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5"/>
    <p:sldMasterId id="2147483666" r:id="rId6"/>
    <p:sldMasterId id="2147483707" r:id="rId7"/>
    <p:sldMasterId id="2147483727" r:id="rId8"/>
    <p:sldMasterId id="2147483735" r:id="rId9"/>
  </p:sldMasterIdLst>
  <p:notesMasterIdLst>
    <p:notesMasterId r:id="rId37"/>
  </p:notesMasterIdLst>
  <p:handoutMasterIdLst>
    <p:handoutMasterId r:id="rId38"/>
  </p:handoutMasterIdLst>
  <p:sldIdLst>
    <p:sldId id="267" r:id="rId10"/>
    <p:sldId id="2147473119" r:id="rId11"/>
    <p:sldId id="2147473108" r:id="rId12"/>
    <p:sldId id="1502" r:id="rId13"/>
    <p:sldId id="2147473115" r:id="rId14"/>
    <p:sldId id="2147473109" r:id="rId15"/>
    <p:sldId id="2147473112" r:id="rId16"/>
    <p:sldId id="2147473116" r:id="rId17"/>
    <p:sldId id="2147473114" r:id="rId18"/>
    <p:sldId id="2147473113" r:id="rId19"/>
    <p:sldId id="2147473154" r:id="rId20"/>
    <p:sldId id="2147473117" r:id="rId21"/>
    <p:sldId id="2147473118" r:id="rId22"/>
    <p:sldId id="1503" r:id="rId23"/>
    <p:sldId id="2147473110" r:id="rId24"/>
    <p:sldId id="257" r:id="rId25"/>
    <p:sldId id="2147473147" r:id="rId26"/>
    <p:sldId id="2147473151" r:id="rId27"/>
    <p:sldId id="2147473126" r:id="rId28"/>
    <p:sldId id="2147473143" r:id="rId29"/>
    <p:sldId id="2147473075" r:id="rId30"/>
    <p:sldId id="369" r:id="rId31"/>
    <p:sldId id="379" r:id="rId32"/>
    <p:sldId id="2147473121" r:id="rId33"/>
    <p:sldId id="2147473153" r:id="rId34"/>
    <p:sldId id="2147473152" r:id="rId35"/>
    <p:sldId id="261" r:id="rId3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40BB"/>
    <a:srgbClr val="008C95"/>
    <a:srgbClr val="606060"/>
    <a:srgbClr val="008F9C"/>
    <a:srgbClr val="0071BB"/>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913" autoAdjust="0"/>
  </p:normalViewPr>
  <p:slideViewPr>
    <p:cSldViewPr snapToGrid="0">
      <p:cViewPr varScale="1">
        <p:scale>
          <a:sx n="53" d="100"/>
          <a:sy n="53" d="100"/>
        </p:scale>
        <p:origin x="1176" y="44"/>
      </p:cViewPr>
      <p:guideLst>
        <p:guide orient="horz" pos="2880"/>
        <p:guide pos="216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Jackson" userId="a3057335-7b5d-4eb7-92e8-5535b6432cbd" providerId="ADAL" clId="{995F37A3-C270-46DA-A708-42BBE7CE6727}"/>
    <pc:docChg chg="custSel addSld delSld modSld sldOrd">
      <pc:chgData name="Helen Jackson" userId="a3057335-7b5d-4eb7-92e8-5535b6432cbd" providerId="ADAL" clId="{995F37A3-C270-46DA-A708-42BBE7CE6727}" dt="2026-04-21T08:44:48.010" v="1874" actId="313"/>
      <pc:docMkLst>
        <pc:docMk/>
      </pc:docMkLst>
      <pc:sldChg chg="modSp add mod modNotesTx">
        <pc:chgData name="Helen Jackson" userId="a3057335-7b5d-4eb7-92e8-5535b6432cbd" providerId="ADAL" clId="{995F37A3-C270-46DA-A708-42BBE7CE6727}" dt="2026-04-20T11:03:40.028" v="616" actId="20577"/>
        <pc:sldMkLst>
          <pc:docMk/>
          <pc:sldMk cId="3759594129" sldId="257"/>
        </pc:sldMkLst>
        <pc:spChg chg="mod">
          <ac:chgData name="Helen Jackson" userId="a3057335-7b5d-4eb7-92e8-5535b6432cbd" providerId="ADAL" clId="{995F37A3-C270-46DA-A708-42BBE7CE6727}" dt="2026-04-15T11:28:26.433" v="67" actId="20577"/>
          <ac:spMkLst>
            <pc:docMk/>
            <pc:sldMk cId="3759594129" sldId="257"/>
            <ac:spMk id="2" creationId="{83799635-DB66-69EA-07FA-2FB231413BDF}"/>
          </ac:spMkLst>
        </pc:spChg>
      </pc:sldChg>
      <pc:sldChg chg="ord">
        <pc:chgData name="Helen Jackson" userId="a3057335-7b5d-4eb7-92e8-5535b6432cbd" providerId="ADAL" clId="{995F37A3-C270-46DA-A708-42BBE7CE6727}" dt="2026-04-15T11:24:22.202" v="46"/>
        <pc:sldMkLst>
          <pc:docMk/>
          <pc:sldMk cId="271316971" sldId="261"/>
        </pc:sldMkLst>
      </pc:sldChg>
      <pc:sldChg chg="modSp mod">
        <pc:chgData name="Helen Jackson" userId="a3057335-7b5d-4eb7-92e8-5535b6432cbd" providerId="ADAL" clId="{995F37A3-C270-46DA-A708-42BBE7CE6727}" dt="2026-04-15T11:23:33.916" v="42" actId="20577"/>
        <pc:sldMkLst>
          <pc:docMk/>
          <pc:sldMk cId="2966808152" sldId="267"/>
        </pc:sldMkLst>
        <pc:spChg chg="mod">
          <ac:chgData name="Helen Jackson" userId="a3057335-7b5d-4eb7-92e8-5535b6432cbd" providerId="ADAL" clId="{995F37A3-C270-46DA-A708-42BBE7CE6727}" dt="2026-04-15T11:23:33.916" v="42" actId="20577"/>
          <ac:spMkLst>
            <pc:docMk/>
            <pc:sldMk cId="2966808152" sldId="267"/>
            <ac:spMk id="2" creationId="{1482319D-C423-97BF-AACE-FD037D998DAA}"/>
          </ac:spMkLst>
        </pc:spChg>
      </pc:sldChg>
      <pc:sldChg chg="add modNotesTx">
        <pc:chgData name="Helen Jackson" userId="a3057335-7b5d-4eb7-92e8-5535b6432cbd" providerId="ADAL" clId="{995F37A3-C270-46DA-A708-42BBE7CE6727}" dt="2026-04-20T11:10:57.483" v="963" actId="20577"/>
        <pc:sldMkLst>
          <pc:docMk/>
          <pc:sldMk cId="1197321393" sldId="369"/>
        </pc:sldMkLst>
      </pc:sldChg>
      <pc:sldChg chg="add">
        <pc:chgData name="Helen Jackson" userId="a3057335-7b5d-4eb7-92e8-5535b6432cbd" providerId="ADAL" clId="{995F37A3-C270-46DA-A708-42BBE7CE6727}" dt="2026-04-15T11:24:31.478" v="53"/>
        <pc:sldMkLst>
          <pc:docMk/>
          <pc:sldMk cId="1475952922" sldId="379"/>
        </pc:sldMkLst>
      </pc:sldChg>
      <pc:sldChg chg="modNotesTx">
        <pc:chgData name="Helen Jackson" userId="a3057335-7b5d-4eb7-92e8-5535b6432cbd" providerId="ADAL" clId="{995F37A3-C270-46DA-A708-42BBE7CE6727}" dt="2026-04-15T09:59:04.041" v="16" actId="20577"/>
        <pc:sldMkLst>
          <pc:docMk/>
          <pc:sldMk cId="1451579987" sldId="1502"/>
        </pc:sldMkLst>
      </pc:sldChg>
      <pc:sldChg chg="add">
        <pc:chgData name="Helen Jackson" userId="a3057335-7b5d-4eb7-92e8-5535b6432cbd" providerId="ADAL" clId="{995F37A3-C270-46DA-A708-42BBE7CE6727}" dt="2026-04-15T11:24:29.002" v="51"/>
        <pc:sldMkLst>
          <pc:docMk/>
          <pc:sldMk cId="967803323" sldId="2147473075"/>
        </pc:sldMkLst>
      </pc:sldChg>
      <pc:sldChg chg="modNotesTx">
        <pc:chgData name="Helen Jackson" userId="a3057335-7b5d-4eb7-92e8-5535b6432cbd" providerId="ADAL" clId="{995F37A3-C270-46DA-A708-42BBE7CE6727}" dt="2026-04-20T10:55:45.425" v="416" actId="20577"/>
        <pc:sldMkLst>
          <pc:docMk/>
          <pc:sldMk cId="2529400382" sldId="2147473116"/>
        </pc:sldMkLst>
      </pc:sldChg>
      <pc:sldChg chg="modSp add mod modNotesTx">
        <pc:chgData name="Helen Jackson" userId="a3057335-7b5d-4eb7-92e8-5535b6432cbd" providerId="ADAL" clId="{995F37A3-C270-46DA-A708-42BBE7CE6727}" dt="2026-04-20T10:49:15.667" v="250" actId="20577"/>
        <pc:sldMkLst>
          <pc:docMk/>
          <pc:sldMk cId="156974580" sldId="2147473119"/>
        </pc:sldMkLst>
        <pc:spChg chg="mod">
          <ac:chgData name="Helen Jackson" userId="a3057335-7b5d-4eb7-92e8-5535b6432cbd" providerId="ADAL" clId="{995F37A3-C270-46DA-A708-42BBE7CE6727}" dt="2026-04-15T11:25:22.980" v="65" actId="20577"/>
          <ac:spMkLst>
            <pc:docMk/>
            <pc:sldMk cId="156974580" sldId="2147473119"/>
            <ac:spMk id="2" creationId="{7BF57741-8B02-5B84-79C1-F291119E40E3}"/>
          </ac:spMkLst>
        </pc:spChg>
      </pc:sldChg>
      <pc:sldChg chg="add">
        <pc:chgData name="Helen Jackson" userId="a3057335-7b5d-4eb7-92e8-5535b6432cbd" providerId="ADAL" clId="{995F37A3-C270-46DA-A708-42BBE7CE6727}" dt="2026-04-15T11:24:32.600" v="54"/>
        <pc:sldMkLst>
          <pc:docMk/>
          <pc:sldMk cId="1749105553" sldId="2147473121"/>
        </pc:sldMkLst>
      </pc:sldChg>
      <pc:sldChg chg="add modNotesTx">
        <pc:chgData name="Helen Jackson" userId="a3057335-7b5d-4eb7-92e8-5535b6432cbd" providerId="ADAL" clId="{995F37A3-C270-46DA-A708-42BBE7CE6727}" dt="2026-04-21T08:43:20.644" v="1586" actId="20577"/>
        <pc:sldMkLst>
          <pc:docMk/>
          <pc:sldMk cId="1127107568" sldId="2147473126"/>
        </pc:sldMkLst>
      </pc:sldChg>
      <pc:sldChg chg="add modNotesTx">
        <pc:chgData name="Helen Jackson" userId="a3057335-7b5d-4eb7-92e8-5535b6432cbd" providerId="ADAL" clId="{995F37A3-C270-46DA-A708-42BBE7CE6727}" dt="2026-04-21T08:44:48.010" v="1874" actId="313"/>
        <pc:sldMkLst>
          <pc:docMk/>
          <pc:sldMk cId="461525543" sldId="2147473143"/>
        </pc:sldMkLst>
      </pc:sldChg>
      <pc:sldChg chg="add">
        <pc:chgData name="Helen Jackson" userId="a3057335-7b5d-4eb7-92e8-5535b6432cbd" providerId="ADAL" clId="{995F37A3-C270-46DA-A708-42BBE7CE6727}" dt="2026-04-15T11:24:24.846" v="47"/>
        <pc:sldMkLst>
          <pc:docMk/>
          <pc:sldMk cId="4200151184" sldId="2147473147"/>
        </pc:sldMkLst>
      </pc:sldChg>
      <pc:sldChg chg="add">
        <pc:chgData name="Helen Jackson" userId="a3057335-7b5d-4eb7-92e8-5535b6432cbd" providerId="ADAL" clId="{995F37A3-C270-46DA-A708-42BBE7CE6727}" dt="2026-04-15T11:24:26.918" v="48"/>
        <pc:sldMkLst>
          <pc:docMk/>
          <pc:sldMk cId="3285334085" sldId="2147473151"/>
        </pc:sldMkLst>
      </pc:sldChg>
      <pc:sldChg chg="add">
        <pc:chgData name="Helen Jackson" userId="a3057335-7b5d-4eb7-92e8-5535b6432cbd" providerId="ADAL" clId="{995F37A3-C270-46DA-A708-42BBE7CE6727}" dt="2026-04-15T11:24:35.698" v="56"/>
        <pc:sldMkLst>
          <pc:docMk/>
          <pc:sldMk cId="1999019721" sldId="2147473152"/>
        </pc:sldMkLst>
      </pc:sldChg>
      <pc:sldChg chg="add">
        <pc:chgData name="Helen Jackson" userId="a3057335-7b5d-4eb7-92e8-5535b6432cbd" providerId="ADAL" clId="{995F37A3-C270-46DA-A708-42BBE7CE6727}" dt="2026-04-15T11:24:34.953" v="55"/>
        <pc:sldMkLst>
          <pc:docMk/>
          <pc:sldMk cId="3612795474" sldId="2147473153"/>
        </pc:sldMkLst>
      </pc:sldChg>
      <pc:sldChg chg="modSp add mod ord modNotesTx">
        <pc:chgData name="Helen Jackson" userId="a3057335-7b5d-4eb7-92e8-5535b6432cbd" providerId="ADAL" clId="{995F37A3-C270-46DA-A708-42BBE7CE6727}" dt="2026-04-21T08:11:35.403" v="1287" actId="313"/>
        <pc:sldMkLst>
          <pc:docMk/>
          <pc:sldMk cId="3407575563" sldId="2147473154"/>
        </pc:sldMkLst>
        <pc:spChg chg="mod">
          <ac:chgData name="Helen Jackson" userId="a3057335-7b5d-4eb7-92e8-5535b6432cbd" providerId="ADAL" clId="{995F37A3-C270-46DA-A708-42BBE7CE6727}" dt="2026-04-15T11:28:14.962" v="66" actId="20577"/>
          <ac:spMkLst>
            <pc:docMk/>
            <pc:sldMk cId="3407575563" sldId="2147473154"/>
            <ac:spMk id="2" creationId="{5F3FFA33-9213-526F-7935-2D5C25B09E4E}"/>
          </ac:spMkLst>
        </pc:spChg>
      </pc:sldChg>
      <pc:sldMasterChg chg="delSldLayout">
        <pc:chgData name="Helen Jackson" userId="a3057335-7b5d-4eb7-92e8-5535b6432cbd" providerId="ADAL" clId="{995F37A3-C270-46DA-A708-42BBE7CE6727}" dt="2026-04-15T09:58:42.392" v="0" actId="47"/>
        <pc:sldMasterMkLst>
          <pc:docMk/>
          <pc:sldMasterMk cId="2554695408" sldId="2147483707"/>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464D4-2A40-420E-BCA2-25927C5E222A}"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GB"/>
        </a:p>
      </dgm:t>
    </dgm:pt>
    <dgm:pt modelId="{4C1DBE0F-C62A-4730-9E6C-CC78FE03ED7C}">
      <dgm:prSet phldrT="[Text]" custT="1"/>
      <dgm:spPr>
        <a:solidFill>
          <a:schemeClr val="accent2"/>
        </a:solidFill>
        <a:ln>
          <a:solidFill>
            <a:srgbClr val="E87722"/>
          </a:solidFill>
        </a:ln>
      </dgm:spPr>
      <dgm:t>
        <a:bodyPr/>
        <a:lstStyle/>
        <a:p>
          <a:r>
            <a:rPr lang="en-GB" sz="1400" b="1" noProof="0">
              <a:solidFill>
                <a:schemeClr val="bg1"/>
              </a:solidFill>
              <a:latin typeface="Arial" panose="020B0604020202020204" pitchFamily="34" charset="0"/>
              <a:cs typeface="Arial" panose="020B0604020202020204" pitchFamily="34" charset="0"/>
            </a:rPr>
            <a:t>A flexible, universal career structure for Adult Social Care</a:t>
          </a:r>
        </a:p>
      </dgm:t>
    </dgm:pt>
    <dgm:pt modelId="{537CB79A-9AF7-4602-925D-403BA6D27EF6}" type="parTrans" cxnId="{B3D6E9B1-20BE-4731-9734-9960FF9A454F}">
      <dgm:prSet/>
      <dgm:spPr/>
      <dgm:t>
        <a:bodyPr/>
        <a:lstStyle/>
        <a:p>
          <a:endParaRPr lang="en-GB" sz="1300"/>
        </a:p>
      </dgm:t>
    </dgm:pt>
    <dgm:pt modelId="{795A917D-F038-4564-939C-4C993D08E51E}" type="sibTrans" cxnId="{B3D6E9B1-20BE-4731-9734-9960FF9A454F}">
      <dgm:prSet/>
      <dgm:spPr/>
      <dgm:t>
        <a:bodyPr/>
        <a:lstStyle/>
        <a:p>
          <a:endParaRPr lang="en-GB" sz="1300"/>
        </a:p>
      </dgm:t>
    </dgm:pt>
    <dgm:pt modelId="{D9314776-A560-4C92-959E-563654C7F070}">
      <dgm:prSet phldrT="[Text]" custT="1"/>
      <dgm:spPr>
        <a:ln w="76200">
          <a:solidFill>
            <a:srgbClr val="E87722"/>
          </a:solidFill>
        </a:ln>
      </dgm:spPr>
      <dgm:t>
        <a:bodyPr/>
        <a:lstStyle/>
        <a:p>
          <a:r>
            <a:rPr lang="en-GB" sz="1300" noProof="0">
              <a:latin typeface="Arial" panose="020B0604020202020204" pitchFamily="34" charset="0"/>
              <a:cs typeface="Arial" panose="020B0604020202020204" pitchFamily="34" charset="0"/>
            </a:rPr>
            <a:t>Clearly defined role categories</a:t>
          </a:r>
        </a:p>
      </dgm:t>
    </dgm:pt>
    <dgm:pt modelId="{D1841CDC-1B59-4AFB-BFAA-9D26C634F633}" type="parTrans" cxnId="{A172B8DC-C4B3-4792-BF82-79FF18E70CCE}">
      <dgm:prSet/>
      <dgm:spPr/>
      <dgm:t>
        <a:bodyPr/>
        <a:lstStyle/>
        <a:p>
          <a:endParaRPr lang="en-GB" sz="1300"/>
        </a:p>
      </dgm:t>
    </dgm:pt>
    <dgm:pt modelId="{442DE6E2-91E4-4026-8C5C-2C9870B738E0}" type="sibTrans" cxnId="{A172B8DC-C4B3-4792-BF82-79FF18E70CCE}">
      <dgm:prSet/>
      <dgm:spPr>
        <a:solidFill>
          <a:schemeClr val="accent2"/>
        </a:solidFill>
        <a:ln>
          <a:solidFill>
            <a:srgbClr val="E87722"/>
          </a:solidFill>
        </a:ln>
      </dgm:spPr>
      <dgm:t>
        <a:bodyPr/>
        <a:lstStyle/>
        <a:p>
          <a:endParaRPr lang="en-GB" sz="1300"/>
        </a:p>
      </dgm:t>
    </dgm:pt>
    <dgm:pt modelId="{33AFAE83-1847-4256-B538-09F3EB60DB27}">
      <dgm:prSet phldrT="[Text]" custT="1"/>
      <dgm:spPr>
        <a:ln w="76200">
          <a:solidFill>
            <a:srgbClr val="E87722"/>
          </a:solidFill>
        </a:ln>
      </dgm:spPr>
      <dgm:t>
        <a:bodyPr/>
        <a:lstStyle/>
        <a:p>
          <a:r>
            <a:rPr lang="en-GB" sz="1300" noProof="0">
              <a:latin typeface="Arial" panose="020B0604020202020204" pitchFamily="34" charset="0"/>
              <a:cs typeface="Arial" panose="020B0604020202020204" pitchFamily="34" charset="0"/>
            </a:rPr>
            <a:t>Role specific knowledge, skills and behaviours</a:t>
          </a:r>
        </a:p>
      </dgm:t>
    </dgm:pt>
    <dgm:pt modelId="{B2DFFAB6-323E-4A27-A8B4-B1EFC486E882}" type="parTrans" cxnId="{5EF4E637-93C4-410A-936E-2A86A74E3DFF}">
      <dgm:prSet/>
      <dgm:spPr/>
      <dgm:t>
        <a:bodyPr/>
        <a:lstStyle/>
        <a:p>
          <a:endParaRPr lang="en-GB" sz="1300"/>
        </a:p>
      </dgm:t>
    </dgm:pt>
    <dgm:pt modelId="{E96497DD-2B3F-49F6-B19C-81BF85F34BB2}" type="sibTrans" cxnId="{5EF4E637-93C4-410A-936E-2A86A74E3DFF}">
      <dgm:prSet/>
      <dgm:spPr>
        <a:solidFill>
          <a:schemeClr val="accent2"/>
        </a:solidFill>
        <a:ln>
          <a:solidFill>
            <a:srgbClr val="E87722"/>
          </a:solidFill>
        </a:ln>
      </dgm:spPr>
      <dgm:t>
        <a:bodyPr/>
        <a:lstStyle/>
        <a:p>
          <a:endParaRPr lang="en-GB" sz="1300"/>
        </a:p>
      </dgm:t>
    </dgm:pt>
    <dgm:pt modelId="{D7CDDE8A-7740-42EE-BAF8-5B99A92A889E}">
      <dgm:prSet phldrT="[Text]" custT="1"/>
      <dgm:spPr>
        <a:ln w="76200">
          <a:solidFill>
            <a:srgbClr val="E87722"/>
          </a:solidFill>
        </a:ln>
      </dgm:spPr>
      <dgm:t>
        <a:bodyPr/>
        <a:lstStyle/>
        <a:p>
          <a:r>
            <a:rPr lang="en-GB" sz="1300" noProof="0">
              <a:latin typeface="Arial" panose="020B0604020202020204" pitchFamily="34" charset="0"/>
              <a:cs typeface="Arial" panose="020B0604020202020204" pitchFamily="34" charset="0"/>
            </a:rPr>
            <a:t>Universal role values</a:t>
          </a:r>
        </a:p>
      </dgm:t>
    </dgm:pt>
    <dgm:pt modelId="{88A3C590-02D9-4114-AD7F-FA36579633E7}" type="parTrans" cxnId="{CE02C2D6-307A-45C8-A841-CAE2BD6AD31D}">
      <dgm:prSet/>
      <dgm:spPr/>
      <dgm:t>
        <a:bodyPr/>
        <a:lstStyle/>
        <a:p>
          <a:endParaRPr lang="en-GB" sz="1300"/>
        </a:p>
      </dgm:t>
    </dgm:pt>
    <dgm:pt modelId="{0C89CB0E-B445-4120-9FCE-2039C14D622D}" type="sibTrans" cxnId="{CE02C2D6-307A-45C8-A841-CAE2BD6AD31D}">
      <dgm:prSet/>
      <dgm:spPr>
        <a:solidFill>
          <a:schemeClr val="accent2"/>
        </a:solidFill>
        <a:ln>
          <a:solidFill>
            <a:srgbClr val="E87722"/>
          </a:solidFill>
        </a:ln>
      </dgm:spPr>
      <dgm:t>
        <a:bodyPr/>
        <a:lstStyle/>
        <a:p>
          <a:endParaRPr lang="en-GB" sz="1300"/>
        </a:p>
      </dgm:t>
    </dgm:pt>
    <dgm:pt modelId="{9863CD1F-113F-4DFC-A75E-7DD81375CD8B}">
      <dgm:prSet phldrT="[Text]" custT="1"/>
      <dgm:spPr>
        <a:ln w="76200">
          <a:solidFill>
            <a:srgbClr val="E87722"/>
          </a:solidFill>
        </a:ln>
      </dgm:spPr>
      <dgm:t>
        <a:bodyPr/>
        <a:lstStyle/>
        <a:p>
          <a:r>
            <a:rPr lang="en-GB" sz="1300" noProof="0">
              <a:latin typeface="Arial" panose="020B0604020202020204" pitchFamily="34" charset="0"/>
              <a:cs typeface="Arial" panose="020B0604020202020204" pitchFamily="34" charset="0"/>
            </a:rPr>
            <a:t>Example role personas</a:t>
          </a:r>
        </a:p>
      </dgm:t>
    </dgm:pt>
    <dgm:pt modelId="{65F58B2E-92EA-46DF-9A46-91016042C769}" type="parTrans" cxnId="{36054FA4-2825-427B-8642-917F99037FFA}">
      <dgm:prSet/>
      <dgm:spPr/>
      <dgm:t>
        <a:bodyPr/>
        <a:lstStyle/>
        <a:p>
          <a:endParaRPr lang="en-GB" sz="1300"/>
        </a:p>
      </dgm:t>
    </dgm:pt>
    <dgm:pt modelId="{1E80FE3D-9083-4FEB-A9D3-2720FBE72BFD}" type="sibTrans" cxnId="{36054FA4-2825-427B-8642-917F99037FFA}">
      <dgm:prSet/>
      <dgm:spPr>
        <a:solidFill>
          <a:schemeClr val="accent2"/>
        </a:solidFill>
        <a:ln>
          <a:solidFill>
            <a:srgbClr val="E87722"/>
          </a:solidFill>
        </a:ln>
      </dgm:spPr>
      <dgm:t>
        <a:bodyPr/>
        <a:lstStyle/>
        <a:p>
          <a:endParaRPr lang="en-GB" sz="1300"/>
        </a:p>
      </dgm:t>
    </dgm:pt>
    <dgm:pt modelId="{F34145C7-9FB6-4DA8-B368-24DB62C2B87B}">
      <dgm:prSet phldrT="[Text]" custT="1"/>
      <dgm:spPr>
        <a:ln w="76200">
          <a:solidFill>
            <a:srgbClr val="E87722"/>
          </a:solidFill>
        </a:ln>
      </dgm:spPr>
      <dgm:t>
        <a:bodyPr/>
        <a:lstStyle/>
        <a:p>
          <a:r>
            <a:rPr lang="en-GB" sz="1300" noProof="0">
              <a:latin typeface="Arial" panose="020B0604020202020204" pitchFamily="34" charset="0"/>
              <a:cs typeface="Arial" panose="020B0604020202020204" pitchFamily="34" charset="0"/>
            </a:rPr>
            <a:t>Role specific  learning opportunities </a:t>
          </a:r>
        </a:p>
      </dgm:t>
    </dgm:pt>
    <dgm:pt modelId="{5950E2C6-3F1E-4186-B425-362D64E8AF96}" type="parTrans" cxnId="{4A5FE6CA-F142-4CCE-9370-2FDC47667D4E}">
      <dgm:prSet/>
      <dgm:spPr/>
      <dgm:t>
        <a:bodyPr/>
        <a:lstStyle/>
        <a:p>
          <a:endParaRPr lang="en-GB" sz="1300"/>
        </a:p>
      </dgm:t>
    </dgm:pt>
    <dgm:pt modelId="{77FFF341-EEE6-4204-AAF6-AFAB11D379AF}" type="sibTrans" cxnId="{4A5FE6CA-F142-4CCE-9370-2FDC47667D4E}">
      <dgm:prSet/>
      <dgm:spPr>
        <a:solidFill>
          <a:schemeClr val="accent2"/>
        </a:solidFill>
        <a:ln>
          <a:solidFill>
            <a:srgbClr val="E87722"/>
          </a:solidFill>
        </a:ln>
      </dgm:spPr>
      <dgm:t>
        <a:bodyPr/>
        <a:lstStyle/>
        <a:p>
          <a:endParaRPr lang="en-GB" sz="1300"/>
        </a:p>
      </dgm:t>
    </dgm:pt>
    <dgm:pt modelId="{1400002C-84E0-4C82-B213-FAC75D1D05C5}">
      <dgm:prSet phldrT="[Text]" custT="1"/>
      <dgm:spPr>
        <a:ln w="76200">
          <a:solidFill>
            <a:srgbClr val="E87722"/>
          </a:solidFill>
        </a:ln>
      </dgm:spPr>
      <dgm:t>
        <a:bodyPr/>
        <a:lstStyle/>
        <a:p>
          <a:r>
            <a:rPr lang="en-GB" sz="1300" noProof="0">
              <a:latin typeface="Arial" panose="020B0604020202020204" pitchFamily="34" charset="0"/>
              <a:cs typeface="Arial" panose="020B0604020202020204" pitchFamily="34" charset="0"/>
            </a:rPr>
            <a:t>Focused tools and resources</a:t>
          </a:r>
        </a:p>
      </dgm:t>
    </dgm:pt>
    <dgm:pt modelId="{5C0A71D5-F895-47E7-8DDE-4E1D653CE9BD}" type="parTrans" cxnId="{7E114023-CE00-4EAE-8088-83BF39C9170D}">
      <dgm:prSet/>
      <dgm:spPr/>
      <dgm:t>
        <a:bodyPr/>
        <a:lstStyle/>
        <a:p>
          <a:endParaRPr lang="en-GB" sz="1300"/>
        </a:p>
      </dgm:t>
    </dgm:pt>
    <dgm:pt modelId="{90EB5133-C234-40FC-A6D3-08CF7B511E49}" type="sibTrans" cxnId="{7E114023-CE00-4EAE-8088-83BF39C9170D}">
      <dgm:prSet/>
      <dgm:spPr>
        <a:solidFill>
          <a:schemeClr val="accent2"/>
        </a:solidFill>
        <a:ln>
          <a:solidFill>
            <a:srgbClr val="E87722"/>
          </a:solidFill>
        </a:ln>
      </dgm:spPr>
      <dgm:t>
        <a:bodyPr/>
        <a:lstStyle/>
        <a:p>
          <a:endParaRPr lang="en-GB" sz="1300"/>
        </a:p>
      </dgm:t>
    </dgm:pt>
    <dgm:pt modelId="{59B8700E-D222-496E-8126-DE3948AC3FE2}" type="pres">
      <dgm:prSet presAssocID="{476464D4-2A40-420E-BCA2-25927C5E222A}" presName="Name0" presStyleCnt="0">
        <dgm:presLayoutVars>
          <dgm:chMax val="1"/>
          <dgm:dir/>
          <dgm:animLvl val="ctr"/>
          <dgm:resizeHandles val="exact"/>
        </dgm:presLayoutVars>
      </dgm:prSet>
      <dgm:spPr/>
    </dgm:pt>
    <dgm:pt modelId="{F9FEC2B1-91EB-4779-A24D-4F493216080B}" type="pres">
      <dgm:prSet presAssocID="{4C1DBE0F-C62A-4730-9E6C-CC78FE03ED7C}" presName="centerShape" presStyleLbl="node0" presStyleIdx="0" presStyleCnt="1" custScaleX="123555" custScaleY="119141"/>
      <dgm:spPr/>
    </dgm:pt>
    <dgm:pt modelId="{9D54A8EC-9269-44C9-A35D-1FF43E1A7531}" type="pres">
      <dgm:prSet presAssocID="{D9314776-A560-4C92-959E-563654C7F070}" presName="node" presStyleLbl="node1" presStyleIdx="0" presStyleCnt="6">
        <dgm:presLayoutVars>
          <dgm:bulletEnabled val="1"/>
        </dgm:presLayoutVars>
      </dgm:prSet>
      <dgm:spPr/>
    </dgm:pt>
    <dgm:pt modelId="{91A4D455-E7DC-43B8-A3A8-40C3CB506183}" type="pres">
      <dgm:prSet presAssocID="{D9314776-A560-4C92-959E-563654C7F070}" presName="dummy" presStyleCnt="0"/>
      <dgm:spPr/>
    </dgm:pt>
    <dgm:pt modelId="{4321483B-E11B-4BFB-AFF9-FD92590322A9}" type="pres">
      <dgm:prSet presAssocID="{442DE6E2-91E4-4026-8C5C-2C9870B738E0}" presName="sibTrans" presStyleLbl="sibTrans2D1" presStyleIdx="0" presStyleCnt="6"/>
      <dgm:spPr/>
    </dgm:pt>
    <dgm:pt modelId="{A31010A5-064A-407F-862F-6A2AB451810A}" type="pres">
      <dgm:prSet presAssocID="{33AFAE83-1847-4256-B538-09F3EB60DB27}" presName="node" presStyleLbl="node1" presStyleIdx="1" presStyleCnt="6">
        <dgm:presLayoutVars>
          <dgm:bulletEnabled val="1"/>
        </dgm:presLayoutVars>
      </dgm:prSet>
      <dgm:spPr/>
    </dgm:pt>
    <dgm:pt modelId="{86165BF0-A256-435D-ACBB-56D68BA67883}" type="pres">
      <dgm:prSet presAssocID="{33AFAE83-1847-4256-B538-09F3EB60DB27}" presName="dummy" presStyleCnt="0"/>
      <dgm:spPr/>
    </dgm:pt>
    <dgm:pt modelId="{23A513D3-86B7-4B24-9CE4-ED1A1C502AD9}" type="pres">
      <dgm:prSet presAssocID="{E96497DD-2B3F-49F6-B19C-81BF85F34BB2}" presName="sibTrans" presStyleLbl="sibTrans2D1" presStyleIdx="1" presStyleCnt="6"/>
      <dgm:spPr/>
    </dgm:pt>
    <dgm:pt modelId="{2B173D6D-1DB5-4209-9FCD-F9DF9180ABE2}" type="pres">
      <dgm:prSet presAssocID="{D7CDDE8A-7740-42EE-BAF8-5B99A92A889E}" presName="node" presStyleLbl="node1" presStyleIdx="2" presStyleCnt="6">
        <dgm:presLayoutVars>
          <dgm:bulletEnabled val="1"/>
        </dgm:presLayoutVars>
      </dgm:prSet>
      <dgm:spPr/>
    </dgm:pt>
    <dgm:pt modelId="{3489F040-47C7-46E3-B3DF-A2A9EA48ECB8}" type="pres">
      <dgm:prSet presAssocID="{D7CDDE8A-7740-42EE-BAF8-5B99A92A889E}" presName="dummy" presStyleCnt="0"/>
      <dgm:spPr/>
    </dgm:pt>
    <dgm:pt modelId="{8D8A6D69-6AC4-453C-8757-C5E2C6F8FF0C}" type="pres">
      <dgm:prSet presAssocID="{0C89CB0E-B445-4120-9FCE-2039C14D622D}" presName="sibTrans" presStyleLbl="sibTrans2D1" presStyleIdx="2" presStyleCnt="6"/>
      <dgm:spPr/>
    </dgm:pt>
    <dgm:pt modelId="{DB14CA41-88FF-4007-B33B-EE36A2BFCE18}" type="pres">
      <dgm:prSet presAssocID="{9863CD1F-113F-4DFC-A75E-7DD81375CD8B}" presName="node" presStyleLbl="node1" presStyleIdx="3" presStyleCnt="6">
        <dgm:presLayoutVars>
          <dgm:bulletEnabled val="1"/>
        </dgm:presLayoutVars>
      </dgm:prSet>
      <dgm:spPr/>
    </dgm:pt>
    <dgm:pt modelId="{C96C842B-1222-4224-B207-88C1A2D8076E}" type="pres">
      <dgm:prSet presAssocID="{9863CD1F-113F-4DFC-A75E-7DD81375CD8B}" presName="dummy" presStyleCnt="0"/>
      <dgm:spPr/>
    </dgm:pt>
    <dgm:pt modelId="{F6925DD7-F7AF-46E2-813D-9494A0C04CA9}" type="pres">
      <dgm:prSet presAssocID="{1E80FE3D-9083-4FEB-A9D3-2720FBE72BFD}" presName="sibTrans" presStyleLbl="sibTrans2D1" presStyleIdx="3" presStyleCnt="6"/>
      <dgm:spPr/>
    </dgm:pt>
    <dgm:pt modelId="{EBB12BBA-4A95-4A13-9930-AE1EBEF9E1C1}" type="pres">
      <dgm:prSet presAssocID="{F34145C7-9FB6-4DA8-B368-24DB62C2B87B}" presName="node" presStyleLbl="node1" presStyleIdx="4" presStyleCnt="6">
        <dgm:presLayoutVars>
          <dgm:bulletEnabled val="1"/>
        </dgm:presLayoutVars>
      </dgm:prSet>
      <dgm:spPr/>
    </dgm:pt>
    <dgm:pt modelId="{D0F1F335-5411-4EFD-872A-32779D31F6EB}" type="pres">
      <dgm:prSet presAssocID="{F34145C7-9FB6-4DA8-B368-24DB62C2B87B}" presName="dummy" presStyleCnt="0"/>
      <dgm:spPr/>
    </dgm:pt>
    <dgm:pt modelId="{2D79BCBA-EB88-4381-A523-A5F96AA50EB5}" type="pres">
      <dgm:prSet presAssocID="{77FFF341-EEE6-4204-AAF6-AFAB11D379AF}" presName="sibTrans" presStyleLbl="sibTrans2D1" presStyleIdx="4" presStyleCnt="6"/>
      <dgm:spPr/>
    </dgm:pt>
    <dgm:pt modelId="{F4853F9B-7DB8-4199-B283-824DA7352664}" type="pres">
      <dgm:prSet presAssocID="{1400002C-84E0-4C82-B213-FAC75D1D05C5}" presName="node" presStyleLbl="node1" presStyleIdx="5" presStyleCnt="6">
        <dgm:presLayoutVars>
          <dgm:bulletEnabled val="1"/>
        </dgm:presLayoutVars>
      </dgm:prSet>
      <dgm:spPr/>
    </dgm:pt>
    <dgm:pt modelId="{415C5B7E-7062-4286-B588-D7C0CCC9711E}" type="pres">
      <dgm:prSet presAssocID="{1400002C-84E0-4C82-B213-FAC75D1D05C5}" presName="dummy" presStyleCnt="0"/>
      <dgm:spPr/>
    </dgm:pt>
    <dgm:pt modelId="{F9FC26B9-DAF4-4976-A7BF-40E1F4007783}" type="pres">
      <dgm:prSet presAssocID="{90EB5133-C234-40FC-A6D3-08CF7B511E49}" presName="sibTrans" presStyleLbl="sibTrans2D1" presStyleIdx="5" presStyleCnt="6"/>
      <dgm:spPr/>
    </dgm:pt>
  </dgm:ptLst>
  <dgm:cxnLst>
    <dgm:cxn modelId="{55AB0D06-10F3-4363-9941-CC2424174B51}" type="presOf" srcId="{9863CD1F-113F-4DFC-A75E-7DD81375CD8B}" destId="{DB14CA41-88FF-4007-B33B-EE36A2BFCE18}" srcOrd="0" destOrd="0" presId="urn:microsoft.com/office/officeart/2005/8/layout/radial6"/>
    <dgm:cxn modelId="{8C450B1C-4C09-447B-81E7-1C60A2F993E7}" type="presOf" srcId="{90EB5133-C234-40FC-A6D3-08CF7B511E49}" destId="{F9FC26B9-DAF4-4976-A7BF-40E1F4007783}" srcOrd="0" destOrd="0" presId="urn:microsoft.com/office/officeart/2005/8/layout/radial6"/>
    <dgm:cxn modelId="{7E114023-CE00-4EAE-8088-83BF39C9170D}" srcId="{4C1DBE0F-C62A-4730-9E6C-CC78FE03ED7C}" destId="{1400002C-84E0-4C82-B213-FAC75D1D05C5}" srcOrd="5" destOrd="0" parTransId="{5C0A71D5-F895-47E7-8DDE-4E1D653CE9BD}" sibTransId="{90EB5133-C234-40FC-A6D3-08CF7B511E49}"/>
    <dgm:cxn modelId="{E9A9C12C-5B32-4060-9B59-2F925540D607}" type="presOf" srcId="{D9314776-A560-4C92-959E-563654C7F070}" destId="{9D54A8EC-9269-44C9-A35D-1FF43E1A7531}" srcOrd="0" destOrd="0" presId="urn:microsoft.com/office/officeart/2005/8/layout/radial6"/>
    <dgm:cxn modelId="{5EF4E637-93C4-410A-936E-2A86A74E3DFF}" srcId="{4C1DBE0F-C62A-4730-9E6C-CC78FE03ED7C}" destId="{33AFAE83-1847-4256-B538-09F3EB60DB27}" srcOrd="1" destOrd="0" parTransId="{B2DFFAB6-323E-4A27-A8B4-B1EFC486E882}" sibTransId="{E96497DD-2B3F-49F6-B19C-81BF85F34BB2}"/>
    <dgm:cxn modelId="{0A2F6B41-CC82-47BA-9C2B-D764493EB364}" type="presOf" srcId="{4C1DBE0F-C62A-4730-9E6C-CC78FE03ED7C}" destId="{F9FEC2B1-91EB-4779-A24D-4F493216080B}" srcOrd="0" destOrd="0" presId="urn:microsoft.com/office/officeart/2005/8/layout/radial6"/>
    <dgm:cxn modelId="{AE6AA56D-9CA0-49BB-84B3-3F45A38457C8}" type="presOf" srcId="{F34145C7-9FB6-4DA8-B368-24DB62C2B87B}" destId="{EBB12BBA-4A95-4A13-9930-AE1EBEF9E1C1}" srcOrd="0" destOrd="0" presId="urn:microsoft.com/office/officeart/2005/8/layout/radial6"/>
    <dgm:cxn modelId="{A3CA757D-DBB0-4F7E-B044-D517F2B271C0}" type="presOf" srcId="{0C89CB0E-B445-4120-9FCE-2039C14D622D}" destId="{8D8A6D69-6AC4-453C-8757-C5E2C6F8FF0C}" srcOrd="0" destOrd="0" presId="urn:microsoft.com/office/officeart/2005/8/layout/radial6"/>
    <dgm:cxn modelId="{618EB37D-2B8F-42AB-9E10-B78BDF4D8680}" type="presOf" srcId="{476464D4-2A40-420E-BCA2-25927C5E222A}" destId="{59B8700E-D222-496E-8126-DE3948AC3FE2}" srcOrd="0" destOrd="0" presId="urn:microsoft.com/office/officeart/2005/8/layout/radial6"/>
    <dgm:cxn modelId="{EA21E780-1390-4937-9285-847FC8B2D885}" type="presOf" srcId="{1E80FE3D-9083-4FEB-A9D3-2720FBE72BFD}" destId="{F6925DD7-F7AF-46E2-813D-9494A0C04CA9}" srcOrd="0" destOrd="0" presId="urn:microsoft.com/office/officeart/2005/8/layout/radial6"/>
    <dgm:cxn modelId="{FC7DCC93-1794-4E8E-AA2B-0EAF269B707C}" type="presOf" srcId="{33AFAE83-1847-4256-B538-09F3EB60DB27}" destId="{A31010A5-064A-407F-862F-6A2AB451810A}" srcOrd="0" destOrd="0" presId="urn:microsoft.com/office/officeart/2005/8/layout/radial6"/>
    <dgm:cxn modelId="{32BDECA3-2AEA-46F6-BB32-EB2B44C3157C}" type="presOf" srcId="{D7CDDE8A-7740-42EE-BAF8-5B99A92A889E}" destId="{2B173D6D-1DB5-4209-9FCD-F9DF9180ABE2}" srcOrd="0" destOrd="0" presId="urn:microsoft.com/office/officeart/2005/8/layout/radial6"/>
    <dgm:cxn modelId="{36054FA4-2825-427B-8642-917F99037FFA}" srcId="{4C1DBE0F-C62A-4730-9E6C-CC78FE03ED7C}" destId="{9863CD1F-113F-4DFC-A75E-7DD81375CD8B}" srcOrd="3" destOrd="0" parTransId="{65F58B2E-92EA-46DF-9A46-91016042C769}" sibTransId="{1E80FE3D-9083-4FEB-A9D3-2720FBE72BFD}"/>
    <dgm:cxn modelId="{B3D6E9B1-20BE-4731-9734-9960FF9A454F}" srcId="{476464D4-2A40-420E-BCA2-25927C5E222A}" destId="{4C1DBE0F-C62A-4730-9E6C-CC78FE03ED7C}" srcOrd="0" destOrd="0" parTransId="{537CB79A-9AF7-4602-925D-403BA6D27EF6}" sibTransId="{795A917D-F038-4564-939C-4C993D08E51E}"/>
    <dgm:cxn modelId="{4A5FE6CA-F142-4CCE-9370-2FDC47667D4E}" srcId="{4C1DBE0F-C62A-4730-9E6C-CC78FE03ED7C}" destId="{F34145C7-9FB6-4DA8-B368-24DB62C2B87B}" srcOrd="4" destOrd="0" parTransId="{5950E2C6-3F1E-4186-B425-362D64E8AF96}" sibTransId="{77FFF341-EEE6-4204-AAF6-AFAB11D379AF}"/>
    <dgm:cxn modelId="{FE36DCCD-9551-42AC-AE2A-3241777C23CE}" type="presOf" srcId="{1400002C-84E0-4C82-B213-FAC75D1D05C5}" destId="{F4853F9B-7DB8-4199-B283-824DA7352664}" srcOrd="0" destOrd="0" presId="urn:microsoft.com/office/officeart/2005/8/layout/radial6"/>
    <dgm:cxn modelId="{CE02C2D6-307A-45C8-A841-CAE2BD6AD31D}" srcId="{4C1DBE0F-C62A-4730-9E6C-CC78FE03ED7C}" destId="{D7CDDE8A-7740-42EE-BAF8-5B99A92A889E}" srcOrd="2" destOrd="0" parTransId="{88A3C590-02D9-4114-AD7F-FA36579633E7}" sibTransId="{0C89CB0E-B445-4120-9FCE-2039C14D622D}"/>
    <dgm:cxn modelId="{4CFEA9D7-8B89-4F0F-B75D-17AB7090793F}" type="presOf" srcId="{E96497DD-2B3F-49F6-B19C-81BF85F34BB2}" destId="{23A513D3-86B7-4B24-9CE4-ED1A1C502AD9}" srcOrd="0" destOrd="0" presId="urn:microsoft.com/office/officeart/2005/8/layout/radial6"/>
    <dgm:cxn modelId="{A172B8DC-C4B3-4792-BF82-79FF18E70CCE}" srcId="{4C1DBE0F-C62A-4730-9E6C-CC78FE03ED7C}" destId="{D9314776-A560-4C92-959E-563654C7F070}" srcOrd="0" destOrd="0" parTransId="{D1841CDC-1B59-4AFB-BFAA-9D26C634F633}" sibTransId="{442DE6E2-91E4-4026-8C5C-2C9870B738E0}"/>
    <dgm:cxn modelId="{28CA64E1-362E-4E4C-8BCF-63A3D4284B8A}" type="presOf" srcId="{442DE6E2-91E4-4026-8C5C-2C9870B738E0}" destId="{4321483B-E11B-4BFB-AFF9-FD92590322A9}" srcOrd="0" destOrd="0" presId="urn:microsoft.com/office/officeart/2005/8/layout/radial6"/>
    <dgm:cxn modelId="{B51E6FEA-C81B-49EE-9ACC-53731B224B6A}" type="presOf" srcId="{77FFF341-EEE6-4204-AAF6-AFAB11D379AF}" destId="{2D79BCBA-EB88-4381-A523-A5F96AA50EB5}" srcOrd="0" destOrd="0" presId="urn:microsoft.com/office/officeart/2005/8/layout/radial6"/>
    <dgm:cxn modelId="{3C7B25AC-8186-4F63-A524-B8105E44D779}" type="presParOf" srcId="{59B8700E-D222-496E-8126-DE3948AC3FE2}" destId="{F9FEC2B1-91EB-4779-A24D-4F493216080B}" srcOrd="0" destOrd="0" presId="urn:microsoft.com/office/officeart/2005/8/layout/radial6"/>
    <dgm:cxn modelId="{C67AF915-0792-4193-932D-109ABF641127}" type="presParOf" srcId="{59B8700E-D222-496E-8126-DE3948AC3FE2}" destId="{9D54A8EC-9269-44C9-A35D-1FF43E1A7531}" srcOrd="1" destOrd="0" presId="urn:microsoft.com/office/officeart/2005/8/layout/radial6"/>
    <dgm:cxn modelId="{5790BFAF-3547-45FB-871A-6C82BC5F9C51}" type="presParOf" srcId="{59B8700E-D222-496E-8126-DE3948AC3FE2}" destId="{91A4D455-E7DC-43B8-A3A8-40C3CB506183}" srcOrd="2" destOrd="0" presId="urn:microsoft.com/office/officeart/2005/8/layout/radial6"/>
    <dgm:cxn modelId="{911E1C00-992D-4231-9258-DBD79F64A385}" type="presParOf" srcId="{59B8700E-D222-496E-8126-DE3948AC3FE2}" destId="{4321483B-E11B-4BFB-AFF9-FD92590322A9}" srcOrd="3" destOrd="0" presId="urn:microsoft.com/office/officeart/2005/8/layout/radial6"/>
    <dgm:cxn modelId="{D07ECF0B-0F59-4B80-B624-AC5C9F3602B5}" type="presParOf" srcId="{59B8700E-D222-496E-8126-DE3948AC3FE2}" destId="{A31010A5-064A-407F-862F-6A2AB451810A}" srcOrd="4" destOrd="0" presId="urn:microsoft.com/office/officeart/2005/8/layout/radial6"/>
    <dgm:cxn modelId="{1C39345B-CA92-49B7-8B4B-92C4AE3BFCE6}" type="presParOf" srcId="{59B8700E-D222-496E-8126-DE3948AC3FE2}" destId="{86165BF0-A256-435D-ACBB-56D68BA67883}" srcOrd="5" destOrd="0" presId="urn:microsoft.com/office/officeart/2005/8/layout/radial6"/>
    <dgm:cxn modelId="{29A214B8-CF70-4B34-92ED-FC41F71F9EED}" type="presParOf" srcId="{59B8700E-D222-496E-8126-DE3948AC3FE2}" destId="{23A513D3-86B7-4B24-9CE4-ED1A1C502AD9}" srcOrd="6" destOrd="0" presId="urn:microsoft.com/office/officeart/2005/8/layout/radial6"/>
    <dgm:cxn modelId="{F2BAAF61-EC01-4DB2-9AB7-DDB80D3203A8}" type="presParOf" srcId="{59B8700E-D222-496E-8126-DE3948AC3FE2}" destId="{2B173D6D-1DB5-4209-9FCD-F9DF9180ABE2}" srcOrd="7" destOrd="0" presId="urn:microsoft.com/office/officeart/2005/8/layout/radial6"/>
    <dgm:cxn modelId="{917C5E71-AAC6-42D7-9F7E-3CA82FF2A31E}" type="presParOf" srcId="{59B8700E-D222-496E-8126-DE3948AC3FE2}" destId="{3489F040-47C7-46E3-B3DF-A2A9EA48ECB8}" srcOrd="8" destOrd="0" presId="urn:microsoft.com/office/officeart/2005/8/layout/radial6"/>
    <dgm:cxn modelId="{3FB626B6-1462-4C82-962F-3A31B7DDE5D9}" type="presParOf" srcId="{59B8700E-D222-496E-8126-DE3948AC3FE2}" destId="{8D8A6D69-6AC4-453C-8757-C5E2C6F8FF0C}" srcOrd="9" destOrd="0" presId="urn:microsoft.com/office/officeart/2005/8/layout/radial6"/>
    <dgm:cxn modelId="{B6741244-5850-47DC-8D1D-E89B6CE36CF6}" type="presParOf" srcId="{59B8700E-D222-496E-8126-DE3948AC3FE2}" destId="{DB14CA41-88FF-4007-B33B-EE36A2BFCE18}" srcOrd="10" destOrd="0" presId="urn:microsoft.com/office/officeart/2005/8/layout/radial6"/>
    <dgm:cxn modelId="{C5692C69-D9DD-4288-8D5E-CA730720C008}" type="presParOf" srcId="{59B8700E-D222-496E-8126-DE3948AC3FE2}" destId="{C96C842B-1222-4224-B207-88C1A2D8076E}" srcOrd="11" destOrd="0" presId="urn:microsoft.com/office/officeart/2005/8/layout/radial6"/>
    <dgm:cxn modelId="{8B3B9819-9FAE-42CB-9E1F-281F1C316AA7}" type="presParOf" srcId="{59B8700E-D222-496E-8126-DE3948AC3FE2}" destId="{F6925DD7-F7AF-46E2-813D-9494A0C04CA9}" srcOrd="12" destOrd="0" presId="urn:microsoft.com/office/officeart/2005/8/layout/radial6"/>
    <dgm:cxn modelId="{76A4BF6A-7483-47CB-80EB-301322CC06D2}" type="presParOf" srcId="{59B8700E-D222-496E-8126-DE3948AC3FE2}" destId="{EBB12BBA-4A95-4A13-9930-AE1EBEF9E1C1}" srcOrd="13" destOrd="0" presId="urn:microsoft.com/office/officeart/2005/8/layout/radial6"/>
    <dgm:cxn modelId="{975C529F-EF48-4355-9809-70E2FEAB3B85}" type="presParOf" srcId="{59B8700E-D222-496E-8126-DE3948AC3FE2}" destId="{D0F1F335-5411-4EFD-872A-32779D31F6EB}" srcOrd="14" destOrd="0" presId="urn:microsoft.com/office/officeart/2005/8/layout/radial6"/>
    <dgm:cxn modelId="{BD009D1C-F14C-40C9-8B58-07334887A699}" type="presParOf" srcId="{59B8700E-D222-496E-8126-DE3948AC3FE2}" destId="{2D79BCBA-EB88-4381-A523-A5F96AA50EB5}" srcOrd="15" destOrd="0" presId="urn:microsoft.com/office/officeart/2005/8/layout/radial6"/>
    <dgm:cxn modelId="{67BC65D4-0A58-491A-A597-9F01848226BF}" type="presParOf" srcId="{59B8700E-D222-496E-8126-DE3948AC3FE2}" destId="{F4853F9B-7DB8-4199-B283-824DA7352664}" srcOrd="16" destOrd="0" presId="urn:microsoft.com/office/officeart/2005/8/layout/radial6"/>
    <dgm:cxn modelId="{8393C8C0-7FA7-41FB-9C11-5AC4438E0773}" type="presParOf" srcId="{59B8700E-D222-496E-8126-DE3948AC3FE2}" destId="{415C5B7E-7062-4286-B588-D7C0CCC9711E}" srcOrd="17" destOrd="0" presId="urn:microsoft.com/office/officeart/2005/8/layout/radial6"/>
    <dgm:cxn modelId="{71104A01-9705-4F2B-A1A1-59670C52E116}" type="presParOf" srcId="{59B8700E-D222-496E-8126-DE3948AC3FE2}" destId="{F9FC26B9-DAF4-4976-A7BF-40E1F4007783}" srcOrd="18"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C26B9-DAF4-4976-A7BF-40E1F4007783}">
      <dsp:nvSpPr>
        <dsp:cNvPr id="0" name=""/>
        <dsp:cNvSpPr/>
      </dsp:nvSpPr>
      <dsp:spPr>
        <a:xfrm>
          <a:off x="3114906" y="650045"/>
          <a:ext cx="4447712" cy="4447712"/>
        </a:xfrm>
        <a:prstGeom prst="blockArc">
          <a:avLst>
            <a:gd name="adj1" fmla="val 12600000"/>
            <a:gd name="adj2" fmla="val 16200000"/>
            <a:gd name="adj3" fmla="val 4525"/>
          </a:avLst>
        </a:prstGeom>
        <a:solidFill>
          <a:schemeClr val="accent2"/>
        </a:solidFill>
        <a:ln>
          <a:solidFill>
            <a:srgbClr val="E87722"/>
          </a:solidFill>
        </a:ln>
        <a:effectLst/>
      </dsp:spPr>
      <dsp:style>
        <a:lnRef idx="0">
          <a:scrgbClr r="0" g="0" b="0"/>
        </a:lnRef>
        <a:fillRef idx="1">
          <a:scrgbClr r="0" g="0" b="0"/>
        </a:fillRef>
        <a:effectRef idx="0">
          <a:scrgbClr r="0" g="0" b="0"/>
        </a:effectRef>
        <a:fontRef idx="minor">
          <a:schemeClr val="lt1"/>
        </a:fontRef>
      </dsp:style>
    </dsp:sp>
    <dsp:sp modelId="{2D79BCBA-EB88-4381-A523-A5F96AA50EB5}">
      <dsp:nvSpPr>
        <dsp:cNvPr id="0" name=""/>
        <dsp:cNvSpPr/>
      </dsp:nvSpPr>
      <dsp:spPr>
        <a:xfrm>
          <a:off x="3114906" y="650045"/>
          <a:ext cx="4447712" cy="4447712"/>
        </a:xfrm>
        <a:prstGeom prst="blockArc">
          <a:avLst>
            <a:gd name="adj1" fmla="val 9000000"/>
            <a:gd name="adj2" fmla="val 12600000"/>
            <a:gd name="adj3" fmla="val 4525"/>
          </a:avLst>
        </a:prstGeom>
        <a:solidFill>
          <a:schemeClr val="accent2"/>
        </a:solidFill>
        <a:ln>
          <a:solidFill>
            <a:srgbClr val="E87722"/>
          </a:solidFill>
        </a:ln>
        <a:effectLst/>
      </dsp:spPr>
      <dsp:style>
        <a:lnRef idx="0">
          <a:scrgbClr r="0" g="0" b="0"/>
        </a:lnRef>
        <a:fillRef idx="1">
          <a:scrgbClr r="0" g="0" b="0"/>
        </a:fillRef>
        <a:effectRef idx="0">
          <a:scrgbClr r="0" g="0" b="0"/>
        </a:effectRef>
        <a:fontRef idx="minor">
          <a:schemeClr val="lt1"/>
        </a:fontRef>
      </dsp:style>
    </dsp:sp>
    <dsp:sp modelId="{F6925DD7-F7AF-46E2-813D-9494A0C04CA9}">
      <dsp:nvSpPr>
        <dsp:cNvPr id="0" name=""/>
        <dsp:cNvSpPr/>
      </dsp:nvSpPr>
      <dsp:spPr>
        <a:xfrm>
          <a:off x="3114906" y="650045"/>
          <a:ext cx="4447712" cy="4447712"/>
        </a:xfrm>
        <a:prstGeom prst="blockArc">
          <a:avLst>
            <a:gd name="adj1" fmla="val 5400000"/>
            <a:gd name="adj2" fmla="val 9000000"/>
            <a:gd name="adj3" fmla="val 4525"/>
          </a:avLst>
        </a:prstGeom>
        <a:solidFill>
          <a:schemeClr val="accent2"/>
        </a:solidFill>
        <a:ln>
          <a:solidFill>
            <a:srgbClr val="E87722"/>
          </a:solidFill>
        </a:ln>
        <a:effectLst/>
      </dsp:spPr>
      <dsp:style>
        <a:lnRef idx="0">
          <a:scrgbClr r="0" g="0" b="0"/>
        </a:lnRef>
        <a:fillRef idx="1">
          <a:scrgbClr r="0" g="0" b="0"/>
        </a:fillRef>
        <a:effectRef idx="0">
          <a:scrgbClr r="0" g="0" b="0"/>
        </a:effectRef>
        <a:fontRef idx="minor">
          <a:schemeClr val="lt1"/>
        </a:fontRef>
      </dsp:style>
    </dsp:sp>
    <dsp:sp modelId="{8D8A6D69-6AC4-453C-8757-C5E2C6F8FF0C}">
      <dsp:nvSpPr>
        <dsp:cNvPr id="0" name=""/>
        <dsp:cNvSpPr/>
      </dsp:nvSpPr>
      <dsp:spPr>
        <a:xfrm>
          <a:off x="3114906" y="650045"/>
          <a:ext cx="4447712" cy="4447712"/>
        </a:xfrm>
        <a:prstGeom prst="blockArc">
          <a:avLst>
            <a:gd name="adj1" fmla="val 1800000"/>
            <a:gd name="adj2" fmla="val 5400000"/>
            <a:gd name="adj3" fmla="val 4525"/>
          </a:avLst>
        </a:prstGeom>
        <a:solidFill>
          <a:schemeClr val="accent2"/>
        </a:solidFill>
        <a:ln>
          <a:solidFill>
            <a:srgbClr val="E87722"/>
          </a:solidFill>
        </a:ln>
        <a:effectLst/>
      </dsp:spPr>
      <dsp:style>
        <a:lnRef idx="0">
          <a:scrgbClr r="0" g="0" b="0"/>
        </a:lnRef>
        <a:fillRef idx="1">
          <a:scrgbClr r="0" g="0" b="0"/>
        </a:fillRef>
        <a:effectRef idx="0">
          <a:scrgbClr r="0" g="0" b="0"/>
        </a:effectRef>
        <a:fontRef idx="minor">
          <a:schemeClr val="lt1"/>
        </a:fontRef>
      </dsp:style>
    </dsp:sp>
    <dsp:sp modelId="{23A513D3-86B7-4B24-9CE4-ED1A1C502AD9}">
      <dsp:nvSpPr>
        <dsp:cNvPr id="0" name=""/>
        <dsp:cNvSpPr/>
      </dsp:nvSpPr>
      <dsp:spPr>
        <a:xfrm>
          <a:off x="3114906" y="650045"/>
          <a:ext cx="4447712" cy="4447712"/>
        </a:xfrm>
        <a:prstGeom prst="blockArc">
          <a:avLst>
            <a:gd name="adj1" fmla="val 19800000"/>
            <a:gd name="adj2" fmla="val 1800000"/>
            <a:gd name="adj3" fmla="val 4525"/>
          </a:avLst>
        </a:prstGeom>
        <a:solidFill>
          <a:schemeClr val="accent2"/>
        </a:solidFill>
        <a:ln>
          <a:solidFill>
            <a:srgbClr val="E87722"/>
          </a:solidFill>
        </a:ln>
        <a:effectLst/>
      </dsp:spPr>
      <dsp:style>
        <a:lnRef idx="0">
          <a:scrgbClr r="0" g="0" b="0"/>
        </a:lnRef>
        <a:fillRef idx="1">
          <a:scrgbClr r="0" g="0" b="0"/>
        </a:fillRef>
        <a:effectRef idx="0">
          <a:scrgbClr r="0" g="0" b="0"/>
        </a:effectRef>
        <a:fontRef idx="minor">
          <a:schemeClr val="lt1"/>
        </a:fontRef>
      </dsp:style>
    </dsp:sp>
    <dsp:sp modelId="{4321483B-E11B-4BFB-AFF9-FD92590322A9}">
      <dsp:nvSpPr>
        <dsp:cNvPr id="0" name=""/>
        <dsp:cNvSpPr/>
      </dsp:nvSpPr>
      <dsp:spPr>
        <a:xfrm>
          <a:off x="3114906" y="650045"/>
          <a:ext cx="4447712" cy="4447712"/>
        </a:xfrm>
        <a:prstGeom prst="blockArc">
          <a:avLst>
            <a:gd name="adj1" fmla="val 16200000"/>
            <a:gd name="adj2" fmla="val 19800000"/>
            <a:gd name="adj3" fmla="val 4525"/>
          </a:avLst>
        </a:prstGeom>
        <a:solidFill>
          <a:schemeClr val="accent2"/>
        </a:solidFill>
        <a:ln>
          <a:solidFill>
            <a:srgbClr val="E87722"/>
          </a:solidFill>
        </a:ln>
        <a:effectLst/>
      </dsp:spPr>
      <dsp:style>
        <a:lnRef idx="0">
          <a:scrgbClr r="0" g="0" b="0"/>
        </a:lnRef>
        <a:fillRef idx="1">
          <a:scrgbClr r="0" g="0" b="0"/>
        </a:fillRef>
        <a:effectRef idx="0">
          <a:scrgbClr r="0" g="0" b="0"/>
        </a:effectRef>
        <a:fontRef idx="minor">
          <a:schemeClr val="lt1"/>
        </a:fontRef>
      </dsp:style>
    </dsp:sp>
    <dsp:sp modelId="{F9FEC2B1-91EB-4779-A24D-4F493216080B}">
      <dsp:nvSpPr>
        <dsp:cNvPr id="0" name=""/>
        <dsp:cNvSpPr/>
      </dsp:nvSpPr>
      <dsp:spPr>
        <a:xfrm>
          <a:off x="4105175" y="1684384"/>
          <a:ext cx="2467174" cy="2379034"/>
        </a:xfrm>
        <a:prstGeom prst="ellipse">
          <a:avLst/>
        </a:prstGeom>
        <a:solidFill>
          <a:schemeClr val="accent2"/>
        </a:solidFill>
        <a:ln w="254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a:solidFill>
                <a:schemeClr val="bg1"/>
              </a:solidFill>
              <a:latin typeface="Arial" panose="020B0604020202020204" pitchFamily="34" charset="0"/>
              <a:cs typeface="Arial" panose="020B0604020202020204" pitchFamily="34" charset="0"/>
            </a:rPr>
            <a:t>A flexible, universal career structure for Adult Social Care</a:t>
          </a:r>
        </a:p>
      </dsp:txBody>
      <dsp:txXfrm>
        <a:off x="4466484" y="2032785"/>
        <a:ext cx="1744556" cy="1682232"/>
      </dsp:txXfrm>
    </dsp:sp>
    <dsp:sp modelId="{9D54A8EC-9269-44C9-A35D-1FF43E1A7531}">
      <dsp:nvSpPr>
        <dsp:cNvPr id="0" name=""/>
        <dsp:cNvSpPr/>
      </dsp:nvSpPr>
      <dsp:spPr>
        <a:xfrm>
          <a:off x="4639875" y="1477"/>
          <a:ext cx="1397775" cy="1397775"/>
        </a:xfrm>
        <a:prstGeom prst="ellipse">
          <a:avLst/>
        </a:prstGeom>
        <a:solidFill>
          <a:schemeClr val="lt1">
            <a:hueOff val="0"/>
            <a:satOff val="0"/>
            <a:lumOff val="0"/>
            <a:alphaOff val="0"/>
          </a:schemeClr>
        </a:solidFill>
        <a:ln w="762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a:latin typeface="Arial" panose="020B0604020202020204" pitchFamily="34" charset="0"/>
              <a:cs typeface="Arial" panose="020B0604020202020204" pitchFamily="34" charset="0"/>
            </a:rPr>
            <a:t>Clearly defined role categories</a:t>
          </a:r>
        </a:p>
      </dsp:txBody>
      <dsp:txXfrm>
        <a:off x="4844574" y="206176"/>
        <a:ext cx="988377" cy="988377"/>
      </dsp:txXfrm>
    </dsp:sp>
    <dsp:sp modelId="{A31010A5-064A-407F-862F-6A2AB451810A}">
      <dsp:nvSpPr>
        <dsp:cNvPr id="0" name=""/>
        <dsp:cNvSpPr/>
      </dsp:nvSpPr>
      <dsp:spPr>
        <a:xfrm>
          <a:off x="6522212" y="1088245"/>
          <a:ext cx="1397775" cy="1397775"/>
        </a:xfrm>
        <a:prstGeom prst="ellipse">
          <a:avLst/>
        </a:prstGeom>
        <a:solidFill>
          <a:schemeClr val="lt1">
            <a:hueOff val="0"/>
            <a:satOff val="0"/>
            <a:lumOff val="0"/>
            <a:alphaOff val="0"/>
          </a:schemeClr>
        </a:solidFill>
        <a:ln w="762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a:latin typeface="Arial" panose="020B0604020202020204" pitchFamily="34" charset="0"/>
              <a:cs typeface="Arial" panose="020B0604020202020204" pitchFamily="34" charset="0"/>
            </a:rPr>
            <a:t>Role specific knowledge, skills and behaviours</a:t>
          </a:r>
        </a:p>
      </dsp:txBody>
      <dsp:txXfrm>
        <a:off x="6726911" y="1292944"/>
        <a:ext cx="988377" cy="988377"/>
      </dsp:txXfrm>
    </dsp:sp>
    <dsp:sp modelId="{2B173D6D-1DB5-4209-9FCD-F9DF9180ABE2}">
      <dsp:nvSpPr>
        <dsp:cNvPr id="0" name=""/>
        <dsp:cNvSpPr/>
      </dsp:nvSpPr>
      <dsp:spPr>
        <a:xfrm>
          <a:off x="6522212" y="3261781"/>
          <a:ext cx="1397775" cy="1397775"/>
        </a:xfrm>
        <a:prstGeom prst="ellipse">
          <a:avLst/>
        </a:prstGeom>
        <a:solidFill>
          <a:schemeClr val="lt1">
            <a:hueOff val="0"/>
            <a:satOff val="0"/>
            <a:lumOff val="0"/>
            <a:alphaOff val="0"/>
          </a:schemeClr>
        </a:solidFill>
        <a:ln w="762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a:latin typeface="Arial" panose="020B0604020202020204" pitchFamily="34" charset="0"/>
              <a:cs typeface="Arial" panose="020B0604020202020204" pitchFamily="34" charset="0"/>
            </a:rPr>
            <a:t>Universal role values</a:t>
          </a:r>
        </a:p>
      </dsp:txBody>
      <dsp:txXfrm>
        <a:off x="6726911" y="3466480"/>
        <a:ext cx="988377" cy="988377"/>
      </dsp:txXfrm>
    </dsp:sp>
    <dsp:sp modelId="{DB14CA41-88FF-4007-B33B-EE36A2BFCE18}">
      <dsp:nvSpPr>
        <dsp:cNvPr id="0" name=""/>
        <dsp:cNvSpPr/>
      </dsp:nvSpPr>
      <dsp:spPr>
        <a:xfrm>
          <a:off x="4639875" y="4348550"/>
          <a:ext cx="1397775" cy="1397775"/>
        </a:xfrm>
        <a:prstGeom prst="ellipse">
          <a:avLst/>
        </a:prstGeom>
        <a:solidFill>
          <a:schemeClr val="lt1">
            <a:hueOff val="0"/>
            <a:satOff val="0"/>
            <a:lumOff val="0"/>
            <a:alphaOff val="0"/>
          </a:schemeClr>
        </a:solidFill>
        <a:ln w="762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a:latin typeface="Arial" panose="020B0604020202020204" pitchFamily="34" charset="0"/>
              <a:cs typeface="Arial" panose="020B0604020202020204" pitchFamily="34" charset="0"/>
            </a:rPr>
            <a:t>Example role personas</a:t>
          </a:r>
        </a:p>
      </dsp:txBody>
      <dsp:txXfrm>
        <a:off x="4844574" y="4553249"/>
        <a:ext cx="988377" cy="988377"/>
      </dsp:txXfrm>
    </dsp:sp>
    <dsp:sp modelId="{EBB12BBA-4A95-4A13-9930-AE1EBEF9E1C1}">
      <dsp:nvSpPr>
        <dsp:cNvPr id="0" name=""/>
        <dsp:cNvSpPr/>
      </dsp:nvSpPr>
      <dsp:spPr>
        <a:xfrm>
          <a:off x="2757537" y="3261781"/>
          <a:ext cx="1397775" cy="1397775"/>
        </a:xfrm>
        <a:prstGeom prst="ellipse">
          <a:avLst/>
        </a:prstGeom>
        <a:solidFill>
          <a:schemeClr val="lt1">
            <a:hueOff val="0"/>
            <a:satOff val="0"/>
            <a:lumOff val="0"/>
            <a:alphaOff val="0"/>
          </a:schemeClr>
        </a:solidFill>
        <a:ln w="762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a:latin typeface="Arial" panose="020B0604020202020204" pitchFamily="34" charset="0"/>
              <a:cs typeface="Arial" panose="020B0604020202020204" pitchFamily="34" charset="0"/>
            </a:rPr>
            <a:t>Role specific  learning opportunities </a:t>
          </a:r>
        </a:p>
      </dsp:txBody>
      <dsp:txXfrm>
        <a:off x="2962236" y="3466480"/>
        <a:ext cx="988377" cy="988377"/>
      </dsp:txXfrm>
    </dsp:sp>
    <dsp:sp modelId="{F4853F9B-7DB8-4199-B283-824DA7352664}">
      <dsp:nvSpPr>
        <dsp:cNvPr id="0" name=""/>
        <dsp:cNvSpPr/>
      </dsp:nvSpPr>
      <dsp:spPr>
        <a:xfrm>
          <a:off x="2757537" y="1088245"/>
          <a:ext cx="1397775" cy="1397775"/>
        </a:xfrm>
        <a:prstGeom prst="ellipse">
          <a:avLst/>
        </a:prstGeom>
        <a:solidFill>
          <a:schemeClr val="lt1">
            <a:hueOff val="0"/>
            <a:satOff val="0"/>
            <a:lumOff val="0"/>
            <a:alphaOff val="0"/>
          </a:schemeClr>
        </a:solidFill>
        <a:ln w="76200" cap="flat" cmpd="sng" algn="ctr">
          <a:solidFill>
            <a:srgbClr val="E8772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noProof="0">
              <a:latin typeface="Arial" panose="020B0604020202020204" pitchFamily="34" charset="0"/>
              <a:cs typeface="Arial" panose="020B0604020202020204" pitchFamily="34" charset="0"/>
            </a:rPr>
            <a:t>Focused tools and resources</a:t>
          </a:r>
        </a:p>
      </dsp:txBody>
      <dsp:txXfrm>
        <a:off x="2962236" y="1292944"/>
        <a:ext cx="988377" cy="98837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4/20/2026</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4/20/2026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1</a:t>
            </a:fld>
            <a:endParaRPr lang="en-US"/>
          </a:p>
        </p:txBody>
      </p:sp>
    </p:spTree>
    <p:extLst>
      <p:ext uri="{BB962C8B-B14F-4D97-AF65-F5344CB8AC3E}">
        <p14:creationId xmlns:p14="http://schemas.microsoft.com/office/powerpoint/2010/main" val="335942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13B9-5EB3-B15C-8684-52939DD22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43132-F68C-9CF3-3D5A-D4A8713470E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CBCF76-F0F5-5F33-6B3C-157EA31EB528}"/>
              </a:ext>
            </a:extLst>
          </p:cNvPr>
          <p:cNvSpPr>
            <a:spLocks noGrp="1"/>
          </p:cNvSpPr>
          <p:nvPr>
            <p:ph type="body" idx="1"/>
          </p:nvPr>
        </p:nvSpPr>
        <p:spPr/>
        <p:txBody>
          <a:bodyPr/>
          <a:lstStyle/>
          <a:p>
            <a:r>
              <a:rPr lang="en-GB" dirty="0"/>
              <a:t>Staff records will ask you for details for each staff member</a:t>
            </a:r>
            <a:br>
              <a:rPr lang="en-GB" dirty="0"/>
            </a:br>
            <a:endParaRPr lang="en-GB" dirty="0"/>
          </a:p>
          <a:p>
            <a:r>
              <a:rPr lang="en-GB" dirty="0"/>
              <a:t>It asks 21 questions about each staff member, many of these being questions which you will likely know such as permanent or temporary contract, rate of pay, job role, contracted hours, gender, nationally and qualifications held.</a:t>
            </a:r>
          </a:p>
          <a:p>
            <a:endParaRPr lang="en-GB" dirty="0"/>
          </a:p>
          <a:p>
            <a:r>
              <a:rPr lang="en-GB" dirty="0"/>
              <a:t>You do not have to have added all of your staff members immediately to be eligible to claim LDSS but you do have to have added details for the staff members you wish to claim funding for training through LDSS</a:t>
            </a:r>
          </a:p>
          <a:p>
            <a:endParaRPr lang="en-GB" dirty="0"/>
          </a:p>
          <a:p>
            <a:r>
              <a:rPr lang="en-GB" dirty="0"/>
              <a:t>So if I had a care assistant who wanted to complete their level 3 to work towards a team leader role I would prioritise adding their details.</a:t>
            </a:r>
          </a:p>
          <a:p>
            <a:r>
              <a:rPr lang="en-GB" dirty="0"/>
              <a:t>If I had an activity coordinator who wanted to complete further training on activity provision in social care I would prioritise adding their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835D9B3D-98CB-2F0A-5751-01CE1C3F6604}"/>
              </a:ext>
            </a:extLst>
          </p:cNvPr>
          <p:cNvSpPr>
            <a:spLocks noGrp="1"/>
          </p:cNvSpPr>
          <p:nvPr>
            <p:ph type="sldNum" sz="quarter" idx="5"/>
          </p:nvPr>
        </p:nvSpPr>
        <p:spPr/>
        <p:txBody>
          <a:bodyPr/>
          <a:lstStyle/>
          <a:p>
            <a:fld id="{A5EB467E-689E-4776-8297-2FB7C7A995D4}" type="slidenum">
              <a:rPr lang="en-GB" smtClean="0"/>
              <a:t>10</a:t>
            </a:fld>
            <a:endParaRPr lang="en-GB" dirty="0"/>
          </a:p>
        </p:txBody>
      </p:sp>
    </p:spTree>
    <p:extLst>
      <p:ext uri="{BB962C8B-B14F-4D97-AF65-F5344CB8AC3E}">
        <p14:creationId xmlns:p14="http://schemas.microsoft.com/office/powerpoint/2010/main" val="171125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CEDD-86E8-6F32-7625-5CE84A2E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4EFE5-4116-5CD1-B8C7-65410F315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07404-1FFD-C8E2-029E-B686BC0BE915}"/>
              </a:ext>
            </a:extLst>
          </p:cNvPr>
          <p:cNvSpPr>
            <a:spLocks noGrp="1"/>
          </p:cNvSpPr>
          <p:nvPr>
            <p:ph type="body" idx="1"/>
          </p:nvPr>
        </p:nvSpPr>
        <p:spPr/>
        <p:txBody>
          <a:bodyPr/>
          <a:lstStyle/>
          <a:p>
            <a:r>
              <a:rPr lang="en-GB" dirty="0"/>
              <a:t>Again I would be interested to know via the chat if any of you have accessed funding through LDSS and if not what have been your barriers, we do report directly back to the department of health and social care so your insight into how we can support the system to meet your needs is vital</a:t>
            </a:r>
          </a:p>
        </p:txBody>
      </p:sp>
      <p:sp>
        <p:nvSpPr>
          <p:cNvPr id="4" name="Slide Number Placeholder 3">
            <a:extLst>
              <a:ext uri="{FF2B5EF4-FFF2-40B4-BE49-F238E27FC236}">
                <a16:creationId xmlns:a16="http://schemas.microsoft.com/office/drawing/2014/main" id="{B68E8A0A-ACCC-6124-B7DE-EA24DEB38063}"/>
              </a:ext>
            </a:extLst>
          </p:cNvPr>
          <p:cNvSpPr>
            <a:spLocks noGrp="1"/>
          </p:cNvSpPr>
          <p:nvPr>
            <p:ph type="sldNum" sz="quarter" idx="5"/>
          </p:nvPr>
        </p:nvSpPr>
        <p:spPr/>
        <p:txBody>
          <a:bodyPr/>
          <a:lstStyle/>
          <a:p>
            <a:fld id="{2B9240D4-6F14-3449-8FA2-7400E50A5229}" type="slidenum">
              <a:rPr lang="en-US" smtClean="0"/>
              <a:t>11</a:t>
            </a:fld>
            <a:endParaRPr lang="en-US"/>
          </a:p>
        </p:txBody>
      </p:sp>
    </p:spTree>
    <p:extLst>
      <p:ext uri="{BB962C8B-B14F-4D97-AF65-F5344CB8AC3E}">
        <p14:creationId xmlns:p14="http://schemas.microsoft.com/office/powerpoint/2010/main" val="28330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BA0B-2A7C-175A-5556-88F98A47F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F3B7F-393F-E48E-B81B-7A17C6ACEB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8B7FBCC-6188-DB06-5885-B313BCD7C1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r>
              <a:rPr lang="en-US" dirty="0"/>
              <a:t>Completion of ASC WDS is linked to the Adult Social Care Learning and Development Support Scheme. </a:t>
            </a:r>
          </a:p>
          <a:p>
            <a:endParaRPr lang="en-US" dirty="0"/>
          </a:p>
          <a:p>
            <a:r>
              <a:rPr lang="en-US" dirty="0"/>
              <a:t>Launched in September 2024 by the Department of Health and Social Care, the LDSS supports the non-regulated care workforce to complete courses and qualifications by providing a financial contribution to the costs of training. LDSS is 12 million pound fund to support access to quality assured training courses for the adult social care.</a:t>
            </a:r>
          </a:p>
          <a:p>
            <a:endParaRPr lang="en-US" dirty="0"/>
          </a:p>
          <a:p>
            <a:r>
              <a:rPr lang="en-US" dirty="0"/>
              <a:t>This is not an endless fund and it is important for providers to look at their workforce plan early in the financial year including what training needs their staff team have and apply for funding as soon after 1st April to ensure claims are successful, if claims are left later in the financial year towards February and March then funds could no longer be available. </a:t>
            </a:r>
          </a:p>
          <a:p>
            <a:endParaRPr lang="en-US" b="1" dirty="0">
              <a:solidFill>
                <a:srgbClr val="0070C0"/>
              </a:solidFill>
            </a:endParaRPr>
          </a:p>
          <a:p>
            <a:r>
              <a:rPr lang="en-US" dirty="0"/>
              <a:t>This funding is provided by DHSC to fund relevant upskilling opportunities for care staff, this  is an essential part of our work to support the </a:t>
            </a:r>
            <a:r>
              <a:rPr lang="en-US" dirty="0" err="1"/>
              <a:t>professionalisation</a:t>
            </a:r>
            <a:r>
              <a:rPr lang="en-US" dirty="0"/>
              <a:t> of the care workforce. By completing courses and qualifications, care workers can gain recognition for their existing expertise, as well as developing new skills and specialisms. </a:t>
            </a:r>
          </a:p>
          <a:p>
            <a:endParaRPr lang="en-US" dirty="0"/>
          </a:p>
          <a:p>
            <a:endParaRPr lang="en-GB" dirty="0"/>
          </a:p>
        </p:txBody>
      </p:sp>
      <p:sp>
        <p:nvSpPr>
          <p:cNvPr id="4" name="Slide Number Placeholder 3">
            <a:extLst>
              <a:ext uri="{FF2B5EF4-FFF2-40B4-BE49-F238E27FC236}">
                <a16:creationId xmlns:a16="http://schemas.microsoft.com/office/drawing/2014/main" id="{3D591AB0-6C1F-3B97-A709-B88ACC84070E}"/>
              </a:ext>
            </a:extLst>
          </p:cNvPr>
          <p:cNvSpPr>
            <a:spLocks noGrp="1"/>
          </p:cNvSpPr>
          <p:nvPr>
            <p:ph type="sldNum" sz="quarter" idx="5"/>
          </p:nvPr>
        </p:nvSpPr>
        <p:spPr/>
        <p:txBody>
          <a:bodyPr/>
          <a:lstStyle/>
          <a:p>
            <a:fld id="{A5EB467E-689E-4776-8297-2FB7C7A995D4}" type="slidenum">
              <a:rPr lang="en-GB" smtClean="0"/>
              <a:t>12</a:t>
            </a:fld>
            <a:endParaRPr lang="en-GB" dirty="0"/>
          </a:p>
        </p:txBody>
      </p:sp>
    </p:spTree>
    <p:extLst>
      <p:ext uri="{BB962C8B-B14F-4D97-AF65-F5344CB8AC3E}">
        <p14:creationId xmlns:p14="http://schemas.microsoft.com/office/powerpoint/2010/main" val="14874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1C8DE-6CDD-2DEA-055A-FCC3A9507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63990-8F3C-77E1-8D77-8382C8BE5A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161481B-F1BC-288C-8A6F-ABAEBDAB60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Who can access LDSS funding?</a:t>
            </a:r>
          </a:p>
          <a:p>
            <a:endParaRPr lang="en-US" dirty="0"/>
          </a:p>
          <a:p>
            <a:r>
              <a:rPr lang="en-US" dirty="0"/>
              <a:t>LDSS funding can only be used towards courses and qualifications undertaken by eligible staff, who must be non-regulated members of the care workforce in England. This means staff who are not registered nurses, social workers or OTs. A registered nurse, social worker to OT who is working as a registered manager can claim funds through their role as a registered manager.</a:t>
            </a:r>
          </a:p>
          <a:p>
            <a:endParaRPr lang="en-US" dirty="0"/>
          </a:p>
          <a:p>
            <a:r>
              <a:rPr lang="en-US" dirty="0"/>
              <a:t>Those without British citizenship are eligible as long as they have a UK national insurance number and are legally employed in England. </a:t>
            </a:r>
          </a:p>
          <a:p>
            <a:endParaRPr lang="en-US" dirty="0"/>
          </a:p>
          <a:p>
            <a:r>
              <a:rPr lang="en-US" dirty="0"/>
              <a:t>So to confirm to be eligible staff have to non regulated and work legally in ASC in England.</a:t>
            </a:r>
          </a:p>
          <a:p>
            <a:pPr marL="0" indent="0">
              <a:spcAft>
                <a:spcPts val="0"/>
              </a:spcAft>
              <a:buNone/>
            </a:pPr>
            <a:endParaRPr lang="en-GB" sz="1200" b="1" dirty="0">
              <a:solidFill>
                <a:schemeClr val="accent1"/>
              </a:solidFill>
              <a:cs typeface="Arial"/>
            </a:endParaRPr>
          </a:p>
          <a:p>
            <a:pPr marL="0" indent="0">
              <a:spcAft>
                <a:spcPts val="0"/>
              </a:spcAft>
              <a:buNone/>
            </a:pPr>
            <a:r>
              <a:rPr lang="en-GB" sz="1200" b="1" dirty="0">
                <a:solidFill>
                  <a:schemeClr val="accent1"/>
                </a:solidFill>
                <a:cs typeface="Arial"/>
              </a:rPr>
              <a:t>Funding must be claimed by an employer of eligible staff. </a:t>
            </a:r>
            <a:r>
              <a:rPr lang="en-GB" sz="1200" dirty="0">
                <a:cs typeface="Arial"/>
              </a:rPr>
              <a:t>The employer must meet 3 criteria:</a:t>
            </a:r>
          </a:p>
          <a:p>
            <a:pPr>
              <a:spcAft>
                <a:spcPts val="0"/>
              </a:spcAft>
            </a:pPr>
            <a:endParaRPr lang="en-GB" sz="1200" dirty="0">
              <a:cs typeface="Arial"/>
            </a:endParaRPr>
          </a:p>
          <a:p>
            <a:pPr marL="214313" indent="-214313">
              <a:spcAft>
                <a:spcPts val="0"/>
              </a:spcAft>
              <a:buFont typeface="Arial"/>
              <a:buChar char="•"/>
            </a:pPr>
            <a:r>
              <a:rPr lang="en-GB" sz="1200" dirty="0">
                <a:cs typeface="Arial"/>
              </a:rPr>
              <a:t>provide an adult social care service</a:t>
            </a:r>
          </a:p>
          <a:p>
            <a:pPr marL="214313" indent="-214313">
              <a:spcAft>
                <a:spcPts val="0"/>
              </a:spcAft>
              <a:buFont typeface="Arial"/>
              <a:buChar char="•"/>
            </a:pPr>
            <a:r>
              <a:rPr lang="en-GB" sz="1200" dirty="0">
                <a:cs typeface="Arial"/>
              </a:rPr>
              <a:t>directly employ care staff in England</a:t>
            </a:r>
          </a:p>
          <a:p>
            <a:pPr marL="214313" indent="-214313">
              <a:spcAft>
                <a:spcPts val="0"/>
              </a:spcAft>
              <a:buFont typeface="Arial"/>
              <a:buChar char="•"/>
            </a:pPr>
            <a:r>
              <a:rPr lang="en-GB" sz="1200" dirty="0">
                <a:cs typeface="Arial"/>
              </a:rPr>
              <a:t>have an up-to-date account on the Adult Social Care Workforce Data Set (ASC-WDS)</a:t>
            </a:r>
          </a:p>
          <a:p>
            <a:pPr>
              <a:spcAft>
                <a:spcPts val="0"/>
              </a:spcAft>
            </a:pPr>
            <a:endParaRPr lang="en-GB" sz="1200" dirty="0">
              <a:cs typeface="Arial"/>
            </a:endParaRPr>
          </a:p>
          <a:p>
            <a:pPr marL="0" indent="0">
              <a:spcAft>
                <a:spcPts val="0"/>
              </a:spcAft>
              <a:buNone/>
            </a:pPr>
            <a:r>
              <a:rPr lang="en-GB" sz="1200" dirty="0">
                <a:cs typeface="Arial"/>
              </a:rPr>
              <a:t>There is no requirement for care providing organisations to be CQC registered to claim from this fund.</a:t>
            </a:r>
            <a:endParaRPr lang="en-GB" dirty="0"/>
          </a:p>
          <a:p>
            <a:endParaRPr lang="en-US" dirty="0"/>
          </a:p>
          <a:p>
            <a:endParaRPr lang="en-GB" dirty="0"/>
          </a:p>
        </p:txBody>
      </p:sp>
      <p:sp>
        <p:nvSpPr>
          <p:cNvPr id="4" name="Slide Number Placeholder 3">
            <a:extLst>
              <a:ext uri="{FF2B5EF4-FFF2-40B4-BE49-F238E27FC236}">
                <a16:creationId xmlns:a16="http://schemas.microsoft.com/office/drawing/2014/main" id="{53D3ECAD-AD1D-B165-481D-8F719E337DA1}"/>
              </a:ext>
            </a:extLst>
          </p:cNvPr>
          <p:cNvSpPr>
            <a:spLocks noGrp="1"/>
          </p:cNvSpPr>
          <p:nvPr>
            <p:ph type="sldNum" sz="quarter" idx="5"/>
          </p:nvPr>
        </p:nvSpPr>
        <p:spPr/>
        <p:txBody>
          <a:bodyPr/>
          <a:lstStyle/>
          <a:p>
            <a:fld id="{A5EB467E-689E-4776-8297-2FB7C7A995D4}" type="slidenum">
              <a:rPr lang="en-GB" smtClean="0"/>
              <a:t>13</a:t>
            </a:fld>
            <a:endParaRPr lang="en-GB" dirty="0"/>
          </a:p>
        </p:txBody>
      </p:sp>
    </p:spTree>
    <p:extLst>
      <p:ext uri="{BB962C8B-B14F-4D97-AF65-F5344CB8AC3E}">
        <p14:creationId xmlns:p14="http://schemas.microsoft.com/office/powerpoint/2010/main" val="232923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Skills for Care support and manage the ASC WDS. LDSS funds are managed by NHS BSA, business service authority.</a:t>
            </a:r>
          </a:p>
          <a:p>
            <a:endParaRPr lang="en-GB" dirty="0"/>
          </a:p>
          <a:p>
            <a:r>
              <a:rPr lang="en-US" altLang="en-US" dirty="0">
                <a:solidFill>
                  <a:srgbClr val="0B0C0C"/>
                </a:solidFill>
              </a:rPr>
              <a:t>Claims for reimbursement are being made through a NHS BSA digital online claims service</a:t>
            </a:r>
          </a:p>
          <a:p>
            <a:endParaRPr lang="en-US" altLang="en-US" dirty="0">
              <a:solidFill>
                <a:srgbClr val="0B0C0C"/>
              </a:solidFill>
            </a:endParaRPr>
          </a:p>
          <a:p>
            <a:r>
              <a:rPr lang="en-US" altLang="en-US" dirty="0">
                <a:solidFill>
                  <a:srgbClr val="0B0C0C"/>
                </a:solidFill>
              </a:rPr>
              <a:t>The provider completes an onboarding form and arranges an onboarding call, which takes about 15 minutes then they can create an account and start submitting claims</a:t>
            </a:r>
          </a:p>
          <a:p>
            <a:pPr marL="0" indent="0">
              <a:buNone/>
            </a:pPr>
            <a:endParaRPr lang="en-US" altLang="en-US" dirty="0">
              <a:solidFill>
                <a:srgbClr val="0B0C0C"/>
              </a:solidFill>
            </a:endParaRPr>
          </a:p>
          <a:p>
            <a:r>
              <a:rPr lang="en-US" altLang="en-US" dirty="0">
                <a:solidFill>
                  <a:srgbClr val="0B0C0C"/>
                </a:solidFill>
              </a:rPr>
              <a:t>It is important to note an organization must have identified a Senior Responsible Officer (SRO) who will signed the grant determination letter (GDL) in the application process before any claims can be submitted. Once this has been completed, they can then add up to nine submitters to their </a:t>
            </a:r>
            <a:r>
              <a:rPr lang="en-US" altLang="en-US" dirty="0" err="1">
                <a:solidFill>
                  <a:srgbClr val="0B0C0C"/>
                </a:solidFill>
              </a:rPr>
              <a:t>organisation’s</a:t>
            </a:r>
            <a:r>
              <a:rPr lang="en-US" altLang="en-US" dirty="0">
                <a:solidFill>
                  <a:srgbClr val="0B0C0C"/>
                </a:solidFill>
              </a:rPr>
              <a:t> account.</a:t>
            </a:r>
            <a:endParaRPr lang="en-US" altLang="en-US" dirty="0"/>
          </a:p>
          <a:p>
            <a:endParaRPr lang="en-GB" dirty="0"/>
          </a:p>
          <a:p>
            <a:r>
              <a:rPr lang="en-GB" dirty="0"/>
              <a:t>Funding for a training course is provided on submission evidence, evidence required is detailed on the submission form but can include the invoice or certificate</a:t>
            </a:r>
          </a:p>
          <a:p>
            <a:endParaRPr lang="en-GB" dirty="0"/>
          </a:p>
          <a:p>
            <a:r>
              <a:rPr lang="en-GB" dirty="0"/>
              <a:t>Funding for a training course can be provided on completion of the course with submission of evidence.</a:t>
            </a:r>
          </a:p>
          <a:p>
            <a:r>
              <a:rPr lang="en-GB" dirty="0"/>
              <a:t>Funding for a qualification can be provided on completion or providers can claim 60% when the course is started and then the remaining 40% on completion and receipt of a certificate.</a:t>
            </a:r>
          </a:p>
          <a:p>
            <a:endParaRPr lang="en-GB" dirty="0"/>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2973432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B0A1-5736-F338-258C-866AAFDF3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5FD85-3537-4C7C-D52E-D90A94CCEF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A26C49-84B0-A9EB-6016-8E30C0E8482F}"/>
              </a:ext>
            </a:extLst>
          </p:cNvPr>
          <p:cNvSpPr>
            <a:spLocks noGrp="1"/>
          </p:cNvSpPr>
          <p:nvPr>
            <p:ph type="body" idx="1"/>
          </p:nvPr>
        </p:nvSpPr>
        <p:spPr/>
        <p:txBody>
          <a:bodyPr/>
          <a:lstStyle/>
          <a:p>
            <a:endParaRPr lang="en-GB" dirty="0"/>
          </a:p>
          <a:p>
            <a:r>
              <a:rPr lang="en-GB" dirty="0"/>
              <a:t>Providers have told us that it is important to have training offered that is quality assured, this means that it is reviewed to ensure that it offers best practice to the sector. </a:t>
            </a:r>
          </a:p>
          <a:p>
            <a:r>
              <a:rPr lang="en-GB" dirty="0"/>
              <a:t>You do need to use one of the quality assured training providers to ensure you are eligible to claim the funding, if you follow the attached link this will take you to a list of courses available and which providers are quality assured. </a:t>
            </a:r>
          </a:p>
          <a:p>
            <a:endParaRPr lang="en-GB" dirty="0"/>
          </a:p>
          <a:p>
            <a:r>
              <a:rPr lang="en-GB" dirty="0"/>
              <a:t>Courses which are available include </a:t>
            </a:r>
          </a:p>
          <a:p>
            <a:r>
              <a:rPr lang="en-GB" dirty="0"/>
              <a:t>Leadership and management including level 5 diplomas</a:t>
            </a:r>
          </a:p>
          <a:p>
            <a:r>
              <a:rPr lang="en-GB" dirty="0"/>
              <a:t>Digital leadership</a:t>
            </a:r>
          </a:p>
          <a:p>
            <a:r>
              <a:rPr lang="en-GB" dirty="0"/>
              <a:t>Understanding working in mental health</a:t>
            </a:r>
          </a:p>
          <a:p>
            <a:r>
              <a:rPr lang="en-GB" dirty="0"/>
              <a:t>Mental health first aid</a:t>
            </a:r>
          </a:p>
          <a:p>
            <a:r>
              <a:rPr lang="en-GB" dirty="0"/>
              <a:t>Positive behavioural support</a:t>
            </a:r>
          </a:p>
          <a:p>
            <a:r>
              <a:rPr lang="en-GB" dirty="0"/>
              <a:t>Level 3 award in education and training to support delivery of in house training </a:t>
            </a:r>
          </a:p>
          <a:p>
            <a:r>
              <a:rPr lang="en-GB" dirty="0"/>
              <a:t>Level 2 adult social care certificate</a:t>
            </a:r>
          </a:p>
          <a:p>
            <a:r>
              <a:rPr lang="en-GB" dirty="0"/>
              <a:t>Understanding principles and practice of assessment – useful for team leaders </a:t>
            </a:r>
          </a:p>
          <a:p>
            <a:r>
              <a:rPr lang="en-GB" dirty="0"/>
              <a:t>Level 4 award in understanding internal quality assurance assessment, processes and practice – this is useful for succession planning and developing aspiring managers</a:t>
            </a:r>
          </a:p>
          <a:p>
            <a:r>
              <a:rPr lang="en-GB" dirty="0"/>
              <a:t>Level 2 and 3 qualifications in subjects such as dementia and end of life, understanding diabetes care and management, safe handling of medications, awareness and prevention of falls , understanding nutrition and health, oral care for health and social care, stroke awareness, activity provision in social care</a:t>
            </a:r>
          </a:p>
          <a:p>
            <a:endParaRPr lang="en-GB" dirty="0"/>
          </a:p>
          <a:p>
            <a:r>
              <a:rPr lang="en-GB" dirty="0"/>
              <a:t>These could be utilised to to support development of champions within your service to help an environment where learning and improving standards of care are embedded in everyday practice and culture. </a:t>
            </a:r>
          </a:p>
          <a:p>
            <a:endParaRPr lang="en-GB" dirty="0"/>
          </a:p>
          <a:p>
            <a:r>
              <a:rPr lang="en-GB" dirty="0"/>
              <a:t>There was additional funds added to LDSS for the current financial year to support with OMMT tier 1 and 2</a:t>
            </a:r>
          </a:p>
        </p:txBody>
      </p:sp>
      <p:sp>
        <p:nvSpPr>
          <p:cNvPr id="4" name="Slide Number Placeholder 3">
            <a:extLst>
              <a:ext uri="{FF2B5EF4-FFF2-40B4-BE49-F238E27FC236}">
                <a16:creationId xmlns:a16="http://schemas.microsoft.com/office/drawing/2014/main" id="{DB42F64E-3327-1911-72C5-78C28EB81C0C}"/>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1714730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I would be interested if you are happy to add to the chat, who has heard of CWP and if any one has started implementation of CW in your organisation</a:t>
            </a:r>
          </a:p>
        </p:txBody>
      </p:sp>
      <p:sp>
        <p:nvSpPr>
          <p:cNvPr id="4" name="Slide Number Placeholder 3"/>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384005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A4AE-0977-27C1-2BF2-1FDADF57B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124AC-020D-8658-9B70-23A25C1F9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4ADA3-F382-5A2C-3443-B0CD1662BE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9C83C4-ED8F-75D7-A499-1A85D33AA280}"/>
              </a:ext>
            </a:extLst>
          </p:cNvPr>
          <p:cNvSpPr>
            <a:spLocks noGrp="1"/>
          </p:cNvSpPr>
          <p:nvPr>
            <p:ph type="sldNum" sz="quarter" idx="5"/>
          </p:nvPr>
        </p:nvSpPr>
        <p:spPr/>
        <p:txBody>
          <a:bodyPr/>
          <a:lstStyle/>
          <a:p>
            <a:fld id="{DA8CA970-A9B7-4587-AB3A-1F90625AE61A}" type="slidenum">
              <a:rPr lang="en-GB" smtClean="0"/>
              <a:t>17</a:t>
            </a:fld>
            <a:endParaRPr lang="en-GB"/>
          </a:p>
        </p:txBody>
      </p:sp>
    </p:spTree>
    <p:extLst>
      <p:ext uri="{BB962C8B-B14F-4D97-AF65-F5344CB8AC3E}">
        <p14:creationId xmlns:p14="http://schemas.microsoft.com/office/powerpoint/2010/main" val="343027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8047D-A112-7481-BCF0-73C61678C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3FA1C-57A8-823B-1D22-C330FA350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C770C-B8F5-4DCD-3992-41E5C2D672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F62D7E6-2053-DCBB-2A32-3949C7742682}"/>
              </a:ext>
            </a:extLst>
          </p:cNvPr>
          <p:cNvSpPr>
            <a:spLocks noGrp="1"/>
          </p:cNvSpPr>
          <p:nvPr>
            <p:ph type="sldNum" sz="quarter" idx="5"/>
          </p:nvPr>
        </p:nvSpPr>
        <p:spPr/>
        <p:txBody>
          <a:bodyPr/>
          <a:lstStyle/>
          <a:p>
            <a:fld id="{DA8CA970-A9B7-4587-AB3A-1F90625AE61A}" type="slidenum">
              <a:rPr lang="en-GB" smtClean="0"/>
              <a:t>18</a:t>
            </a:fld>
            <a:endParaRPr lang="en-GB"/>
          </a:p>
        </p:txBody>
      </p:sp>
    </p:spTree>
    <p:extLst>
      <p:ext uri="{BB962C8B-B14F-4D97-AF65-F5344CB8AC3E}">
        <p14:creationId xmlns:p14="http://schemas.microsoft.com/office/powerpoint/2010/main" val="209770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C7D5E-3472-05B3-EB15-B52BC711F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E082C-4FF2-DE75-D6F8-53464B08A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709F4-0724-13CC-DD6D-8366671A8808}"/>
              </a:ext>
            </a:extLst>
          </p:cNvPr>
          <p:cNvSpPr>
            <a:spLocks noGrp="1"/>
          </p:cNvSpPr>
          <p:nvPr>
            <p:ph type="body" idx="1"/>
          </p:nvPr>
        </p:nvSpPr>
        <p:spPr/>
        <p:txBody>
          <a:bodyPr/>
          <a:lstStyle/>
          <a:p>
            <a:r>
              <a:rPr lang="en-GB" dirty="0"/>
              <a:t>Ther care workforce pathway has been developed with a range of stakeholders across ASC including a range of providers, the NHS and LA</a:t>
            </a:r>
          </a:p>
          <a:p>
            <a:r>
              <a:rPr lang="en-GB" dirty="0"/>
              <a:t>Lets   a take a more detailed look at the pathway starting with the universal pathway values</a:t>
            </a:r>
          </a:p>
        </p:txBody>
      </p:sp>
      <p:sp>
        <p:nvSpPr>
          <p:cNvPr id="4" name="Slide Number Placeholder 3">
            <a:extLst>
              <a:ext uri="{FF2B5EF4-FFF2-40B4-BE49-F238E27FC236}">
                <a16:creationId xmlns:a16="http://schemas.microsoft.com/office/drawing/2014/main" id="{FBE6CC41-FEC3-E7CD-6399-762CCDA86D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CA970-A9B7-4587-AB3A-1F90625AE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092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281A-88AF-3863-2DBF-6932BF51C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FCAD7-5876-313C-631E-2BD1F3A4C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029E3F-6F12-2DD0-149C-2BD38F99D3D5}"/>
              </a:ext>
            </a:extLst>
          </p:cNvPr>
          <p:cNvSpPr>
            <a:spLocks noGrp="1"/>
          </p:cNvSpPr>
          <p:nvPr>
            <p:ph type="body" idx="1"/>
          </p:nvPr>
        </p:nvSpPr>
        <p:spPr/>
        <p:txBody>
          <a:bodyPr/>
          <a:lstStyle/>
          <a:p>
            <a:r>
              <a:rPr lang="en-GB" dirty="0"/>
              <a:t>I would be interested if you are happy to share in the chat if you have heard of ASC WDS, if you have an account and any barriers to you using it?</a:t>
            </a:r>
          </a:p>
        </p:txBody>
      </p:sp>
      <p:sp>
        <p:nvSpPr>
          <p:cNvPr id="4" name="Slide Number Placeholder 3">
            <a:extLst>
              <a:ext uri="{FF2B5EF4-FFF2-40B4-BE49-F238E27FC236}">
                <a16:creationId xmlns:a16="http://schemas.microsoft.com/office/drawing/2014/main" id="{4FCFB46E-0C35-6656-B556-73428661F5A6}"/>
              </a:ext>
            </a:extLst>
          </p:cNvPr>
          <p:cNvSpPr>
            <a:spLocks noGrp="1"/>
          </p:cNvSpPr>
          <p:nvPr>
            <p:ph type="sldNum" sz="quarter" idx="5"/>
          </p:nvPr>
        </p:nvSpPr>
        <p:spPr/>
        <p:txBody>
          <a:bodyPr/>
          <a:lstStyle/>
          <a:p>
            <a:fld id="{2B9240D4-6F14-3449-8FA2-7400E50A5229}" type="slidenum">
              <a:rPr lang="en-US" smtClean="0"/>
              <a:t>2</a:t>
            </a:fld>
            <a:endParaRPr lang="en-US"/>
          </a:p>
        </p:txBody>
      </p:sp>
    </p:spTree>
    <p:extLst>
      <p:ext uri="{BB962C8B-B14F-4D97-AF65-F5344CB8AC3E}">
        <p14:creationId xmlns:p14="http://schemas.microsoft.com/office/powerpoint/2010/main" val="89451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45F4-A98F-D703-881F-A8E29F14B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36516-D9B9-36D0-ED58-EF663D36770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30C1CE9-9EA8-8BC4-C4A9-0BD705CA21E3}"/>
              </a:ext>
            </a:extLst>
          </p:cNvPr>
          <p:cNvSpPr>
            <a:spLocks noGrp="1"/>
          </p:cNvSpPr>
          <p:nvPr>
            <p:ph type="body" idx="1"/>
          </p:nvPr>
        </p:nvSpPr>
        <p:spPr/>
        <p:txBody>
          <a:bodyPr/>
          <a:lstStyle/>
          <a:p>
            <a:r>
              <a:rPr lang="en-GB" dirty="0"/>
              <a:t>These are the current published roles and roles currently in development. </a:t>
            </a:r>
          </a:p>
          <a:p>
            <a:endParaRPr lang="en-GB" dirty="0"/>
          </a:p>
          <a:p>
            <a:r>
              <a:rPr lang="en-GB" dirty="0"/>
              <a:t>The term role categories has been used to allow the sector to use the pathway flexibly as we understand </a:t>
            </a:r>
            <a:r>
              <a:rPr lang="en-GB"/>
              <a:t>different organisations </a:t>
            </a:r>
            <a:r>
              <a:rPr lang="en-GB" dirty="0"/>
              <a:t>will have different role names for roles with similar key duties</a:t>
            </a:r>
          </a:p>
        </p:txBody>
      </p:sp>
      <p:sp>
        <p:nvSpPr>
          <p:cNvPr id="4" name="Slide Number Placeholder 3">
            <a:extLst>
              <a:ext uri="{FF2B5EF4-FFF2-40B4-BE49-F238E27FC236}">
                <a16:creationId xmlns:a16="http://schemas.microsoft.com/office/drawing/2014/main" id="{972B4674-69DC-1D9E-F2EB-2D33725F0756}"/>
              </a:ext>
            </a:extLst>
          </p:cNvPr>
          <p:cNvSpPr>
            <a:spLocks noGrp="1"/>
          </p:cNvSpPr>
          <p:nvPr>
            <p:ph type="sldNum" sz="quarter" idx="5"/>
          </p:nvPr>
        </p:nvSpPr>
        <p:spPr/>
        <p:txBody>
          <a:bodyPr/>
          <a:lstStyle/>
          <a:p>
            <a:fld id="{DA8CA970-A9B7-4587-AB3A-1F90625AE61A}" type="slidenum">
              <a:rPr lang="en-GB" smtClean="0"/>
              <a:t>20</a:t>
            </a:fld>
            <a:endParaRPr lang="en-GB"/>
          </a:p>
        </p:txBody>
      </p:sp>
    </p:spTree>
    <p:extLst>
      <p:ext uri="{BB962C8B-B14F-4D97-AF65-F5344CB8AC3E}">
        <p14:creationId xmlns:p14="http://schemas.microsoft.com/office/powerpoint/2010/main" val="811638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E7CC-2A3F-7063-8259-D8E10EC75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6D0A2-8FEE-FFCC-ED1C-A325760B24A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4E269FC-8FD8-AB36-729E-3238DFF445D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74A680-0954-F593-C463-E1CD669A0546}"/>
              </a:ext>
            </a:extLst>
          </p:cNvPr>
          <p:cNvSpPr>
            <a:spLocks noGrp="1"/>
          </p:cNvSpPr>
          <p:nvPr>
            <p:ph type="sldNum" sz="quarter" idx="5"/>
          </p:nvPr>
        </p:nvSpPr>
        <p:spPr/>
        <p:txBody>
          <a:bodyPr/>
          <a:lstStyle/>
          <a:p>
            <a:fld id="{2B9240D4-6F14-3449-8FA2-7400E50A5229}" type="slidenum">
              <a:rPr lang="en-US" smtClean="0"/>
              <a:t>21</a:t>
            </a:fld>
            <a:endParaRPr lang="en-US"/>
          </a:p>
        </p:txBody>
      </p:sp>
    </p:spTree>
    <p:extLst>
      <p:ext uri="{BB962C8B-B14F-4D97-AF65-F5344CB8AC3E}">
        <p14:creationId xmlns:p14="http://schemas.microsoft.com/office/powerpoint/2010/main" val="1533335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A9A0-D31C-35F4-0092-EFF8779ED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39EB2-EB4E-696E-38D6-DD61CD96C9E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85AA524-21E7-4E1B-5F22-CD711C922AEE}"/>
              </a:ext>
            </a:extLst>
          </p:cNvPr>
          <p:cNvSpPr>
            <a:spLocks noGrp="1"/>
          </p:cNvSpPr>
          <p:nvPr>
            <p:ph type="body" idx="1"/>
          </p:nvPr>
        </p:nvSpPr>
        <p:spPr/>
        <p:txBody>
          <a:bodyPr/>
          <a:lstStyle/>
          <a:p>
            <a:r>
              <a:rPr lang="en-GB" dirty="0"/>
              <a:t>If you wanted to look at further </a:t>
            </a:r>
            <a:r>
              <a:rPr lang="en-GB" dirty="0" err="1"/>
              <a:t>dteail</a:t>
            </a:r>
            <a:r>
              <a:rPr lang="en-GB" dirty="0"/>
              <a:t> about those role categories information and be found using the QR which will take </a:t>
            </a:r>
            <a:r>
              <a:rPr lang="en-GB" dirty="0" err="1"/>
              <a:t>yoy</a:t>
            </a:r>
            <a:r>
              <a:rPr lang="en-GB" dirty="0"/>
              <a:t> to Gov.co.uk. Here there is further detail on the role categories and what the knowledge, skills and behaviours are for each role category as well as those universal values. </a:t>
            </a:r>
          </a:p>
        </p:txBody>
      </p:sp>
      <p:sp>
        <p:nvSpPr>
          <p:cNvPr id="4" name="Slide Number Placeholder 3">
            <a:extLst>
              <a:ext uri="{FF2B5EF4-FFF2-40B4-BE49-F238E27FC236}">
                <a16:creationId xmlns:a16="http://schemas.microsoft.com/office/drawing/2014/main" id="{F78781D1-903E-F680-B747-8D3014EB0D78}"/>
              </a:ext>
            </a:extLst>
          </p:cNvPr>
          <p:cNvSpPr>
            <a:spLocks noGrp="1"/>
          </p:cNvSpPr>
          <p:nvPr>
            <p:ph type="sldNum" sz="quarter" idx="5"/>
          </p:nvPr>
        </p:nvSpPr>
        <p:spPr/>
        <p:txBody>
          <a:bodyPr/>
          <a:lstStyle/>
          <a:p>
            <a:fld id="{DA8CA970-A9B7-4587-AB3A-1F90625AE61A}" type="slidenum">
              <a:rPr lang="en-GB" smtClean="0"/>
              <a:t>22</a:t>
            </a:fld>
            <a:endParaRPr lang="en-GB"/>
          </a:p>
        </p:txBody>
      </p:sp>
    </p:spTree>
    <p:extLst>
      <p:ext uri="{BB962C8B-B14F-4D97-AF65-F5344CB8AC3E}">
        <p14:creationId xmlns:p14="http://schemas.microsoft.com/office/powerpoint/2010/main" val="117476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D41E-0931-6DB5-1CA9-CDAECAC3D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9DC63-69B9-94F0-649B-D79519BE3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A0B9C-2406-6643-E786-CB191C4C6721}"/>
              </a:ext>
            </a:extLst>
          </p:cNvPr>
          <p:cNvSpPr>
            <a:spLocks noGrp="1"/>
          </p:cNvSpPr>
          <p:nvPr>
            <p:ph type="body" idx="1"/>
          </p:nvPr>
        </p:nvSpPr>
        <p:spPr/>
        <p:txBody>
          <a:bodyPr/>
          <a:lstStyle/>
          <a:p>
            <a:r>
              <a:rPr lang="en-GB" b="1" dirty="0"/>
              <a:t>If the audience are Workers:</a:t>
            </a:r>
            <a:endParaRPr lang="en-US" b="1" dirty="0"/>
          </a:p>
          <a:p>
            <a:pPr marL="171450" indent="-171450">
              <a:buFont typeface="Arial,Sans-Serif"/>
              <a:buChar char="•"/>
            </a:pPr>
            <a:r>
              <a:rPr lang="en-GB" dirty="0"/>
              <a:t>Having recognised qualifications and certifications aligned to their role not only increases their own competencies, but also credibility in their field of practice; boosts confidence in their abilities</a:t>
            </a:r>
            <a:endParaRPr lang="en-US" dirty="0">
              <a:solidFill>
                <a:srgbClr val="444444"/>
              </a:solidFill>
            </a:endParaRPr>
          </a:p>
          <a:p>
            <a:pPr marL="171450" indent="-171450">
              <a:buFont typeface="Arial,Sans-Serif"/>
              <a:buChar char="•"/>
            </a:pPr>
            <a:r>
              <a:rPr lang="en-GB" dirty="0"/>
              <a:t>Positive driver for financial and social mobility via career progression (in theory more upskilling and competency development equates to more pay)</a:t>
            </a:r>
            <a:endParaRPr lang="en-US" dirty="0">
              <a:solidFill>
                <a:srgbClr val="444444"/>
              </a:solidFill>
            </a:endParaRPr>
          </a:p>
          <a:p>
            <a:pPr marL="171450" indent="-171450">
              <a:buFont typeface="Arial,Sans-Serif"/>
              <a:buChar char="•"/>
            </a:pPr>
            <a:r>
              <a:rPr lang="en-GB" dirty="0"/>
              <a:t>Supports career mapping into clinical roles – how to go from a support worker to OT.</a:t>
            </a:r>
            <a:endParaRPr lang="en-US" dirty="0">
              <a:solidFill>
                <a:srgbClr val="444444"/>
              </a:solidFill>
            </a:endParaRPr>
          </a:p>
          <a:p>
            <a:pPr marL="171450" indent="-171450">
              <a:buFont typeface="Arial,Sans-Serif"/>
              <a:buChar char="•"/>
            </a:pPr>
            <a:r>
              <a:rPr lang="en-GB" dirty="0"/>
              <a:t>It gives the opportunity to enhance their skills and expertise, giving a route into practice specialisms</a:t>
            </a:r>
            <a:endParaRPr lang="en-US" dirty="0">
              <a:solidFill>
                <a:srgbClr val="444444"/>
              </a:solidFill>
            </a:endParaRPr>
          </a:p>
          <a:p>
            <a:pPr marL="171450" indent="-171450">
              <a:buFont typeface="Arial,Sans-Serif"/>
              <a:buChar char="•"/>
            </a:pPr>
            <a:r>
              <a:rPr lang="en-GB" dirty="0"/>
              <a:t>For long established workforce, the CWP knowledge and skills outline can support new areas of learning and development</a:t>
            </a:r>
            <a:endParaRPr lang="en-US" dirty="0">
              <a:solidFill>
                <a:srgbClr val="444444"/>
              </a:solidFill>
            </a:endParaRPr>
          </a:p>
          <a:p>
            <a:endParaRPr lang="en-GB" dirty="0">
              <a:solidFill>
                <a:srgbClr val="444444"/>
              </a:solidFill>
            </a:endParaRPr>
          </a:p>
          <a:p>
            <a:r>
              <a:rPr lang="en-GB" b="1" dirty="0"/>
              <a:t>For the profession:</a:t>
            </a:r>
            <a:endParaRPr lang="en-US" b="1" dirty="0">
              <a:solidFill>
                <a:srgbClr val="444444"/>
              </a:solidFill>
            </a:endParaRPr>
          </a:p>
          <a:p>
            <a:pPr marL="171450" indent="-171450">
              <a:buFont typeface="Arial,Sans-Serif"/>
              <a:buChar char="•"/>
            </a:pPr>
            <a:r>
              <a:rPr lang="en-GB" dirty="0"/>
              <a:t>By having knowledge and skills quality standards, along with values, a professional social care workforce supports building public trust and reputation. Training and development standards/baseline requirements, ensure standardisation of </a:t>
            </a:r>
            <a:r>
              <a:rPr lang="en-GB" dirty="0" err="1"/>
              <a:t>competancy</a:t>
            </a:r>
            <a:r>
              <a:rPr lang="en-GB" dirty="0"/>
              <a:t> and skills, which ensures better quality of care outcomes, sand safeguarding from unethical practice</a:t>
            </a:r>
            <a:endParaRPr lang="en-US" dirty="0">
              <a:solidFill>
                <a:srgbClr val="444444"/>
              </a:solidFill>
            </a:endParaRPr>
          </a:p>
          <a:p>
            <a:pPr marL="171450" indent="-171450">
              <a:buFont typeface="Arial,Sans-Serif"/>
              <a:buChar char="•"/>
            </a:pPr>
            <a:r>
              <a:rPr lang="en-GB" dirty="0"/>
              <a:t>Standardisation and best practice across the sector will lead to more consistent and higher quality of care, and where there is a focus on CPD, innovation and he adoption of new techniques and knowledge will take place (growth mindset)</a:t>
            </a:r>
          </a:p>
        </p:txBody>
      </p:sp>
      <p:sp>
        <p:nvSpPr>
          <p:cNvPr id="4" name="Slide Number Placeholder 3">
            <a:extLst>
              <a:ext uri="{FF2B5EF4-FFF2-40B4-BE49-F238E27FC236}">
                <a16:creationId xmlns:a16="http://schemas.microsoft.com/office/drawing/2014/main" id="{352300BF-B100-346B-6D74-6EA9B769E6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CA970-A9B7-4587-AB3A-1F90625AE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6426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F0C45-6973-A283-BB63-3373033BD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AB4FC-DFD1-A04E-AF38-A82480E71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5CDB8-9EE8-D89F-8931-CA69E0AFD1E7}"/>
              </a:ext>
            </a:extLst>
          </p:cNvPr>
          <p:cNvSpPr>
            <a:spLocks noGrp="1"/>
          </p:cNvSpPr>
          <p:nvPr>
            <p:ph type="body" idx="1"/>
          </p:nvPr>
        </p:nvSpPr>
        <p:spPr/>
        <p:txBody>
          <a:bodyPr/>
          <a:lstStyle/>
          <a:p>
            <a:r>
              <a:rPr lang="en-GB" b="1" dirty="0"/>
              <a:t>If the audience are</a:t>
            </a:r>
            <a:r>
              <a:rPr lang="en-GB" dirty="0"/>
              <a:t> </a:t>
            </a:r>
            <a:r>
              <a:rPr lang="en-GB" b="1" dirty="0"/>
              <a:t>service users:</a:t>
            </a:r>
          </a:p>
          <a:p>
            <a:r>
              <a:rPr lang="en-GB" dirty="0"/>
              <a:t>Having a baseline for what quality care and support looks like, the behaviours and values, supported by formal learning &amp; development, enhances safeguarding practice; protecting service users and others from abuse and neglect. E.g. lack of training around person centred cared can lead to discriminatory and/or abusive practice</a:t>
            </a:r>
          </a:p>
          <a:p>
            <a:r>
              <a:rPr lang="en-GB" dirty="0"/>
              <a:t>Staff are better able to recognise early signs of abuse and neglect (they know what good quality care looks like and what bad care would then be), including self-neglect and can positive support service users to keep safe</a:t>
            </a:r>
          </a:p>
          <a:p>
            <a:r>
              <a:rPr lang="en-GB" dirty="0"/>
              <a:t>Staff who know how to communicate with those who have special needs in an accessible way, enable service users to easily tell them when something is wrong</a:t>
            </a:r>
          </a:p>
          <a:p>
            <a:r>
              <a:rPr lang="en-GB" dirty="0"/>
              <a:t>Competent staff are aware of and can apply pertinent legislation such as the Mental Capacity Act 2005; making sure decisions and made in that service users' best interests, being an advocate (formal or informally) for the service user</a:t>
            </a:r>
          </a:p>
          <a:p>
            <a:r>
              <a:rPr lang="en-GB" dirty="0"/>
              <a:t>A competent workforce will take a proactive approach towards harm prevention</a:t>
            </a:r>
          </a:p>
          <a:p>
            <a:endParaRPr lang="en-GB" dirty="0"/>
          </a:p>
          <a:p>
            <a:r>
              <a:rPr lang="en-GB" b="1" dirty="0"/>
              <a:t>If the audience are employers:</a:t>
            </a:r>
          </a:p>
          <a:p>
            <a:r>
              <a:rPr lang="en-GB" dirty="0"/>
              <a:t>Improved compliance from the workforce on policies, regulatory and any legislative requirements</a:t>
            </a:r>
          </a:p>
          <a:p>
            <a:r>
              <a:rPr lang="en-GB" dirty="0"/>
              <a:t>Positive contribution to CQC expected standards and practice – this supports inspection outcomes</a:t>
            </a:r>
          </a:p>
          <a:p>
            <a:r>
              <a:rPr lang="en-GB" dirty="0"/>
              <a:t>Increased quality and competency = reduced risk, reduced incidents = reduced costs (e.g. insurance)</a:t>
            </a:r>
          </a:p>
          <a:p>
            <a:r>
              <a:rPr lang="en-GB" dirty="0"/>
              <a:t>Become an 'employer of choice', attracting talent and developing a talent pool</a:t>
            </a:r>
          </a:p>
          <a:p>
            <a:r>
              <a:rPr lang="en-GB" dirty="0"/>
              <a:t>Trust and confidence from funders and customers</a:t>
            </a:r>
          </a:p>
          <a:p>
            <a:r>
              <a:rPr lang="en-GB" dirty="0"/>
              <a:t>Better positioned re commissioning/tenders</a:t>
            </a:r>
          </a:p>
          <a:p>
            <a:r>
              <a:rPr lang="en-GB" dirty="0"/>
              <a:t>Organisation fit for the future – complex care needs are growing, the need for specialisms are growing, </a:t>
            </a:r>
            <a:r>
              <a:rPr lang="en-GB" dirty="0" err="1"/>
              <a:t>eg.</a:t>
            </a:r>
            <a:r>
              <a:rPr lang="en-GB" dirty="0"/>
              <a:t> Dementia care</a:t>
            </a:r>
          </a:p>
          <a:p>
            <a:endParaRPr lang="en-GB"/>
          </a:p>
        </p:txBody>
      </p:sp>
      <p:sp>
        <p:nvSpPr>
          <p:cNvPr id="4" name="Slide Number Placeholder 3">
            <a:extLst>
              <a:ext uri="{FF2B5EF4-FFF2-40B4-BE49-F238E27FC236}">
                <a16:creationId xmlns:a16="http://schemas.microsoft.com/office/drawing/2014/main" id="{BB2FC21F-96ED-5153-FC08-B8A94F11E9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CA970-A9B7-4587-AB3A-1F90625AE61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00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82CCF-25E8-9961-FEB6-1F4C57B29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35CCA-7D03-F59D-3867-AE7A73CD0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6EBAD-AA99-C74C-9282-95A032AAB8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93A12D-135A-7F76-0C46-5CCE9868EAF9}"/>
              </a:ext>
            </a:extLst>
          </p:cNvPr>
          <p:cNvSpPr>
            <a:spLocks noGrp="1"/>
          </p:cNvSpPr>
          <p:nvPr>
            <p:ph type="sldNum" sz="quarter" idx="5"/>
          </p:nvPr>
        </p:nvSpPr>
        <p:spPr/>
        <p:txBody>
          <a:bodyPr/>
          <a:lstStyle/>
          <a:p>
            <a:fld id="{DA8CA970-A9B7-4587-AB3A-1F90625AE61A}" type="slidenum">
              <a:rPr lang="en-GB" smtClean="0"/>
              <a:t>25</a:t>
            </a:fld>
            <a:endParaRPr lang="en-GB"/>
          </a:p>
        </p:txBody>
      </p:sp>
    </p:spTree>
    <p:extLst>
      <p:ext uri="{BB962C8B-B14F-4D97-AF65-F5344CB8AC3E}">
        <p14:creationId xmlns:p14="http://schemas.microsoft.com/office/powerpoint/2010/main" val="459521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AB1B2-8C82-6483-9955-DD2744D1D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0F30C-1E1F-AD1A-C8D2-8CB639290E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ED6BF78-C5D6-98B4-D2FC-995D7B4876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57074E-16FE-D5FD-54C8-9823A727BDD3}"/>
              </a:ext>
            </a:extLst>
          </p:cNvPr>
          <p:cNvSpPr>
            <a:spLocks noGrp="1"/>
          </p:cNvSpPr>
          <p:nvPr>
            <p:ph type="sldNum" sz="quarter" idx="5"/>
          </p:nvPr>
        </p:nvSpPr>
        <p:spPr/>
        <p:txBody>
          <a:bodyPr/>
          <a:lstStyle/>
          <a:p>
            <a:fld id="{DA8CA970-A9B7-4587-AB3A-1F90625AE61A}" type="slidenum">
              <a:rPr lang="en-GB" smtClean="0"/>
              <a:t>26</a:t>
            </a:fld>
            <a:endParaRPr lang="en-GB"/>
          </a:p>
        </p:txBody>
      </p:sp>
    </p:spTree>
    <p:extLst>
      <p:ext uri="{BB962C8B-B14F-4D97-AF65-F5344CB8AC3E}">
        <p14:creationId xmlns:p14="http://schemas.microsoft.com/office/powerpoint/2010/main" val="1048732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27</a:t>
            </a:fld>
            <a:endParaRPr lang="en-US"/>
          </a:p>
        </p:txBody>
      </p:sp>
    </p:spTree>
    <p:extLst>
      <p:ext uri="{BB962C8B-B14F-4D97-AF65-F5344CB8AC3E}">
        <p14:creationId xmlns:p14="http://schemas.microsoft.com/office/powerpoint/2010/main" val="97001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t>
            </a:r>
            <a:r>
              <a:rPr lang="en-GB" sz="1800" b="0" dirty="0">
                <a:solidFill>
                  <a:srgbClr val="005EB8"/>
                </a:solidFill>
              </a:rPr>
              <a:t>Adult Social Care Workforce Data Set (ASC-WDS) </a:t>
            </a:r>
            <a:r>
              <a:rPr lang="en-GB" b="0" dirty="0"/>
              <a:t>is a </a:t>
            </a:r>
            <a:r>
              <a:rPr lang="en-GB" dirty="0"/>
              <a:t>data collection service, commissioned and funded by the Department of Health and Social Care. It is the leading source of intelligence for the adult social care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that the adult social care sector is complex and fragmented and made up of thousands of different care providers. And, we know that understanding the workforce is so important for planning and decision making across the sector- and that’s what we’re trying to do with ASC-WDS- to build that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dirty="0"/>
          </a:p>
        </p:txBody>
      </p:sp>
    </p:spTree>
    <p:extLst>
      <p:ext uri="{BB962C8B-B14F-4D97-AF65-F5344CB8AC3E}">
        <p14:creationId xmlns:p14="http://schemas.microsoft.com/office/powerpoint/2010/main" val="224496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ASC-WDS means that all care providers can make their voice heard. </a:t>
            </a:r>
            <a:r>
              <a:rPr lang="en-GB" b="0" dirty="0">
                <a:solidFill>
                  <a:srgbClr val="005EB8"/>
                </a:solidFill>
              </a:rPr>
              <a:t>Around </a:t>
            </a:r>
            <a:r>
              <a:rPr lang="en-GB" dirty="0">
                <a:solidFill>
                  <a:srgbClr val="005EB8"/>
                </a:solidFill>
              </a:rPr>
              <a:t>21,000</a:t>
            </a:r>
            <a:r>
              <a:rPr lang="en-GB" b="0" dirty="0">
                <a:solidFill>
                  <a:srgbClr val="005EB8"/>
                </a:solidFill>
              </a:rPr>
              <a:t> providers already have an account and are providing us with crucial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information is used by decision makers such as government, the Department of Health and Social Care, the Care Quality Commission, ICSs and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data from those providers tells us… </a:t>
            </a:r>
          </a:p>
          <a:p>
            <a:pPr marL="628650" lvl="1" indent="-171450">
              <a:buFontTx/>
              <a:buChar char="-"/>
            </a:pPr>
            <a:r>
              <a:rPr lang="en-GB" dirty="0"/>
              <a:t>There are one point seven one million posts in ASC</a:t>
            </a:r>
            <a:endParaRPr lang="en-GB" dirty="0">
              <a:cs typeface="Calibri"/>
            </a:endParaRPr>
          </a:p>
          <a:p>
            <a:pPr marL="628650" lvl="1" indent="-171450">
              <a:buFontTx/>
              <a:buChar char="-"/>
            </a:pPr>
            <a:r>
              <a:rPr lang="en-GB" dirty="0"/>
              <a:t>That one point four seven million people work in ASC in England, 29,000 posts in ASC in Norfolk</a:t>
            </a:r>
          </a:p>
          <a:p>
            <a:pPr marL="628650" lvl="1" indent="-171450">
              <a:buFontTx/>
              <a:buChar char="-"/>
            </a:pPr>
            <a:r>
              <a:rPr lang="en-GB" dirty="0">
                <a:cs typeface="Calibri" panose="020F0502020204030204"/>
              </a:rPr>
              <a:t>It tells us that ASC vacancy rate nationally is 7%.This has fallen since previous years but still remains 3 x higher than the wider economic average </a:t>
            </a:r>
          </a:p>
          <a:p>
            <a:pPr marL="628650" lvl="1" indent="-171450">
              <a:buFontTx/>
              <a:buChar char="-"/>
            </a:pPr>
            <a:r>
              <a:rPr lang="en-GB" dirty="0">
                <a:cs typeface="Calibri" panose="020F0502020204030204"/>
              </a:rPr>
              <a:t>It tells us that 26% of the workforce in Suffolk are aged 55 and over so in the next 10 years could be looking to reduce hours or retire</a:t>
            </a:r>
          </a:p>
          <a:p>
            <a:pPr marL="628650" lvl="1" indent="-171450">
              <a:buFontTx/>
              <a:buChar char="-"/>
            </a:pPr>
            <a:r>
              <a:rPr lang="en-GB" sz="1800" dirty="0">
                <a:effectLst/>
                <a:latin typeface="Arial"/>
                <a:ea typeface="Calibri"/>
                <a:cs typeface="Arial"/>
              </a:rPr>
              <a:t>It also tells us that we’ll need</a:t>
            </a:r>
            <a:r>
              <a:rPr lang="en-GB" sz="1800" dirty="0">
                <a:latin typeface="Arial"/>
                <a:ea typeface="Calibri"/>
                <a:cs typeface="Arial"/>
              </a:rPr>
              <a:t> 470,000</a:t>
            </a:r>
            <a:r>
              <a:rPr lang="en-GB" sz="1800" dirty="0">
                <a:effectLst/>
                <a:latin typeface="Arial"/>
                <a:ea typeface="Calibri"/>
                <a:cs typeface="Arial"/>
              </a:rPr>
              <a:t> more jobs by </a:t>
            </a:r>
            <a:r>
              <a:rPr lang="en-GB" sz="1800" dirty="0">
                <a:latin typeface="Arial"/>
                <a:ea typeface="Calibri"/>
                <a:cs typeface="Arial"/>
              </a:rPr>
              <a:t>2040 to</a:t>
            </a:r>
            <a:r>
              <a:rPr lang="en-GB" sz="1800" dirty="0">
                <a:effectLst/>
                <a:latin typeface="Arial"/>
                <a:ea typeface="Calibri"/>
                <a:cs typeface="Arial"/>
              </a:rPr>
              <a:t> keep up with an aging population</a:t>
            </a:r>
          </a:p>
          <a:p>
            <a:pPr marL="628650" lvl="1" indent="-171450">
              <a:buFontTx/>
              <a:buChar char="-"/>
            </a:pPr>
            <a:endParaRPr lang="en-GB" dirty="0">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by contributing to ASC-WDS, you can help us build a detailed picture of the sector and highlight the areas that most need support. </a:t>
            </a:r>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345621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88F0-1338-1A48-112A-EB5ED4916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DEEA3-69B2-ED31-8EEE-52266D33E7C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37A0AE-1892-337A-E9FA-F617E8654500}"/>
              </a:ext>
            </a:extLst>
          </p:cNvPr>
          <p:cNvSpPr>
            <a:spLocks noGrp="1"/>
          </p:cNvSpPr>
          <p:nvPr>
            <p:ph type="body" idx="1"/>
          </p:nvPr>
        </p:nvSpPr>
        <p:spPr/>
        <p:txBody>
          <a:bodyPr/>
          <a:lstStyle/>
          <a:p>
            <a:r>
              <a:rPr lang="en-GB" dirty="0"/>
              <a:t>We understand that time is precious in the sector so it is important to take a moment to reflect on the benefits to having an ASC-WDS account? Well… </a:t>
            </a:r>
          </a:p>
          <a:p>
            <a:endParaRPr lang="en-GB" dirty="0"/>
          </a:p>
          <a:p>
            <a:r>
              <a:rPr lang="en-GB" dirty="0"/>
              <a:t>Input your service information to help decision makers understand the sector </a:t>
            </a:r>
          </a:p>
          <a:p>
            <a:r>
              <a:rPr lang="en-GB" dirty="0"/>
              <a:t>You can gain access to funding for training your staff </a:t>
            </a:r>
          </a:p>
          <a:p>
            <a:r>
              <a:rPr lang="en-GB" dirty="0"/>
              <a:t>The system provides safe and free storage of staff records </a:t>
            </a:r>
          </a:p>
          <a:p>
            <a:r>
              <a:rPr lang="en-GB" dirty="0"/>
              <a:t>It can help you to manage your training records</a:t>
            </a:r>
          </a:p>
          <a:p>
            <a:r>
              <a:rPr lang="en-GB" dirty="0"/>
              <a:t>You can benchmark your workplace against other providers in your area, for metrics like pay, turnover rates or staff sickness. </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D69039BD-FD23-AAD4-6E44-539275833E30}"/>
              </a:ext>
            </a:extLst>
          </p:cNvPr>
          <p:cNvSpPr>
            <a:spLocks noGrp="1"/>
          </p:cNvSpPr>
          <p:nvPr>
            <p:ph type="sldNum" sz="quarter" idx="5"/>
          </p:nvPr>
        </p:nvSpPr>
        <p:spPr/>
        <p:txBody>
          <a:bodyPr/>
          <a:lstStyle/>
          <a:p>
            <a:fld id="{A5EB467E-689E-4776-8297-2FB7C7A995D4}" type="slidenum">
              <a:rPr lang="en-GB" smtClean="0"/>
              <a:t>5</a:t>
            </a:fld>
            <a:endParaRPr lang="en-GB" dirty="0"/>
          </a:p>
        </p:txBody>
      </p:sp>
    </p:spTree>
    <p:extLst>
      <p:ext uri="{BB962C8B-B14F-4D97-AF65-F5344CB8AC3E}">
        <p14:creationId xmlns:p14="http://schemas.microsoft.com/office/powerpoint/2010/main" val="299583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If you do not already have an account getting set up is really easy, you’ll just need to answer a few questions, then your registration goes to the support team to be approved.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Is your service CQC registered? Yes/no options. Doesn't matter if you are or not, you can still create an account.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Find your workplace using your CQC location ID or the postcode for your workplace.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We’ll ask you what the main service you provide is.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What is your employer type? Local authority, Private sector, Voluntary, charity, not for profit, other</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How many members of staff does your workplace have? The number should include all staff (care-providing and none care-providing, those on permanent or temporary contracts, pool, bank and agency workers). You can enter an estimate at this stage and update once your registration is confirmed.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We’ll ask for your user account details: your name, job title, email address and contact number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You will then set your user name, password and security question.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Submit your registration which gets checked and validated by our support team.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They’ll notify you by email when you can log in to your account.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dirty="0"/>
          </a:p>
        </p:txBody>
      </p:sp>
    </p:spTree>
    <p:extLst>
      <p:ext uri="{BB962C8B-B14F-4D97-AF65-F5344CB8AC3E}">
        <p14:creationId xmlns:p14="http://schemas.microsoft.com/office/powerpoint/2010/main" val="146703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FDCC5-6AEA-D540-B397-78275A202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A282E-968C-CFB0-74D2-4D3C02F4B98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E2E24CC-6400-A18C-F389-6A870CE4CA6E}"/>
              </a:ext>
            </a:extLst>
          </p:cNvPr>
          <p:cNvSpPr>
            <a:spLocks noGrp="1"/>
          </p:cNvSpPr>
          <p:nvPr>
            <p:ph type="body" idx="1"/>
          </p:nvPr>
        </p:nvSpPr>
        <p:spPr/>
        <p:txBody>
          <a:bodyPr/>
          <a:lstStyle/>
          <a:p>
            <a:r>
              <a:rPr lang="en-GB" dirty="0"/>
              <a:t>Once an account is  created you can log in and start to add details about your </a:t>
            </a:r>
          </a:p>
          <a:p>
            <a:r>
              <a:rPr lang="en-GB" dirty="0"/>
              <a:t>Workplace</a:t>
            </a:r>
          </a:p>
          <a:p>
            <a:r>
              <a:rPr lang="en-GB" dirty="0"/>
              <a:t>Staff records</a:t>
            </a:r>
          </a:p>
          <a:p>
            <a:r>
              <a:rPr lang="en-GB" dirty="0"/>
              <a:t>These are mandatory sections which need to be completed if you wish to access funds for staff training and qualifications through LDSS</a:t>
            </a:r>
          </a:p>
          <a:p>
            <a:r>
              <a:rPr lang="en-GB" dirty="0"/>
              <a:t>There is also an additional section for training and qualifications but this is not mandatory to be completed for providers to be eligible to claim LDSS</a:t>
            </a:r>
          </a:p>
          <a:p>
            <a:endParaRPr lang="en-GB" dirty="0"/>
          </a:p>
          <a:p>
            <a:r>
              <a:rPr lang="en-GB" dirty="0"/>
              <a:t>On the bottom left there is a link to follow called ‘does your data meet funding requirement’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D06F775E-94FB-405C-24D3-FB7701747AED}"/>
              </a:ext>
            </a:extLst>
          </p:cNvPr>
          <p:cNvSpPr>
            <a:spLocks noGrp="1"/>
          </p:cNvSpPr>
          <p:nvPr>
            <p:ph type="sldNum" sz="quarter" idx="5"/>
          </p:nvPr>
        </p:nvSpPr>
        <p:spPr/>
        <p:txBody>
          <a:bodyPr/>
          <a:lstStyle/>
          <a:p>
            <a:fld id="{A5EB467E-689E-4776-8297-2FB7C7A995D4}" type="slidenum">
              <a:rPr lang="en-GB" smtClean="0"/>
              <a:t>7</a:t>
            </a:fld>
            <a:endParaRPr lang="en-GB" dirty="0"/>
          </a:p>
        </p:txBody>
      </p:sp>
    </p:spTree>
    <p:extLst>
      <p:ext uri="{BB962C8B-B14F-4D97-AF65-F5344CB8AC3E}">
        <p14:creationId xmlns:p14="http://schemas.microsoft.com/office/powerpoint/2010/main" val="52502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D009E-CDB3-DC0F-D946-04D4F6FF6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214AE-98CB-2256-FBA7-FFBD26E23EC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ADD7412-72EC-AB34-2FBC-4F81774E9A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If you click on the does my data meet funding requirements for 2025-2026</a:t>
            </a:r>
          </a:p>
          <a:p>
            <a:endParaRPr lang="en-GB" dirty="0"/>
          </a:p>
          <a:p>
            <a:r>
              <a:rPr lang="en-GB" dirty="0"/>
              <a:t>It shows on the green tick that my data has meet funding eligibility, if it had not there was would a flag there and it would detail exactly what needs to be completed or updated to meet funding eligibility</a:t>
            </a:r>
          </a:p>
          <a:p>
            <a:endParaRPr lang="en-GB" dirty="0"/>
          </a:p>
          <a:p>
            <a:r>
              <a:rPr lang="en-GB" dirty="0"/>
              <a:t>If we now move on to look at the workplace and staff records tabs which are the 2 mandatory sections which need to be completed to be </a:t>
            </a:r>
            <a:r>
              <a:rPr lang="en-GB" dirty="0" err="1"/>
              <a:t>eligable</a:t>
            </a:r>
            <a:r>
              <a:rPr lang="en-GB" dirty="0"/>
              <a:t> to claim LDSS</a:t>
            </a:r>
          </a:p>
        </p:txBody>
      </p:sp>
      <p:sp>
        <p:nvSpPr>
          <p:cNvPr id="4" name="Slide Number Placeholder 3">
            <a:extLst>
              <a:ext uri="{FF2B5EF4-FFF2-40B4-BE49-F238E27FC236}">
                <a16:creationId xmlns:a16="http://schemas.microsoft.com/office/drawing/2014/main" id="{6E4E39B2-2BED-E862-F183-9D7327CCB88D}"/>
              </a:ext>
            </a:extLst>
          </p:cNvPr>
          <p:cNvSpPr>
            <a:spLocks noGrp="1"/>
          </p:cNvSpPr>
          <p:nvPr>
            <p:ph type="sldNum" sz="quarter" idx="5"/>
          </p:nvPr>
        </p:nvSpPr>
        <p:spPr/>
        <p:txBody>
          <a:bodyPr/>
          <a:lstStyle/>
          <a:p>
            <a:fld id="{A5EB467E-689E-4776-8297-2FB7C7A995D4}" type="slidenum">
              <a:rPr lang="en-GB" smtClean="0"/>
              <a:t>8</a:t>
            </a:fld>
            <a:endParaRPr lang="en-GB" dirty="0"/>
          </a:p>
        </p:txBody>
      </p:sp>
    </p:spTree>
    <p:extLst>
      <p:ext uri="{BB962C8B-B14F-4D97-AF65-F5344CB8AC3E}">
        <p14:creationId xmlns:p14="http://schemas.microsoft.com/office/powerpoint/2010/main" val="61672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AB26-374A-EE73-84FC-6475C17A7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E6C74-8208-BDD3-DA1C-4E59DBA1411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6BF81C1-8FB6-1746-1A48-E0AC29847BB9}"/>
              </a:ext>
            </a:extLst>
          </p:cNvPr>
          <p:cNvSpPr>
            <a:spLocks noGrp="1"/>
          </p:cNvSpPr>
          <p:nvPr>
            <p:ph type="body" idx="1"/>
          </p:nvPr>
        </p:nvSpPr>
        <p:spPr/>
        <p:txBody>
          <a:bodyPr/>
          <a:lstStyle/>
          <a:p>
            <a:r>
              <a:rPr lang="en-GB" dirty="0"/>
              <a:t>The workplace section will ask you information about your workplace including </a:t>
            </a:r>
          </a:p>
          <a:p>
            <a:r>
              <a:rPr lang="en-GB" dirty="0"/>
              <a:t>Current vacancies </a:t>
            </a:r>
          </a:p>
          <a:p>
            <a:r>
              <a:rPr lang="en-GB" dirty="0"/>
              <a:t>Leavers in the last 12 months</a:t>
            </a:r>
          </a:p>
          <a:p>
            <a:r>
              <a:rPr lang="en-GB" dirty="0"/>
              <a:t>Main service offered</a:t>
            </a:r>
          </a:p>
          <a:p>
            <a:r>
              <a:rPr lang="en-GB" dirty="0"/>
              <a:t>Service capacity </a:t>
            </a:r>
          </a:p>
          <a:p>
            <a:r>
              <a:rPr lang="en-GB" dirty="0"/>
              <a:t>Service user need</a:t>
            </a:r>
          </a:p>
          <a:p>
            <a:r>
              <a:rPr lang="en-GB" dirty="0"/>
              <a:t>If you carry out delegated healthcare and which activities </a:t>
            </a:r>
          </a:p>
          <a:p>
            <a:endParaRPr lang="en-GB" dirty="0"/>
          </a:p>
          <a:p>
            <a:r>
              <a:rPr lang="en-GB" dirty="0"/>
              <a:t>There are 12 mandatory questions that’s it.</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B8B0BF12-6387-1CAF-E560-278495778064}"/>
              </a:ext>
            </a:extLst>
          </p:cNvPr>
          <p:cNvSpPr>
            <a:spLocks noGrp="1"/>
          </p:cNvSpPr>
          <p:nvPr>
            <p:ph type="sldNum" sz="quarter" idx="5"/>
          </p:nvPr>
        </p:nvSpPr>
        <p:spPr/>
        <p:txBody>
          <a:bodyPr/>
          <a:lstStyle/>
          <a:p>
            <a:fld id="{A5EB467E-689E-4776-8297-2FB7C7A995D4}" type="slidenum">
              <a:rPr lang="en-GB" smtClean="0"/>
              <a:t>9</a:t>
            </a:fld>
            <a:endParaRPr lang="en-GB" dirty="0"/>
          </a:p>
        </p:txBody>
      </p:sp>
    </p:spTree>
    <p:extLst>
      <p:ext uri="{BB962C8B-B14F-4D97-AF65-F5344CB8AC3E}">
        <p14:creationId xmlns:p14="http://schemas.microsoft.com/office/powerpoint/2010/main" val="777095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0"/>
            <a:r>
              <a:rPr lang="en-GB" dirty="0"/>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Third level</a:t>
            </a:r>
          </a:p>
          <a:p>
            <a:pPr lvl="1"/>
            <a:r>
              <a:rPr lang="en-GB" dirty="0"/>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404072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0"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0"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4" y="2653272"/>
            <a:ext cx="2599034"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6"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0"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799" y="4363826"/>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5"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65165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AB4C-B6C8-DB22-7E60-9F411C74B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EA363A-9462-7378-3831-E67996E283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E096D-D493-736C-6852-0B0AEC72C3A6}"/>
              </a:ext>
            </a:extLst>
          </p:cNvPr>
          <p:cNvSpPr>
            <a:spLocks noGrp="1"/>
          </p:cNvSpPr>
          <p:nvPr>
            <p:ph type="dt" sz="half" idx="10"/>
          </p:nvPr>
        </p:nvSpPr>
        <p:spPr/>
        <p:txBody>
          <a:bodyPr/>
          <a:lstStyle/>
          <a:p>
            <a:fld id="{1CDE07F8-CAEE-41D0-B4A3-4CF69E12C88D}" type="datetimeFigureOut">
              <a:rPr lang="en-GB" smtClean="0"/>
              <a:t>20/04/2026</a:t>
            </a:fld>
            <a:endParaRPr lang="en-GB"/>
          </a:p>
        </p:txBody>
      </p:sp>
      <p:sp>
        <p:nvSpPr>
          <p:cNvPr id="5" name="Footer Placeholder 4">
            <a:extLst>
              <a:ext uri="{FF2B5EF4-FFF2-40B4-BE49-F238E27FC236}">
                <a16:creationId xmlns:a16="http://schemas.microsoft.com/office/drawing/2014/main" id="{0BE25FAF-A884-0308-A420-CD5A19AF54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42E57-6B39-FF43-0E32-A395DA62FF0F}"/>
              </a:ext>
            </a:extLst>
          </p:cNvPr>
          <p:cNvSpPr>
            <a:spLocks noGrp="1"/>
          </p:cNvSpPr>
          <p:nvPr>
            <p:ph type="sldNum" sz="quarter" idx="12"/>
          </p:nvPr>
        </p:nvSpPr>
        <p:spPr/>
        <p:txBody>
          <a:bodyPr/>
          <a:lstStyle/>
          <a:p>
            <a:fld id="{51000EEE-E845-4721-8384-F7F584618F86}" type="slidenum">
              <a:rPr lang="en-GB" smtClean="0"/>
              <a:t>‹#›</a:t>
            </a:fld>
            <a:endParaRPr lang="en-GB"/>
          </a:p>
        </p:txBody>
      </p:sp>
      <p:sp>
        <p:nvSpPr>
          <p:cNvPr id="7" name="Parallelogram 7">
            <a:extLst>
              <a:ext uri="{FF2B5EF4-FFF2-40B4-BE49-F238E27FC236}">
                <a16:creationId xmlns:a16="http://schemas.microsoft.com/office/drawing/2014/main" id="{8765BBA9-A999-8A71-E68C-2ACFE72CBC85}"/>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9">
            <a:extLst>
              <a:ext uri="{FF2B5EF4-FFF2-40B4-BE49-F238E27FC236}">
                <a16:creationId xmlns:a16="http://schemas.microsoft.com/office/drawing/2014/main" id="{9D2B5B24-65CA-5AF3-88F0-146BC9158E4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text on a black background&#10;&#10;Description automatically generated">
            <a:extLst>
              <a:ext uri="{FF2B5EF4-FFF2-40B4-BE49-F238E27FC236}">
                <a16:creationId xmlns:a16="http://schemas.microsoft.com/office/drawing/2014/main" id="{C2FEEF78-9B20-5684-63D0-35BDA3B210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Tree>
    <p:extLst>
      <p:ext uri="{BB962C8B-B14F-4D97-AF65-F5344CB8AC3E}">
        <p14:creationId xmlns:p14="http://schemas.microsoft.com/office/powerpoint/2010/main" val="3320448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319554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4"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7467600" y="2743200"/>
            <a:ext cx="3722133" cy="3454528"/>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750574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5" y="2667000"/>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7" y="4114585"/>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799" y="4363826"/>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5"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598"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27"/>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0"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3737583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 id="2147483739" r:id="rId5"/>
    <p:sldLayoutId id="2147483741"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 id="2147483742" r:id="rId8"/>
    <p:sldLayoutId id="2147483743" r:id="rId9"/>
    <p:sldLayoutId id="2147483744"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4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adult-social-care-learning-and-development-support-scheme/eligible-training-courses-and-qualifications"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42.sv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41.svg"/><Relationship Id="rId5" Type="http://schemas.openxmlformats.org/officeDocument/2006/relationships/image" Target="../media/image40.svg"/><Relationship Id="rId4" Type="http://schemas.openxmlformats.org/officeDocument/2006/relationships/image" Target="../media/image39.svg"/><Relationship Id="rId9"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thinklocalactpersonal.org.uk/wp-content/uploads/2024/09/Values-and-the-workforce-TLAP-repor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49.svg"/></Relationships>
</file>

<file path=ppt/slides/_rels/slide2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sv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52.svg"/><Relationship Id="rId5" Type="http://schemas.openxmlformats.org/officeDocument/2006/relationships/hyperlink" Target="https://www.skillsforcare.org.uk/Developing-your-workforce/Care-workforce-pathway/Adopting-the-Care-Workforce-Pathway.aspx." TargetMode="External"/><Relationship Id="rId4" Type="http://schemas.openxmlformats.org/officeDocument/2006/relationships/hyperlink" Target="https://www.gov.uk/government/publications/care-workforce-pathway-for-adult-social-ca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F6DE5-296C-DB1D-41BE-3466A3536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2319D-C423-97BF-AACE-FD037D998DAA}"/>
              </a:ext>
            </a:extLst>
          </p:cNvPr>
          <p:cNvSpPr>
            <a:spLocks noGrp="1"/>
          </p:cNvSpPr>
          <p:nvPr>
            <p:ph type="title"/>
          </p:nvPr>
        </p:nvSpPr>
        <p:spPr>
          <a:xfrm>
            <a:off x="104263" y="1270445"/>
            <a:ext cx="5558600" cy="1147902"/>
          </a:xfrm>
        </p:spPr>
        <p:txBody>
          <a:bodyPr/>
          <a:lstStyle/>
          <a:p>
            <a:r>
              <a:rPr lang="en-GB" sz="3600" dirty="0">
                <a:solidFill>
                  <a:srgbClr val="008C95"/>
                </a:solidFill>
              </a:rPr>
              <a:t>Skills for Care Update </a:t>
            </a:r>
            <a:br>
              <a:rPr lang="en-GB" sz="3600" dirty="0">
                <a:solidFill>
                  <a:srgbClr val="008C95"/>
                </a:solidFill>
              </a:rPr>
            </a:br>
            <a:br>
              <a:rPr lang="en-GB" sz="3600" dirty="0">
                <a:solidFill>
                  <a:srgbClr val="008C95"/>
                </a:solidFill>
              </a:rPr>
            </a:br>
            <a:r>
              <a:rPr lang="en-GB" sz="2400" dirty="0">
                <a:solidFill>
                  <a:srgbClr val="008C95"/>
                </a:solidFill>
              </a:rPr>
              <a:t>Helen Jackson</a:t>
            </a:r>
            <a:br>
              <a:rPr lang="en-GB" sz="2400" dirty="0">
                <a:solidFill>
                  <a:srgbClr val="008C95"/>
                </a:solidFill>
              </a:rPr>
            </a:br>
            <a:r>
              <a:rPr lang="en-GB" sz="2400" dirty="0">
                <a:solidFill>
                  <a:srgbClr val="008C95"/>
                </a:solidFill>
              </a:rPr>
              <a:t>helen.Jackson@skillsforcare.org.uk</a:t>
            </a:r>
            <a:endParaRPr lang="en-US" sz="2400" dirty="0">
              <a:solidFill>
                <a:srgbClr val="008C95"/>
              </a:solidFill>
            </a:endParaRPr>
          </a:p>
        </p:txBody>
      </p:sp>
    </p:spTree>
    <p:extLst>
      <p:ext uri="{BB962C8B-B14F-4D97-AF65-F5344CB8AC3E}">
        <p14:creationId xmlns:p14="http://schemas.microsoft.com/office/powerpoint/2010/main" val="296680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E9447-D753-2825-7534-EAC1D2289BD5}"/>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6D68E43B-1663-5001-7933-E258D557A150}"/>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7C277F3A-749A-1BF1-9C42-9AC9888C090E}"/>
              </a:ext>
            </a:extLst>
          </p:cNvPr>
          <p:cNvSpPr txBox="1">
            <a:spLocks/>
          </p:cNvSpPr>
          <p:nvPr/>
        </p:nvSpPr>
        <p:spPr>
          <a:xfrm>
            <a:off x="-1008648" y="962803"/>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9" name="Text Placeholder 4">
            <a:extLst>
              <a:ext uri="{FF2B5EF4-FFF2-40B4-BE49-F238E27FC236}">
                <a16:creationId xmlns:a16="http://schemas.microsoft.com/office/drawing/2014/main" id="{CCC0A6A8-3ADE-B4EC-5C31-9F2D671621B6}"/>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pic>
        <p:nvPicPr>
          <p:cNvPr id="3" name="Picture 2">
            <a:extLst>
              <a:ext uri="{FF2B5EF4-FFF2-40B4-BE49-F238E27FC236}">
                <a16:creationId xmlns:a16="http://schemas.microsoft.com/office/drawing/2014/main" id="{A8CB4CCF-434C-8455-BF18-D6BC3EC85ED7}"/>
              </a:ext>
            </a:extLst>
          </p:cNvPr>
          <p:cNvPicPr>
            <a:picLocks noChangeAspect="1"/>
          </p:cNvPicPr>
          <p:nvPr/>
        </p:nvPicPr>
        <p:blipFill>
          <a:blip r:embed="rId3"/>
          <a:stretch>
            <a:fillRect/>
          </a:stretch>
        </p:blipFill>
        <p:spPr>
          <a:xfrm>
            <a:off x="1479156" y="617964"/>
            <a:ext cx="6343459" cy="5433919"/>
          </a:xfrm>
          <a:prstGeom prst="rect">
            <a:avLst/>
          </a:prstGeom>
        </p:spPr>
      </p:pic>
    </p:spTree>
    <p:extLst>
      <p:ext uri="{BB962C8B-B14F-4D97-AF65-F5344CB8AC3E}">
        <p14:creationId xmlns:p14="http://schemas.microsoft.com/office/powerpoint/2010/main" val="387086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1AA81-18EF-913D-C724-B1053E122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FFA33-9213-526F-7935-2D5C25B09E4E}"/>
              </a:ext>
            </a:extLst>
          </p:cNvPr>
          <p:cNvSpPr>
            <a:spLocks noGrp="1"/>
          </p:cNvSpPr>
          <p:nvPr>
            <p:ph type="title"/>
          </p:nvPr>
        </p:nvSpPr>
        <p:spPr>
          <a:xfrm>
            <a:off x="104263" y="1270445"/>
            <a:ext cx="5558600" cy="1147902"/>
          </a:xfrm>
        </p:spPr>
        <p:txBody>
          <a:bodyPr/>
          <a:lstStyle/>
          <a:p>
            <a:r>
              <a:rPr lang="en-GB" sz="3600" dirty="0">
                <a:solidFill>
                  <a:srgbClr val="008C95"/>
                </a:solidFill>
              </a:rPr>
              <a:t>Learning and Development Support Scheme (LDSS) </a:t>
            </a:r>
            <a:br>
              <a:rPr lang="en-GB" sz="3600" dirty="0">
                <a:solidFill>
                  <a:srgbClr val="008C95"/>
                </a:solidFill>
              </a:rPr>
            </a:br>
            <a:br>
              <a:rPr lang="en-GB" sz="3600" dirty="0">
                <a:solidFill>
                  <a:srgbClr val="008C95"/>
                </a:solidFill>
              </a:rPr>
            </a:br>
            <a:endParaRPr lang="en-US" sz="2400" dirty="0">
              <a:solidFill>
                <a:srgbClr val="008C95"/>
              </a:solidFill>
            </a:endParaRPr>
          </a:p>
        </p:txBody>
      </p:sp>
    </p:spTree>
    <p:extLst>
      <p:ext uri="{BB962C8B-B14F-4D97-AF65-F5344CB8AC3E}">
        <p14:creationId xmlns:p14="http://schemas.microsoft.com/office/powerpoint/2010/main" val="340757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A5968-6226-EF3F-49D0-0F43C61098F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249D5D69-9B58-E5DD-8CED-3A74351FEC43}"/>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2205CC7F-8809-8080-9ED7-311D4426054C}"/>
              </a:ext>
            </a:extLst>
          </p:cNvPr>
          <p:cNvSpPr txBox="1">
            <a:spLocks/>
          </p:cNvSpPr>
          <p:nvPr/>
        </p:nvSpPr>
        <p:spPr>
          <a:xfrm>
            <a:off x="743711" y="304435"/>
            <a:ext cx="8831263" cy="906541"/>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dirty="0">
                <a:solidFill>
                  <a:srgbClr val="0070C0"/>
                </a:solidFill>
              </a:rPr>
              <a:t>What is the Adult Social Care Learning and Development Support Scheme (LDSS)?</a:t>
            </a:r>
            <a:endParaRPr lang="en-GB" sz="2800" b="1" dirty="0">
              <a:solidFill>
                <a:srgbClr val="0070C0"/>
              </a:solidFill>
            </a:endParaRPr>
          </a:p>
        </p:txBody>
      </p:sp>
      <p:sp>
        <p:nvSpPr>
          <p:cNvPr id="19" name="Text Placeholder 4">
            <a:extLst>
              <a:ext uri="{FF2B5EF4-FFF2-40B4-BE49-F238E27FC236}">
                <a16:creationId xmlns:a16="http://schemas.microsoft.com/office/drawing/2014/main" id="{8203179F-0A12-A8AD-0FF7-6ED35BAFC801}"/>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25929DD0-162A-D4BF-568B-E397B2B43B29}"/>
              </a:ext>
            </a:extLst>
          </p:cNvPr>
          <p:cNvSpPr txBox="1"/>
          <p:nvPr/>
        </p:nvSpPr>
        <p:spPr>
          <a:xfrm>
            <a:off x="743711" y="1434385"/>
            <a:ext cx="9509761" cy="4247317"/>
          </a:xfrm>
          <a:prstGeom prst="rect">
            <a:avLst/>
          </a:prstGeom>
          <a:noFill/>
        </p:spPr>
        <p:txBody>
          <a:bodyPr wrap="square">
            <a:spAutoFit/>
          </a:bodyPr>
          <a:lstStyle/>
          <a:p>
            <a:r>
              <a:rPr lang="en-US" dirty="0"/>
              <a:t>Launched in </a:t>
            </a:r>
            <a:r>
              <a:rPr lang="en-US" b="1" dirty="0">
                <a:solidFill>
                  <a:srgbClr val="0068B3"/>
                </a:solidFill>
              </a:rPr>
              <a:t>September 2024 </a:t>
            </a:r>
            <a:r>
              <a:rPr lang="en-US" dirty="0"/>
              <a:t>by the Department of Health and Social Care, the LDSS supports the non-regulated care workforce to complete courses and qualifications by providing a financial contribution to the costs of training.</a:t>
            </a:r>
          </a:p>
          <a:p>
            <a:r>
              <a:rPr lang="en-US" dirty="0"/>
              <a:t> </a:t>
            </a:r>
          </a:p>
          <a:p>
            <a:r>
              <a:rPr lang="en-US" b="1" dirty="0">
                <a:solidFill>
                  <a:srgbClr val="0070C0"/>
                </a:solidFill>
              </a:rPr>
              <a:t>Why is this funding available?</a:t>
            </a:r>
          </a:p>
          <a:p>
            <a:r>
              <a:rPr lang="en-US" dirty="0"/>
              <a:t>Ensuring the availability of relevant upskilling opportunities for care staff is an essential part of our work to support the </a:t>
            </a:r>
            <a:r>
              <a:rPr lang="en-US" dirty="0" err="1"/>
              <a:t>professionalisation</a:t>
            </a:r>
            <a:r>
              <a:rPr lang="en-US" dirty="0"/>
              <a:t> of the care workforce. By completing courses and qualifications, care workers can gain recognition for their existing expertise, as well as developing new skills and specialisms. </a:t>
            </a:r>
          </a:p>
          <a:p>
            <a:endParaRPr lang="en-US" dirty="0"/>
          </a:p>
          <a:p>
            <a:r>
              <a:rPr lang="en-US" b="1" dirty="0">
                <a:solidFill>
                  <a:srgbClr val="0070C0"/>
                </a:solidFill>
              </a:rPr>
              <a:t>Who can benefit?</a:t>
            </a:r>
          </a:p>
          <a:p>
            <a:r>
              <a:rPr lang="en-US" dirty="0"/>
              <a:t>The non-regulated care workforce can undertake courses and qualifications supported by funding from DHSC. An upskilled workforce can bring recruitment and retention benefits to employers, while improving the quality of care. </a:t>
            </a:r>
          </a:p>
          <a:p>
            <a:endParaRPr lang="en-US" dirty="0"/>
          </a:p>
        </p:txBody>
      </p:sp>
    </p:spTree>
    <p:extLst>
      <p:ext uri="{BB962C8B-B14F-4D97-AF65-F5344CB8AC3E}">
        <p14:creationId xmlns:p14="http://schemas.microsoft.com/office/powerpoint/2010/main" val="290052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ADA03-104F-080C-2AC4-C31649A165EB}"/>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0B8465-8AE0-8704-4F1C-FE401640AE79}"/>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DB91A5CC-4006-E74A-597D-894B4CDA9751}"/>
              </a:ext>
            </a:extLst>
          </p:cNvPr>
          <p:cNvSpPr txBox="1">
            <a:spLocks/>
          </p:cNvSpPr>
          <p:nvPr/>
        </p:nvSpPr>
        <p:spPr>
          <a:xfrm>
            <a:off x="743711" y="623552"/>
            <a:ext cx="8831263" cy="471582"/>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GB" sz="2800" b="1" dirty="0">
                <a:solidFill>
                  <a:srgbClr val="0070C0"/>
                </a:solidFill>
                <a:cs typeface="Arial"/>
              </a:rPr>
              <a:t>Who can access the funding?</a:t>
            </a:r>
            <a:endParaRPr lang="en-GB" sz="2800" b="1" dirty="0">
              <a:solidFill>
                <a:srgbClr val="0070C0"/>
              </a:solidFill>
            </a:endParaRPr>
          </a:p>
        </p:txBody>
      </p:sp>
      <p:sp>
        <p:nvSpPr>
          <p:cNvPr id="19" name="Text Placeholder 4">
            <a:extLst>
              <a:ext uri="{FF2B5EF4-FFF2-40B4-BE49-F238E27FC236}">
                <a16:creationId xmlns:a16="http://schemas.microsoft.com/office/drawing/2014/main" id="{882CE572-6BA2-1E9F-4D1D-57272438B05B}"/>
              </a:ext>
            </a:extLst>
          </p:cNvPr>
          <p:cNvSpPr txBox="1">
            <a:spLocks/>
          </p:cNvSpPr>
          <p:nvPr/>
        </p:nvSpPr>
        <p:spPr>
          <a:xfrm>
            <a:off x="647699" y="507712"/>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7FFE53BB-E908-FA3A-5C4D-E23DB2A65F25}"/>
              </a:ext>
            </a:extLst>
          </p:cNvPr>
          <p:cNvSpPr txBox="1"/>
          <p:nvPr/>
        </p:nvSpPr>
        <p:spPr>
          <a:xfrm>
            <a:off x="743711" y="1434385"/>
            <a:ext cx="9509761" cy="5078313"/>
          </a:xfrm>
          <a:prstGeom prst="rect">
            <a:avLst/>
          </a:prstGeom>
          <a:noFill/>
        </p:spPr>
        <p:txBody>
          <a:bodyPr wrap="square">
            <a:spAutoFit/>
          </a:bodyPr>
          <a:lstStyle/>
          <a:p>
            <a:pPr marL="0" indent="0">
              <a:buNone/>
            </a:pPr>
            <a:r>
              <a:rPr lang="en-GB" sz="1800" dirty="0">
                <a:cs typeface="Arial"/>
              </a:rPr>
              <a:t>LDSS funding can only be used towards courses and qualifications undertaken by </a:t>
            </a:r>
            <a:r>
              <a:rPr lang="en-GB" sz="1800" dirty="0">
                <a:solidFill>
                  <a:srgbClr val="000000"/>
                </a:solidFill>
                <a:cs typeface="Arial"/>
              </a:rPr>
              <a:t>eligible staff, who must be </a:t>
            </a:r>
            <a:r>
              <a:rPr lang="en-GB" sz="1800" b="1" dirty="0">
                <a:solidFill>
                  <a:schemeClr val="accent1"/>
                </a:solidFill>
                <a:cs typeface="Arial"/>
              </a:rPr>
              <a:t>non-regulated members of the care workforce in England</a:t>
            </a:r>
            <a:r>
              <a:rPr lang="en-GB" sz="1800" b="1" dirty="0">
                <a:cs typeface="Arial"/>
              </a:rPr>
              <a:t>. </a:t>
            </a:r>
          </a:p>
          <a:p>
            <a:pPr marL="0" indent="0">
              <a:buNone/>
            </a:pPr>
            <a:endParaRPr lang="en-US" sz="1800" dirty="0">
              <a:cs typeface="Arial"/>
            </a:endParaRPr>
          </a:p>
          <a:p>
            <a:pPr marL="214313" indent="-214313"/>
            <a:r>
              <a:rPr lang="en-GB" sz="1800" dirty="0">
                <a:cs typeface="Arial"/>
              </a:rPr>
              <a:t>This includes care staff, deputy and Care Quality Commission-registered managers, and agency staff</a:t>
            </a:r>
            <a:endParaRPr lang="en-US" sz="1800" dirty="0">
              <a:cs typeface="Arial"/>
            </a:endParaRPr>
          </a:p>
          <a:p>
            <a:pPr marL="214313" indent="-214313"/>
            <a:r>
              <a:rPr lang="en-GB" sz="1800" dirty="0">
                <a:cs typeface="Arial"/>
              </a:rPr>
              <a:t>Those without British citizenship are eligible as long as they have a UK national insurance number and are legally employed in England. </a:t>
            </a:r>
            <a:endParaRPr lang="en-US" sz="1800" dirty="0">
              <a:cs typeface="Arial"/>
            </a:endParaRPr>
          </a:p>
          <a:p>
            <a:pPr>
              <a:spcAft>
                <a:spcPts val="0"/>
              </a:spcAft>
            </a:pPr>
            <a:endParaRPr lang="en-GB" sz="1800" dirty="0">
              <a:cs typeface="Arial"/>
            </a:endParaRPr>
          </a:p>
          <a:p>
            <a:pPr marL="0" indent="0">
              <a:spcAft>
                <a:spcPts val="0"/>
              </a:spcAft>
              <a:buNone/>
            </a:pPr>
            <a:r>
              <a:rPr lang="en-GB" sz="1800" b="1" dirty="0">
                <a:solidFill>
                  <a:schemeClr val="accent1"/>
                </a:solidFill>
                <a:cs typeface="Arial"/>
              </a:rPr>
              <a:t>Funding must be claimed by an employer of eligible staff. </a:t>
            </a:r>
            <a:r>
              <a:rPr lang="en-GB" sz="1800" dirty="0">
                <a:cs typeface="Arial"/>
              </a:rPr>
              <a:t>The employer (including local authorities) must meet the following criteria:</a:t>
            </a:r>
          </a:p>
          <a:p>
            <a:pPr>
              <a:spcAft>
                <a:spcPts val="0"/>
              </a:spcAft>
            </a:pPr>
            <a:endParaRPr lang="en-GB" sz="1800" dirty="0">
              <a:cs typeface="Arial"/>
            </a:endParaRPr>
          </a:p>
          <a:p>
            <a:pPr marL="214313" indent="-214313">
              <a:spcAft>
                <a:spcPts val="0"/>
              </a:spcAft>
              <a:buFont typeface="Arial"/>
              <a:buChar char="•"/>
            </a:pPr>
            <a:r>
              <a:rPr lang="en-GB" sz="1800" dirty="0">
                <a:cs typeface="Arial"/>
              </a:rPr>
              <a:t>provide an adult social care service</a:t>
            </a:r>
          </a:p>
          <a:p>
            <a:pPr marL="214313" indent="-214313">
              <a:spcAft>
                <a:spcPts val="0"/>
              </a:spcAft>
              <a:buFont typeface="Arial"/>
              <a:buChar char="•"/>
            </a:pPr>
            <a:r>
              <a:rPr lang="en-GB" sz="1800" dirty="0">
                <a:cs typeface="Arial"/>
              </a:rPr>
              <a:t>directly employ care staff in England</a:t>
            </a:r>
          </a:p>
          <a:p>
            <a:pPr marL="214313" indent="-214313">
              <a:spcAft>
                <a:spcPts val="0"/>
              </a:spcAft>
              <a:buFont typeface="Arial"/>
              <a:buChar char="•"/>
            </a:pPr>
            <a:r>
              <a:rPr lang="en-GB" sz="1800" dirty="0">
                <a:cs typeface="Arial"/>
              </a:rPr>
              <a:t>have an up-to-date account on the Adult Social Care Workforce Data Set (ASC-WDS)</a:t>
            </a:r>
          </a:p>
          <a:p>
            <a:pPr>
              <a:spcAft>
                <a:spcPts val="0"/>
              </a:spcAft>
            </a:pPr>
            <a:endParaRPr lang="en-GB" sz="1800" dirty="0">
              <a:cs typeface="Arial"/>
            </a:endParaRPr>
          </a:p>
          <a:p>
            <a:pPr marL="0" indent="0">
              <a:spcAft>
                <a:spcPts val="0"/>
              </a:spcAft>
              <a:buNone/>
            </a:pPr>
            <a:r>
              <a:rPr lang="en-GB" sz="1800" dirty="0">
                <a:cs typeface="Arial"/>
              </a:rPr>
              <a:t>There is no requirement for care providing organisations to be CQC registered to claim from this fund.</a:t>
            </a:r>
            <a:endParaRPr lang="en-GB" dirty="0"/>
          </a:p>
          <a:p>
            <a:endParaRPr lang="en-US" dirty="0"/>
          </a:p>
        </p:txBody>
      </p:sp>
    </p:spTree>
    <p:extLst>
      <p:ext uri="{BB962C8B-B14F-4D97-AF65-F5344CB8AC3E}">
        <p14:creationId xmlns:p14="http://schemas.microsoft.com/office/powerpoint/2010/main" val="356997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D34D6D-9F38-6D9A-DBDF-8F920706A4F2}"/>
              </a:ext>
            </a:extLst>
          </p:cNvPr>
          <p:cNvSpPr>
            <a:spLocks noGrp="1"/>
          </p:cNvSpPr>
          <p:nvPr>
            <p:ph type="body" sz="quarter" idx="12"/>
          </p:nvPr>
        </p:nvSpPr>
        <p:spPr>
          <a:xfrm>
            <a:off x="885443" y="485457"/>
            <a:ext cx="8907463" cy="703263"/>
          </a:xfrm>
        </p:spPr>
        <p:txBody>
          <a:bodyPr/>
          <a:lstStyle/>
          <a:p>
            <a:pPr marL="0" indent="0">
              <a:buNone/>
            </a:pPr>
            <a:r>
              <a:rPr lang="en-GB" sz="2800" dirty="0">
                <a:solidFill>
                  <a:srgbClr val="0070C0"/>
                </a:solidFill>
              </a:rPr>
              <a:t>LDSS application system</a:t>
            </a:r>
          </a:p>
        </p:txBody>
      </p:sp>
      <p:sp>
        <p:nvSpPr>
          <p:cNvPr id="4" name="Text Placeholder 3">
            <a:extLst>
              <a:ext uri="{FF2B5EF4-FFF2-40B4-BE49-F238E27FC236}">
                <a16:creationId xmlns:a16="http://schemas.microsoft.com/office/drawing/2014/main" id="{3EBB7A63-2A3C-ABCF-0A0E-4989A9E0ADBD}"/>
              </a:ext>
            </a:extLst>
          </p:cNvPr>
          <p:cNvSpPr>
            <a:spLocks noGrp="1"/>
          </p:cNvSpPr>
          <p:nvPr>
            <p:ph type="body" sz="quarter" idx="13"/>
          </p:nvPr>
        </p:nvSpPr>
        <p:spPr>
          <a:xfrm>
            <a:off x="533398" y="1345113"/>
            <a:ext cx="8831263" cy="5105400"/>
          </a:xfrm>
        </p:spPr>
        <p:txBody>
          <a:bodyPr/>
          <a:lstStyle/>
          <a:p>
            <a:pPr marL="0" indent="0">
              <a:buNone/>
            </a:pPr>
            <a:r>
              <a:rPr lang="en-US" altLang="en-US" dirty="0">
                <a:solidFill>
                  <a:srgbClr val="0B0C0C"/>
                </a:solidFill>
              </a:rPr>
              <a:t>Claims for reimbursement are being made through a digital online claims service.  </a:t>
            </a:r>
          </a:p>
          <a:p>
            <a:pPr marL="0" indent="0">
              <a:buNone/>
            </a:pPr>
            <a:endParaRPr lang="en-US" altLang="en-US" dirty="0">
              <a:solidFill>
                <a:srgbClr val="0B0C0C"/>
              </a:solidFill>
            </a:endParaRPr>
          </a:p>
          <a:p>
            <a:endParaRPr lang="en-GB" dirty="0"/>
          </a:p>
          <a:p>
            <a:endParaRPr lang="en-GB" sz="1800" dirty="0"/>
          </a:p>
        </p:txBody>
      </p:sp>
      <p:sp>
        <p:nvSpPr>
          <p:cNvPr id="5" name="Text Placeholder 4">
            <a:extLst>
              <a:ext uri="{FF2B5EF4-FFF2-40B4-BE49-F238E27FC236}">
                <a16:creationId xmlns:a16="http://schemas.microsoft.com/office/drawing/2014/main" id="{47ADBCDA-9CEC-C08D-4940-87F0B3F68B0B}"/>
              </a:ext>
            </a:extLst>
          </p:cNvPr>
          <p:cNvSpPr>
            <a:spLocks noGrp="1"/>
          </p:cNvSpPr>
          <p:nvPr>
            <p:ph type="body" sz="quarter" idx="10"/>
          </p:nvPr>
        </p:nvSpPr>
        <p:spPr/>
        <p:txBody>
          <a:bodyPr/>
          <a:lstStyle/>
          <a:p>
            <a:endParaRPr lang="en-GB" dirty="0"/>
          </a:p>
        </p:txBody>
      </p:sp>
      <p:pic>
        <p:nvPicPr>
          <p:cNvPr id="6" name="Picture 5">
            <a:extLst>
              <a:ext uri="{FF2B5EF4-FFF2-40B4-BE49-F238E27FC236}">
                <a16:creationId xmlns:a16="http://schemas.microsoft.com/office/drawing/2014/main" id="{954A219B-5D2A-06F9-89F1-25D1E91711FE}"/>
              </a:ext>
            </a:extLst>
          </p:cNvPr>
          <p:cNvPicPr>
            <a:picLocks noChangeAspect="1"/>
          </p:cNvPicPr>
          <p:nvPr/>
        </p:nvPicPr>
        <p:blipFill>
          <a:blip r:embed="rId3"/>
          <a:stretch>
            <a:fillRect/>
          </a:stretch>
        </p:blipFill>
        <p:spPr>
          <a:xfrm>
            <a:off x="387092" y="2652131"/>
            <a:ext cx="9904164" cy="3017149"/>
          </a:xfrm>
          <a:prstGeom prst="rect">
            <a:avLst/>
          </a:prstGeom>
        </p:spPr>
      </p:pic>
    </p:spTree>
    <p:extLst>
      <p:ext uri="{BB962C8B-B14F-4D97-AF65-F5344CB8AC3E}">
        <p14:creationId xmlns:p14="http://schemas.microsoft.com/office/powerpoint/2010/main" val="147364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4EE3A-DE94-162F-2E38-B8BAAC59750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D5B8FE3-8E98-5024-8C86-32A84EE0C005}"/>
              </a:ext>
            </a:extLst>
          </p:cNvPr>
          <p:cNvSpPr>
            <a:spLocks noGrp="1"/>
          </p:cNvSpPr>
          <p:nvPr>
            <p:ph type="body" sz="quarter" idx="12"/>
          </p:nvPr>
        </p:nvSpPr>
        <p:spPr/>
        <p:txBody>
          <a:bodyPr/>
          <a:lstStyle/>
          <a:p>
            <a:pPr marL="0" indent="0">
              <a:buNone/>
            </a:pPr>
            <a:r>
              <a:rPr lang="en-GB" dirty="0">
                <a:solidFill>
                  <a:srgbClr val="0070C0"/>
                </a:solidFill>
              </a:rPr>
              <a:t>  Eligible training </a:t>
            </a:r>
          </a:p>
        </p:txBody>
      </p:sp>
      <p:sp>
        <p:nvSpPr>
          <p:cNvPr id="4" name="Text Placeholder 3">
            <a:extLst>
              <a:ext uri="{FF2B5EF4-FFF2-40B4-BE49-F238E27FC236}">
                <a16:creationId xmlns:a16="http://schemas.microsoft.com/office/drawing/2014/main" id="{4E235123-F7D7-3FD7-D9FA-D463937B3D4A}"/>
              </a:ext>
            </a:extLst>
          </p:cNvPr>
          <p:cNvSpPr>
            <a:spLocks noGrp="1"/>
          </p:cNvSpPr>
          <p:nvPr>
            <p:ph type="body" sz="quarter" idx="13"/>
          </p:nvPr>
        </p:nvSpPr>
        <p:spPr>
          <a:xfrm>
            <a:off x="533398" y="1345113"/>
            <a:ext cx="8831263" cy="5105400"/>
          </a:xfrm>
        </p:spPr>
        <p:txBody>
          <a:bodyPr/>
          <a:lstStyle/>
          <a:p>
            <a:pPr>
              <a:spcAft>
                <a:spcPts val="800"/>
              </a:spcAft>
            </a:pPr>
            <a:r>
              <a:rPr lang="en-US" dirty="0">
                <a:hlinkClick r:id="rId3"/>
              </a:rPr>
              <a:t>Eligible training courses and qualifications - GOV.UK</a:t>
            </a:r>
            <a:endParaRPr lang="en-GB" sz="1800" dirty="0"/>
          </a:p>
          <a:p>
            <a:r>
              <a:rPr lang="en-GB" dirty="0"/>
              <a:t>Leadership modules </a:t>
            </a:r>
          </a:p>
          <a:p>
            <a:r>
              <a:rPr lang="en-GB" dirty="0"/>
              <a:t>Digital leadership</a:t>
            </a:r>
          </a:p>
          <a:p>
            <a:r>
              <a:rPr lang="en-GB" dirty="0"/>
              <a:t>Mental health first aid</a:t>
            </a:r>
          </a:p>
          <a:p>
            <a:r>
              <a:rPr lang="en-GB" dirty="0"/>
              <a:t>Dementia care</a:t>
            </a:r>
          </a:p>
          <a:p>
            <a:r>
              <a:rPr lang="en-GB" dirty="0"/>
              <a:t>Palliative care</a:t>
            </a:r>
          </a:p>
          <a:p>
            <a:r>
              <a:rPr lang="en-GB" dirty="0"/>
              <a:t>Awareness and prevention of falls</a:t>
            </a:r>
          </a:p>
          <a:p>
            <a:r>
              <a:rPr lang="en-GB" dirty="0"/>
              <a:t>Oral care for health and social care</a:t>
            </a:r>
          </a:p>
          <a:p>
            <a:r>
              <a:rPr lang="en-GB" dirty="0"/>
              <a:t>Activity provision in social care </a:t>
            </a:r>
          </a:p>
          <a:p>
            <a:r>
              <a:rPr lang="en-GB" sz="1800" dirty="0"/>
              <a:t>OMMT Tier 1 and Tier 2</a:t>
            </a:r>
          </a:p>
        </p:txBody>
      </p:sp>
      <p:sp>
        <p:nvSpPr>
          <p:cNvPr id="5" name="Text Placeholder 4">
            <a:extLst>
              <a:ext uri="{FF2B5EF4-FFF2-40B4-BE49-F238E27FC236}">
                <a16:creationId xmlns:a16="http://schemas.microsoft.com/office/drawing/2014/main" id="{5CD9A295-D03A-7947-4E97-97886C5A80CF}"/>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82988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9635-DB66-69EA-07FA-2FB231413BDF}"/>
              </a:ext>
            </a:extLst>
          </p:cNvPr>
          <p:cNvSpPr>
            <a:spLocks noGrp="1"/>
          </p:cNvSpPr>
          <p:nvPr>
            <p:ph type="title"/>
          </p:nvPr>
        </p:nvSpPr>
        <p:spPr>
          <a:xfrm>
            <a:off x="537399" y="2456944"/>
            <a:ext cx="9349993" cy="559323"/>
          </a:xfrm>
        </p:spPr>
        <p:txBody>
          <a:bodyPr/>
          <a:lstStyle/>
          <a:p>
            <a:r>
              <a:rPr lang="en-GB" sz="3600" dirty="0">
                <a:solidFill>
                  <a:srgbClr val="008F9C"/>
                </a:solidFill>
              </a:rPr>
              <a:t>The Care Workforce Pathway</a:t>
            </a:r>
            <a:br>
              <a:rPr lang="en-GB" sz="3600" dirty="0">
                <a:solidFill>
                  <a:srgbClr val="008F9C"/>
                </a:solidFill>
              </a:rPr>
            </a:br>
            <a:br>
              <a:rPr lang="en-GB" sz="3600" dirty="0">
                <a:solidFill>
                  <a:srgbClr val="008F9C"/>
                </a:solidFill>
              </a:rPr>
            </a:br>
            <a:endParaRPr lang="en-GB" sz="2800" dirty="0">
              <a:solidFill>
                <a:srgbClr val="008F9C"/>
              </a:solidFill>
            </a:endParaRPr>
          </a:p>
        </p:txBody>
      </p:sp>
    </p:spTree>
    <p:extLst>
      <p:ext uri="{BB962C8B-B14F-4D97-AF65-F5344CB8AC3E}">
        <p14:creationId xmlns:p14="http://schemas.microsoft.com/office/powerpoint/2010/main" val="375959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BB44E-C945-6621-C3A4-1FE021BCACC3}"/>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9D69795-07E8-2C9A-A610-3CBAE39988F3}"/>
              </a:ext>
            </a:extLst>
          </p:cNvPr>
          <p:cNvGraphicFramePr/>
          <p:nvPr/>
        </p:nvGraphicFramePr>
        <p:xfrm>
          <a:off x="3538440" y="622252"/>
          <a:ext cx="10677526" cy="5747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DE5B877-B358-94A2-25D3-A64E338CD9DA}"/>
              </a:ext>
            </a:extLst>
          </p:cNvPr>
          <p:cNvSpPr txBox="1"/>
          <p:nvPr/>
        </p:nvSpPr>
        <p:spPr>
          <a:xfrm>
            <a:off x="343023" y="1785623"/>
            <a:ext cx="5457702" cy="3896708"/>
          </a:xfrm>
          <a:prstGeom prst="rect">
            <a:avLst/>
          </a:prstGeom>
          <a:noFill/>
        </p:spPr>
        <p:txBody>
          <a:bodyPr wrap="square">
            <a:spAutoFit/>
          </a:bodyPr>
          <a:lstStyle/>
          <a:p>
            <a:pPr lvl="0">
              <a:lnSpc>
                <a:spcPct val="115000"/>
              </a:lnSpc>
            </a:pPr>
            <a:r>
              <a:rPr lang="en-US" b="1" dirty="0">
                <a:latin typeface="Arial" panose="020B0604020202020204" pitchFamily="34" charset="0"/>
                <a:cs typeface="Arial" panose="020B0604020202020204" pitchFamily="34" charset="0"/>
              </a:rPr>
              <a:t>The Pathway is a career structure which applies to practical care settings and includes roles employed in Adult Social Care or those directly provided by Local Authorities</a:t>
            </a:r>
            <a:r>
              <a:rPr lang="en-US" dirty="0">
                <a:latin typeface="Arial" panose="020B0604020202020204" pitchFamily="34" charset="0"/>
                <a:cs typeface="Arial" panose="020B0604020202020204" pitchFamily="34" charset="0"/>
              </a:rPr>
              <a:t>. </a:t>
            </a:r>
          </a:p>
          <a:p>
            <a:pPr lvl="0">
              <a:lnSpc>
                <a:spcPct val="115000"/>
              </a:lnSpc>
            </a:pPr>
            <a:endParaRPr lang="en-US" dirty="0">
              <a:latin typeface="Arial" panose="020B0604020202020204" pitchFamily="34" charset="0"/>
              <a:cs typeface="Arial" panose="020B0604020202020204" pitchFamily="34" charset="0"/>
            </a:endParaRPr>
          </a:p>
          <a:p>
            <a:pPr lvl="0">
              <a:lnSpc>
                <a:spcPct val="115000"/>
              </a:lnSpc>
            </a:pPr>
            <a:r>
              <a:rPr lang="en-US" dirty="0">
                <a:latin typeface="Arial" panose="020B0604020202020204" pitchFamily="34" charset="0"/>
                <a:cs typeface="Arial" panose="020B0604020202020204" pitchFamily="34" charset="0"/>
              </a:rPr>
              <a:t>It covers those who deliver, coordinate, and manage care, and also </a:t>
            </a:r>
            <a:r>
              <a:rPr lang="en-US" dirty="0" err="1">
                <a:latin typeface="Arial" panose="020B0604020202020204" pitchFamily="34" charset="0"/>
                <a:cs typeface="Arial" panose="020B0604020202020204" pitchFamily="34" charset="0"/>
              </a:rPr>
              <a:t>recognises</a:t>
            </a:r>
            <a:r>
              <a:rPr lang="en-US" dirty="0">
                <a:latin typeface="Arial" panose="020B0604020202020204" pitchFamily="34" charset="0"/>
                <a:cs typeface="Arial" panose="020B0604020202020204" pitchFamily="34" charset="0"/>
              </a:rPr>
              <a:t> the vital support of ancillary staff who help make care possible.</a:t>
            </a:r>
          </a:p>
          <a:p>
            <a:pPr lvl="0">
              <a:lnSpc>
                <a:spcPct val="115000"/>
              </a:lnSpc>
            </a:pPr>
            <a:endParaRPr lang="en-US" dirty="0">
              <a:latin typeface="Arial" panose="020B0604020202020204" pitchFamily="34" charset="0"/>
              <a:cs typeface="Arial" panose="020B0604020202020204" pitchFamily="34" charset="0"/>
            </a:endParaRPr>
          </a:p>
          <a:p>
            <a:pPr lvl="0">
              <a:lnSpc>
                <a:spcPct val="115000"/>
              </a:lnSpc>
            </a:pPr>
            <a:r>
              <a:rPr lang="en-US" dirty="0">
                <a:latin typeface="Arial" panose="020B0604020202020204" pitchFamily="34" charset="0"/>
                <a:cs typeface="Arial" panose="020B0604020202020204" pitchFamily="34" charset="0"/>
              </a:rPr>
              <a:t>The Pathway is not ‘mandatory’, but it’s strategically important, because transforming adult social care starts with investing in the people who deliver it.</a:t>
            </a:r>
          </a:p>
        </p:txBody>
      </p:sp>
      <p:sp>
        <p:nvSpPr>
          <p:cNvPr id="6" name="TextBox 5">
            <a:extLst>
              <a:ext uri="{FF2B5EF4-FFF2-40B4-BE49-F238E27FC236}">
                <a16:creationId xmlns:a16="http://schemas.microsoft.com/office/drawing/2014/main" id="{635141A1-87BE-98AA-8C35-3681BFED6F2C}"/>
              </a:ext>
            </a:extLst>
          </p:cNvPr>
          <p:cNvSpPr txBox="1"/>
          <p:nvPr/>
        </p:nvSpPr>
        <p:spPr>
          <a:xfrm>
            <a:off x="343023" y="487945"/>
            <a:ext cx="11389176" cy="677108"/>
          </a:xfrm>
          <a:prstGeom prst="rect">
            <a:avLst/>
          </a:prstGeom>
          <a:noFill/>
        </p:spPr>
        <p:txBody>
          <a:bodyPr wrap="square" rtlCol="0">
            <a:spAutoFit/>
          </a:bodyPr>
          <a:lstStyle/>
          <a:p>
            <a:r>
              <a:rPr lang="en-US" sz="3800" b="1">
                <a:solidFill>
                  <a:srgbClr val="606060"/>
                </a:solidFill>
                <a:latin typeface="Arial" panose="020B0604020202020204" pitchFamily="34" charset="0"/>
                <a:cs typeface="Arial" panose="020B0604020202020204" pitchFamily="34" charset="0"/>
              </a:rPr>
              <a:t>Defining the Pathway</a:t>
            </a:r>
            <a:endParaRPr lang="en-GB" sz="3800" b="1" noProof="0">
              <a:solidFill>
                <a:srgbClr val="606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15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68BB-1EF8-C8D9-13B7-3057222E938B}"/>
            </a:ext>
          </a:extLst>
        </p:cNvPr>
        <p:cNvGrpSpPr/>
        <p:nvPr/>
      </p:nvGrpSpPr>
      <p:grpSpPr>
        <a:xfrm>
          <a:off x="0" y="0"/>
          <a:ext cx="0" cy="0"/>
          <a:chOff x="0" y="0"/>
          <a:chExt cx="0" cy="0"/>
        </a:xfrm>
      </p:grpSpPr>
      <p:sp>
        <p:nvSpPr>
          <p:cNvPr id="5" name="Parallelogram 7">
            <a:extLst>
              <a:ext uri="{FF2B5EF4-FFF2-40B4-BE49-F238E27FC236}">
                <a16:creationId xmlns:a16="http://schemas.microsoft.com/office/drawing/2014/main" id="{20812CC2-D82A-4D36-9B87-FB15B94947FC}"/>
              </a:ext>
            </a:extLst>
          </p:cNvPr>
          <p:cNvSpPr/>
          <p:nvPr/>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9">
            <a:extLst>
              <a:ext uri="{FF2B5EF4-FFF2-40B4-BE49-F238E27FC236}">
                <a16:creationId xmlns:a16="http://schemas.microsoft.com/office/drawing/2014/main" id="{48B1BD87-014D-2F2F-E8E1-DB10E65C5676}"/>
              </a:ext>
            </a:extLst>
          </p:cNvPr>
          <p:cNvSpPr/>
          <p:nvPr/>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black text on a black background&#10;&#10;Description automatically generated">
            <a:extLst>
              <a:ext uri="{FF2B5EF4-FFF2-40B4-BE49-F238E27FC236}">
                <a16:creationId xmlns:a16="http://schemas.microsoft.com/office/drawing/2014/main" id="{976BADF9-C5CB-BAB5-23B1-0AB7E9ABF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Content Placeholder 2">
            <a:extLst>
              <a:ext uri="{FF2B5EF4-FFF2-40B4-BE49-F238E27FC236}">
                <a16:creationId xmlns:a16="http://schemas.microsoft.com/office/drawing/2014/main" id="{40F5C48A-DB89-0C07-CDB7-E78917C1BA5C}"/>
              </a:ext>
            </a:extLst>
          </p:cNvPr>
          <p:cNvSpPr txBox="1">
            <a:spLocks/>
          </p:cNvSpPr>
          <p:nvPr/>
        </p:nvSpPr>
        <p:spPr>
          <a:xfrm>
            <a:off x="990223" y="1966081"/>
            <a:ext cx="10410470" cy="46436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40000"/>
              </a:lnSpc>
              <a:spcBef>
                <a:spcPts val="1400"/>
              </a:spcBef>
              <a:spcAft>
                <a:spcPts val="1400"/>
              </a:spcAft>
            </a:pPr>
            <a:r>
              <a:rPr lang="en-GB" sz="1600">
                <a:solidFill>
                  <a:schemeClr val="tx1"/>
                </a:solidFill>
                <a:latin typeface="Arial" panose="020B0604020202020204" pitchFamily="34" charset="0"/>
                <a:cs typeface="Arial" panose="020B0604020202020204" pitchFamily="34" charset="0"/>
              </a:rPr>
              <a:t>Professionalise non-regulated adult social care roles</a:t>
            </a:r>
          </a:p>
          <a:p>
            <a:pPr>
              <a:lnSpc>
                <a:spcPct val="140000"/>
              </a:lnSpc>
              <a:spcBef>
                <a:spcPts val="1400"/>
              </a:spcBef>
              <a:spcAft>
                <a:spcPts val="1400"/>
              </a:spcAft>
            </a:pPr>
            <a:r>
              <a:rPr lang="en-GB" sz="1600">
                <a:solidFill>
                  <a:schemeClr val="tx1"/>
                </a:solidFill>
                <a:latin typeface="Arial" panose="020B0604020202020204" pitchFamily="34" charset="0"/>
                <a:cs typeface="Arial" panose="020B0604020202020204" pitchFamily="34" charset="0"/>
              </a:rPr>
              <a:t>Improve recruitment and retention of the adult social care workforce</a:t>
            </a:r>
          </a:p>
          <a:p>
            <a:pPr>
              <a:lnSpc>
                <a:spcPct val="140000"/>
              </a:lnSpc>
              <a:spcBef>
                <a:spcPts val="1400"/>
              </a:spcBef>
              <a:spcAft>
                <a:spcPts val="1400"/>
              </a:spcAft>
            </a:pPr>
            <a:r>
              <a:rPr lang="en-GB" sz="1600">
                <a:solidFill>
                  <a:schemeClr val="tx1"/>
                </a:solidFill>
                <a:latin typeface="Arial" panose="020B0604020202020204" pitchFamily="34" charset="0"/>
                <a:cs typeface="Arial" panose="020B0604020202020204" pitchFamily="34" charset="0"/>
              </a:rPr>
              <a:t>Enhance the quality and standards of care provided through a skilled, confident and competent workforce</a:t>
            </a:r>
          </a:p>
          <a:p>
            <a:pPr>
              <a:lnSpc>
                <a:spcPct val="140000"/>
              </a:lnSpc>
              <a:spcBef>
                <a:spcPts val="1400"/>
              </a:spcBef>
              <a:spcAft>
                <a:spcPts val="1400"/>
              </a:spcAft>
            </a:pPr>
            <a:r>
              <a:rPr lang="en-GB" sz="1600">
                <a:solidFill>
                  <a:schemeClr val="tx1"/>
                </a:solidFill>
                <a:latin typeface="Arial"/>
                <a:cs typeface="Arial"/>
              </a:rPr>
              <a:t>Promote adult social care as a viable and rewarding long-term career option</a:t>
            </a:r>
          </a:p>
          <a:p>
            <a:pPr>
              <a:lnSpc>
                <a:spcPct val="140000"/>
              </a:lnSpc>
              <a:spcBef>
                <a:spcPts val="1400"/>
              </a:spcBef>
              <a:spcAft>
                <a:spcPts val="1400"/>
              </a:spcAft>
            </a:pPr>
            <a:r>
              <a:rPr lang="en-GB" sz="1600">
                <a:solidFill>
                  <a:schemeClr val="tx1"/>
                </a:solidFill>
                <a:latin typeface="Arial" panose="020B0604020202020204" pitchFamily="34" charset="0"/>
                <a:cs typeface="Arial" panose="020B0604020202020204" pitchFamily="34" charset="0"/>
              </a:rPr>
              <a:t>Sets clear expectations for training, development and competence</a:t>
            </a:r>
          </a:p>
          <a:p>
            <a:pPr>
              <a:lnSpc>
                <a:spcPct val="140000"/>
              </a:lnSpc>
              <a:spcBef>
                <a:spcPts val="1400"/>
              </a:spcBef>
              <a:spcAft>
                <a:spcPts val="1400"/>
              </a:spcAft>
            </a:pPr>
            <a:r>
              <a:rPr lang="en-GB" sz="1600">
                <a:solidFill>
                  <a:schemeClr val="tx1"/>
                </a:solidFill>
                <a:latin typeface="Arial" panose="020B0604020202020204" pitchFamily="34" charset="0"/>
                <a:cs typeface="Arial" panose="020B0604020202020204" pitchFamily="34" charset="0"/>
              </a:rPr>
              <a:t>Supports workforce planning for now, and the future</a:t>
            </a:r>
            <a:endParaRPr lang="en-GB" sz="180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909F54B-7FB6-9ACA-A3BB-70BED5465D00}"/>
              </a:ext>
            </a:extLst>
          </p:cNvPr>
          <p:cNvSpPr txBox="1"/>
          <p:nvPr/>
        </p:nvSpPr>
        <p:spPr>
          <a:xfrm>
            <a:off x="257954" y="352478"/>
            <a:ext cx="11389176" cy="646331"/>
          </a:xfrm>
          <a:prstGeom prst="rect">
            <a:avLst/>
          </a:prstGeom>
          <a:noFill/>
        </p:spPr>
        <p:txBody>
          <a:bodyPr wrap="square" rtlCol="0">
            <a:spAutoFit/>
          </a:bodyPr>
          <a:lstStyle/>
          <a:p>
            <a:r>
              <a:rPr lang="en-US" sz="3600" b="1" noProof="0">
                <a:solidFill>
                  <a:srgbClr val="606060"/>
                </a:solidFill>
                <a:latin typeface="Arial" panose="020B0604020202020204" pitchFamily="34" charset="0"/>
                <a:cs typeface="Arial" panose="020B0604020202020204" pitchFamily="34" charset="0"/>
              </a:rPr>
              <a:t>What the Pathway aims to do</a:t>
            </a:r>
            <a:endParaRPr lang="en-GB" sz="3600" b="1" noProof="0">
              <a:solidFill>
                <a:srgbClr val="606060"/>
              </a:solidFill>
              <a:latin typeface="Arial" panose="020B0604020202020204" pitchFamily="34" charset="0"/>
              <a:cs typeface="Arial" panose="020B0604020202020204" pitchFamily="34" charset="0"/>
            </a:endParaRPr>
          </a:p>
        </p:txBody>
      </p:sp>
      <p:pic>
        <p:nvPicPr>
          <p:cNvPr id="11" name="Graphic 10" descr="Building Brick Wall with solid fill">
            <a:extLst>
              <a:ext uri="{FF2B5EF4-FFF2-40B4-BE49-F238E27FC236}">
                <a16:creationId xmlns:a16="http://schemas.microsoft.com/office/drawing/2014/main" id="{74F0D0B6-1B3C-4254-5AA0-FCBE3BA06E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3985" y="5266127"/>
            <a:ext cx="690932" cy="690932"/>
          </a:xfrm>
          <a:prstGeom prst="rect">
            <a:avLst/>
          </a:prstGeom>
        </p:spPr>
      </p:pic>
      <p:pic>
        <p:nvPicPr>
          <p:cNvPr id="13" name="Graphic 12" descr="Classroom with solid fill">
            <a:extLst>
              <a:ext uri="{FF2B5EF4-FFF2-40B4-BE49-F238E27FC236}">
                <a16:creationId xmlns:a16="http://schemas.microsoft.com/office/drawing/2014/main" id="{BADD9F04-F0D9-68B7-F4A8-913E244C846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57954" y="4586875"/>
            <a:ext cx="690932" cy="690932"/>
          </a:xfrm>
          <a:prstGeom prst="rect">
            <a:avLst/>
          </a:prstGeom>
        </p:spPr>
      </p:pic>
      <p:pic>
        <p:nvPicPr>
          <p:cNvPr id="17" name="Graphic 16" descr="Hierarchy with solid fill">
            <a:extLst>
              <a:ext uri="{FF2B5EF4-FFF2-40B4-BE49-F238E27FC236}">
                <a16:creationId xmlns:a16="http://schemas.microsoft.com/office/drawing/2014/main" id="{6F173305-0B33-4416-F1B8-414E4C09AC9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99291" y="3917525"/>
            <a:ext cx="690932" cy="690932"/>
          </a:xfrm>
          <a:prstGeom prst="rect">
            <a:avLst/>
          </a:prstGeom>
        </p:spPr>
      </p:pic>
      <p:pic>
        <p:nvPicPr>
          <p:cNvPr id="19" name="Graphic 18" descr="Clipboard Badge with solid fill">
            <a:extLst>
              <a:ext uri="{FF2B5EF4-FFF2-40B4-BE49-F238E27FC236}">
                <a16:creationId xmlns:a16="http://schemas.microsoft.com/office/drawing/2014/main" id="{60BE8619-C5F8-394D-E417-231848841C0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57954" y="3259855"/>
            <a:ext cx="690932" cy="690932"/>
          </a:xfrm>
          <a:prstGeom prst="rect">
            <a:avLst/>
          </a:prstGeom>
        </p:spPr>
      </p:pic>
      <p:pic>
        <p:nvPicPr>
          <p:cNvPr id="21" name="Graphic 20" descr="Linear Graph with solid fill">
            <a:extLst>
              <a:ext uri="{FF2B5EF4-FFF2-40B4-BE49-F238E27FC236}">
                <a16:creationId xmlns:a16="http://schemas.microsoft.com/office/drawing/2014/main" id="{90592D4F-0990-5D11-743B-A9A73B78F36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99291" y="2542827"/>
            <a:ext cx="690932" cy="690932"/>
          </a:xfrm>
          <a:prstGeom prst="rect">
            <a:avLst/>
          </a:prstGeom>
        </p:spPr>
      </p:pic>
      <p:pic>
        <p:nvPicPr>
          <p:cNvPr id="23" name="Graphic 22" descr="Diploma with solid fill">
            <a:extLst>
              <a:ext uri="{FF2B5EF4-FFF2-40B4-BE49-F238E27FC236}">
                <a16:creationId xmlns:a16="http://schemas.microsoft.com/office/drawing/2014/main" id="{75719366-B924-CC12-691B-41678EA743D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78623" y="1879317"/>
            <a:ext cx="690932" cy="690932"/>
          </a:xfrm>
          <a:prstGeom prst="rect">
            <a:avLst/>
          </a:prstGeom>
        </p:spPr>
      </p:pic>
      <p:sp>
        <p:nvSpPr>
          <p:cNvPr id="25" name="TextBox 24">
            <a:extLst>
              <a:ext uri="{FF2B5EF4-FFF2-40B4-BE49-F238E27FC236}">
                <a16:creationId xmlns:a16="http://schemas.microsoft.com/office/drawing/2014/main" id="{F9E58BA9-9A8E-03C1-6E7C-68C6E89FFB7D}"/>
              </a:ext>
            </a:extLst>
          </p:cNvPr>
          <p:cNvSpPr txBox="1"/>
          <p:nvPr/>
        </p:nvSpPr>
        <p:spPr>
          <a:xfrm>
            <a:off x="257954" y="1405130"/>
            <a:ext cx="11505954" cy="394210"/>
          </a:xfrm>
          <a:prstGeom prst="rect">
            <a:avLst/>
          </a:prstGeom>
          <a:noFill/>
        </p:spPr>
        <p:txBody>
          <a:bodyPr wrap="square">
            <a:spAutoFit/>
          </a:bodyPr>
          <a:lstStyle/>
          <a:p>
            <a:pPr>
              <a:lnSpc>
                <a:spcPct val="120000"/>
              </a:lnSpc>
              <a:spcBef>
                <a:spcPts val="600"/>
              </a:spcBef>
              <a:spcAft>
                <a:spcPts val="600"/>
              </a:spcAft>
            </a:pPr>
            <a:r>
              <a:rPr lang="en-GB" sz="1800" b="1">
                <a:solidFill>
                  <a:schemeClr val="tx1"/>
                </a:solidFill>
                <a:latin typeface="Arial"/>
                <a:cs typeface="Arial"/>
              </a:rPr>
              <a:t>The Pathway is a universal career structure for the adult social care sector,</a:t>
            </a:r>
            <a:r>
              <a:rPr lang="en-GB" b="1">
                <a:latin typeface="Arial"/>
                <a:cs typeface="Arial"/>
              </a:rPr>
              <a:t> which aims to:</a:t>
            </a:r>
            <a:endParaRPr lang="en-GB" sz="1800" b="1">
              <a:solidFill>
                <a:schemeClr val="tx1"/>
              </a:solidFill>
              <a:latin typeface="Arial"/>
              <a:cs typeface="Arial"/>
            </a:endParaRPr>
          </a:p>
        </p:txBody>
      </p:sp>
    </p:spTree>
    <p:extLst>
      <p:ext uri="{BB962C8B-B14F-4D97-AF65-F5344CB8AC3E}">
        <p14:creationId xmlns:p14="http://schemas.microsoft.com/office/powerpoint/2010/main" val="328533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0412B-ADEC-612A-34EA-21193BCF7D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A1AE1D-88C2-E940-CC68-AF96C974853D}"/>
              </a:ext>
            </a:extLst>
          </p:cNvPr>
          <p:cNvSpPr txBox="1"/>
          <p:nvPr/>
        </p:nvSpPr>
        <p:spPr>
          <a:xfrm>
            <a:off x="3366913" y="5298667"/>
            <a:ext cx="22157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1EC5578-4186-84AE-A3A1-6040107E1A2F}"/>
              </a:ext>
            </a:extLst>
          </p:cNvPr>
          <p:cNvSpPr txBox="1"/>
          <p:nvPr/>
        </p:nvSpPr>
        <p:spPr>
          <a:xfrm>
            <a:off x="257954" y="352478"/>
            <a:ext cx="113891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06060"/>
                </a:solidFill>
                <a:effectLst/>
                <a:uLnTx/>
                <a:uFillTx/>
                <a:latin typeface="Arial" panose="020B0604020202020204" pitchFamily="34" charset="0"/>
                <a:ea typeface="+mn-ea"/>
                <a:cs typeface="Arial" panose="020B0604020202020204" pitchFamily="34" charset="0"/>
              </a:rPr>
              <a:t>The Pathway’s values</a:t>
            </a:r>
            <a:endParaRPr kumimoji="0" lang="en-GB" sz="3600" b="1" i="0" u="none" strike="noStrike" kern="1200" cap="none" spc="0" normalizeH="0" baseline="0" noProof="0">
              <a:ln>
                <a:noFill/>
              </a:ln>
              <a:solidFill>
                <a:srgbClr val="606060"/>
              </a:solidFill>
              <a:effectLst/>
              <a:uLnTx/>
              <a:uFillTx/>
              <a:latin typeface="Arial" panose="020B0604020202020204" pitchFamily="34" charset="0"/>
              <a:ea typeface="+mn-ea"/>
              <a:cs typeface="Arial" panose="020B0604020202020204" pitchFamily="34" charset="0"/>
            </a:endParaRPr>
          </a:p>
        </p:txBody>
      </p:sp>
      <p:sp>
        <p:nvSpPr>
          <p:cNvPr id="26" name="Parallelogram 7">
            <a:extLst>
              <a:ext uri="{FF2B5EF4-FFF2-40B4-BE49-F238E27FC236}">
                <a16:creationId xmlns:a16="http://schemas.microsoft.com/office/drawing/2014/main" id="{3748C327-9FC7-8ED3-0726-0C077ADF431C}"/>
              </a:ext>
            </a:extLst>
          </p:cNvPr>
          <p:cNvSpPr/>
          <p:nvPr/>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Parallelogram 9">
            <a:extLst>
              <a:ext uri="{FF2B5EF4-FFF2-40B4-BE49-F238E27FC236}">
                <a16:creationId xmlns:a16="http://schemas.microsoft.com/office/drawing/2014/main" id="{812269C9-9308-8544-0DE0-04CA3766212A}"/>
              </a:ext>
            </a:extLst>
          </p:cNvPr>
          <p:cNvSpPr/>
          <p:nvPr/>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8" name="Picture 27" descr="A blue and black text on a black background&#10;&#10;Description automatically generated">
            <a:extLst>
              <a:ext uri="{FF2B5EF4-FFF2-40B4-BE49-F238E27FC236}">
                <a16:creationId xmlns:a16="http://schemas.microsoft.com/office/drawing/2014/main" id="{C4B9D5C6-F0F2-EA76-EC9A-55C860629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6" name="TextBox 5">
            <a:extLst>
              <a:ext uri="{FF2B5EF4-FFF2-40B4-BE49-F238E27FC236}">
                <a16:creationId xmlns:a16="http://schemas.microsoft.com/office/drawing/2014/main" id="{97FEA478-8322-9C56-E24A-F1325738A52A}"/>
              </a:ext>
            </a:extLst>
          </p:cNvPr>
          <p:cNvSpPr txBox="1"/>
          <p:nvPr/>
        </p:nvSpPr>
        <p:spPr>
          <a:xfrm>
            <a:off x="257954" y="1790014"/>
            <a:ext cx="7033970" cy="32624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Values are often talked about but can feel spongy and intangible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They can also be taken for granted, appearing straightforward and noncontroversial.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reality is more complex, at their heart they are based on beliefs about what we think is right or wrong.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people who draw on care and support, receiving their support from workers who have the right skills, knowledge and training is important, but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they don’t hold the right values, people are unlikely to experience good person-</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centred</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care and support.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Values translate into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behaviour</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that’s what people experience in their care and support, day to day.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why they are so important.”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64C76E3-A7DA-2E75-63F1-EAC946C0BB32}"/>
              </a:ext>
            </a:extLst>
          </p:cNvPr>
          <p:cNvSpPr txBox="1"/>
          <p:nvPr/>
        </p:nvSpPr>
        <p:spPr>
          <a:xfrm>
            <a:off x="257954" y="5711848"/>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4"/>
              </a:rPr>
              <a:t>Values-and-the-workforce-TLAP-report.pdf</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30EBCEF-BFD2-9478-1C80-7745FBCC2552}"/>
              </a:ext>
            </a:extLst>
          </p:cNvPr>
          <p:cNvSpPr txBox="1"/>
          <p:nvPr/>
        </p:nvSpPr>
        <p:spPr>
          <a:xfrm>
            <a:off x="7791422" y="1686561"/>
            <a:ext cx="4000528" cy="484748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Kind, compassionate and empathetic</a:t>
            </a:r>
          </a:p>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See the whole person</a:t>
            </a:r>
          </a:p>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Honest, trustworthy and reliable</a:t>
            </a:r>
          </a:p>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Flexible, open and learning</a:t>
            </a:r>
          </a:p>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Respect </a:t>
            </a:r>
          </a:p>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Proud and positive </a:t>
            </a:r>
          </a:p>
          <a:p>
            <a:pPr marL="285750" marR="0" lvl="0" indent="-285750" algn="l" defTabSz="914400" rtl="0" eaLnBrk="1" fontAlgn="auto" latinLnBrk="0" hangingPunct="1">
              <a:lnSpc>
                <a:spcPct val="100000"/>
              </a:lnSpc>
              <a:spcBef>
                <a:spcPts val="0"/>
              </a:spcBef>
              <a:spcAft>
                <a:spcPts val="750"/>
              </a:spcAft>
              <a:buClrTx/>
              <a:buSzTx/>
              <a:buFont typeface="Wingdings" panose="05000000000000000000" pitchFamily="2" charset="2"/>
              <a:buChar char="§"/>
              <a:tabLst/>
              <a:defRPr/>
            </a:pPr>
            <a:r>
              <a:rPr kumimoji="0" lang="en-GB" sz="22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Courageous and principled</a:t>
            </a:r>
          </a:p>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7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7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7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7107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816D-A44B-EF12-6826-12ADBC0D3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57741-8B02-5B84-79C1-F291119E40E3}"/>
              </a:ext>
            </a:extLst>
          </p:cNvPr>
          <p:cNvSpPr>
            <a:spLocks noGrp="1"/>
          </p:cNvSpPr>
          <p:nvPr>
            <p:ph type="title"/>
          </p:nvPr>
        </p:nvSpPr>
        <p:spPr>
          <a:xfrm>
            <a:off x="104263" y="1270445"/>
            <a:ext cx="5558600" cy="1147902"/>
          </a:xfrm>
        </p:spPr>
        <p:txBody>
          <a:bodyPr/>
          <a:lstStyle/>
          <a:p>
            <a:r>
              <a:rPr lang="en-GB" sz="3600" dirty="0">
                <a:solidFill>
                  <a:srgbClr val="008C95"/>
                </a:solidFill>
              </a:rPr>
              <a:t>Adult Social Care Workforce Data Set </a:t>
            </a:r>
            <a:br>
              <a:rPr lang="en-GB" sz="3600" dirty="0">
                <a:solidFill>
                  <a:srgbClr val="008C95"/>
                </a:solidFill>
              </a:rPr>
            </a:br>
            <a:r>
              <a:rPr lang="en-GB" sz="3600" dirty="0">
                <a:solidFill>
                  <a:srgbClr val="008C95"/>
                </a:solidFill>
              </a:rPr>
              <a:t>(ASC WDS) </a:t>
            </a:r>
            <a:br>
              <a:rPr lang="en-GB" sz="3600" dirty="0">
                <a:solidFill>
                  <a:srgbClr val="008C95"/>
                </a:solidFill>
              </a:rPr>
            </a:br>
            <a:br>
              <a:rPr lang="en-GB" sz="3600" dirty="0">
                <a:solidFill>
                  <a:srgbClr val="008C95"/>
                </a:solidFill>
              </a:rPr>
            </a:br>
            <a:endParaRPr lang="en-US" sz="2400" dirty="0">
              <a:solidFill>
                <a:srgbClr val="008C95"/>
              </a:solidFill>
            </a:endParaRPr>
          </a:p>
        </p:txBody>
      </p:sp>
    </p:spTree>
    <p:extLst>
      <p:ext uri="{BB962C8B-B14F-4D97-AF65-F5344CB8AC3E}">
        <p14:creationId xmlns:p14="http://schemas.microsoft.com/office/powerpoint/2010/main" val="156974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82BA-7686-F046-AC7B-503EF7894943}"/>
            </a:ext>
          </a:extLst>
        </p:cNvPr>
        <p:cNvGrpSpPr/>
        <p:nvPr/>
      </p:nvGrpSpPr>
      <p:grpSpPr>
        <a:xfrm>
          <a:off x="0" y="0"/>
          <a:ext cx="0" cy="0"/>
          <a:chOff x="0" y="0"/>
          <a:chExt cx="0" cy="0"/>
        </a:xfrm>
      </p:grpSpPr>
      <p:sp>
        <p:nvSpPr>
          <p:cNvPr id="7" name="Parallelogram 7">
            <a:extLst>
              <a:ext uri="{FF2B5EF4-FFF2-40B4-BE49-F238E27FC236}">
                <a16:creationId xmlns:a16="http://schemas.microsoft.com/office/drawing/2014/main" id="{FE838E65-953D-AAF3-F64D-4750B1A2C321}"/>
              </a:ext>
            </a:extLst>
          </p:cNvPr>
          <p:cNvSpPr/>
          <p:nvPr/>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9">
            <a:extLst>
              <a:ext uri="{FF2B5EF4-FFF2-40B4-BE49-F238E27FC236}">
                <a16:creationId xmlns:a16="http://schemas.microsoft.com/office/drawing/2014/main" id="{9F168291-1299-0171-4F36-BBA9BC6CB42D}"/>
              </a:ext>
            </a:extLst>
          </p:cNvPr>
          <p:cNvSpPr/>
          <p:nvPr/>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text on a black background&#10;&#10;Description automatically generated">
            <a:extLst>
              <a:ext uri="{FF2B5EF4-FFF2-40B4-BE49-F238E27FC236}">
                <a16:creationId xmlns:a16="http://schemas.microsoft.com/office/drawing/2014/main" id="{B076DC26-7EC1-E398-82C1-8FEE8B900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graphicFrame>
        <p:nvGraphicFramePr>
          <p:cNvPr id="4" name="Table 3">
            <a:extLst>
              <a:ext uri="{FF2B5EF4-FFF2-40B4-BE49-F238E27FC236}">
                <a16:creationId xmlns:a16="http://schemas.microsoft.com/office/drawing/2014/main" id="{088AE49A-5F68-CBBD-A81B-B1C138CC0AC5}"/>
              </a:ext>
            </a:extLst>
          </p:cNvPr>
          <p:cNvGraphicFramePr>
            <a:graphicFrameLocks noGrp="1"/>
          </p:cNvGraphicFramePr>
          <p:nvPr/>
        </p:nvGraphicFramePr>
        <p:xfrm>
          <a:off x="2733470" y="2050610"/>
          <a:ext cx="8913659" cy="1324226"/>
        </p:xfrm>
        <a:graphic>
          <a:graphicData uri="http://schemas.openxmlformats.org/drawingml/2006/table">
            <a:tbl>
              <a:tblPr firstRow="1" bandRow="1">
                <a:tableStyleId>{5C22544A-7EE6-4342-B048-85BDC9FD1C3A}</a:tableStyleId>
              </a:tblPr>
              <a:tblGrid>
                <a:gridCol w="1016871">
                  <a:extLst>
                    <a:ext uri="{9D8B030D-6E8A-4147-A177-3AD203B41FA5}">
                      <a16:colId xmlns:a16="http://schemas.microsoft.com/office/drawing/2014/main" val="3927614017"/>
                    </a:ext>
                  </a:extLst>
                </a:gridCol>
                <a:gridCol w="1149553">
                  <a:extLst>
                    <a:ext uri="{9D8B030D-6E8A-4147-A177-3AD203B41FA5}">
                      <a16:colId xmlns:a16="http://schemas.microsoft.com/office/drawing/2014/main" val="1539055248"/>
                    </a:ext>
                  </a:extLst>
                </a:gridCol>
                <a:gridCol w="1149553">
                  <a:extLst>
                    <a:ext uri="{9D8B030D-6E8A-4147-A177-3AD203B41FA5}">
                      <a16:colId xmlns:a16="http://schemas.microsoft.com/office/drawing/2014/main" val="656421839"/>
                    </a:ext>
                  </a:extLst>
                </a:gridCol>
                <a:gridCol w="1149553">
                  <a:extLst>
                    <a:ext uri="{9D8B030D-6E8A-4147-A177-3AD203B41FA5}">
                      <a16:colId xmlns:a16="http://schemas.microsoft.com/office/drawing/2014/main" val="3039168380"/>
                    </a:ext>
                  </a:extLst>
                </a:gridCol>
                <a:gridCol w="1149553">
                  <a:extLst>
                    <a:ext uri="{9D8B030D-6E8A-4147-A177-3AD203B41FA5}">
                      <a16:colId xmlns:a16="http://schemas.microsoft.com/office/drawing/2014/main" val="3355312657"/>
                    </a:ext>
                  </a:extLst>
                </a:gridCol>
                <a:gridCol w="1149553">
                  <a:extLst>
                    <a:ext uri="{9D8B030D-6E8A-4147-A177-3AD203B41FA5}">
                      <a16:colId xmlns:a16="http://schemas.microsoft.com/office/drawing/2014/main" val="3601847213"/>
                    </a:ext>
                  </a:extLst>
                </a:gridCol>
                <a:gridCol w="1149553">
                  <a:extLst>
                    <a:ext uri="{9D8B030D-6E8A-4147-A177-3AD203B41FA5}">
                      <a16:colId xmlns:a16="http://schemas.microsoft.com/office/drawing/2014/main" val="2458093272"/>
                    </a:ext>
                  </a:extLst>
                </a:gridCol>
                <a:gridCol w="999470">
                  <a:extLst>
                    <a:ext uri="{9D8B030D-6E8A-4147-A177-3AD203B41FA5}">
                      <a16:colId xmlns:a16="http://schemas.microsoft.com/office/drawing/2014/main" val="3038504417"/>
                    </a:ext>
                  </a:extLst>
                </a:gridCol>
              </a:tblGrid>
              <a:tr h="539134">
                <a:tc gridSpan="8">
                  <a:txBody>
                    <a:bodyPr/>
                    <a:lstStyle/>
                    <a:p>
                      <a:pPr algn="ctr"/>
                      <a:r>
                        <a:rPr lang="en-US" sz="1400">
                          <a:solidFill>
                            <a:schemeClr val="tx1"/>
                          </a:solidFill>
                          <a:latin typeface="Arial" panose="020B0604020202020204" pitchFamily="34" charset="0"/>
                          <a:cs typeface="Arial" panose="020B0604020202020204" pitchFamily="34" charset="0"/>
                        </a:rPr>
                        <a:t>Published Roles</a:t>
                      </a: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C143"/>
                    </a:solidFill>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2348143211"/>
                  </a:ext>
                </a:extLst>
              </a:tr>
              <a:tr h="785092">
                <a:tc>
                  <a:txBody>
                    <a:bodyPr/>
                    <a:lstStyle/>
                    <a:p>
                      <a:pPr algn="ctr"/>
                      <a:r>
                        <a:rPr lang="en-US" sz="1100" b="0">
                          <a:solidFill>
                            <a:schemeClr val="tx1"/>
                          </a:solidFill>
                          <a:latin typeface="Arial" panose="020B0604020202020204" pitchFamily="34" charset="0"/>
                          <a:cs typeface="Arial" panose="020B0604020202020204" pitchFamily="34" charset="0"/>
                        </a:rPr>
                        <a:t>New to Care</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Care / Support Worker</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Personal Assistant</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Enhanced Care Worker</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Supervisor / Leader</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Practice Leader</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Deputy Manager</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Registered Manager</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2277354"/>
                  </a:ext>
                </a:extLst>
              </a:tr>
            </a:tbl>
          </a:graphicData>
        </a:graphic>
      </p:graphicFrame>
      <p:graphicFrame>
        <p:nvGraphicFramePr>
          <p:cNvPr id="2" name="Table 1">
            <a:extLst>
              <a:ext uri="{FF2B5EF4-FFF2-40B4-BE49-F238E27FC236}">
                <a16:creationId xmlns:a16="http://schemas.microsoft.com/office/drawing/2014/main" id="{1DF0A524-1E85-7D41-AF50-2BE681624BE6}"/>
              </a:ext>
            </a:extLst>
          </p:cNvPr>
          <p:cNvGraphicFramePr>
            <a:graphicFrameLocks noGrp="1"/>
          </p:cNvGraphicFramePr>
          <p:nvPr/>
        </p:nvGraphicFramePr>
        <p:xfrm>
          <a:off x="2733471" y="4282077"/>
          <a:ext cx="8913659" cy="1226465"/>
        </p:xfrm>
        <a:graphic>
          <a:graphicData uri="http://schemas.openxmlformats.org/drawingml/2006/table">
            <a:tbl>
              <a:tblPr firstRow="1" bandRow="1">
                <a:tableStyleId>{5C22544A-7EE6-4342-B048-85BDC9FD1C3A}</a:tableStyleId>
              </a:tblPr>
              <a:tblGrid>
                <a:gridCol w="2763742">
                  <a:extLst>
                    <a:ext uri="{9D8B030D-6E8A-4147-A177-3AD203B41FA5}">
                      <a16:colId xmlns:a16="http://schemas.microsoft.com/office/drawing/2014/main" val="3740927154"/>
                    </a:ext>
                  </a:extLst>
                </a:gridCol>
                <a:gridCol w="3230648">
                  <a:extLst>
                    <a:ext uri="{9D8B030D-6E8A-4147-A177-3AD203B41FA5}">
                      <a16:colId xmlns:a16="http://schemas.microsoft.com/office/drawing/2014/main" val="370951534"/>
                    </a:ext>
                  </a:extLst>
                </a:gridCol>
                <a:gridCol w="2919269">
                  <a:extLst>
                    <a:ext uri="{9D8B030D-6E8A-4147-A177-3AD203B41FA5}">
                      <a16:colId xmlns:a16="http://schemas.microsoft.com/office/drawing/2014/main" val="2433057835"/>
                    </a:ext>
                  </a:extLst>
                </a:gridCol>
              </a:tblGrid>
              <a:tr h="489843">
                <a:tc gridSpan="3">
                  <a:txBody>
                    <a:bodyPr/>
                    <a:lstStyle/>
                    <a:p>
                      <a:pPr algn="ctr"/>
                      <a:r>
                        <a:rPr lang="en-US" sz="1400">
                          <a:solidFill>
                            <a:schemeClr val="tx1"/>
                          </a:solidFill>
                          <a:latin typeface="Arial" panose="020B0604020202020204" pitchFamily="34" charset="0"/>
                          <a:cs typeface="Arial" panose="020B0604020202020204" pitchFamily="34" charset="0"/>
                        </a:rPr>
                        <a:t>Roles currently in development</a:t>
                      </a: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lang="en-GB" sz="1200"/>
                    </a:p>
                  </a:txBody>
                  <a:tcPr/>
                </a:tc>
                <a:tc hMerge="1">
                  <a:txBody>
                    <a:bodyPr/>
                    <a:lstStyle/>
                    <a:p>
                      <a:endParaRPr lang="en-GB" sz="1200"/>
                    </a:p>
                  </a:txBody>
                  <a:tcPr/>
                </a:tc>
                <a:extLst>
                  <a:ext uri="{0D108BD9-81ED-4DB2-BD59-A6C34878D82A}">
                    <a16:rowId xmlns:a16="http://schemas.microsoft.com/office/drawing/2014/main" val="1903741336"/>
                  </a:ext>
                </a:extLst>
              </a:tr>
              <a:tr h="383720">
                <a:tc>
                  <a:txBody>
                    <a:bodyPr/>
                    <a:lstStyle/>
                    <a:p>
                      <a:pPr algn="ctr"/>
                      <a:r>
                        <a:rPr lang="en-US" sz="1100">
                          <a:solidFill>
                            <a:schemeClr val="tx1"/>
                          </a:solidFill>
                          <a:latin typeface="Arial" panose="020B0604020202020204" pitchFamily="34" charset="0"/>
                          <a:cs typeface="Arial" panose="020B0604020202020204" pitchFamily="34" charset="0"/>
                        </a:rPr>
                        <a:t>Nominated Individual</a:t>
                      </a:r>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Arial" panose="020B0604020202020204" pitchFamily="34" charset="0"/>
                          <a:cs typeface="Arial" panose="020B0604020202020204" pitchFamily="34" charset="0"/>
                        </a:rPr>
                        <a:t>Care/Digital Technologist</a:t>
                      </a:r>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Arial" panose="020B0604020202020204" pitchFamily="34" charset="0"/>
                          <a:cs typeface="Arial" panose="020B0604020202020204" pitchFamily="34" charset="0"/>
                        </a:rPr>
                        <a:t>Activities Co-Ordinator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8739601"/>
                  </a:ext>
                </a:extLst>
              </a:tr>
              <a:tr h="352902">
                <a:tc>
                  <a:txBody>
                    <a:bodyPr/>
                    <a:lstStyle/>
                    <a:p>
                      <a:pPr algn="ctr"/>
                      <a:r>
                        <a:rPr lang="en-US" sz="1100">
                          <a:solidFill>
                            <a:schemeClr val="tx1"/>
                          </a:solidFill>
                          <a:latin typeface="Arial" panose="020B0604020202020204" pitchFamily="34" charset="0"/>
                          <a:cs typeface="Arial" panose="020B0604020202020204" pitchFamily="34" charset="0"/>
                        </a:rPr>
                        <a:t>Quality Assurance</a:t>
                      </a:r>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Arial" panose="020B0604020202020204" pitchFamily="34" charset="0"/>
                          <a:cs typeface="Arial" panose="020B0604020202020204" pitchFamily="34" charset="0"/>
                        </a:rPr>
                        <a:t>Learning and Development</a:t>
                      </a:r>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latin typeface="Arial" panose="020B0604020202020204" pitchFamily="34" charset="0"/>
                          <a:cs typeface="Arial" panose="020B0604020202020204" pitchFamily="34" charset="0"/>
                        </a:rPr>
                        <a:t>Corporate middle / senior managers</a:t>
                      </a:r>
                      <a:endParaRPr lang="en-GB" sz="11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753239"/>
                  </a:ext>
                </a:extLst>
              </a:tr>
            </a:tbl>
          </a:graphicData>
        </a:graphic>
      </p:graphicFrame>
      <p:graphicFrame>
        <p:nvGraphicFramePr>
          <p:cNvPr id="6" name="Table 5">
            <a:extLst>
              <a:ext uri="{FF2B5EF4-FFF2-40B4-BE49-F238E27FC236}">
                <a16:creationId xmlns:a16="http://schemas.microsoft.com/office/drawing/2014/main" id="{5563971F-3533-6EC6-845F-E0E657868B26}"/>
              </a:ext>
            </a:extLst>
          </p:cNvPr>
          <p:cNvGraphicFramePr>
            <a:graphicFrameLocks noGrp="1"/>
          </p:cNvGraphicFramePr>
          <p:nvPr/>
        </p:nvGraphicFramePr>
        <p:xfrm>
          <a:off x="2733472" y="5489492"/>
          <a:ext cx="8913658" cy="352902"/>
        </p:xfrm>
        <a:graphic>
          <a:graphicData uri="http://schemas.openxmlformats.org/drawingml/2006/table">
            <a:tbl>
              <a:tblPr firstRow="1" bandRow="1">
                <a:tableStyleId>{5C22544A-7EE6-4342-B048-85BDC9FD1C3A}</a:tableStyleId>
              </a:tblPr>
              <a:tblGrid>
                <a:gridCol w="4109685">
                  <a:extLst>
                    <a:ext uri="{9D8B030D-6E8A-4147-A177-3AD203B41FA5}">
                      <a16:colId xmlns:a16="http://schemas.microsoft.com/office/drawing/2014/main" val="4170376351"/>
                    </a:ext>
                  </a:extLst>
                </a:gridCol>
                <a:gridCol w="4803973">
                  <a:extLst>
                    <a:ext uri="{9D8B030D-6E8A-4147-A177-3AD203B41FA5}">
                      <a16:colId xmlns:a16="http://schemas.microsoft.com/office/drawing/2014/main" val="3775544780"/>
                    </a:ext>
                  </a:extLst>
                </a:gridCol>
              </a:tblGrid>
              <a:tr h="352902">
                <a:tc>
                  <a:txBody>
                    <a:bodyPr/>
                    <a:lstStyle/>
                    <a:p>
                      <a:pPr algn="ctr"/>
                      <a:r>
                        <a:rPr lang="en-US" sz="1100" b="0">
                          <a:solidFill>
                            <a:schemeClr val="tx1"/>
                          </a:solidFill>
                          <a:latin typeface="Arial" panose="020B0604020202020204" pitchFamily="34" charset="0"/>
                          <a:cs typeface="Arial" panose="020B0604020202020204" pitchFamily="34" charset="0"/>
                        </a:rPr>
                        <a:t>Corporate admin roles</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tx1"/>
                          </a:solidFill>
                          <a:latin typeface="Arial" panose="020B0604020202020204" pitchFamily="34" charset="0"/>
                          <a:cs typeface="Arial" panose="020B0604020202020204" pitchFamily="34" charset="0"/>
                        </a:rPr>
                        <a:t>Ancillary roles</a:t>
                      </a:r>
                      <a:endParaRPr lang="en-GB" sz="11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1811772"/>
                  </a:ext>
                </a:extLst>
              </a:tr>
            </a:tbl>
          </a:graphicData>
        </a:graphic>
      </p:graphicFrame>
      <p:pic>
        <p:nvPicPr>
          <p:cNvPr id="14" name="Graphic 13" descr="Traffic light with solid fill">
            <a:extLst>
              <a:ext uri="{FF2B5EF4-FFF2-40B4-BE49-F238E27FC236}">
                <a16:creationId xmlns:a16="http://schemas.microsoft.com/office/drawing/2014/main" id="{18C926AF-5CBF-B2DB-66F3-2F22CC5C04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4230" y="1738336"/>
            <a:ext cx="1948774" cy="1948774"/>
          </a:xfrm>
          <a:prstGeom prst="rect">
            <a:avLst/>
          </a:prstGeom>
        </p:spPr>
      </p:pic>
      <p:pic>
        <p:nvPicPr>
          <p:cNvPr id="15" name="Graphic 14" descr="Traffic light with solid fill">
            <a:extLst>
              <a:ext uri="{FF2B5EF4-FFF2-40B4-BE49-F238E27FC236}">
                <a16:creationId xmlns:a16="http://schemas.microsoft.com/office/drawing/2014/main" id="{BFED3CFB-0B28-F46A-EBAF-AA5BABB764D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4230" y="4200944"/>
            <a:ext cx="1948774" cy="1948774"/>
          </a:xfrm>
          <a:prstGeom prst="rect">
            <a:avLst/>
          </a:prstGeom>
        </p:spPr>
      </p:pic>
      <p:sp>
        <p:nvSpPr>
          <p:cNvPr id="16" name="Oval 15">
            <a:extLst>
              <a:ext uri="{FF2B5EF4-FFF2-40B4-BE49-F238E27FC236}">
                <a16:creationId xmlns:a16="http://schemas.microsoft.com/office/drawing/2014/main" id="{8A5C3959-CF54-61C1-377E-DBF0A04ED8E7}"/>
              </a:ext>
            </a:extLst>
          </p:cNvPr>
          <p:cNvSpPr/>
          <p:nvPr/>
        </p:nvSpPr>
        <p:spPr>
          <a:xfrm>
            <a:off x="1237490" y="2967862"/>
            <a:ext cx="362254" cy="36887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D6D7287-F290-C9B4-DF1A-E03349809142}"/>
              </a:ext>
            </a:extLst>
          </p:cNvPr>
          <p:cNvSpPr/>
          <p:nvPr/>
        </p:nvSpPr>
        <p:spPr>
          <a:xfrm>
            <a:off x="1238252" y="4999911"/>
            <a:ext cx="362254" cy="350839"/>
          </a:xfrm>
          <a:prstGeom prst="ellipse">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59A69FB-07F3-5F0A-0FFD-F65D03C87AC3}"/>
              </a:ext>
            </a:extLst>
          </p:cNvPr>
          <p:cNvSpPr txBox="1"/>
          <p:nvPr/>
        </p:nvSpPr>
        <p:spPr>
          <a:xfrm>
            <a:off x="257954" y="352478"/>
            <a:ext cx="11389176" cy="646331"/>
          </a:xfrm>
          <a:prstGeom prst="rect">
            <a:avLst/>
          </a:prstGeom>
          <a:noFill/>
        </p:spPr>
        <p:txBody>
          <a:bodyPr wrap="square" rtlCol="0">
            <a:spAutoFit/>
          </a:bodyPr>
          <a:lstStyle/>
          <a:p>
            <a:r>
              <a:rPr lang="en-GB" sz="3600" b="1" noProof="0">
                <a:solidFill>
                  <a:srgbClr val="606060"/>
                </a:solidFill>
                <a:latin typeface="Arial" panose="020B0604020202020204" pitchFamily="34" charset="0"/>
                <a:cs typeface="Arial" panose="020B0604020202020204" pitchFamily="34" charset="0"/>
              </a:rPr>
              <a:t>Role categories </a:t>
            </a:r>
          </a:p>
        </p:txBody>
      </p:sp>
    </p:spTree>
    <p:extLst>
      <p:ext uri="{BB962C8B-B14F-4D97-AF65-F5344CB8AC3E}">
        <p14:creationId xmlns:p14="http://schemas.microsoft.com/office/powerpoint/2010/main" val="46152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CE33-D58D-4208-0439-E16BB2ED941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71CCE76-A72B-5743-1CA1-14621CCC6273}"/>
              </a:ext>
            </a:extLst>
          </p:cNvPr>
          <p:cNvGraphicFramePr>
            <a:graphicFrameLocks noGrp="1"/>
          </p:cNvGraphicFramePr>
          <p:nvPr/>
        </p:nvGraphicFramePr>
        <p:xfrm>
          <a:off x="179614" y="1277069"/>
          <a:ext cx="11832772" cy="5029250"/>
        </p:xfrm>
        <a:graphic>
          <a:graphicData uri="http://schemas.openxmlformats.org/drawingml/2006/table">
            <a:tbl>
              <a:tblPr firstRow="1" firstCol="1" bandRow="1">
                <a:tableStyleId>{5C22544A-7EE6-4342-B048-85BDC9FD1C3A}</a:tableStyleId>
              </a:tblPr>
              <a:tblGrid>
                <a:gridCol w="1467000">
                  <a:extLst>
                    <a:ext uri="{9D8B030D-6E8A-4147-A177-3AD203B41FA5}">
                      <a16:colId xmlns:a16="http://schemas.microsoft.com/office/drawing/2014/main" val="396236431"/>
                    </a:ext>
                  </a:extLst>
                </a:gridCol>
                <a:gridCol w="1513706">
                  <a:extLst>
                    <a:ext uri="{9D8B030D-6E8A-4147-A177-3AD203B41FA5}">
                      <a16:colId xmlns:a16="http://schemas.microsoft.com/office/drawing/2014/main" val="2748868649"/>
                    </a:ext>
                  </a:extLst>
                </a:gridCol>
                <a:gridCol w="1553102">
                  <a:extLst>
                    <a:ext uri="{9D8B030D-6E8A-4147-A177-3AD203B41FA5}">
                      <a16:colId xmlns:a16="http://schemas.microsoft.com/office/drawing/2014/main" val="384339885"/>
                    </a:ext>
                  </a:extLst>
                </a:gridCol>
                <a:gridCol w="1553102">
                  <a:extLst>
                    <a:ext uri="{9D8B030D-6E8A-4147-A177-3AD203B41FA5}">
                      <a16:colId xmlns:a16="http://schemas.microsoft.com/office/drawing/2014/main" val="3313095589"/>
                    </a:ext>
                  </a:extLst>
                </a:gridCol>
                <a:gridCol w="1434911">
                  <a:extLst>
                    <a:ext uri="{9D8B030D-6E8A-4147-A177-3AD203B41FA5}">
                      <a16:colId xmlns:a16="http://schemas.microsoft.com/office/drawing/2014/main" val="2548299414"/>
                    </a:ext>
                  </a:extLst>
                </a:gridCol>
                <a:gridCol w="1505411">
                  <a:extLst>
                    <a:ext uri="{9D8B030D-6E8A-4147-A177-3AD203B41FA5}">
                      <a16:colId xmlns:a16="http://schemas.microsoft.com/office/drawing/2014/main" val="2406878308"/>
                    </a:ext>
                  </a:extLst>
                </a:gridCol>
                <a:gridCol w="1451499">
                  <a:extLst>
                    <a:ext uri="{9D8B030D-6E8A-4147-A177-3AD203B41FA5}">
                      <a16:colId xmlns:a16="http://schemas.microsoft.com/office/drawing/2014/main" val="4265709441"/>
                    </a:ext>
                  </a:extLst>
                </a:gridCol>
                <a:gridCol w="1354041">
                  <a:extLst>
                    <a:ext uri="{9D8B030D-6E8A-4147-A177-3AD203B41FA5}">
                      <a16:colId xmlns:a16="http://schemas.microsoft.com/office/drawing/2014/main" val="2721293930"/>
                    </a:ext>
                  </a:extLst>
                </a:gridCol>
              </a:tblGrid>
              <a:tr h="411804">
                <a:tc>
                  <a:txBody>
                    <a:bodyPr/>
                    <a:lstStyle/>
                    <a:p>
                      <a:pPr algn="ctr">
                        <a:lnSpc>
                          <a:spcPct val="115000"/>
                        </a:lnSpc>
                        <a:spcAft>
                          <a:spcPts val="800"/>
                        </a:spcAft>
                        <a:buNone/>
                      </a:pPr>
                      <a:r>
                        <a:rPr lang="en-US" sz="1400" kern="100">
                          <a:solidFill>
                            <a:schemeClr val="bg1"/>
                          </a:solidFill>
                          <a:effectLst/>
                          <a:latin typeface="Arial" panose="020B0604020202020204" pitchFamily="34" charset="0"/>
                          <a:ea typeface="Aptos" panose="020B0004020202020204" pitchFamily="34" charset="0"/>
                          <a:cs typeface="Arial" panose="020B0604020202020204" pitchFamily="34" charset="0"/>
                        </a:rPr>
                        <a:t>New to Care</a:t>
                      </a:r>
                      <a:endParaRPr lang="en-GB" sz="14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p>
                      <a:pPr algn="ctr">
                        <a:lnSpc>
                          <a:spcPct val="115000"/>
                        </a:lnSpc>
                        <a:spcAft>
                          <a:spcPts val="800"/>
                        </a:spcAft>
                        <a:buNone/>
                      </a:pPr>
                      <a:r>
                        <a:rPr lang="en-GB" sz="1400" kern="0">
                          <a:effectLst/>
                          <a:latin typeface="Arial" panose="020B0604020202020204" pitchFamily="34" charset="0"/>
                          <a:cs typeface="Arial" panose="020B0604020202020204" pitchFamily="34" charset="0"/>
                        </a:rPr>
                        <a:t>Care/Support Worker</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0072"/>
                    </a:solidFill>
                  </a:tcPr>
                </a:tc>
                <a:tc>
                  <a:txBody>
                    <a:bodyPr/>
                    <a:lstStyle/>
                    <a:p>
                      <a:pPr algn="ctr">
                        <a:lnSpc>
                          <a:spcPct val="115000"/>
                        </a:lnSpc>
                        <a:spcAft>
                          <a:spcPts val="800"/>
                        </a:spcAft>
                        <a:buNone/>
                      </a:pPr>
                      <a:r>
                        <a:rPr lang="en-US" sz="1400" kern="100">
                          <a:effectLst/>
                          <a:latin typeface="Arial" panose="020B0604020202020204" pitchFamily="34" charset="0"/>
                          <a:ea typeface="Aptos" panose="020B0004020202020204" pitchFamily="34" charset="0"/>
                          <a:cs typeface="Arial" panose="020B0604020202020204" pitchFamily="34" charset="0"/>
                        </a:rPr>
                        <a:t>Personal Assistant  </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algn="ctr">
                        <a:lnSpc>
                          <a:spcPct val="115000"/>
                        </a:lnSpc>
                        <a:spcAft>
                          <a:spcPts val="800"/>
                        </a:spcAft>
                        <a:buNone/>
                      </a:pPr>
                      <a:r>
                        <a:rPr lang="en-GB" sz="1400" kern="0">
                          <a:effectLst/>
                          <a:latin typeface="Arial" panose="020B0604020202020204" pitchFamily="34" charset="0"/>
                          <a:cs typeface="Arial" panose="020B0604020202020204" pitchFamily="34" charset="0"/>
                        </a:rPr>
                        <a:t>Enhanced Care Worker</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0067"/>
                    </a:solidFill>
                  </a:tcPr>
                </a:tc>
                <a:tc>
                  <a:txBody>
                    <a:bodyPr/>
                    <a:lstStyle/>
                    <a:p>
                      <a:pPr algn="ctr">
                        <a:lnSpc>
                          <a:spcPct val="115000"/>
                        </a:lnSpc>
                        <a:spcAft>
                          <a:spcPts val="800"/>
                        </a:spcAft>
                        <a:buNone/>
                      </a:pPr>
                      <a:r>
                        <a:rPr lang="en-GB" sz="1400" kern="0">
                          <a:effectLst/>
                          <a:latin typeface="Arial" panose="020B0604020202020204" pitchFamily="34" charset="0"/>
                          <a:cs typeface="Arial" panose="020B0604020202020204" pitchFamily="34" charset="0"/>
                        </a:rPr>
                        <a:t>Supervisor/</a:t>
                      </a:r>
                      <a:br>
                        <a:rPr lang="en-GB" sz="1400" kern="0">
                          <a:effectLst/>
                          <a:latin typeface="Arial" panose="020B0604020202020204" pitchFamily="34" charset="0"/>
                          <a:cs typeface="Arial" panose="020B0604020202020204" pitchFamily="34" charset="0"/>
                        </a:rPr>
                      </a:br>
                      <a:r>
                        <a:rPr lang="en-GB" sz="1400" kern="0">
                          <a:effectLst/>
                          <a:latin typeface="Arial" panose="020B0604020202020204" pitchFamily="34" charset="0"/>
                          <a:cs typeface="Arial" panose="020B0604020202020204" pitchFamily="34" charset="0"/>
                        </a:rPr>
                        <a:t>Leader</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0C2F"/>
                    </a:solidFill>
                  </a:tcPr>
                </a:tc>
                <a:tc>
                  <a:txBody>
                    <a:bodyPr/>
                    <a:lstStyle/>
                    <a:p>
                      <a:pPr algn="ctr">
                        <a:lnSpc>
                          <a:spcPct val="115000"/>
                        </a:lnSpc>
                        <a:spcAft>
                          <a:spcPts val="800"/>
                        </a:spcAft>
                        <a:buNone/>
                      </a:pPr>
                      <a:r>
                        <a:rPr lang="en-GB" sz="1400" kern="0">
                          <a:effectLst/>
                          <a:latin typeface="Arial" panose="020B0604020202020204" pitchFamily="34" charset="0"/>
                          <a:cs typeface="Arial" panose="020B0604020202020204" pitchFamily="34" charset="0"/>
                        </a:rPr>
                        <a:t>Practice Leader</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C143"/>
                    </a:solidFill>
                  </a:tcPr>
                </a:tc>
                <a:tc>
                  <a:txBody>
                    <a:bodyPr/>
                    <a:lstStyle/>
                    <a:p>
                      <a:pPr algn="ctr">
                        <a:lnSpc>
                          <a:spcPct val="115000"/>
                        </a:lnSpc>
                        <a:spcAft>
                          <a:spcPts val="800"/>
                        </a:spcAft>
                        <a:buNone/>
                      </a:pPr>
                      <a:r>
                        <a:rPr lang="en-GB" sz="1400" kern="0">
                          <a:effectLst/>
                          <a:latin typeface="Arial" panose="020B0604020202020204" pitchFamily="34" charset="0"/>
                          <a:cs typeface="Arial" panose="020B0604020202020204" pitchFamily="34" charset="0"/>
                        </a:rPr>
                        <a:t>Deputy Manager</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lnSpc>
                          <a:spcPct val="115000"/>
                        </a:lnSpc>
                        <a:spcAft>
                          <a:spcPts val="800"/>
                        </a:spcAft>
                        <a:buNone/>
                      </a:pPr>
                      <a:r>
                        <a:rPr lang="en-GB" sz="1400" kern="0">
                          <a:effectLst/>
                          <a:latin typeface="Arial" panose="020B0604020202020204" pitchFamily="34" charset="0"/>
                          <a:cs typeface="Arial" panose="020B0604020202020204" pitchFamily="34" charset="0"/>
                        </a:rPr>
                        <a:t>Registered Manager</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2466136964"/>
                  </a:ext>
                </a:extLst>
              </a:tr>
              <a:tr h="752364">
                <a:tc>
                  <a:txBody>
                    <a:bodyPr/>
                    <a:lstStyle/>
                    <a:p>
                      <a:pPr algn="ctr">
                        <a:lnSpc>
                          <a:spcPct val="115000"/>
                        </a:lnSpc>
                        <a:spcAft>
                          <a:spcPts val="800"/>
                        </a:spcAft>
                        <a:buNone/>
                      </a:pPr>
                      <a:r>
                        <a:rPr lang="en-GB" sz="1100" b="0" i="0" kern="0">
                          <a:solidFill>
                            <a:schemeClr val="tx1"/>
                          </a:solidFill>
                          <a:effectLst/>
                          <a:latin typeface="Arial" panose="020B0604020202020204" pitchFamily="34" charset="0"/>
                          <a:cs typeface="Arial" panose="020B0604020202020204" pitchFamily="34" charset="0"/>
                        </a:rPr>
                        <a:t>Entry point for individuals with no prior experience in social care.</a:t>
                      </a:r>
                      <a:endParaRPr lang="en-GB" sz="1100" b="0" i="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GB" sz="1100" b="0" i="0" kern="0">
                          <a:effectLst/>
                          <a:latin typeface="Arial" panose="020B0604020202020204" pitchFamily="34" charset="0"/>
                          <a:cs typeface="Arial" panose="020B0604020202020204" pitchFamily="34" charset="0"/>
                        </a:rPr>
                        <a:t>Provides direct care and support to individuals</a:t>
                      </a:r>
                      <a:endParaRPr lang="en-GB" sz="1100" b="0" i="0" kern="100">
                        <a:effectLst/>
                        <a:latin typeface="Arial" panose="020B0604020202020204" pitchFamily="34" charset="0"/>
                        <a:ea typeface="Aptos" panose="020B0004020202020204" pitchFamily="34" charset="0"/>
                        <a:cs typeface="Arial" panose="020B0604020202020204" pitchFamily="34" charset="0"/>
                      </a:endParaRPr>
                    </a:p>
                    <a:p>
                      <a:pPr algn="ctr">
                        <a:lnSpc>
                          <a:spcPct val="115000"/>
                        </a:lnSpc>
                        <a:spcAft>
                          <a:spcPts val="800"/>
                        </a:spcAft>
                        <a:buNone/>
                      </a:pPr>
                      <a:endParaRPr lang="en-GB" sz="1100" b="0" i="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1100" b="0" i="0" kern="1200">
                          <a:solidFill>
                            <a:schemeClr val="dk1"/>
                          </a:solidFill>
                          <a:effectLst/>
                          <a:latin typeface="Arial" panose="020B0604020202020204" pitchFamily="34" charset="0"/>
                          <a:ea typeface="+mn-ea"/>
                          <a:cs typeface="Arial" panose="020B0604020202020204" pitchFamily="34" charset="0"/>
                        </a:rPr>
                        <a:t>Provides support and is directly employed by the person being supported or their representative.  </a:t>
                      </a:r>
                      <a:endParaRPr lang="en-GB" sz="1100">
                        <a:latin typeface="Arial" panose="020B06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GB" sz="1100" b="0" i="0" kern="0">
                          <a:effectLst/>
                          <a:latin typeface="Arial" panose="020B0604020202020204" pitchFamily="34" charset="0"/>
                          <a:cs typeface="Arial" panose="020B0604020202020204" pitchFamily="34" charset="0"/>
                        </a:rPr>
                        <a:t>Delivers more complex care, including delegated healthcare tasks.</a:t>
                      </a:r>
                      <a:endParaRPr lang="en-GB" sz="1100" b="0" i="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GB" sz="1100" b="0" i="0" kern="0">
                          <a:effectLst/>
                          <a:latin typeface="Arial" panose="020B0604020202020204" pitchFamily="34" charset="0"/>
                          <a:cs typeface="Arial" panose="020B0604020202020204" pitchFamily="34" charset="0"/>
                        </a:rPr>
                        <a:t>Leads a team and supports care delivery.</a:t>
                      </a:r>
                      <a:endParaRPr lang="en-GB" sz="1100" b="0" i="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GB" sz="1100" b="0" i="0" kern="0">
                          <a:effectLst/>
                          <a:latin typeface="Arial" panose="020B0604020202020204" pitchFamily="34" charset="0"/>
                          <a:cs typeface="Arial" panose="020B0604020202020204" pitchFamily="34" charset="0"/>
                        </a:rPr>
                        <a:t>Leads on specialist practice and supports others to improve.</a:t>
                      </a:r>
                      <a:endParaRPr lang="en-GB" sz="1100" b="0" i="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GB" sz="1100" b="0" i="0" kern="0">
                          <a:effectLst/>
                          <a:latin typeface="Arial" panose="020B0604020202020204" pitchFamily="34" charset="0"/>
                          <a:cs typeface="Arial" panose="020B0604020202020204" pitchFamily="34" charset="0"/>
                        </a:rPr>
                        <a:t>Supports the Registered Manager in running the service.</a:t>
                      </a:r>
                      <a:endParaRPr lang="en-GB" sz="1100" b="0" i="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GB" sz="1100" b="0" i="0" kern="0">
                          <a:effectLst/>
                          <a:latin typeface="Arial" panose="020B0604020202020204" pitchFamily="34" charset="0"/>
                          <a:cs typeface="Arial" panose="020B0604020202020204" pitchFamily="34" charset="0"/>
                        </a:rPr>
                        <a:t>Leads the service and ensures regulatory and legal compliance.</a:t>
                      </a:r>
                      <a:endParaRPr lang="en-GB" sz="1100" b="0" i="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9242049"/>
                  </a:ext>
                </a:extLst>
              </a:tr>
              <a:tr h="3611866">
                <a:tc>
                  <a:txBody>
                    <a:bodyPr/>
                    <a:lstStyle/>
                    <a:p>
                      <a:pPr>
                        <a:lnSpc>
                          <a:spcPct val="115000"/>
                        </a:lnSpc>
                        <a:spcAft>
                          <a:spcPts val="0"/>
                        </a:spcAft>
                        <a:buNone/>
                      </a:pPr>
                      <a:r>
                        <a:rPr lang="en-GB" sz="1050" b="1" kern="0">
                          <a:solidFill>
                            <a:schemeClr val="tx1"/>
                          </a:solidFill>
                          <a:effectLst/>
                          <a:latin typeface="Arial" panose="020B0604020202020204" pitchFamily="34" charset="0"/>
                          <a:cs typeface="Arial" panose="020B0604020202020204" pitchFamily="34" charset="0"/>
                        </a:rPr>
                        <a:t>Key duties:</a:t>
                      </a:r>
                      <a:endParaRPr lang="en-GB" sz="1050" b="1" kern="100">
                        <a:solidFill>
                          <a:schemeClr val="tx1"/>
                        </a:solidFill>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b="0" kern="0">
                          <a:solidFill>
                            <a:schemeClr val="tx1"/>
                          </a:solidFill>
                          <a:effectLst/>
                          <a:latin typeface="Arial" panose="020B0604020202020204" pitchFamily="34" charset="0"/>
                          <a:cs typeface="Arial" panose="020B0604020202020204" pitchFamily="34" charset="0"/>
                        </a:rPr>
                        <a:t>Focused on learning and induction</a:t>
                      </a:r>
                      <a:endParaRPr lang="en-GB" sz="1050" b="0" kern="100">
                        <a:solidFill>
                          <a:schemeClr val="tx1"/>
                        </a:solidFill>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b="0" kern="0">
                          <a:solidFill>
                            <a:schemeClr val="tx1"/>
                          </a:solidFill>
                          <a:effectLst/>
                          <a:latin typeface="Arial" panose="020B0604020202020204" pitchFamily="34" charset="0"/>
                          <a:cs typeface="Arial" panose="020B0604020202020204" pitchFamily="34" charset="0"/>
                        </a:rPr>
                        <a:t>Shadowing and basic support tasks</a:t>
                      </a:r>
                      <a:endParaRPr lang="en-GB" sz="1050" b="0" kern="100">
                        <a:solidFill>
                          <a:schemeClr val="tx1"/>
                        </a:solidFill>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b="0" kern="0">
                          <a:solidFill>
                            <a:schemeClr val="tx1"/>
                          </a:solidFill>
                          <a:effectLst/>
                          <a:latin typeface="Arial" panose="020B0604020202020204" pitchFamily="34" charset="0"/>
                          <a:cs typeface="Arial" panose="020B0604020202020204" pitchFamily="34" charset="0"/>
                        </a:rPr>
                        <a:t>No independent responsibilities</a:t>
                      </a:r>
                      <a:endParaRPr lang="en-GB" sz="1050" b="0" kern="100">
                        <a:solidFill>
                          <a:schemeClr val="tx1"/>
                        </a:solidFill>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b="0" kern="0">
                          <a:solidFill>
                            <a:schemeClr val="tx1"/>
                          </a:solidFill>
                          <a:effectLst/>
                          <a:latin typeface="Arial" panose="020B0604020202020204" pitchFamily="34" charset="0"/>
                          <a:cs typeface="Arial" panose="020B0604020202020204" pitchFamily="34" charset="0"/>
                        </a:rPr>
                        <a:t>Ideal for probation or onboarding phase</a:t>
                      </a:r>
                      <a:endParaRPr lang="en-GB" sz="1050" b="0" kern="100">
                        <a:solidFill>
                          <a:schemeClr val="tx1"/>
                        </a:solidFill>
                        <a:effectLst/>
                        <a:latin typeface="Arial" panose="020B0604020202020204" pitchFamily="34" charset="0"/>
                        <a:cs typeface="Arial" panose="020B0604020202020204" pitchFamily="34" charset="0"/>
                      </a:endParaRPr>
                    </a:p>
                    <a:p>
                      <a:pPr>
                        <a:lnSpc>
                          <a:spcPct val="115000"/>
                        </a:lnSpc>
                        <a:spcAft>
                          <a:spcPts val="0"/>
                        </a:spcAft>
                        <a:buNone/>
                      </a:pPr>
                      <a:r>
                        <a:rPr lang="en-GB" sz="1050" b="0" kern="100">
                          <a:effectLst/>
                          <a:latin typeface="Arial" panose="020B0604020202020204" pitchFamily="34" charset="0"/>
                          <a:cs typeface="Arial" panose="020B0604020202020204" pitchFamily="34" charset="0"/>
                        </a:rPr>
                        <a:t> </a:t>
                      </a:r>
                      <a:endParaRPr lang="en-GB" sz="1050" b="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GB" sz="1050" b="1" kern="0">
                          <a:effectLst/>
                          <a:latin typeface="Arial" panose="020B0604020202020204" pitchFamily="34" charset="0"/>
                          <a:cs typeface="Arial" panose="020B0604020202020204" pitchFamily="34" charset="0"/>
                        </a:rPr>
                        <a:t>Key duties:</a:t>
                      </a:r>
                      <a:endParaRPr lang="en-GB" sz="1050" b="1"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Personal care (washing, dressing, toileting)</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Assistance with eating and mobility</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Supporting access to activities and community</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Promoting independence and wellbeing</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May require clinical oversight depending on duties</a:t>
                      </a:r>
                      <a:endParaRPr lang="en-GB" sz="105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US" sz="1050" b="1" kern="100">
                          <a:effectLst/>
                          <a:latin typeface="Arial" panose="020B0604020202020204" pitchFamily="34" charset="0"/>
                          <a:ea typeface="Aptos" panose="020B0004020202020204" pitchFamily="34" charset="0"/>
                          <a:cs typeface="Arial" panose="020B0604020202020204" pitchFamily="34" charset="0"/>
                        </a:rPr>
                        <a:t>Key duties: </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050">
                          <a:latin typeface="Arial" panose="020B0604020202020204" pitchFamily="34" charset="0"/>
                          <a:cs typeface="Arial" panose="020B0604020202020204" pitchFamily="34" charset="0"/>
                        </a:rPr>
                        <a:t>One-to-one, person-directed support across daily living, social, employment and health-related tasks</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050">
                          <a:latin typeface="Arial" panose="020B0604020202020204" pitchFamily="34" charset="0"/>
                          <a:cs typeface="Arial" panose="020B0604020202020204" pitchFamily="34" charset="0"/>
                        </a:rPr>
                        <a:t>Flexible, </a:t>
                      </a:r>
                      <a:r>
                        <a:rPr lang="en-US" sz="1050" err="1">
                          <a:latin typeface="Arial" panose="020B0604020202020204" pitchFamily="34" charset="0"/>
                          <a:cs typeface="Arial" panose="020B0604020202020204" pitchFamily="34" charset="0"/>
                        </a:rPr>
                        <a:t>personalised</a:t>
                      </a:r>
                      <a:r>
                        <a:rPr lang="en-US" sz="1050">
                          <a:latin typeface="Arial" panose="020B0604020202020204" pitchFamily="34" charset="0"/>
                          <a:cs typeface="Arial" panose="020B0604020202020204" pitchFamily="34" charset="0"/>
                        </a:rPr>
                        <a:t> care based on individual preferences and routines </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050">
                          <a:latin typeface="Arial" panose="020B0604020202020204" pitchFamily="34" charset="0"/>
                          <a:cs typeface="Arial" panose="020B0604020202020204" pitchFamily="34" charset="0"/>
                        </a:rPr>
                        <a:t>No formal leadership responsibilities;</a:t>
                      </a:r>
                    </a:p>
                    <a:p>
                      <a:pPr marL="171450" marR="0" lvl="0" indent="-17145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050">
                          <a:latin typeface="Arial" panose="020B0604020202020204" pitchFamily="34" charset="0"/>
                          <a:cs typeface="Arial" panose="020B0604020202020204" pitchFamily="34" charset="0"/>
                        </a:rPr>
                        <a:t>Works independently under the direction of the person drawing on care</a:t>
                      </a:r>
                      <a:endParaRPr lang="en-US" sz="1050" b="0">
                        <a:latin typeface="Arial" panose="020B06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GB" sz="1050" b="1" kern="0">
                          <a:effectLst/>
                          <a:latin typeface="Arial" panose="020B0604020202020204" pitchFamily="34" charset="0"/>
                          <a:cs typeface="Arial" panose="020B0604020202020204" pitchFamily="34" charset="0"/>
                        </a:rPr>
                        <a:t>Key duties:</a:t>
                      </a:r>
                      <a:endParaRPr lang="en-GB" sz="1050" b="1"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Condition-specific or specialist support</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Delegated healthcare tasks from professionals (e.g. Nurses, OTs)</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Requires additional, auditable training</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Requires ongoing competency assessments</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No leadership responsibilities</a:t>
                      </a:r>
                      <a:endParaRPr lang="en-GB" sz="1050" kern="100">
                        <a:effectLst/>
                        <a:latin typeface="Arial" panose="020B0604020202020204" pitchFamily="34" charset="0"/>
                        <a:cs typeface="Arial" panose="020B0604020202020204" pitchFamily="34" charset="0"/>
                      </a:endParaRPr>
                    </a:p>
                    <a:p>
                      <a:pPr>
                        <a:lnSpc>
                          <a:spcPct val="115000"/>
                        </a:lnSpc>
                        <a:spcAft>
                          <a:spcPts val="0"/>
                        </a:spcAft>
                        <a:buNone/>
                      </a:pPr>
                      <a:r>
                        <a:rPr lang="en-GB" sz="1050" kern="100">
                          <a:effectLst/>
                          <a:latin typeface="Arial" panose="020B0604020202020204" pitchFamily="34" charset="0"/>
                          <a:cs typeface="Arial" panose="020B0604020202020204" pitchFamily="34" charset="0"/>
                        </a:rPr>
                        <a:t> </a:t>
                      </a:r>
                      <a:endParaRPr lang="en-GB" sz="105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GB" sz="1050" b="1" kern="0">
                          <a:effectLst/>
                          <a:latin typeface="Arial" panose="020B0604020202020204" pitchFamily="34" charset="0"/>
                          <a:cs typeface="Arial" panose="020B0604020202020204" pitchFamily="34" charset="0"/>
                        </a:rPr>
                        <a:t>Key duties:</a:t>
                      </a:r>
                      <a:endParaRPr lang="en-GB" sz="1050" b="1"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Supervises care staff</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Supports staff development</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May manage rotas or shift planning</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Acts as a point of escalation</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Explores career progression into practice or management</a:t>
                      </a:r>
                      <a:endParaRPr lang="en-GB" sz="105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GB" sz="1050" b="1" kern="0">
                          <a:effectLst/>
                          <a:latin typeface="Arial" panose="020B0604020202020204" pitchFamily="34" charset="0"/>
                          <a:cs typeface="Arial" panose="020B0604020202020204" pitchFamily="34" charset="0"/>
                        </a:rPr>
                        <a:t>Key duties:</a:t>
                      </a:r>
                      <a:endParaRPr lang="en-GB" sz="1050" b="1"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Develops and maintains a specialism</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Coaches and mentors others</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Leads on best practice in a specific area</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Stays up to date with sector developments</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Drives quality improvement in practice</a:t>
                      </a:r>
                      <a:endParaRPr lang="en-GB" sz="1050" kern="100">
                        <a:effectLst/>
                        <a:latin typeface="Arial" panose="020B0604020202020204" pitchFamily="34" charset="0"/>
                        <a:cs typeface="Arial" panose="020B0604020202020204" pitchFamily="34" charset="0"/>
                      </a:endParaRPr>
                    </a:p>
                    <a:p>
                      <a:pPr marL="0" indent="0">
                        <a:lnSpc>
                          <a:spcPct val="115000"/>
                        </a:lnSpc>
                        <a:spcAft>
                          <a:spcPts val="0"/>
                        </a:spcAft>
                        <a:buFont typeface="Wingdings" panose="05000000000000000000" pitchFamily="2" charset="2"/>
                        <a:buNone/>
                      </a:pPr>
                      <a:endParaRPr lang="en-GB" sz="105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GB" sz="1050" b="1" kern="0">
                          <a:effectLst/>
                          <a:latin typeface="Arial" panose="020B0604020202020204" pitchFamily="34" charset="0"/>
                          <a:cs typeface="Arial" panose="020B0604020202020204" pitchFamily="34" charset="0"/>
                        </a:rPr>
                        <a:t>Key duties:</a:t>
                      </a:r>
                      <a:endParaRPr lang="en-GB" sz="1050" b="1"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People management and staff development</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Supports decision-making and service delivery</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Acts as manager in the registered managers absence</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Helps ensure regulatory compliance</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May be preparing for a registered manager role</a:t>
                      </a:r>
                      <a:endParaRPr lang="en-GB" sz="1050" kern="100">
                        <a:effectLst/>
                        <a:latin typeface="Arial" panose="020B0604020202020204" pitchFamily="34" charset="0"/>
                        <a:cs typeface="Arial" panose="020B0604020202020204" pitchFamily="34" charset="0"/>
                      </a:endParaRPr>
                    </a:p>
                    <a:p>
                      <a:pPr>
                        <a:lnSpc>
                          <a:spcPct val="115000"/>
                        </a:lnSpc>
                        <a:spcAft>
                          <a:spcPts val="0"/>
                        </a:spcAft>
                        <a:buNone/>
                      </a:pPr>
                      <a:r>
                        <a:rPr lang="en-GB" sz="1050" kern="100">
                          <a:effectLst/>
                          <a:latin typeface="Arial" panose="020B0604020202020204" pitchFamily="34" charset="0"/>
                          <a:cs typeface="Arial" panose="020B0604020202020204" pitchFamily="34" charset="0"/>
                        </a:rPr>
                        <a:t> </a:t>
                      </a:r>
                      <a:endParaRPr lang="en-GB" sz="105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buNone/>
                      </a:pPr>
                      <a:r>
                        <a:rPr lang="en-GB" sz="1050" b="1" kern="0">
                          <a:effectLst/>
                          <a:latin typeface="Arial" panose="020B0604020202020204" pitchFamily="34" charset="0"/>
                          <a:cs typeface="Arial" panose="020B0604020202020204" pitchFamily="34" charset="0"/>
                        </a:rPr>
                        <a:t>Key duties:</a:t>
                      </a:r>
                      <a:endParaRPr lang="en-GB" sz="1050" b="1"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Strategic and operational leadership</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Ensures safe, person-centred care</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Staff training, recognition, and support</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Regulatory compliance and inspections</a:t>
                      </a:r>
                      <a:endParaRPr lang="en-GB" sz="1050" kern="100">
                        <a:effectLst/>
                        <a:latin typeface="Arial" panose="020B0604020202020204" pitchFamily="34" charset="0"/>
                        <a:cs typeface="Arial" panose="020B0604020202020204" pitchFamily="34" charset="0"/>
                      </a:endParaRPr>
                    </a:p>
                    <a:p>
                      <a:pPr marL="171450" indent="-171450">
                        <a:lnSpc>
                          <a:spcPct val="115000"/>
                        </a:lnSpc>
                        <a:spcAft>
                          <a:spcPts val="0"/>
                        </a:spcAft>
                        <a:buFont typeface="Wingdings" panose="05000000000000000000" pitchFamily="2" charset="2"/>
                        <a:buChar char="§"/>
                      </a:pPr>
                      <a:r>
                        <a:rPr lang="en-GB" sz="1050" kern="0">
                          <a:effectLst/>
                          <a:latin typeface="Arial" panose="020B0604020202020204" pitchFamily="34" charset="0"/>
                          <a:cs typeface="Arial" panose="020B0604020202020204" pitchFamily="34" charset="0"/>
                        </a:rPr>
                        <a:t>Makes informed decisions about service delivery</a:t>
                      </a:r>
                      <a:endParaRPr lang="en-GB" sz="1050" kern="100">
                        <a:effectLst/>
                        <a:latin typeface="Arial" panose="020B0604020202020204" pitchFamily="34" charset="0"/>
                        <a:ea typeface="Aptos" panose="020B0004020202020204" pitchFamily="34" charset="0"/>
                        <a:cs typeface="Arial" panose="020B0604020202020204" pitchFamily="34" charset="0"/>
                      </a:endParaRPr>
                    </a:p>
                  </a:txBody>
                  <a:tcPr marL="59342" marR="593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037976"/>
                  </a:ext>
                </a:extLst>
              </a:tr>
            </a:tbl>
          </a:graphicData>
        </a:graphic>
      </p:graphicFrame>
      <p:sp>
        <p:nvSpPr>
          <p:cNvPr id="3" name="Text Placeholder 2">
            <a:extLst>
              <a:ext uri="{FF2B5EF4-FFF2-40B4-BE49-F238E27FC236}">
                <a16:creationId xmlns:a16="http://schemas.microsoft.com/office/drawing/2014/main" id="{B2AAEC87-4EAE-BF3C-83B5-421547D9CE1C}"/>
              </a:ext>
            </a:extLst>
          </p:cNvPr>
          <p:cNvSpPr>
            <a:spLocks noGrp="1"/>
          </p:cNvSpPr>
          <p:nvPr>
            <p:ph type="body" sz="quarter" idx="11"/>
          </p:nvPr>
        </p:nvSpPr>
        <p:spPr>
          <a:xfrm>
            <a:off x="141515" y="432708"/>
            <a:ext cx="8907463" cy="703263"/>
          </a:xfrm>
        </p:spPr>
        <p:txBody>
          <a:bodyPr>
            <a:normAutofit/>
          </a:bodyPr>
          <a:lstStyle/>
          <a:p>
            <a:pPr marL="0" indent="0">
              <a:buNone/>
            </a:pPr>
            <a:r>
              <a:rPr lang="en-GB">
                <a:solidFill>
                  <a:schemeClr val="bg2">
                    <a:lumMod val="50000"/>
                  </a:schemeClr>
                </a:solidFill>
              </a:rPr>
              <a:t>Currently published role categories</a:t>
            </a:r>
            <a:endParaRPr lang="en-GB" sz="2800">
              <a:solidFill>
                <a:schemeClr val="bg2">
                  <a:lumMod val="50000"/>
                </a:schemeClr>
              </a:solidFill>
            </a:endParaRPr>
          </a:p>
        </p:txBody>
      </p:sp>
      <p:sp>
        <p:nvSpPr>
          <p:cNvPr id="10" name="TextBox 9">
            <a:extLst>
              <a:ext uri="{FF2B5EF4-FFF2-40B4-BE49-F238E27FC236}">
                <a16:creationId xmlns:a16="http://schemas.microsoft.com/office/drawing/2014/main" id="{73FA18ED-5F5D-F522-4A70-E6E3FD308B3A}"/>
              </a:ext>
            </a:extLst>
          </p:cNvPr>
          <p:cNvSpPr txBox="1"/>
          <p:nvPr/>
        </p:nvSpPr>
        <p:spPr>
          <a:xfrm>
            <a:off x="-5954485" y="1732194"/>
            <a:ext cx="6096000" cy="369332"/>
          </a:xfrm>
          <a:prstGeom prst="rect">
            <a:avLst/>
          </a:prstGeom>
          <a:noFill/>
        </p:spPr>
        <p:txBody>
          <a:bodyPr wrap="square">
            <a:spAutoFit/>
          </a:bodyPr>
          <a:lstStyle/>
          <a:p>
            <a:pPr>
              <a:buNone/>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6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96780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E71AF-18D6-C651-927D-3B836BAA46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E864E6-17C8-8142-E352-453C0D610A25}"/>
              </a:ext>
            </a:extLst>
          </p:cNvPr>
          <p:cNvSpPr txBox="1"/>
          <p:nvPr/>
        </p:nvSpPr>
        <p:spPr>
          <a:xfrm>
            <a:off x="343023" y="487945"/>
            <a:ext cx="11389176" cy="1261884"/>
          </a:xfrm>
          <a:prstGeom prst="rect">
            <a:avLst/>
          </a:prstGeom>
          <a:noFill/>
        </p:spPr>
        <p:txBody>
          <a:bodyPr wrap="square" rtlCol="0">
            <a:spAutoFit/>
          </a:bodyPr>
          <a:lstStyle/>
          <a:p>
            <a:r>
              <a:rPr lang="en-US" sz="3800" b="1" dirty="0">
                <a:solidFill>
                  <a:srgbClr val="606060"/>
                </a:solidFill>
                <a:latin typeface="Arial" panose="020B0604020202020204" pitchFamily="34" charset="0"/>
                <a:cs typeface="Arial" panose="020B0604020202020204" pitchFamily="34" charset="0"/>
              </a:rPr>
              <a:t>Find out more about the Care Workforce Pathway </a:t>
            </a:r>
            <a:endParaRPr lang="en-GB" sz="3800" b="1" noProof="0" dirty="0">
              <a:solidFill>
                <a:srgbClr val="606060"/>
              </a:solidFill>
              <a:latin typeface="Arial" panose="020B0604020202020204" pitchFamily="34" charset="0"/>
              <a:cs typeface="Arial" panose="020B0604020202020204" pitchFamily="34" charset="0"/>
            </a:endParaRPr>
          </a:p>
        </p:txBody>
      </p:sp>
      <p:sp>
        <p:nvSpPr>
          <p:cNvPr id="7" name="Parallelogram 7">
            <a:extLst>
              <a:ext uri="{FF2B5EF4-FFF2-40B4-BE49-F238E27FC236}">
                <a16:creationId xmlns:a16="http://schemas.microsoft.com/office/drawing/2014/main" id="{F8BD2A83-DD92-7627-52B1-49C313EB4C5C}"/>
              </a:ext>
            </a:extLst>
          </p:cNvPr>
          <p:cNvSpPr/>
          <p:nvPr/>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9">
            <a:extLst>
              <a:ext uri="{FF2B5EF4-FFF2-40B4-BE49-F238E27FC236}">
                <a16:creationId xmlns:a16="http://schemas.microsoft.com/office/drawing/2014/main" id="{B68E6312-A0EE-A63F-1AD7-35C49B0CDF6B}"/>
              </a:ext>
            </a:extLst>
          </p:cNvPr>
          <p:cNvSpPr/>
          <p:nvPr/>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text on a black background&#10;&#10;Description automatically generated">
            <a:extLst>
              <a:ext uri="{FF2B5EF4-FFF2-40B4-BE49-F238E27FC236}">
                <a16:creationId xmlns:a16="http://schemas.microsoft.com/office/drawing/2014/main" id="{B5399CEC-8376-5A9C-D198-47B4302C2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pic>
        <p:nvPicPr>
          <p:cNvPr id="6" name="Picture 5">
            <a:extLst>
              <a:ext uri="{FF2B5EF4-FFF2-40B4-BE49-F238E27FC236}">
                <a16:creationId xmlns:a16="http://schemas.microsoft.com/office/drawing/2014/main" id="{0FB86C2A-CB9D-CA53-B9B3-48D9CE54E3D6}"/>
              </a:ext>
            </a:extLst>
          </p:cNvPr>
          <p:cNvPicPr>
            <a:picLocks noChangeAspect="1"/>
          </p:cNvPicPr>
          <p:nvPr/>
        </p:nvPicPr>
        <p:blipFill>
          <a:blip r:embed="rId4"/>
          <a:stretch>
            <a:fillRect/>
          </a:stretch>
        </p:blipFill>
        <p:spPr>
          <a:xfrm>
            <a:off x="943015" y="1649080"/>
            <a:ext cx="4461089" cy="4461089"/>
          </a:xfrm>
          <a:prstGeom prst="rect">
            <a:avLst/>
          </a:prstGeom>
        </p:spPr>
      </p:pic>
      <p:pic>
        <p:nvPicPr>
          <p:cNvPr id="13" name="Picture 12">
            <a:extLst>
              <a:ext uri="{FF2B5EF4-FFF2-40B4-BE49-F238E27FC236}">
                <a16:creationId xmlns:a16="http://schemas.microsoft.com/office/drawing/2014/main" id="{8EE55B29-C091-9E41-7402-7DAD23629397}"/>
              </a:ext>
            </a:extLst>
          </p:cNvPr>
          <p:cNvPicPr>
            <a:picLocks noChangeAspect="1"/>
          </p:cNvPicPr>
          <p:nvPr/>
        </p:nvPicPr>
        <p:blipFill>
          <a:blip r:embed="rId5"/>
          <a:stretch>
            <a:fillRect/>
          </a:stretch>
        </p:blipFill>
        <p:spPr>
          <a:xfrm>
            <a:off x="5404104" y="2249956"/>
            <a:ext cx="5715000" cy="2977931"/>
          </a:xfrm>
          <a:prstGeom prst="rect">
            <a:avLst/>
          </a:prstGeom>
        </p:spPr>
      </p:pic>
    </p:spTree>
    <p:extLst>
      <p:ext uri="{BB962C8B-B14F-4D97-AF65-F5344CB8AC3E}">
        <p14:creationId xmlns:p14="http://schemas.microsoft.com/office/powerpoint/2010/main" val="119732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A954-19CD-539F-477E-A19CD0EBE6A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0E6300-20A9-515E-A44E-F378D5955E92}"/>
              </a:ext>
            </a:extLst>
          </p:cNvPr>
          <p:cNvGraphicFramePr>
            <a:graphicFrameLocks noGrp="1"/>
          </p:cNvGraphicFramePr>
          <p:nvPr/>
        </p:nvGraphicFramePr>
        <p:xfrm>
          <a:off x="2368278" y="1633622"/>
          <a:ext cx="9177400" cy="1925320"/>
        </p:xfrm>
        <a:graphic>
          <a:graphicData uri="http://schemas.openxmlformats.org/drawingml/2006/table">
            <a:tbl>
              <a:tblPr firstRow="1" bandRow="1">
                <a:tableStyleId>{5940675A-B579-460E-94D1-54222C63F5DA}</a:tableStyleId>
              </a:tblPr>
              <a:tblGrid>
                <a:gridCol w="9177400">
                  <a:extLst>
                    <a:ext uri="{9D8B030D-6E8A-4147-A177-3AD203B41FA5}">
                      <a16:colId xmlns:a16="http://schemas.microsoft.com/office/drawing/2014/main" val="1637782157"/>
                    </a:ext>
                  </a:extLst>
                </a:gridCol>
              </a:tblGrid>
              <a:tr h="370840">
                <a:tc>
                  <a:txBody>
                    <a:bodyPr/>
                    <a:lstStyle/>
                    <a:p>
                      <a:pPr algn="ctr"/>
                      <a:r>
                        <a:rPr lang="en-US" sz="1800" b="1">
                          <a:solidFill>
                            <a:schemeClr val="bg1"/>
                          </a:solidFill>
                          <a:latin typeface="Arial" panose="020B0604020202020204" pitchFamily="34" charset="0"/>
                          <a:cs typeface="Arial" panose="020B0604020202020204" pitchFamily="34" charset="0"/>
                        </a:rPr>
                        <a:t>Adult Social Care Staff</a:t>
                      </a:r>
                      <a:endParaRPr lang="en-GB" sz="1800" b="1">
                        <a:solidFill>
                          <a:schemeClr val="bg1"/>
                        </a:solidFill>
                        <a:latin typeface="Arial" panose="020B0604020202020204" pitchFamily="34" charset="0"/>
                        <a:cs typeface="Arial" panose="020B0604020202020204" pitchFamily="34" charset="0"/>
                      </a:endParaRPr>
                    </a:p>
                  </a:txBody>
                  <a:tcPr anchor="ctr">
                    <a:solidFill>
                      <a:srgbClr val="E97132"/>
                    </a:solidFill>
                  </a:tcPr>
                </a:tc>
                <a:extLst>
                  <a:ext uri="{0D108BD9-81ED-4DB2-BD59-A6C34878D82A}">
                    <a16:rowId xmlns:a16="http://schemas.microsoft.com/office/drawing/2014/main" val="1316748390"/>
                  </a:ext>
                </a:extLst>
              </a:tr>
              <a:tr h="370840">
                <a:tc>
                  <a:txBody>
                    <a:bodyPr/>
                    <a:lstStyle/>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Improved motivation, capability and confidence. </a:t>
                      </a:r>
                    </a:p>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Improved sense of feeling valued.</a:t>
                      </a:r>
                    </a:p>
                    <a:p>
                      <a:pPr marL="285750" indent="-285750">
                        <a:buFont typeface="Arial" panose="020B0604020202020204" pitchFamily="34" charset="0"/>
                        <a:buChar char="•"/>
                      </a:pPr>
                      <a:r>
                        <a:rPr lang="en-GB" sz="1600" b="1" noProof="0">
                          <a:solidFill>
                            <a:schemeClr val="tx1">
                              <a:lumMod val="85000"/>
                              <a:lumOff val="15000"/>
                            </a:schemeClr>
                          </a:solidFill>
                          <a:latin typeface="Arial" panose="020B0604020202020204" pitchFamily="34" charset="0"/>
                          <a:cs typeface="Arial" panose="020B0604020202020204" pitchFamily="34" charset="0"/>
                        </a:rPr>
                        <a:t>Improved perception of being viewed as a respected and skilled professional. </a:t>
                      </a:r>
                    </a:p>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Improved sense of career ownership and self-directed learning and development.</a:t>
                      </a:r>
                    </a:p>
                    <a:p>
                      <a:pPr marL="285750" indent="-285750">
                        <a:buFont typeface="Arial" panose="020B0604020202020204" pitchFamily="34" charset="0"/>
                        <a:buChar char="•"/>
                      </a:pPr>
                      <a:r>
                        <a:rPr lang="en-GB" sz="1600" b="1" noProof="0">
                          <a:solidFill>
                            <a:schemeClr val="tx1">
                              <a:lumMod val="85000"/>
                              <a:lumOff val="15000"/>
                            </a:schemeClr>
                          </a:solidFill>
                          <a:latin typeface="Arial" panose="020B0604020202020204" pitchFamily="34" charset="0"/>
                          <a:cs typeface="Arial" panose="020B0604020202020204" pitchFamily="34" charset="0"/>
                        </a:rPr>
                        <a:t>Improved knowledge of opportunities to move and progress within the sector. </a:t>
                      </a:r>
                    </a:p>
                    <a:p>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609029"/>
                  </a:ext>
                </a:extLst>
              </a:tr>
            </a:tbl>
          </a:graphicData>
        </a:graphic>
      </p:graphicFrame>
      <p:pic>
        <p:nvPicPr>
          <p:cNvPr id="3" name="Graphic 2" descr="Employee badge with solid fill">
            <a:extLst>
              <a:ext uri="{FF2B5EF4-FFF2-40B4-BE49-F238E27FC236}">
                <a16:creationId xmlns:a16="http://schemas.microsoft.com/office/drawing/2014/main" id="{8E8A0ADE-D061-B9AE-46F9-38D8E0404E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7954" y="1659161"/>
            <a:ext cx="1945415" cy="1945415"/>
          </a:xfrm>
          <a:prstGeom prst="rect">
            <a:avLst/>
          </a:prstGeom>
        </p:spPr>
      </p:pic>
      <p:pic>
        <p:nvPicPr>
          <p:cNvPr id="10" name="Graphic 9" descr="Business Growth with solid fill">
            <a:extLst>
              <a:ext uri="{FF2B5EF4-FFF2-40B4-BE49-F238E27FC236}">
                <a16:creationId xmlns:a16="http://schemas.microsoft.com/office/drawing/2014/main" id="{A8D034F1-59A0-0D86-5B69-1094804DA9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2813" y="4089353"/>
            <a:ext cx="1729250" cy="1729250"/>
          </a:xfrm>
          <a:prstGeom prst="rect">
            <a:avLst/>
          </a:prstGeom>
        </p:spPr>
      </p:pic>
      <p:sp>
        <p:nvSpPr>
          <p:cNvPr id="7" name="TextBox 6">
            <a:extLst>
              <a:ext uri="{FF2B5EF4-FFF2-40B4-BE49-F238E27FC236}">
                <a16:creationId xmlns:a16="http://schemas.microsoft.com/office/drawing/2014/main" id="{B9A9AF92-AC48-1242-1BA1-C01C4F2BC555}"/>
              </a:ext>
            </a:extLst>
          </p:cNvPr>
          <p:cNvSpPr txBox="1"/>
          <p:nvPr/>
        </p:nvSpPr>
        <p:spPr>
          <a:xfrm>
            <a:off x="257954" y="352478"/>
            <a:ext cx="113891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a:solidFill>
                  <a:srgbClr val="606060"/>
                </a:solidFill>
                <a:latin typeface="Arial" panose="020B0604020202020204" pitchFamily="34" charset="0"/>
                <a:ea typeface="+mn-ea"/>
                <a:cs typeface="Arial" panose="020B0604020202020204" pitchFamily="34" charset="0"/>
              </a:rPr>
              <a:t>B</a:t>
            </a:r>
            <a:r>
              <a:rPr kumimoji="0" lang="en-GB" sz="3600" b="1" i="0" u="none" strike="noStrike" kern="1200" cap="none" spc="0" normalizeH="0" baseline="0" noProof="0" err="1">
                <a:ln>
                  <a:noFill/>
                </a:ln>
                <a:solidFill>
                  <a:srgbClr val="606060"/>
                </a:solidFill>
                <a:effectLst/>
                <a:uLnTx/>
                <a:uFillTx/>
                <a:latin typeface="Arial" panose="020B0604020202020204" pitchFamily="34" charset="0"/>
                <a:ea typeface="+mn-ea"/>
                <a:cs typeface="Arial" panose="020B0604020202020204" pitchFamily="34" charset="0"/>
              </a:rPr>
              <a:t>enefits</a:t>
            </a:r>
            <a:r>
              <a:rPr kumimoji="0" lang="en-GB" sz="3600" b="1" i="0" u="none" strike="noStrike" kern="1200" cap="none" spc="0" normalizeH="0" baseline="0" noProof="0">
                <a:ln>
                  <a:noFill/>
                </a:ln>
                <a:solidFill>
                  <a:srgbClr val="606060"/>
                </a:solidFill>
                <a:effectLst/>
                <a:uLnTx/>
                <a:uFillTx/>
                <a:latin typeface="Arial" panose="020B0604020202020204" pitchFamily="34" charset="0"/>
                <a:ea typeface="+mn-ea"/>
                <a:cs typeface="Arial" panose="020B0604020202020204" pitchFamily="34" charset="0"/>
              </a:rPr>
              <a:t> of the Pathway  </a:t>
            </a:r>
          </a:p>
        </p:txBody>
      </p:sp>
      <p:graphicFrame>
        <p:nvGraphicFramePr>
          <p:cNvPr id="4" name="Table 3">
            <a:extLst>
              <a:ext uri="{FF2B5EF4-FFF2-40B4-BE49-F238E27FC236}">
                <a16:creationId xmlns:a16="http://schemas.microsoft.com/office/drawing/2014/main" id="{DA65E44B-B8FD-43DE-9411-E75A12AA49B3}"/>
              </a:ext>
            </a:extLst>
          </p:cNvPr>
          <p:cNvGraphicFramePr>
            <a:graphicFrameLocks noGrp="1"/>
          </p:cNvGraphicFramePr>
          <p:nvPr/>
        </p:nvGraphicFramePr>
        <p:xfrm>
          <a:off x="2368278" y="3814102"/>
          <a:ext cx="9177399" cy="2367736"/>
        </p:xfrm>
        <a:graphic>
          <a:graphicData uri="http://schemas.openxmlformats.org/drawingml/2006/table">
            <a:tbl>
              <a:tblPr firstRow="1" bandRow="1">
                <a:tableStyleId>{5940675A-B579-460E-94D1-54222C63F5DA}</a:tableStyleId>
              </a:tblPr>
              <a:tblGrid>
                <a:gridCol w="9177399">
                  <a:extLst>
                    <a:ext uri="{9D8B030D-6E8A-4147-A177-3AD203B41FA5}">
                      <a16:colId xmlns:a16="http://schemas.microsoft.com/office/drawing/2014/main" val="1128865743"/>
                    </a:ext>
                  </a:extLst>
                </a:gridCol>
              </a:tblGrid>
              <a:tr h="320317">
                <a:tc>
                  <a:txBody>
                    <a:bodyPr/>
                    <a:lstStyle/>
                    <a:p>
                      <a:pPr algn="ctr"/>
                      <a:r>
                        <a:rPr lang="en-US" sz="1800" b="1">
                          <a:solidFill>
                            <a:schemeClr val="bg1"/>
                          </a:solidFill>
                          <a:latin typeface="Arial" panose="020B0604020202020204" pitchFamily="34" charset="0"/>
                          <a:cs typeface="Arial" panose="020B0604020202020204" pitchFamily="34" charset="0"/>
                        </a:rPr>
                        <a:t>Adult Social Care Employers</a:t>
                      </a:r>
                      <a:endParaRPr lang="en-GB" sz="1800" b="1">
                        <a:solidFill>
                          <a:schemeClr val="bg1"/>
                        </a:solidFill>
                        <a:latin typeface="Arial" panose="020B0604020202020204" pitchFamily="34" charset="0"/>
                        <a:cs typeface="Arial" panose="020B0604020202020204" pitchFamily="34" charset="0"/>
                      </a:endParaRPr>
                    </a:p>
                  </a:txBody>
                  <a:tcPr anchor="ctr">
                    <a:solidFill>
                      <a:srgbClr val="E97132"/>
                    </a:solidFill>
                  </a:tcPr>
                </a:tc>
                <a:extLst>
                  <a:ext uri="{0D108BD9-81ED-4DB2-BD59-A6C34878D82A}">
                    <a16:rowId xmlns:a16="http://schemas.microsoft.com/office/drawing/2014/main" val="99261752"/>
                  </a:ext>
                </a:extLst>
              </a:tr>
              <a:tr h="2001976">
                <a:tc>
                  <a:txBody>
                    <a:bodyPr/>
                    <a:lstStyle/>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Improved supervision and support. </a:t>
                      </a:r>
                    </a:p>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Improved recruitment and retention.</a:t>
                      </a:r>
                    </a:p>
                    <a:p>
                      <a:pPr marL="285750" indent="-285750">
                        <a:buFont typeface="Arial" panose="020B0604020202020204" pitchFamily="34" charset="0"/>
                        <a:buChar char="•"/>
                      </a:pPr>
                      <a:r>
                        <a:rPr lang="en-GB" sz="1600" b="1" noProof="0">
                          <a:solidFill>
                            <a:schemeClr val="tx1">
                              <a:lumMod val="85000"/>
                              <a:lumOff val="15000"/>
                            </a:schemeClr>
                          </a:solidFill>
                          <a:latin typeface="Arial" panose="020B0604020202020204" pitchFamily="34" charset="0"/>
                          <a:cs typeface="Arial" panose="020B0604020202020204" pitchFamily="34" charset="0"/>
                        </a:rPr>
                        <a:t>Strengthening of positive workplace culture.</a:t>
                      </a:r>
                    </a:p>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Reduced recruitment costs.</a:t>
                      </a:r>
                    </a:p>
                    <a:p>
                      <a:pPr marL="285750" indent="-285750">
                        <a:buFont typeface="Arial" panose="020B0604020202020204" pitchFamily="34" charset="0"/>
                        <a:buChar char="•"/>
                      </a:pPr>
                      <a:r>
                        <a:rPr lang="en-GB" sz="1600" noProof="0">
                          <a:solidFill>
                            <a:schemeClr val="tx1">
                              <a:lumMod val="85000"/>
                              <a:lumOff val="15000"/>
                            </a:schemeClr>
                          </a:solidFill>
                          <a:latin typeface="Arial" panose="020B0604020202020204" pitchFamily="34" charset="0"/>
                          <a:cs typeface="Arial" panose="020B0604020202020204" pitchFamily="34" charset="0"/>
                        </a:rPr>
                        <a:t>Reduced duplication and waste in workforce development spending.</a:t>
                      </a:r>
                    </a:p>
                    <a:p>
                      <a:pPr marL="285750" indent="-285750">
                        <a:buFont typeface="Arial" panose="020B0604020202020204" pitchFamily="34" charset="0"/>
                        <a:buChar char="•"/>
                      </a:pPr>
                      <a:r>
                        <a:rPr lang="en-GB" sz="1600" b="0" noProof="0">
                          <a:solidFill>
                            <a:schemeClr val="tx1">
                              <a:lumMod val="85000"/>
                              <a:lumOff val="15000"/>
                            </a:schemeClr>
                          </a:solidFill>
                          <a:latin typeface="Arial" panose="020B0604020202020204" pitchFamily="34" charset="0"/>
                          <a:cs typeface="Arial" panose="020B0604020202020204" pitchFamily="34" charset="0"/>
                        </a:rPr>
                        <a:t>Improved succession planning. </a:t>
                      </a:r>
                    </a:p>
                    <a:p>
                      <a:pPr marL="285750" indent="-285750">
                        <a:buFont typeface="Arial" panose="020B0604020202020204" pitchFamily="34" charset="0"/>
                        <a:buChar char="•"/>
                      </a:pPr>
                      <a:r>
                        <a:rPr lang="en-GB" sz="1600" b="1" noProof="0">
                          <a:solidFill>
                            <a:schemeClr val="tx1">
                              <a:lumMod val="85000"/>
                              <a:lumOff val="15000"/>
                            </a:schemeClr>
                          </a:solidFill>
                          <a:latin typeface="Arial" panose="020B0604020202020204" pitchFamily="34" charset="0"/>
                          <a:cs typeface="Arial" panose="020B0604020202020204" pitchFamily="34" charset="0"/>
                        </a:rPr>
                        <a:t>Improved competency. </a:t>
                      </a:r>
                    </a:p>
                  </a:txBody>
                  <a:tcPr/>
                </a:tc>
                <a:extLst>
                  <a:ext uri="{0D108BD9-81ED-4DB2-BD59-A6C34878D82A}">
                    <a16:rowId xmlns:a16="http://schemas.microsoft.com/office/drawing/2014/main" val="2846747193"/>
                  </a:ext>
                </a:extLst>
              </a:tr>
            </a:tbl>
          </a:graphicData>
        </a:graphic>
      </p:graphicFrame>
    </p:spTree>
    <p:extLst>
      <p:ext uri="{BB962C8B-B14F-4D97-AF65-F5344CB8AC3E}">
        <p14:creationId xmlns:p14="http://schemas.microsoft.com/office/powerpoint/2010/main" val="1475952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50CB1-2713-5665-2486-1CFC02FF6A1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274CD69-1DE7-E5CE-6EE1-4A6F3122ADB6}"/>
              </a:ext>
            </a:extLst>
          </p:cNvPr>
          <p:cNvGraphicFramePr>
            <a:graphicFrameLocks noGrp="1"/>
          </p:cNvGraphicFramePr>
          <p:nvPr/>
        </p:nvGraphicFramePr>
        <p:xfrm>
          <a:off x="2741531" y="1892319"/>
          <a:ext cx="8760078" cy="1950720"/>
        </p:xfrm>
        <a:graphic>
          <a:graphicData uri="http://schemas.openxmlformats.org/drawingml/2006/table">
            <a:tbl>
              <a:tblPr firstRow="1" bandRow="1">
                <a:tableStyleId>{5940675A-B579-460E-94D1-54222C63F5DA}</a:tableStyleId>
              </a:tblPr>
              <a:tblGrid>
                <a:gridCol w="8760078">
                  <a:extLst>
                    <a:ext uri="{9D8B030D-6E8A-4147-A177-3AD203B41FA5}">
                      <a16:colId xmlns:a16="http://schemas.microsoft.com/office/drawing/2014/main" val="391172424"/>
                    </a:ext>
                  </a:extLst>
                </a:gridCol>
              </a:tblGrid>
              <a:tr h="0">
                <a:tc>
                  <a:txBody>
                    <a:bodyPr/>
                    <a:lstStyle/>
                    <a:p>
                      <a:pPr algn="ctr"/>
                      <a:r>
                        <a:rPr lang="en-US" sz="1800" b="1">
                          <a:solidFill>
                            <a:schemeClr val="bg1"/>
                          </a:solidFill>
                          <a:latin typeface="Arial" panose="020B0604020202020204" pitchFamily="34" charset="0"/>
                          <a:cs typeface="Arial" panose="020B0604020202020204" pitchFamily="34" charset="0"/>
                        </a:rPr>
                        <a:t>Our sector</a:t>
                      </a:r>
                      <a:endParaRPr lang="en-GB" sz="1800" b="1">
                        <a:solidFill>
                          <a:schemeClr val="bg1"/>
                        </a:solidFill>
                        <a:latin typeface="Arial" panose="020B0604020202020204" pitchFamily="34" charset="0"/>
                        <a:cs typeface="Arial" panose="020B0604020202020204" pitchFamily="34" charset="0"/>
                      </a:endParaRPr>
                    </a:p>
                  </a:txBody>
                  <a:tcPr anchor="ctr">
                    <a:solidFill>
                      <a:srgbClr val="E97132"/>
                    </a:solidFill>
                  </a:tcPr>
                </a:tc>
                <a:extLst>
                  <a:ext uri="{0D108BD9-81ED-4DB2-BD59-A6C34878D82A}">
                    <a16:rowId xmlns:a16="http://schemas.microsoft.com/office/drawing/2014/main" val="1316748390"/>
                  </a:ext>
                </a:extLst>
              </a:tr>
              <a:tr h="370840">
                <a:tc>
                  <a:txBody>
                    <a:bodyPr/>
                    <a:lstStyle/>
                    <a:p>
                      <a:pPr marL="285750" indent="-285750">
                        <a:buFont typeface="Arial" panose="020B0604020202020204" pitchFamily="34" charset="0"/>
                        <a:buChar char="•"/>
                      </a:pPr>
                      <a:r>
                        <a:rPr lang="en-GB" sz="1400" noProof="0">
                          <a:solidFill>
                            <a:schemeClr val="tx1">
                              <a:lumMod val="85000"/>
                              <a:lumOff val="15000"/>
                            </a:schemeClr>
                          </a:solidFill>
                          <a:latin typeface="Arial" panose="020B0604020202020204" pitchFamily="34" charset="0"/>
                          <a:cs typeface="Arial" panose="020B0604020202020204" pitchFamily="34" charset="0"/>
                        </a:rPr>
                        <a:t>Positive changes in the right individuals entering and staying within the sector.</a:t>
                      </a:r>
                    </a:p>
                    <a:p>
                      <a:pPr marL="285750" indent="-285750">
                        <a:buFont typeface="Arial" panose="020B0604020202020204" pitchFamily="34" charset="0"/>
                        <a:buChar char="•"/>
                      </a:pPr>
                      <a:r>
                        <a:rPr lang="en-GB" sz="1400" noProof="0">
                          <a:solidFill>
                            <a:schemeClr val="tx1">
                              <a:lumMod val="85000"/>
                              <a:lumOff val="15000"/>
                            </a:schemeClr>
                          </a:solidFill>
                          <a:latin typeface="Arial" panose="020B0604020202020204" pitchFamily="34" charset="0"/>
                          <a:cs typeface="Arial" panose="020B0604020202020204" pitchFamily="34" charset="0"/>
                        </a:rPr>
                        <a:t>Improved diversity of talent and experience throughout the sector.</a:t>
                      </a:r>
                    </a:p>
                    <a:p>
                      <a:pPr marL="285750" indent="-285750">
                        <a:buFont typeface="Arial" panose="020B0604020202020204" pitchFamily="34" charset="0"/>
                        <a:buChar char="•"/>
                      </a:pPr>
                      <a:r>
                        <a:rPr lang="en-GB" sz="1400" noProof="0">
                          <a:solidFill>
                            <a:schemeClr val="tx1">
                              <a:lumMod val="85000"/>
                              <a:lumOff val="15000"/>
                            </a:schemeClr>
                          </a:solidFill>
                          <a:latin typeface="Arial" panose="020B0604020202020204" pitchFamily="34" charset="0"/>
                          <a:cs typeface="Arial" panose="020B0604020202020204" pitchFamily="34" charset="0"/>
                        </a:rPr>
                        <a:t>Improved capacity within the sector to meet existing and future demand. </a:t>
                      </a:r>
                    </a:p>
                    <a:p>
                      <a:pPr marL="285750" indent="-285750">
                        <a:buFont typeface="Arial" panose="020B0604020202020204" pitchFamily="34" charset="0"/>
                        <a:buChar char="•"/>
                      </a:pPr>
                      <a:r>
                        <a:rPr lang="en-GB" sz="1400" b="1" noProof="0">
                          <a:solidFill>
                            <a:schemeClr val="tx1">
                              <a:lumMod val="85000"/>
                              <a:lumOff val="15000"/>
                            </a:schemeClr>
                          </a:solidFill>
                          <a:latin typeface="Arial" panose="020B0604020202020204" pitchFamily="34" charset="0"/>
                          <a:cs typeface="Arial" panose="020B0604020202020204" pitchFamily="34" charset="0"/>
                        </a:rPr>
                        <a:t>Strengthening of the sector through unity.</a:t>
                      </a:r>
                    </a:p>
                    <a:p>
                      <a:pPr marL="285750" indent="-285750">
                        <a:buFont typeface="Arial" panose="020B0604020202020204" pitchFamily="34" charset="0"/>
                        <a:buChar char="•"/>
                      </a:pPr>
                      <a:r>
                        <a:rPr lang="en-GB" sz="1400" noProof="0">
                          <a:solidFill>
                            <a:schemeClr val="tx1">
                              <a:lumMod val="85000"/>
                              <a:lumOff val="15000"/>
                            </a:schemeClr>
                          </a:solidFill>
                          <a:latin typeface="Arial" panose="020B0604020202020204" pitchFamily="34" charset="0"/>
                          <a:cs typeface="Arial" panose="020B0604020202020204" pitchFamily="34" charset="0"/>
                        </a:rPr>
                        <a:t>Improving the sector’s ability to influence national policy and system changes. </a:t>
                      </a:r>
                    </a:p>
                    <a:p>
                      <a:pPr marL="285750" indent="-285750">
                        <a:buFont typeface="Arial" panose="020B0604020202020204" pitchFamily="34" charset="0"/>
                        <a:buChar char="•"/>
                      </a:pPr>
                      <a:r>
                        <a:rPr lang="en-GB" sz="1400" noProof="0">
                          <a:solidFill>
                            <a:schemeClr val="tx1">
                              <a:lumMod val="85000"/>
                              <a:lumOff val="15000"/>
                            </a:schemeClr>
                          </a:solidFill>
                          <a:latin typeface="Arial" panose="020B0604020202020204" pitchFamily="34" charset="0"/>
                          <a:cs typeface="Arial" panose="020B0604020202020204" pitchFamily="34" charset="0"/>
                        </a:rPr>
                        <a:t>Improving digital training and integration.</a:t>
                      </a:r>
                    </a:p>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8609029"/>
                  </a:ext>
                </a:extLst>
              </a:tr>
            </a:tbl>
          </a:graphicData>
        </a:graphic>
      </p:graphicFrame>
      <p:pic>
        <p:nvPicPr>
          <p:cNvPr id="4" name="Graphic 3" descr="Hierarchy with solid fill">
            <a:extLst>
              <a:ext uri="{FF2B5EF4-FFF2-40B4-BE49-F238E27FC236}">
                <a16:creationId xmlns:a16="http://schemas.microsoft.com/office/drawing/2014/main" id="{259FD406-4889-E881-3934-2361F02DA0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8967" y="1862901"/>
            <a:ext cx="1980138" cy="1980138"/>
          </a:xfrm>
          <a:prstGeom prst="rect">
            <a:avLst/>
          </a:prstGeom>
        </p:spPr>
      </p:pic>
      <p:pic>
        <p:nvPicPr>
          <p:cNvPr id="8" name="Graphic 7" descr="Influencer with solid fill">
            <a:extLst>
              <a:ext uri="{FF2B5EF4-FFF2-40B4-BE49-F238E27FC236}">
                <a16:creationId xmlns:a16="http://schemas.microsoft.com/office/drawing/2014/main" id="{7511953E-E3D2-A6D6-0999-52BCC585EB2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8967" y="3843039"/>
            <a:ext cx="2086837" cy="2086837"/>
          </a:xfrm>
          <a:prstGeom prst="rect">
            <a:avLst/>
          </a:prstGeom>
        </p:spPr>
      </p:pic>
      <p:graphicFrame>
        <p:nvGraphicFramePr>
          <p:cNvPr id="3" name="Table 2">
            <a:extLst>
              <a:ext uri="{FF2B5EF4-FFF2-40B4-BE49-F238E27FC236}">
                <a16:creationId xmlns:a16="http://schemas.microsoft.com/office/drawing/2014/main" id="{40CECE8E-581B-44D0-9961-565DE2657120}"/>
              </a:ext>
            </a:extLst>
          </p:cNvPr>
          <p:cNvGraphicFramePr>
            <a:graphicFrameLocks noGrp="1"/>
          </p:cNvGraphicFramePr>
          <p:nvPr/>
        </p:nvGraphicFramePr>
        <p:xfrm>
          <a:off x="2741531" y="4182880"/>
          <a:ext cx="8760078" cy="1524000"/>
        </p:xfrm>
        <a:graphic>
          <a:graphicData uri="http://schemas.openxmlformats.org/drawingml/2006/table">
            <a:tbl>
              <a:tblPr firstRow="1" bandRow="1">
                <a:tableStyleId>{5940675A-B579-460E-94D1-54222C63F5DA}</a:tableStyleId>
              </a:tblPr>
              <a:tblGrid>
                <a:gridCol w="8760078">
                  <a:extLst>
                    <a:ext uri="{9D8B030D-6E8A-4147-A177-3AD203B41FA5}">
                      <a16:colId xmlns:a16="http://schemas.microsoft.com/office/drawing/2014/main" val="671103690"/>
                    </a:ext>
                  </a:extLst>
                </a:gridCol>
              </a:tblGrid>
              <a:tr h="0">
                <a:tc>
                  <a:txBody>
                    <a:bodyPr/>
                    <a:lstStyle/>
                    <a:p>
                      <a:pPr algn="ctr"/>
                      <a:r>
                        <a:rPr lang="en-US" sz="1800" b="1">
                          <a:solidFill>
                            <a:schemeClr val="bg1"/>
                          </a:solidFill>
                          <a:latin typeface="Arial" panose="020B0604020202020204" pitchFamily="34" charset="0"/>
                          <a:cs typeface="Arial" panose="020B0604020202020204" pitchFamily="34" charset="0"/>
                        </a:rPr>
                        <a:t>Those drawing upon care and support </a:t>
                      </a:r>
                      <a:endParaRPr lang="en-GB" sz="1800" b="1">
                        <a:solidFill>
                          <a:schemeClr val="bg1"/>
                        </a:solidFill>
                        <a:latin typeface="Arial" panose="020B0604020202020204" pitchFamily="34" charset="0"/>
                        <a:cs typeface="Arial" panose="020B0604020202020204" pitchFamily="34" charset="0"/>
                      </a:endParaRPr>
                    </a:p>
                  </a:txBody>
                  <a:tcPr anchor="ctr">
                    <a:solidFill>
                      <a:srgbClr val="E97132"/>
                    </a:solidFill>
                  </a:tcPr>
                </a:tc>
                <a:extLst>
                  <a:ext uri="{0D108BD9-81ED-4DB2-BD59-A6C34878D82A}">
                    <a16:rowId xmlns:a16="http://schemas.microsoft.com/office/drawing/2014/main" val="1343005749"/>
                  </a:ext>
                </a:extLst>
              </a:tr>
              <a:tr h="370840">
                <a:tc>
                  <a:txBody>
                    <a:bodyPr/>
                    <a:lstStyle/>
                    <a:p>
                      <a:pPr marL="285750" indent="-285750">
                        <a:buFont typeface="Arial" panose="020B0604020202020204" pitchFamily="34" charset="0"/>
                        <a:buChar char="•"/>
                      </a:pPr>
                      <a:r>
                        <a:rPr lang="en-GB" sz="1400" b="1" noProof="0">
                          <a:solidFill>
                            <a:schemeClr val="tx1">
                              <a:lumMod val="85000"/>
                              <a:lumOff val="15000"/>
                            </a:schemeClr>
                          </a:solidFill>
                          <a:latin typeface="Arial" panose="020B0604020202020204" pitchFamily="34" charset="0"/>
                          <a:cs typeface="Arial" panose="020B0604020202020204" pitchFamily="34" charset="0"/>
                        </a:rPr>
                        <a:t>Improved quality, consistency and experience of those drawing upon care and support.</a:t>
                      </a:r>
                    </a:p>
                    <a:p>
                      <a:pPr marL="285750" indent="-285750">
                        <a:buFont typeface="Arial" panose="020B0604020202020204" pitchFamily="34" charset="0"/>
                        <a:buChar char="•"/>
                      </a:pPr>
                      <a:r>
                        <a:rPr lang="en-GB" sz="1400">
                          <a:solidFill>
                            <a:schemeClr val="tx1">
                              <a:lumMod val="85000"/>
                              <a:lumOff val="15000"/>
                            </a:schemeClr>
                          </a:solidFill>
                          <a:latin typeface="Arial" panose="020B0604020202020204" pitchFamily="34" charset="0"/>
                          <a:cs typeface="Arial" panose="020B0604020202020204" pitchFamily="34" charset="0"/>
                        </a:rPr>
                        <a:t>Improved representation </a:t>
                      </a:r>
                      <a:r>
                        <a:rPr lang="en-GB" sz="1400" err="1">
                          <a:solidFill>
                            <a:schemeClr val="tx1">
                              <a:lumMod val="85000"/>
                              <a:lumOff val="15000"/>
                            </a:schemeClr>
                          </a:solidFill>
                          <a:latin typeface="Arial" panose="020B0604020202020204" pitchFamily="34" charset="0"/>
                          <a:cs typeface="Arial" panose="020B0604020202020204" pitchFamily="34" charset="0"/>
                        </a:rPr>
                        <a:t>ie</a:t>
                      </a:r>
                      <a:r>
                        <a:rPr lang="en-GB" sz="1400">
                          <a:solidFill>
                            <a:schemeClr val="tx1">
                              <a:lumMod val="85000"/>
                              <a:lumOff val="15000"/>
                            </a:schemeClr>
                          </a:solidFill>
                          <a:latin typeface="Arial" panose="020B0604020202020204" pitchFamily="34" charset="0"/>
                          <a:cs typeface="Arial" panose="020B0604020202020204" pitchFamily="34" charset="0"/>
                        </a:rPr>
                        <a:t> those drawing upon care and support see themselves in the professionals who care for them. </a:t>
                      </a:r>
                    </a:p>
                    <a:p>
                      <a:pPr marL="285750" indent="-285750">
                        <a:buFont typeface="Arial" panose="020B0604020202020204" pitchFamily="34" charset="0"/>
                        <a:buChar char="•"/>
                      </a:pPr>
                      <a:r>
                        <a:rPr lang="en-GB" sz="1400" noProof="0">
                          <a:solidFill>
                            <a:schemeClr val="tx1">
                              <a:lumMod val="85000"/>
                              <a:lumOff val="15000"/>
                            </a:schemeClr>
                          </a:solidFill>
                          <a:latin typeface="Arial" panose="020B0604020202020204" pitchFamily="34" charset="0"/>
                          <a:cs typeface="Arial" panose="020B0604020202020204" pitchFamily="34" charset="0"/>
                        </a:rPr>
                        <a:t>Improved safety and wellbeing. </a:t>
                      </a:r>
                    </a:p>
                    <a:p>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535600"/>
                  </a:ext>
                </a:extLst>
              </a:tr>
            </a:tbl>
          </a:graphicData>
        </a:graphic>
      </p:graphicFrame>
      <p:sp>
        <p:nvSpPr>
          <p:cNvPr id="9" name="TextBox 8">
            <a:extLst>
              <a:ext uri="{FF2B5EF4-FFF2-40B4-BE49-F238E27FC236}">
                <a16:creationId xmlns:a16="http://schemas.microsoft.com/office/drawing/2014/main" id="{3F83A868-5A67-3406-EC46-1B8180B576D4}"/>
              </a:ext>
            </a:extLst>
          </p:cNvPr>
          <p:cNvSpPr txBox="1"/>
          <p:nvPr/>
        </p:nvSpPr>
        <p:spPr>
          <a:xfrm>
            <a:off x="257954" y="352478"/>
            <a:ext cx="113891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a:solidFill>
                  <a:srgbClr val="606060"/>
                </a:solidFill>
                <a:latin typeface="Arial" panose="020B0604020202020204" pitchFamily="34" charset="0"/>
                <a:ea typeface="+mn-ea"/>
                <a:cs typeface="Arial" panose="020B0604020202020204" pitchFamily="34" charset="0"/>
              </a:rPr>
              <a:t>B</a:t>
            </a:r>
            <a:r>
              <a:rPr kumimoji="0" lang="en-GB" sz="3600" b="1" i="0" u="none" strike="noStrike" kern="1200" cap="none" spc="0" normalizeH="0" baseline="0" noProof="0" err="1">
                <a:ln>
                  <a:noFill/>
                </a:ln>
                <a:solidFill>
                  <a:srgbClr val="606060"/>
                </a:solidFill>
                <a:effectLst/>
                <a:uLnTx/>
                <a:uFillTx/>
                <a:latin typeface="Arial" panose="020B0604020202020204" pitchFamily="34" charset="0"/>
                <a:ea typeface="+mn-ea"/>
                <a:cs typeface="Arial" panose="020B0604020202020204" pitchFamily="34" charset="0"/>
              </a:rPr>
              <a:t>enefits</a:t>
            </a:r>
            <a:r>
              <a:rPr kumimoji="0" lang="en-GB" sz="3600" b="1" i="0" u="none" strike="noStrike" kern="1200" cap="none" spc="0" normalizeH="0" baseline="0" noProof="0">
                <a:ln>
                  <a:noFill/>
                </a:ln>
                <a:solidFill>
                  <a:srgbClr val="606060"/>
                </a:solidFill>
                <a:effectLst/>
                <a:uLnTx/>
                <a:uFillTx/>
                <a:latin typeface="Arial" panose="020B0604020202020204" pitchFamily="34" charset="0"/>
                <a:ea typeface="+mn-ea"/>
                <a:cs typeface="Arial" panose="020B0604020202020204" pitchFamily="34" charset="0"/>
              </a:rPr>
              <a:t> of the Pathway  </a:t>
            </a:r>
          </a:p>
        </p:txBody>
      </p:sp>
    </p:spTree>
    <p:extLst>
      <p:ext uri="{BB962C8B-B14F-4D97-AF65-F5344CB8AC3E}">
        <p14:creationId xmlns:p14="http://schemas.microsoft.com/office/powerpoint/2010/main" val="1749105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5DC10-2B0D-FB54-66E1-66137C3D10C2}"/>
            </a:ext>
          </a:extLst>
        </p:cNvPr>
        <p:cNvGrpSpPr/>
        <p:nvPr/>
      </p:nvGrpSpPr>
      <p:grpSpPr>
        <a:xfrm>
          <a:off x="0" y="0"/>
          <a:ext cx="0" cy="0"/>
          <a:chOff x="0" y="0"/>
          <a:chExt cx="0" cy="0"/>
        </a:xfrm>
      </p:grpSpPr>
      <p:sp>
        <p:nvSpPr>
          <p:cNvPr id="7" name="Parallelogram 7">
            <a:extLst>
              <a:ext uri="{FF2B5EF4-FFF2-40B4-BE49-F238E27FC236}">
                <a16:creationId xmlns:a16="http://schemas.microsoft.com/office/drawing/2014/main" id="{E0D76C7C-6B8D-C196-48C6-D97C54B2DA3B}"/>
              </a:ext>
            </a:extLst>
          </p:cNvPr>
          <p:cNvSpPr/>
          <p:nvPr/>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9">
            <a:extLst>
              <a:ext uri="{FF2B5EF4-FFF2-40B4-BE49-F238E27FC236}">
                <a16:creationId xmlns:a16="http://schemas.microsoft.com/office/drawing/2014/main" id="{31883A37-2E0A-CC23-1CD8-94B258AEC417}"/>
              </a:ext>
            </a:extLst>
          </p:cNvPr>
          <p:cNvSpPr/>
          <p:nvPr/>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text on a black background&#10;&#10;Description automatically generated">
            <a:extLst>
              <a:ext uri="{FF2B5EF4-FFF2-40B4-BE49-F238E27FC236}">
                <a16:creationId xmlns:a16="http://schemas.microsoft.com/office/drawing/2014/main" id="{35E4C1C5-6CDB-5576-7913-342D3E7FB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11" name="TextBox 10">
            <a:extLst>
              <a:ext uri="{FF2B5EF4-FFF2-40B4-BE49-F238E27FC236}">
                <a16:creationId xmlns:a16="http://schemas.microsoft.com/office/drawing/2014/main" id="{C4B632A1-064B-496E-5FE4-250AB160499C}"/>
              </a:ext>
            </a:extLst>
          </p:cNvPr>
          <p:cNvSpPr txBox="1"/>
          <p:nvPr/>
        </p:nvSpPr>
        <p:spPr>
          <a:xfrm>
            <a:off x="257954" y="352478"/>
            <a:ext cx="9267046" cy="646331"/>
          </a:xfrm>
          <a:prstGeom prst="rect">
            <a:avLst/>
          </a:prstGeom>
          <a:noFill/>
        </p:spPr>
        <p:txBody>
          <a:bodyPr wrap="square" rtlCol="0">
            <a:spAutoFit/>
          </a:bodyPr>
          <a:lstStyle/>
          <a:p>
            <a:r>
              <a:rPr lang="en-US" sz="3600" b="1" noProof="0">
                <a:solidFill>
                  <a:srgbClr val="606060"/>
                </a:solidFill>
                <a:latin typeface="Arial" panose="020B0604020202020204" pitchFamily="34" charset="0"/>
                <a:cs typeface="Arial" panose="020B0604020202020204" pitchFamily="34" charset="0"/>
              </a:rPr>
              <a:t>Explore the Pathway</a:t>
            </a:r>
            <a:endParaRPr lang="en-GB" sz="3600" b="1" noProof="0">
              <a:solidFill>
                <a:srgbClr val="606060"/>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A16FC4CD-5EF9-5F0E-E7BA-43DC69D33F25}"/>
              </a:ext>
            </a:extLst>
          </p:cNvPr>
          <p:cNvGraphicFramePr>
            <a:graphicFrameLocks noGrp="1"/>
          </p:cNvGraphicFramePr>
          <p:nvPr/>
        </p:nvGraphicFramePr>
        <p:xfrm>
          <a:off x="2374900" y="1442720"/>
          <a:ext cx="9474076" cy="4394200"/>
        </p:xfrm>
        <a:graphic>
          <a:graphicData uri="http://schemas.openxmlformats.org/drawingml/2006/table">
            <a:tbl>
              <a:tblPr firstRow="1" bandRow="1">
                <a:tableStyleId>{5C22544A-7EE6-4342-B048-85BDC9FD1C3A}</a:tableStyleId>
              </a:tblPr>
              <a:tblGrid>
                <a:gridCol w="2112265">
                  <a:extLst>
                    <a:ext uri="{9D8B030D-6E8A-4147-A177-3AD203B41FA5}">
                      <a16:colId xmlns:a16="http://schemas.microsoft.com/office/drawing/2014/main" val="710576973"/>
                    </a:ext>
                  </a:extLst>
                </a:gridCol>
                <a:gridCol w="4203786">
                  <a:extLst>
                    <a:ext uri="{9D8B030D-6E8A-4147-A177-3AD203B41FA5}">
                      <a16:colId xmlns:a16="http://schemas.microsoft.com/office/drawing/2014/main" val="141548714"/>
                    </a:ext>
                  </a:extLst>
                </a:gridCol>
                <a:gridCol w="3158025">
                  <a:extLst>
                    <a:ext uri="{9D8B030D-6E8A-4147-A177-3AD203B41FA5}">
                      <a16:colId xmlns:a16="http://schemas.microsoft.com/office/drawing/2014/main" val="2326711112"/>
                    </a:ext>
                  </a:extLst>
                </a:gridCol>
              </a:tblGrid>
              <a:tr h="370840">
                <a:tc>
                  <a:txBody>
                    <a:bodyPr/>
                    <a:lstStyle/>
                    <a:p>
                      <a:pPr algn="ctr"/>
                      <a:r>
                        <a:rPr lang="en-US">
                          <a:solidFill>
                            <a:schemeClr val="bg1"/>
                          </a:solidFill>
                        </a:rPr>
                        <a:t>What </a:t>
                      </a:r>
                      <a:endParaRPr lang="en-GB">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7132"/>
                    </a:solidFill>
                  </a:tcPr>
                </a:tc>
                <a:tc>
                  <a:txBody>
                    <a:bodyPr/>
                    <a:lstStyle/>
                    <a:p>
                      <a:pPr algn="ctr"/>
                      <a:r>
                        <a:rPr lang="en-US">
                          <a:solidFill>
                            <a:schemeClr val="bg1"/>
                          </a:solidFill>
                        </a:rPr>
                        <a:t>Why</a:t>
                      </a:r>
                      <a:endParaRPr lang="en-GB">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7132"/>
                    </a:solidFill>
                  </a:tcPr>
                </a:tc>
                <a:tc>
                  <a:txBody>
                    <a:bodyPr/>
                    <a:lstStyle/>
                    <a:p>
                      <a:pPr algn="ctr"/>
                      <a:r>
                        <a:rPr lang="en-US">
                          <a:solidFill>
                            <a:schemeClr val="bg1"/>
                          </a:solidFill>
                        </a:rPr>
                        <a:t>How </a:t>
                      </a:r>
                      <a:endParaRPr lang="en-GB">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7132"/>
                    </a:solidFill>
                  </a:tcPr>
                </a:tc>
                <a:extLst>
                  <a:ext uri="{0D108BD9-81ED-4DB2-BD59-A6C34878D82A}">
                    <a16:rowId xmlns:a16="http://schemas.microsoft.com/office/drawing/2014/main" val="24965843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00">
                          <a:effectLst/>
                          <a:latin typeface="Arial" panose="020B0604020202020204" pitchFamily="34" charset="0"/>
                          <a:ea typeface="Aptos" panose="020B0004020202020204" pitchFamily="34" charset="0"/>
                          <a:cs typeface="Arial" panose="020B0604020202020204" pitchFamily="34" charset="0"/>
                        </a:rPr>
                        <a:t>Get to know the Pathway to understand how it can support your organisation. </a:t>
                      </a:r>
                    </a:p>
                    <a:p>
                      <a:pPr algn="ctr"/>
                      <a:endParaRPr lang="en-GB" sz="14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Arial" panose="020B0604020202020204" pitchFamily="34" charset="0"/>
                          <a:cs typeface="Arial" panose="020B0604020202020204" pitchFamily="34" charset="0"/>
                        </a:rPr>
                        <a:t>The Pathway can seem big at first and using it could lead to changes in your organisation. That’s why it’s important to start by thinking about what you want to achieve and how the Pathway can help. Once you’re clear on your goals, you can take it step by step, making changes at a pace that works for you, and your team.  </a:t>
                      </a:r>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Arial" panose="020B0604020202020204" pitchFamily="34" charset="0"/>
                          <a:cs typeface="Arial" panose="020B0604020202020204" pitchFamily="34" charset="0"/>
                        </a:rPr>
                        <a:t>Check out each of the role categories in the Pathway. They can all be found on the </a:t>
                      </a:r>
                      <a:r>
                        <a:rPr lang="en-US" sz="1400">
                          <a:latin typeface="Arial" panose="020B0604020202020204" pitchFamily="34" charset="0"/>
                          <a:cs typeface="Arial" panose="020B0604020202020204" pitchFamily="34" charset="0"/>
                          <a:hlinkClick r:id="rId4"/>
                        </a:rPr>
                        <a:t>GOV.UK website </a:t>
                      </a:r>
                      <a:r>
                        <a:rPr lang="en-US" sz="1400">
                          <a:latin typeface="Arial" panose="020B0604020202020204" pitchFamily="34" charset="0"/>
                          <a:cs typeface="Arial" panose="020B0604020202020204" pitchFamily="34" charset="0"/>
                        </a:rPr>
                        <a:t>and each contain knowledge, skills, </a:t>
                      </a:r>
                      <a:r>
                        <a:rPr lang="en-US" sz="1400" err="1">
                          <a:latin typeface="Arial" panose="020B0604020202020204" pitchFamily="34" charset="0"/>
                          <a:cs typeface="Arial" panose="020B0604020202020204" pitchFamily="34" charset="0"/>
                        </a:rPr>
                        <a:t>behaviours</a:t>
                      </a:r>
                      <a:r>
                        <a:rPr lang="en-US" sz="1400">
                          <a:latin typeface="Arial" panose="020B0604020202020204" pitchFamily="34" charset="0"/>
                          <a:cs typeface="Arial" panose="020B0604020202020204" pitchFamily="34" charset="0"/>
                        </a:rPr>
                        <a:t> and values. </a:t>
                      </a:r>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814977"/>
                  </a:ext>
                </a:extLst>
              </a:tr>
              <a:tr h="1386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00">
                          <a:effectLst/>
                          <a:latin typeface="Arial" panose="020B0604020202020204" pitchFamily="34" charset="0"/>
                          <a:ea typeface="Aptos" panose="020B0004020202020204" pitchFamily="34" charset="0"/>
                          <a:cs typeface="Arial" panose="020B0604020202020204" pitchFamily="34" charset="0"/>
                        </a:rPr>
                        <a:t>Learn from other organisations who have been using the Pathway already. </a:t>
                      </a:r>
                      <a:endParaRPr lang="en-GB" sz="1400" b="1" kern="100">
                        <a:latin typeface="Arial" panose="020B0604020202020204" pitchFamily="34" charset="0"/>
                        <a:ea typeface="Aptos" panose="020B0004020202020204" pitchFamily="34" charset="0"/>
                        <a:cs typeface="Arial" panose="020B0604020202020204" pitchFamily="34" charset="0"/>
                      </a:endParaRPr>
                    </a:p>
                    <a:p>
                      <a:pPr algn="ctr"/>
                      <a:endParaRPr lang="en-GB" sz="14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a:effectLst/>
                          <a:latin typeface="Arial" panose="020B0604020202020204" pitchFamily="34" charset="0"/>
                          <a:cs typeface="Arial" panose="020B0604020202020204" pitchFamily="34" charset="0"/>
                        </a:rPr>
                        <a:t>Learning from others who are already using the Pathway can help you to: </a:t>
                      </a:r>
                    </a:p>
                    <a:p>
                      <a:pPr marL="228600" indent="-228600">
                        <a:buFont typeface="Wingdings" panose="05000000000000000000" pitchFamily="2" charset="2"/>
                        <a:buChar char="§"/>
                      </a:pPr>
                      <a:r>
                        <a:rPr lang="en-US" sz="1400" b="0">
                          <a:effectLst/>
                          <a:latin typeface="Arial" panose="020B0604020202020204" pitchFamily="34" charset="0"/>
                          <a:cs typeface="Arial" panose="020B0604020202020204" pitchFamily="34" charset="0"/>
                        </a:rPr>
                        <a:t>Build confidence by showing that change is possible and has worked in similar settings.</a:t>
                      </a:r>
                    </a:p>
                    <a:p>
                      <a:pPr marL="228600" indent="-228600">
                        <a:buFont typeface="Wingdings" panose="05000000000000000000" pitchFamily="2" charset="2"/>
                        <a:buChar char="§"/>
                      </a:pPr>
                      <a:r>
                        <a:rPr lang="en-US" sz="1400" b="0">
                          <a:effectLst/>
                          <a:latin typeface="Arial" panose="020B0604020202020204" pitchFamily="34" charset="0"/>
                          <a:cs typeface="Arial" panose="020B0604020202020204" pitchFamily="34" charset="0"/>
                        </a:rPr>
                        <a:t>Save time and resources by adopting proven ways of working instead of starting from scratch.</a:t>
                      </a:r>
                    </a:p>
                    <a:p>
                      <a:pPr marL="228600" indent="-228600">
                        <a:buFont typeface="Wingdings" panose="05000000000000000000" pitchFamily="2" charset="2"/>
                        <a:buChar char="§"/>
                      </a:pPr>
                      <a:r>
                        <a:rPr lang="en-US" sz="1400" b="0">
                          <a:effectLst/>
                          <a:latin typeface="Arial" panose="020B0604020202020204" pitchFamily="34" charset="0"/>
                          <a:cs typeface="Arial" panose="020B0604020202020204" pitchFamily="34" charset="0"/>
                        </a:rPr>
                        <a:t>Spark ideas and innovation by exploring different approaches and perspectives.</a:t>
                      </a:r>
                    </a:p>
                    <a:p>
                      <a:pPr marL="228600" indent="-228600">
                        <a:buFont typeface="Wingdings" panose="05000000000000000000" pitchFamily="2" charset="2"/>
                        <a:buChar char="§"/>
                      </a:pPr>
                      <a:r>
                        <a:rPr lang="en-US" sz="1400" b="0">
                          <a:effectLst/>
                          <a:latin typeface="Arial" panose="020B0604020202020204" pitchFamily="34" charset="0"/>
                          <a:cs typeface="Arial" panose="020B0604020202020204" pitchFamily="34" charset="0"/>
                        </a:rPr>
                        <a:t>Strengthen buy-in from teams by sharing real-world success stories that feel relatable and achievable.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latin typeface="Arial" panose="020B0604020202020204" pitchFamily="34" charset="0"/>
                          <a:cs typeface="Arial" panose="020B0604020202020204" pitchFamily="34" charset="0"/>
                        </a:rPr>
                        <a:t>Visit the Skills for Care website to find </a:t>
                      </a:r>
                      <a:r>
                        <a:rPr lang="en-US" sz="1400">
                          <a:latin typeface="Arial" panose="020B0604020202020204" pitchFamily="34" charset="0"/>
                          <a:cs typeface="Arial" panose="020B0604020202020204" pitchFamily="34" charset="0"/>
                          <a:hlinkClick r:id="rId5"/>
                        </a:rPr>
                        <a:t>case studies and a podcast.</a:t>
                      </a:r>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03478"/>
                  </a:ext>
                </a:extLst>
              </a:tr>
            </a:tbl>
          </a:graphicData>
        </a:graphic>
      </p:graphicFrame>
      <p:pic>
        <p:nvPicPr>
          <p:cNvPr id="13" name="Graphic 30" descr="Route (Two Pins With A Path) with solid fill">
            <a:extLst>
              <a:ext uri="{FF2B5EF4-FFF2-40B4-BE49-F238E27FC236}">
                <a16:creationId xmlns:a16="http://schemas.microsoft.com/office/drawing/2014/main" id="{5350F3E2-7E01-BC43-202B-71A2B9F3E2C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7954" y="1698126"/>
            <a:ext cx="1842135" cy="1842135"/>
          </a:xfrm>
          <a:prstGeom prst="rect">
            <a:avLst/>
          </a:prstGeom>
        </p:spPr>
      </p:pic>
      <p:pic>
        <p:nvPicPr>
          <p:cNvPr id="14" name="Graphic 29" descr="Classroom with solid fill">
            <a:extLst>
              <a:ext uri="{FF2B5EF4-FFF2-40B4-BE49-F238E27FC236}">
                <a16:creationId xmlns:a16="http://schemas.microsoft.com/office/drawing/2014/main" id="{9C36FA4A-FEB5-7AFE-1144-0BECE97C800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64745" y="3909060"/>
            <a:ext cx="1842135" cy="1842135"/>
          </a:xfrm>
          <a:prstGeom prst="rect">
            <a:avLst/>
          </a:prstGeom>
        </p:spPr>
      </p:pic>
    </p:spTree>
    <p:extLst>
      <p:ext uri="{BB962C8B-B14F-4D97-AF65-F5344CB8AC3E}">
        <p14:creationId xmlns:p14="http://schemas.microsoft.com/office/powerpoint/2010/main" val="3612795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B696D-0E67-6772-8837-63A732988E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27BDAD-8B83-A9DF-37C7-1DA7367C6EC8}"/>
              </a:ext>
            </a:extLst>
          </p:cNvPr>
          <p:cNvSpPr txBox="1"/>
          <p:nvPr/>
        </p:nvSpPr>
        <p:spPr>
          <a:xfrm>
            <a:off x="343023" y="487945"/>
            <a:ext cx="11389176" cy="677108"/>
          </a:xfrm>
          <a:prstGeom prst="rect">
            <a:avLst/>
          </a:prstGeom>
          <a:noFill/>
        </p:spPr>
        <p:txBody>
          <a:bodyPr wrap="square" rtlCol="0">
            <a:spAutoFit/>
          </a:bodyPr>
          <a:lstStyle/>
          <a:p>
            <a:r>
              <a:rPr lang="en-US" sz="3800" b="1" dirty="0">
                <a:solidFill>
                  <a:srgbClr val="606060"/>
                </a:solidFill>
                <a:latin typeface="Arial" panose="020B0604020202020204" pitchFamily="34" charset="0"/>
                <a:cs typeface="Arial" panose="020B0604020202020204" pitchFamily="34" charset="0"/>
              </a:rPr>
              <a:t>Care Workforce Pathway Resources</a:t>
            </a:r>
            <a:endParaRPr lang="en-GB" sz="3800" b="1" noProof="0" dirty="0">
              <a:solidFill>
                <a:srgbClr val="606060"/>
              </a:solidFill>
              <a:latin typeface="Arial" panose="020B0604020202020204" pitchFamily="34" charset="0"/>
              <a:cs typeface="Arial" panose="020B0604020202020204" pitchFamily="34" charset="0"/>
            </a:endParaRPr>
          </a:p>
        </p:txBody>
      </p:sp>
      <p:sp>
        <p:nvSpPr>
          <p:cNvPr id="7" name="Parallelogram 7">
            <a:extLst>
              <a:ext uri="{FF2B5EF4-FFF2-40B4-BE49-F238E27FC236}">
                <a16:creationId xmlns:a16="http://schemas.microsoft.com/office/drawing/2014/main" id="{046C0F83-6460-F3E7-0FED-41BC3B9B1FC2}"/>
              </a:ext>
            </a:extLst>
          </p:cNvPr>
          <p:cNvSpPr/>
          <p:nvPr/>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9">
            <a:extLst>
              <a:ext uri="{FF2B5EF4-FFF2-40B4-BE49-F238E27FC236}">
                <a16:creationId xmlns:a16="http://schemas.microsoft.com/office/drawing/2014/main" id="{F20E7830-CF6E-6ACB-692A-3BF3B118D674}"/>
              </a:ext>
            </a:extLst>
          </p:cNvPr>
          <p:cNvSpPr/>
          <p:nvPr/>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text on a black background&#10;&#10;Description automatically generated">
            <a:extLst>
              <a:ext uri="{FF2B5EF4-FFF2-40B4-BE49-F238E27FC236}">
                <a16:creationId xmlns:a16="http://schemas.microsoft.com/office/drawing/2014/main" id="{702E07EC-473F-7607-41C0-93DD2DA38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pic>
        <p:nvPicPr>
          <p:cNvPr id="6" name="Picture 5">
            <a:extLst>
              <a:ext uri="{FF2B5EF4-FFF2-40B4-BE49-F238E27FC236}">
                <a16:creationId xmlns:a16="http://schemas.microsoft.com/office/drawing/2014/main" id="{8654E99B-70E9-A5EA-29DA-B737E70D642E}"/>
              </a:ext>
            </a:extLst>
          </p:cNvPr>
          <p:cNvPicPr>
            <a:picLocks noChangeAspect="1"/>
          </p:cNvPicPr>
          <p:nvPr/>
        </p:nvPicPr>
        <p:blipFill>
          <a:blip r:embed="rId4"/>
          <a:stretch>
            <a:fillRect/>
          </a:stretch>
        </p:blipFill>
        <p:spPr>
          <a:xfrm>
            <a:off x="5265001" y="2660399"/>
            <a:ext cx="6467198" cy="3285754"/>
          </a:xfrm>
          <a:prstGeom prst="rect">
            <a:avLst/>
          </a:prstGeom>
        </p:spPr>
      </p:pic>
      <p:pic>
        <p:nvPicPr>
          <p:cNvPr id="11" name="Picture 10">
            <a:extLst>
              <a:ext uri="{FF2B5EF4-FFF2-40B4-BE49-F238E27FC236}">
                <a16:creationId xmlns:a16="http://schemas.microsoft.com/office/drawing/2014/main" id="{953F8306-4907-D954-5259-4EE40ABE68AD}"/>
              </a:ext>
            </a:extLst>
          </p:cNvPr>
          <p:cNvPicPr>
            <a:picLocks noChangeAspect="1"/>
          </p:cNvPicPr>
          <p:nvPr/>
        </p:nvPicPr>
        <p:blipFill>
          <a:blip r:embed="rId5"/>
          <a:stretch>
            <a:fillRect/>
          </a:stretch>
        </p:blipFill>
        <p:spPr>
          <a:xfrm>
            <a:off x="719328" y="1329040"/>
            <a:ext cx="4474464" cy="4474464"/>
          </a:xfrm>
          <a:prstGeom prst="rect">
            <a:avLst/>
          </a:prstGeom>
        </p:spPr>
      </p:pic>
      <p:pic>
        <p:nvPicPr>
          <p:cNvPr id="4" name="Picture 3">
            <a:extLst>
              <a:ext uri="{FF2B5EF4-FFF2-40B4-BE49-F238E27FC236}">
                <a16:creationId xmlns:a16="http://schemas.microsoft.com/office/drawing/2014/main" id="{D061EA9B-D9CF-896A-B40A-39672A0BFD25}"/>
              </a:ext>
            </a:extLst>
          </p:cNvPr>
          <p:cNvPicPr>
            <a:picLocks noChangeAspect="1"/>
          </p:cNvPicPr>
          <p:nvPr/>
        </p:nvPicPr>
        <p:blipFill>
          <a:blip r:embed="rId6"/>
          <a:stretch>
            <a:fillRect/>
          </a:stretch>
        </p:blipFill>
        <p:spPr>
          <a:xfrm>
            <a:off x="5469449" y="1260966"/>
            <a:ext cx="6058301" cy="1028075"/>
          </a:xfrm>
          <a:prstGeom prst="rect">
            <a:avLst/>
          </a:prstGeom>
        </p:spPr>
      </p:pic>
    </p:spTree>
    <p:extLst>
      <p:ext uri="{BB962C8B-B14F-4D97-AF65-F5344CB8AC3E}">
        <p14:creationId xmlns:p14="http://schemas.microsoft.com/office/powerpoint/2010/main" val="1999019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81F9D-21A3-997E-DE14-5110EBC0FC0D}"/>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7876FAF4-57BB-338E-369C-899DAC132050}"/>
              </a:ext>
            </a:extLst>
          </p:cNvPr>
          <p:cNvSpPr>
            <a:spLocks noGrp="1"/>
          </p:cNvSpPr>
          <p:nvPr>
            <p:ph type="title"/>
          </p:nvPr>
        </p:nvSpPr>
        <p:spPr/>
        <p:txBody>
          <a:bodyPr/>
          <a:lstStyle/>
          <a:p>
            <a:r>
              <a:rPr lang="en-US" dirty="0">
                <a:solidFill>
                  <a:srgbClr val="0070C0"/>
                </a:solidFill>
              </a:rPr>
              <a:t>Any questions or thoughts</a:t>
            </a:r>
          </a:p>
        </p:txBody>
      </p:sp>
    </p:spTree>
    <p:extLst>
      <p:ext uri="{BB962C8B-B14F-4D97-AF65-F5344CB8AC3E}">
        <p14:creationId xmlns:p14="http://schemas.microsoft.com/office/powerpoint/2010/main" val="27131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AD7ECD-24C2-5FB8-B3D4-3B2D62898FDB}"/>
              </a:ext>
            </a:extLst>
          </p:cNvPr>
          <p:cNvSpPr>
            <a:spLocks noGrp="1"/>
          </p:cNvSpPr>
          <p:nvPr>
            <p:ph type="body" sz="quarter" idx="12"/>
          </p:nvPr>
        </p:nvSpPr>
        <p:spPr/>
        <p:txBody>
          <a:bodyPr/>
          <a:lstStyle/>
          <a:p>
            <a:r>
              <a:rPr lang="en-GB" dirty="0">
                <a:solidFill>
                  <a:srgbClr val="0070C0"/>
                </a:solidFill>
              </a:rPr>
              <a:t>The Adult Social Care Workforce Data Set </a:t>
            </a:r>
          </a:p>
          <a:p>
            <a:endParaRPr lang="en-GB" dirty="0"/>
          </a:p>
        </p:txBody>
      </p:sp>
      <p:sp>
        <p:nvSpPr>
          <p:cNvPr id="9" name="Text Placeholder 8">
            <a:extLst>
              <a:ext uri="{FF2B5EF4-FFF2-40B4-BE49-F238E27FC236}">
                <a16:creationId xmlns:a16="http://schemas.microsoft.com/office/drawing/2014/main" id="{2539C1B1-86E6-CAC0-CFF4-E61C4F087A38}"/>
              </a:ext>
            </a:extLst>
          </p:cNvPr>
          <p:cNvSpPr>
            <a:spLocks noGrp="1"/>
          </p:cNvSpPr>
          <p:nvPr>
            <p:ph type="body" sz="quarter" idx="13"/>
          </p:nvPr>
        </p:nvSpPr>
        <p:spPr>
          <a:xfrm>
            <a:off x="495299" y="1981200"/>
            <a:ext cx="8831263" cy="3377228"/>
          </a:xfrm>
        </p:spPr>
        <p:txBody>
          <a:bodyPr lIns="91440" tIns="45720" rIns="91440" bIns="45720" anchor="t"/>
          <a:lstStyle/>
          <a:p>
            <a:pPr>
              <a:lnSpc>
                <a:spcPct val="150000"/>
              </a:lnSpc>
            </a:pPr>
            <a:r>
              <a:rPr lang="en-GB" dirty="0">
                <a:latin typeface="Arial"/>
                <a:cs typeface="Arial"/>
              </a:rPr>
              <a:t>ASC-WDS is a free data collection service, commissioned and funded by the Department of Health and Social Care. It is the leading source of intelligence for the adult social care workforce. It helps you to </a:t>
            </a:r>
            <a:r>
              <a:rPr lang="en-GB" b="1" dirty="0">
                <a:solidFill>
                  <a:srgbClr val="008F9C"/>
                </a:solidFill>
                <a:latin typeface="Arial"/>
                <a:cs typeface="Arial"/>
              </a:rPr>
              <a:t>manage your team </a:t>
            </a:r>
            <a:r>
              <a:rPr lang="en-GB" dirty="0">
                <a:latin typeface="Arial"/>
                <a:cs typeface="Arial"/>
              </a:rPr>
              <a:t>and provides </a:t>
            </a:r>
            <a:r>
              <a:rPr lang="en-GB" b="1" dirty="0">
                <a:solidFill>
                  <a:srgbClr val="0040BB"/>
                </a:solidFill>
                <a:latin typeface="Arial"/>
                <a:cs typeface="Arial"/>
              </a:rPr>
              <a:t>crucial information to decision makers</a:t>
            </a:r>
            <a:r>
              <a:rPr lang="en-GB" dirty="0">
                <a:solidFill>
                  <a:srgbClr val="0040BB"/>
                </a:solidFill>
                <a:latin typeface="Arial"/>
                <a:cs typeface="Arial"/>
              </a:rPr>
              <a:t>. </a:t>
            </a:r>
          </a:p>
          <a:p>
            <a:endParaRPr lang="en-GB" dirty="0"/>
          </a:p>
          <a:p>
            <a:endParaRPr lang="en-GB" dirty="0"/>
          </a:p>
        </p:txBody>
      </p:sp>
      <p:pic>
        <p:nvPicPr>
          <p:cNvPr id="10" name="Picture 9">
            <a:extLst>
              <a:ext uri="{FF2B5EF4-FFF2-40B4-BE49-F238E27FC236}">
                <a16:creationId xmlns:a16="http://schemas.microsoft.com/office/drawing/2014/main" id="{EF76C6C8-EA80-4DE7-2F21-B47E3F3E35B9}"/>
              </a:ext>
            </a:extLst>
          </p:cNvPr>
          <p:cNvPicPr>
            <a:picLocks noChangeAspect="1"/>
          </p:cNvPicPr>
          <p:nvPr/>
        </p:nvPicPr>
        <p:blipFill>
          <a:blip r:embed="rId3"/>
          <a:stretch>
            <a:fillRect/>
          </a:stretch>
        </p:blipFill>
        <p:spPr>
          <a:xfrm>
            <a:off x="1143000" y="3933491"/>
            <a:ext cx="2540726" cy="2540726"/>
          </a:xfrm>
          <a:prstGeom prst="rect">
            <a:avLst/>
          </a:prstGeom>
        </p:spPr>
      </p:pic>
    </p:spTree>
    <p:extLst>
      <p:ext uri="{BB962C8B-B14F-4D97-AF65-F5344CB8AC3E}">
        <p14:creationId xmlns:p14="http://schemas.microsoft.com/office/powerpoint/2010/main" val="272787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EFCC423-1516-3919-8FF1-C66EFCCCE502}"/>
              </a:ext>
            </a:extLst>
          </p:cNvPr>
          <p:cNvSpPr>
            <a:spLocks noGrp="1"/>
          </p:cNvSpPr>
          <p:nvPr>
            <p:ph type="body" sz="quarter" idx="10"/>
          </p:nvPr>
        </p:nvSpPr>
        <p:spPr/>
        <p:txBody>
          <a:bodyPr/>
          <a:lstStyle/>
          <a:p>
            <a:endParaRPr lang="en-GB" dirty="0"/>
          </a:p>
        </p:txBody>
      </p:sp>
      <p:sp>
        <p:nvSpPr>
          <p:cNvPr id="9" name="Text Placeholder 8">
            <a:extLst>
              <a:ext uri="{FF2B5EF4-FFF2-40B4-BE49-F238E27FC236}">
                <a16:creationId xmlns:a16="http://schemas.microsoft.com/office/drawing/2014/main" id="{979479D5-E12D-5E12-CC61-53FD774630B5}"/>
              </a:ext>
            </a:extLst>
          </p:cNvPr>
          <p:cNvSpPr>
            <a:spLocks noGrp="1"/>
          </p:cNvSpPr>
          <p:nvPr>
            <p:ph type="body" sz="quarter" idx="12"/>
          </p:nvPr>
        </p:nvSpPr>
        <p:spPr/>
        <p:txBody>
          <a:bodyPr/>
          <a:lstStyle/>
          <a:p>
            <a:r>
              <a:rPr lang="en-GB" dirty="0">
                <a:solidFill>
                  <a:srgbClr val="0070C0"/>
                </a:solidFill>
              </a:rPr>
              <a:t>The Adult Social Care Workforce Data Set </a:t>
            </a:r>
          </a:p>
          <a:p>
            <a:endParaRPr lang="en-GB" dirty="0"/>
          </a:p>
        </p:txBody>
      </p:sp>
      <p:sp>
        <p:nvSpPr>
          <p:cNvPr id="31" name="TextBox 30">
            <a:extLst>
              <a:ext uri="{FF2B5EF4-FFF2-40B4-BE49-F238E27FC236}">
                <a16:creationId xmlns:a16="http://schemas.microsoft.com/office/drawing/2014/main" id="{865A1748-E306-40C0-BD51-1C9AEDEDAE03}"/>
              </a:ext>
            </a:extLst>
          </p:cNvPr>
          <p:cNvSpPr txBox="1"/>
          <p:nvPr/>
        </p:nvSpPr>
        <p:spPr>
          <a:xfrm>
            <a:off x="286170" y="4321133"/>
            <a:ext cx="3942337" cy="416011"/>
          </a:xfrm>
          <a:prstGeom prst="rect">
            <a:avLst/>
          </a:prstGeom>
          <a:noFill/>
        </p:spPr>
        <p:txBody>
          <a:bodyPr wrap="square" lIns="91440" tIns="45720" rIns="91440" bIns="45720" rtlCol="0" anchor="ctr">
            <a:spAutoFit/>
          </a:bodyPr>
          <a:lstStyle/>
          <a:p>
            <a:pPr>
              <a:lnSpc>
                <a:spcPct val="150000"/>
              </a:lnSpc>
            </a:pPr>
            <a:r>
              <a:rPr lang="en-GB" sz="1600" b="1" dirty="0">
                <a:solidFill>
                  <a:srgbClr val="008F9C"/>
                </a:solidFill>
                <a:latin typeface="Arial"/>
                <a:cs typeface="Arial"/>
              </a:rPr>
              <a:t>Our crucial intelligence is used by: </a:t>
            </a:r>
          </a:p>
        </p:txBody>
      </p:sp>
      <p:pic>
        <p:nvPicPr>
          <p:cNvPr id="11" name="Picture 2">
            <a:extLst>
              <a:ext uri="{FF2B5EF4-FFF2-40B4-BE49-F238E27FC236}">
                <a16:creationId xmlns:a16="http://schemas.microsoft.com/office/drawing/2014/main" id="{1002B5FD-D646-B44F-61F6-532FB3B5F6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884" y="5863424"/>
            <a:ext cx="1147811" cy="2762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BC News:Amazon.co.uk:Appstore for Android">
            <a:extLst>
              <a:ext uri="{FF2B5EF4-FFF2-40B4-BE49-F238E27FC236}">
                <a16:creationId xmlns:a16="http://schemas.microsoft.com/office/drawing/2014/main" id="{32B0CA91-C2CD-CAE9-7F26-D822363259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8245" y="5646213"/>
            <a:ext cx="1115627" cy="545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he-guardian-logo - CarePredict">
            <a:extLst>
              <a:ext uri="{FF2B5EF4-FFF2-40B4-BE49-F238E27FC236}">
                <a16:creationId xmlns:a16="http://schemas.microsoft.com/office/drawing/2014/main" id="{4176254D-996A-CAD4-8B6B-94FAFE5697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393" y="5609256"/>
            <a:ext cx="1134623" cy="619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the King's Fund logo – The Queen's Nursing Institute">
            <a:extLst>
              <a:ext uri="{FF2B5EF4-FFF2-40B4-BE49-F238E27FC236}">
                <a16:creationId xmlns:a16="http://schemas.microsoft.com/office/drawing/2014/main" id="{963F5688-B28A-0DDA-7CA3-274FBED8AA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1404" y="5660824"/>
            <a:ext cx="1119027" cy="5883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ouse of Commons Logo - Mallards Collection by Bonds">
            <a:extLst>
              <a:ext uri="{FF2B5EF4-FFF2-40B4-BE49-F238E27FC236}">
                <a16:creationId xmlns:a16="http://schemas.microsoft.com/office/drawing/2014/main" id="{3CFA864F-FEB3-B02E-4B4E-70990C5FFD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6671" y="4957550"/>
            <a:ext cx="1150218" cy="306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A blue background with white text&#10;&#10;Description automatically generated">
            <a:extLst>
              <a:ext uri="{FF2B5EF4-FFF2-40B4-BE49-F238E27FC236}">
                <a16:creationId xmlns:a16="http://schemas.microsoft.com/office/drawing/2014/main" id="{588D4E43-69D6-F650-F7C3-D0AD34774BDE}"/>
              </a:ext>
            </a:extLst>
          </p:cNvPr>
          <p:cNvPicPr>
            <a:picLocks noChangeAspect="1"/>
          </p:cNvPicPr>
          <p:nvPr/>
        </p:nvPicPr>
        <p:blipFill>
          <a:blip r:embed="rId8"/>
          <a:stretch>
            <a:fillRect/>
          </a:stretch>
        </p:blipFill>
        <p:spPr>
          <a:xfrm>
            <a:off x="391094" y="5830579"/>
            <a:ext cx="1274735" cy="309123"/>
          </a:xfrm>
          <a:prstGeom prst="rect">
            <a:avLst/>
          </a:prstGeom>
        </p:spPr>
      </p:pic>
      <p:pic>
        <p:nvPicPr>
          <p:cNvPr id="17" name="Picture 2" descr="A logo with blue circles and white text&#10;&#10;Description automatically generated">
            <a:extLst>
              <a:ext uri="{FF2B5EF4-FFF2-40B4-BE49-F238E27FC236}">
                <a16:creationId xmlns:a16="http://schemas.microsoft.com/office/drawing/2014/main" id="{485E555A-0C5E-9FAD-C759-7FA42F87762C}"/>
              </a:ext>
            </a:extLst>
          </p:cNvPr>
          <p:cNvPicPr>
            <a:picLocks noChangeAspect="1"/>
          </p:cNvPicPr>
          <p:nvPr/>
        </p:nvPicPr>
        <p:blipFill rotWithShape="1">
          <a:blip r:embed="rId9"/>
          <a:srcRect l="25103" t="4412" r="26276" b="8088"/>
          <a:stretch/>
        </p:blipFill>
        <p:spPr>
          <a:xfrm>
            <a:off x="6660502" y="4831721"/>
            <a:ext cx="583843" cy="588392"/>
          </a:xfrm>
          <a:prstGeom prst="rect">
            <a:avLst/>
          </a:prstGeom>
        </p:spPr>
      </p:pic>
      <p:pic>
        <p:nvPicPr>
          <p:cNvPr id="18" name="Picture 17">
            <a:extLst>
              <a:ext uri="{FF2B5EF4-FFF2-40B4-BE49-F238E27FC236}">
                <a16:creationId xmlns:a16="http://schemas.microsoft.com/office/drawing/2014/main" id="{40B1B891-AC37-5E89-C8B9-8DA63F45A138}"/>
              </a:ext>
            </a:extLst>
          </p:cNvPr>
          <p:cNvPicPr>
            <a:picLocks noChangeAspect="1"/>
          </p:cNvPicPr>
          <p:nvPr/>
        </p:nvPicPr>
        <p:blipFill rotWithShape="1">
          <a:blip r:embed="rId10"/>
          <a:srcRect l="13850" t="32047" r="14640" b="48509"/>
          <a:stretch/>
        </p:blipFill>
        <p:spPr>
          <a:xfrm>
            <a:off x="1386948" y="4855711"/>
            <a:ext cx="954763" cy="506975"/>
          </a:xfrm>
          <a:prstGeom prst="rect">
            <a:avLst/>
          </a:prstGeom>
        </p:spPr>
      </p:pic>
      <p:pic>
        <p:nvPicPr>
          <p:cNvPr id="19" name="Picture 18">
            <a:extLst>
              <a:ext uri="{FF2B5EF4-FFF2-40B4-BE49-F238E27FC236}">
                <a16:creationId xmlns:a16="http://schemas.microsoft.com/office/drawing/2014/main" id="{B5485E30-9581-D221-D700-7F6100310A94}"/>
              </a:ext>
            </a:extLst>
          </p:cNvPr>
          <p:cNvPicPr>
            <a:picLocks noChangeAspect="1"/>
          </p:cNvPicPr>
          <p:nvPr/>
        </p:nvPicPr>
        <p:blipFill rotWithShape="1">
          <a:blip r:embed="rId10"/>
          <a:srcRect t="68163"/>
          <a:stretch/>
        </p:blipFill>
        <p:spPr>
          <a:xfrm>
            <a:off x="5481314" y="4809478"/>
            <a:ext cx="954763" cy="593588"/>
          </a:xfrm>
          <a:prstGeom prst="rect">
            <a:avLst/>
          </a:prstGeom>
        </p:spPr>
      </p:pic>
      <p:pic>
        <p:nvPicPr>
          <p:cNvPr id="20" name="Picture 19">
            <a:extLst>
              <a:ext uri="{FF2B5EF4-FFF2-40B4-BE49-F238E27FC236}">
                <a16:creationId xmlns:a16="http://schemas.microsoft.com/office/drawing/2014/main" id="{8E11618C-F32F-E270-5934-15781546AFB9}"/>
              </a:ext>
            </a:extLst>
          </p:cNvPr>
          <p:cNvPicPr>
            <a:picLocks noChangeAspect="1"/>
          </p:cNvPicPr>
          <p:nvPr/>
        </p:nvPicPr>
        <p:blipFill rotWithShape="1">
          <a:blip r:embed="rId10"/>
          <a:srcRect b="67740"/>
          <a:stretch/>
        </p:blipFill>
        <p:spPr>
          <a:xfrm>
            <a:off x="272794" y="4758245"/>
            <a:ext cx="1114154" cy="701906"/>
          </a:xfrm>
          <a:prstGeom prst="rect">
            <a:avLst/>
          </a:prstGeom>
        </p:spPr>
      </p:pic>
      <p:pic>
        <p:nvPicPr>
          <p:cNvPr id="21" name="Picture 4" descr="Homepage | EHRC">
            <a:extLst>
              <a:ext uri="{FF2B5EF4-FFF2-40B4-BE49-F238E27FC236}">
                <a16:creationId xmlns:a16="http://schemas.microsoft.com/office/drawing/2014/main" id="{35AF8B95-483C-7789-6CDE-E469DACECB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00991" y="4957550"/>
            <a:ext cx="1181255" cy="3032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3AAFC4E-E406-011D-08A8-A56E19F86FB1}"/>
              </a:ext>
            </a:extLst>
          </p:cNvPr>
          <p:cNvPicPr>
            <a:picLocks noChangeAspect="1"/>
          </p:cNvPicPr>
          <p:nvPr/>
        </p:nvPicPr>
        <p:blipFill>
          <a:blip r:embed="rId12"/>
          <a:stretch>
            <a:fillRect/>
          </a:stretch>
        </p:blipFill>
        <p:spPr>
          <a:xfrm>
            <a:off x="95772" y="1772816"/>
            <a:ext cx="3820618" cy="2153817"/>
          </a:xfrm>
          <a:prstGeom prst="rect">
            <a:avLst/>
          </a:prstGeom>
        </p:spPr>
      </p:pic>
      <p:pic>
        <p:nvPicPr>
          <p:cNvPr id="3" name="Picture 2" descr="A blue and white sign with a globe and arrow pointing down&#10;&#10;AI-generated content may be incorrect.">
            <a:extLst>
              <a:ext uri="{FF2B5EF4-FFF2-40B4-BE49-F238E27FC236}">
                <a16:creationId xmlns:a16="http://schemas.microsoft.com/office/drawing/2014/main" id="{5105FBBD-29C0-6DA3-EF04-3B87D9173E57}"/>
              </a:ext>
            </a:extLst>
          </p:cNvPr>
          <p:cNvPicPr>
            <a:picLocks noChangeAspect="1"/>
          </p:cNvPicPr>
          <p:nvPr/>
        </p:nvPicPr>
        <p:blipFill>
          <a:blip r:embed="rId13"/>
          <a:stretch>
            <a:fillRect/>
          </a:stretch>
        </p:blipFill>
        <p:spPr>
          <a:xfrm>
            <a:off x="4076835" y="1772814"/>
            <a:ext cx="4030557" cy="2161594"/>
          </a:xfrm>
          <a:prstGeom prst="rect">
            <a:avLst/>
          </a:prstGeom>
        </p:spPr>
      </p:pic>
      <p:pic>
        <p:nvPicPr>
          <p:cNvPr id="4" name="Picture 3" descr="A magnifying glass with a graphic of a house and text&#10;&#10;AI-generated content may be incorrect.">
            <a:extLst>
              <a:ext uri="{FF2B5EF4-FFF2-40B4-BE49-F238E27FC236}">
                <a16:creationId xmlns:a16="http://schemas.microsoft.com/office/drawing/2014/main" id="{1F24C91C-4061-8E73-D2BE-0A2F7F11DA73}"/>
              </a:ext>
            </a:extLst>
          </p:cNvPr>
          <p:cNvPicPr>
            <a:picLocks noChangeAspect="1"/>
          </p:cNvPicPr>
          <p:nvPr/>
        </p:nvPicPr>
        <p:blipFill>
          <a:blip r:embed="rId14"/>
          <a:stretch>
            <a:fillRect/>
          </a:stretch>
        </p:blipFill>
        <p:spPr>
          <a:xfrm>
            <a:off x="8213404" y="1765041"/>
            <a:ext cx="3773966" cy="2169369"/>
          </a:xfrm>
          <a:prstGeom prst="rect">
            <a:avLst/>
          </a:prstGeom>
        </p:spPr>
      </p:pic>
      <p:pic>
        <p:nvPicPr>
          <p:cNvPr id="5" name="Picture 4" descr="A close-up of a sign&#10;&#10;AI-generated content may be incorrect.">
            <a:extLst>
              <a:ext uri="{FF2B5EF4-FFF2-40B4-BE49-F238E27FC236}">
                <a16:creationId xmlns:a16="http://schemas.microsoft.com/office/drawing/2014/main" id="{82606DC3-DAFA-6355-A3AF-D5E06709B5EF}"/>
              </a:ext>
            </a:extLst>
          </p:cNvPr>
          <p:cNvPicPr>
            <a:picLocks noChangeAspect="1"/>
          </p:cNvPicPr>
          <p:nvPr/>
        </p:nvPicPr>
        <p:blipFill>
          <a:blip r:embed="rId15"/>
          <a:stretch>
            <a:fillRect/>
          </a:stretch>
        </p:blipFill>
        <p:spPr>
          <a:xfrm>
            <a:off x="8209869" y="4729746"/>
            <a:ext cx="2847975" cy="695325"/>
          </a:xfrm>
          <a:prstGeom prst="rect">
            <a:avLst/>
          </a:prstGeom>
        </p:spPr>
      </p:pic>
      <p:sp>
        <p:nvSpPr>
          <p:cNvPr id="7" name="TextBox 6">
            <a:extLst>
              <a:ext uri="{FF2B5EF4-FFF2-40B4-BE49-F238E27FC236}">
                <a16:creationId xmlns:a16="http://schemas.microsoft.com/office/drawing/2014/main" id="{06C5F4F1-D5E1-DC3F-8AFB-0FF907F2DAC6}"/>
              </a:ext>
            </a:extLst>
          </p:cNvPr>
          <p:cNvSpPr txBox="1"/>
          <p:nvPr/>
        </p:nvSpPr>
        <p:spPr>
          <a:xfrm>
            <a:off x="8114522" y="4358951"/>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rgbClr val="008F9C"/>
                </a:solidFill>
                <a:latin typeface="Arial"/>
                <a:cs typeface="Arial"/>
              </a:rPr>
              <a:t>Who we are regulated by:</a:t>
            </a:r>
          </a:p>
        </p:txBody>
      </p:sp>
      <p:pic>
        <p:nvPicPr>
          <p:cNvPr id="10" name="Picture 9">
            <a:extLst>
              <a:ext uri="{FF2B5EF4-FFF2-40B4-BE49-F238E27FC236}">
                <a16:creationId xmlns:a16="http://schemas.microsoft.com/office/drawing/2014/main" id="{9B8C02C9-796B-6F55-8821-FBDB536DD3C4}"/>
              </a:ext>
            </a:extLst>
          </p:cNvPr>
          <p:cNvPicPr>
            <a:picLocks noChangeAspect="1"/>
          </p:cNvPicPr>
          <p:nvPr/>
        </p:nvPicPr>
        <p:blipFill>
          <a:blip r:embed="rId16"/>
          <a:stretch>
            <a:fillRect/>
          </a:stretch>
        </p:blipFill>
        <p:spPr>
          <a:xfrm>
            <a:off x="9696172" y="355313"/>
            <a:ext cx="2291198" cy="1171739"/>
          </a:xfrm>
          <a:prstGeom prst="rect">
            <a:avLst/>
          </a:prstGeom>
        </p:spPr>
      </p:pic>
      <p:pic>
        <p:nvPicPr>
          <p:cNvPr id="23" name="Picture 22">
            <a:extLst>
              <a:ext uri="{FF2B5EF4-FFF2-40B4-BE49-F238E27FC236}">
                <a16:creationId xmlns:a16="http://schemas.microsoft.com/office/drawing/2014/main" id="{1CFDF1EF-AA43-44F6-7FB7-E3F99CF1CA67}"/>
              </a:ext>
            </a:extLst>
          </p:cNvPr>
          <p:cNvPicPr>
            <a:picLocks noChangeAspect="1"/>
          </p:cNvPicPr>
          <p:nvPr/>
        </p:nvPicPr>
        <p:blipFill>
          <a:blip r:embed="rId17"/>
          <a:stretch>
            <a:fillRect/>
          </a:stretch>
        </p:blipFill>
        <p:spPr>
          <a:xfrm>
            <a:off x="9771594" y="147568"/>
            <a:ext cx="2290430" cy="1164196"/>
          </a:xfrm>
          <a:prstGeom prst="rect">
            <a:avLst/>
          </a:prstGeom>
        </p:spPr>
      </p:pic>
    </p:spTree>
    <p:extLst>
      <p:ext uri="{BB962C8B-B14F-4D97-AF65-F5344CB8AC3E}">
        <p14:creationId xmlns:p14="http://schemas.microsoft.com/office/powerpoint/2010/main" val="145157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B173-7278-8BD3-7604-65942478C7C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88B94D-5462-4243-9268-14D88873C7AF}"/>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5C3840E2-6F71-A17D-E512-F9168A1D0E02}"/>
              </a:ext>
            </a:extLst>
          </p:cNvPr>
          <p:cNvSpPr txBox="1">
            <a:spLocks/>
          </p:cNvSpPr>
          <p:nvPr/>
        </p:nvSpPr>
        <p:spPr>
          <a:xfrm>
            <a:off x="723899" y="1371876"/>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200000"/>
              </a:lnSpc>
              <a:buClr>
                <a:srgbClr val="0040BB"/>
              </a:buClr>
              <a:buFont typeface="Wingdings" panose="05000000000000000000" pitchFamily="2" charset="2"/>
              <a:buChar char="§"/>
            </a:pPr>
            <a:r>
              <a:rPr lang="en-GB" dirty="0"/>
              <a:t>Funding for training your staff</a:t>
            </a:r>
          </a:p>
          <a:p>
            <a:pPr marL="342900" indent="-342900">
              <a:lnSpc>
                <a:spcPct val="200000"/>
              </a:lnSpc>
              <a:buClr>
                <a:srgbClr val="0040BB"/>
              </a:buClr>
              <a:buFont typeface="Wingdings" panose="05000000000000000000" pitchFamily="2" charset="2"/>
              <a:buChar char="§"/>
            </a:pPr>
            <a:r>
              <a:rPr lang="en-GB" dirty="0"/>
              <a:t>Safe and free storage of staff records </a:t>
            </a:r>
          </a:p>
          <a:p>
            <a:pPr marL="342900" indent="-342900">
              <a:lnSpc>
                <a:spcPct val="200000"/>
              </a:lnSpc>
              <a:buClr>
                <a:srgbClr val="0040BB"/>
              </a:buClr>
              <a:buFont typeface="Wingdings" panose="05000000000000000000" pitchFamily="2" charset="2"/>
              <a:buChar char="§"/>
            </a:pPr>
            <a:r>
              <a:rPr lang="en-GB" dirty="0"/>
              <a:t>Manage training records</a:t>
            </a:r>
          </a:p>
          <a:p>
            <a:pPr marL="342900" indent="-342900">
              <a:lnSpc>
                <a:spcPct val="200000"/>
              </a:lnSpc>
              <a:buClr>
                <a:srgbClr val="0040BB"/>
              </a:buClr>
              <a:buFont typeface="Wingdings" panose="05000000000000000000" pitchFamily="2" charset="2"/>
              <a:buChar char="§"/>
            </a:pPr>
            <a:r>
              <a:rPr lang="en-GB" dirty="0"/>
              <a:t>Benchmark your workplace</a:t>
            </a:r>
          </a:p>
          <a:p>
            <a:pPr marL="342900" indent="-342900">
              <a:lnSpc>
                <a:spcPct val="200000"/>
              </a:lnSpc>
              <a:buClr>
                <a:srgbClr val="0040BB"/>
              </a:buClr>
              <a:buFont typeface="Wingdings" panose="05000000000000000000" pitchFamily="2" charset="2"/>
              <a:buChar char="§"/>
            </a:pPr>
            <a:r>
              <a:rPr lang="en-GB" dirty="0"/>
              <a:t>Access the ASC-WDS Benefits Bundle</a:t>
            </a:r>
          </a:p>
          <a:p>
            <a:pPr marL="342900" indent="-342900">
              <a:lnSpc>
                <a:spcPct val="200000"/>
              </a:lnSpc>
              <a:buClr>
                <a:srgbClr val="0040BB"/>
              </a:buClr>
              <a:buFont typeface="Wingdings" panose="05000000000000000000" pitchFamily="2" charset="2"/>
              <a:buChar char="§"/>
            </a:pPr>
            <a:r>
              <a:rPr lang="en-GB" dirty="0">
                <a:latin typeface="Arial"/>
                <a:cs typeface="Arial"/>
              </a:rPr>
              <a:t>Share data with CQC &amp; LA ready for inspection</a:t>
            </a:r>
            <a:endParaRPr lang="en-GB" dirty="0"/>
          </a:p>
          <a:p>
            <a:endParaRPr lang="en-GB" dirty="0"/>
          </a:p>
        </p:txBody>
      </p:sp>
      <p:sp>
        <p:nvSpPr>
          <p:cNvPr id="19" name="Text Placeholder 4">
            <a:extLst>
              <a:ext uri="{FF2B5EF4-FFF2-40B4-BE49-F238E27FC236}">
                <a16:creationId xmlns:a16="http://schemas.microsoft.com/office/drawing/2014/main" id="{7601C843-BAE4-30A7-7693-0CF860497191}"/>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solidFill>
                  <a:srgbClr val="0070C0"/>
                </a:solidFill>
              </a:rPr>
              <a:t>Benefits to your business</a:t>
            </a:r>
          </a:p>
        </p:txBody>
      </p:sp>
      <p:pic>
        <p:nvPicPr>
          <p:cNvPr id="20" name="Picture 19">
            <a:extLst>
              <a:ext uri="{FF2B5EF4-FFF2-40B4-BE49-F238E27FC236}">
                <a16:creationId xmlns:a16="http://schemas.microsoft.com/office/drawing/2014/main" id="{97B5FCDF-7BF8-38C6-DE12-3351D3AA64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39000" y="990600"/>
            <a:ext cx="1346995" cy="1320409"/>
          </a:xfrm>
          <a:prstGeom prst="rect">
            <a:avLst/>
          </a:prstGeom>
        </p:spPr>
      </p:pic>
      <p:pic>
        <p:nvPicPr>
          <p:cNvPr id="21" name="Picture 20">
            <a:extLst>
              <a:ext uri="{FF2B5EF4-FFF2-40B4-BE49-F238E27FC236}">
                <a16:creationId xmlns:a16="http://schemas.microsoft.com/office/drawing/2014/main" id="{6D910305-0F28-8643-C092-16E839EED9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8999" y="2844408"/>
            <a:ext cx="1452829" cy="1176587"/>
          </a:xfrm>
          <a:prstGeom prst="rect">
            <a:avLst/>
          </a:prstGeom>
        </p:spPr>
      </p:pic>
      <p:pic>
        <p:nvPicPr>
          <p:cNvPr id="22" name="Picture 21">
            <a:extLst>
              <a:ext uri="{FF2B5EF4-FFF2-40B4-BE49-F238E27FC236}">
                <a16:creationId xmlns:a16="http://schemas.microsoft.com/office/drawing/2014/main" id="{3BE42FAA-B97F-EDB4-71E3-13461C1CE5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38999" y="4673209"/>
            <a:ext cx="1572130" cy="1086198"/>
          </a:xfrm>
          <a:prstGeom prst="rect">
            <a:avLst/>
          </a:prstGeom>
        </p:spPr>
      </p:pic>
    </p:spTree>
    <p:extLst>
      <p:ext uri="{BB962C8B-B14F-4D97-AF65-F5344CB8AC3E}">
        <p14:creationId xmlns:p14="http://schemas.microsoft.com/office/powerpoint/2010/main" val="131341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F644550-7B4D-4A90-DE84-09A9FFCC6738}"/>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A1159977-8991-E91A-3F30-C65E4FE2CEAA}"/>
              </a:ext>
            </a:extLst>
          </p:cNvPr>
          <p:cNvSpPr txBox="1">
            <a:spLocks/>
          </p:cNvSpPr>
          <p:nvPr/>
        </p:nvSpPr>
        <p:spPr>
          <a:xfrm>
            <a:off x="1096877" y="1335781"/>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9" name="Text Placeholder 4">
            <a:extLst>
              <a:ext uri="{FF2B5EF4-FFF2-40B4-BE49-F238E27FC236}">
                <a16:creationId xmlns:a16="http://schemas.microsoft.com/office/drawing/2014/main" id="{33347EE4-3B42-BBA9-94D0-4AA1B6902E7E}"/>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solidFill>
                  <a:srgbClr val="0070C0"/>
                </a:solidFill>
              </a:rPr>
              <a:t>Register for an account</a:t>
            </a:r>
          </a:p>
          <a:p>
            <a:endParaRPr lang="en-GB" dirty="0"/>
          </a:p>
          <a:p>
            <a:endParaRPr lang="en-GB" dirty="0"/>
          </a:p>
        </p:txBody>
      </p:sp>
      <p:sp>
        <p:nvSpPr>
          <p:cNvPr id="3" name="TextBox 2">
            <a:extLst>
              <a:ext uri="{FF2B5EF4-FFF2-40B4-BE49-F238E27FC236}">
                <a16:creationId xmlns:a16="http://schemas.microsoft.com/office/drawing/2014/main" id="{8EF17A95-FD83-30F6-ED2E-5831AC8A2E67}"/>
              </a:ext>
            </a:extLst>
          </p:cNvPr>
          <p:cNvSpPr txBox="1"/>
          <p:nvPr/>
        </p:nvSpPr>
        <p:spPr>
          <a:xfrm>
            <a:off x="1074861" y="1425862"/>
            <a:ext cx="8053138" cy="4924425"/>
          </a:xfrm>
          <a:prstGeom prst="rect">
            <a:avLst/>
          </a:prstGeom>
          <a:noFill/>
        </p:spPr>
        <p:txBody>
          <a:bodyPr wrap="square">
            <a:spAutoFit/>
          </a:bodyPr>
          <a:lstStyle/>
          <a:p>
            <a:pPr marL="285750" indent="-285750">
              <a:buFont typeface="Arial" panose="020B0604020202020204" pitchFamily="34" charset="0"/>
              <a:buChar char="•"/>
            </a:pPr>
            <a:r>
              <a:rPr lang="en-US" sz="2000" dirty="0"/>
              <a:t>Is your service CQC registered? ​</a:t>
            </a:r>
          </a:p>
          <a:p>
            <a:r>
              <a:rPr lang="en-US" dirty="0"/>
              <a:t>	If yes - find your workplace using your CQC location ID or postcode ​</a:t>
            </a:r>
          </a:p>
          <a:p>
            <a:r>
              <a:rPr lang="en-US" dirty="0"/>
              <a:t>	If no – find your workplace using your postcode​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Main service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Employer type​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Number of staff​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User account details: your name, job title, email address and contact number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User name, password and security question.​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Submit your registration</a:t>
            </a:r>
          </a:p>
        </p:txBody>
      </p:sp>
    </p:spTree>
    <p:extLst>
      <p:ext uri="{BB962C8B-B14F-4D97-AF65-F5344CB8AC3E}">
        <p14:creationId xmlns:p14="http://schemas.microsoft.com/office/powerpoint/2010/main" val="311761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F9175-D25C-D3D7-1C3A-9BBD013B20BB}"/>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17CC71F-E235-B31D-B1C0-1B8256FDD6E2}"/>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5D10338A-3FA3-5705-26A3-E6E14A4C7DEB}"/>
              </a:ext>
            </a:extLst>
          </p:cNvPr>
          <p:cNvSpPr txBox="1">
            <a:spLocks/>
          </p:cNvSpPr>
          <p:nvPr/>
        </p:nvSpPr>
        <p:spPr>
          <a:xfrm>
            <a:off x="647699" y="1295981"/>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9" name="Text Placeholder 4">
            <a:extLst>
              <a:ext uri="{FF2B5EF4-FFF2-40B4-BE49-F238E27FC236}">
                <a16:creationId xmlns:a16="http://schemas.microsoft.com/office/drawing/2014/main" id="{A921AD22-857D-9AD3-F33E-4F5E325FA165}"/>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pic>
        <p:nvPicPr>
          <p:cNvPr id="7" name="Picture 6">
            <a:extLst>
              <a:ext uri="{FF2B5EF4-FFF2-40B4-BE49-F238E27FC236}">
                <a16:creationId xmlns:a16="http://schemas.microsoft.com/office/drawing/2014/main" id="{9E8432F6-DA92-E999-4989-D2F0177452FF}"/>
              </a:ext>
            </a:extLst>
          </p:cNvPr>
          <p:cNvPicPr>
            <a:picLocks noChangeAspect="1"/>
          </p:cNvPicPr>
          <p:nvPr/>
        </p:nvPicPr>
        <p:blipFill>
          <a:blip r:embed="rId3"/>
          <a:stretch>
            <a:fillRect/>
          </a:stretch>
        </p:blipFill>
        <p:spPr>
          <a:xfrm>
            <a:off x="1963066" y="291144"/>
            <a:ext cx="6603417" cy="5871862"/>
          </a:xfrm>
          <a:prstGeom prst="rect">
            <a:avLst/>
          </a:prstGeom>
        </p:spPr>
      </p:pic>
    </p:spTree>
    <p:extLst>
      <p:ext uri="{BB962C8B-B14F-4D97-AF65-F5344CB8AC3E}">
        <p14:creationId xmlns:p14="http://schemas.microsoft.com/office/powerpoint/2010/main" val="107325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A0A3-0BD9-E939-F1AB-ABF9F9A668E5}"/>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3FA10CA1-DEFA-247A-796B-395DF703F3EF}"/>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2FC38003-9CD7-E507-BB4E-4AB392175D2E}"/>
              </a:ext>
            </a:extLst>
          </p:cNvPr>
          <p:cNvSpPr txBox="1">
            <a:spLocks/>
          </p:cNvSpPr>
          <p:nvPr/>
        </p:nvSpPr>
        <p:spPr>
          <a:xfrm>
            <a:off x="647699" y="1295981"/>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9" name="Text Placeholder 4">
            <a:extLst>
              <a:ext uri="{FF2B5EF4-FFF2-40B4-BE49-F238E27FC236}">
                <a16:creationId xmlns:a16="http://schemas.microsoft.com/office/drawing/2014/main" id="{0C1FCE5E-36F9-D750-A070-DDD1B7807BB2}"/>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pic>
        <p:nvPicPr>
          <p:cNvPr id="3" name="Picture 2">
            <a:extLst>
              <a:ext uri="{FF2B5EF4-FFF2-40B4-BE49-F238E27FC236}">
                <a16:creationId xmlns:a16="http://schemas.microsoft.com/office/drawing/2014/main" id="{A9CD7722-4DAF-8291-49BB-CDB04555A879}"/>
              </a:ext>
            </a:extLst>
          </p:cNvPr>
          <p:cNvPicPr>
            <a:picLocks noChangeAspect="1"/>
          </p:cNvPicPr>
          <p:nvPr/>
        </p:nvPicPr>
        <p:blipFill>
          <a:blip r:embed="rId3"/>
          <a:stretch>
            <a:fillRect/>
          </a:stretch>
        </p:blipFill>
        <p:spPr>
          <a:xfrm>
            <a:off x="457200" y="507713"/>
            <a:ext cx="9005819" cy="4854013"/>
          </a:xfrm>
          <a:prstGeom prst="rect">
            <a:avLst/>
          </a:prstGeom>
        </p:spPr>
      </p:pic>
    </p:spTree>
    <p:extLst>
      <p:ext uri="{BB962C8B-B14F-4D97-AF65-F5344CB8AC3E}">
        <p14:creationId xmlns:p14="http://schemas.microsoft.com/office/powerpoint/2010/main" val="252940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E593-F6E9-A557-C140-6EEA9AC8E150}"/>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352B269-C9DF-7B7A-DFEA-A88E23407266}"/>
              </a:ext>
            </a:extLst>
          </p:cNvPr>
          <p:cNvSpPr>
            <a:spLocks noGrp="1"/>
          </p:cNvSpPr>
          <p:nvPr>
            <p:ph type="body" sz="quarter" idx="10"/>
          </p:nvPr>
        </p:nvSpPr>
        <p:spPr/>
        <p:txBody>
          <a:bodyPr/>
          <a:lstStyle/>
          <a:p>
            <a:endParaRPr lang="en-GB"/>
          </a:p>
        </p:txBody>
      </p:sp>
      <p:sp>
        <p:nvSpPr>
          <p:cNvPr id="18" name="Text Placeholder 6">
            <a:extLst>
              <a:ext uri="{FF2B5EF4-FFF2-40B4-BE49-F238E27FC236}">
                <a16:creationId xmlns:a16="http://schemas.microsoft.com/office/drawing/2014/main" id="{55DB87A9-3496-2D89-793E-8E764F0A0FE8}"/>
              </a:ext>
            </a:extLst>
          </p:cNvPr>
          <p:cNvSpPr txBox="1">
            <a:spLocks/>
          </p:cNvSpPr>
          <p:nvPr/>
        </p:nvSpPr>
        <p:spPr>
          <a:xfrm>
            <a:off x="723899" y="1371876"/>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sp>
        <p:nvSpPr>
          <p:cNvPr id="19" name="Text Placeholder 4">
            <a:extLst>
              <a:ext uri="{FF2B5EF4-FFF2-40B4-BE49-F238E27FC236}">
                <a16:creationId xmlns:a16="http://schemas.microsoft.com/office/drawing/2014/main" id="{211C7F62-E6C7-041D-F20A-93F8C4FAA9C1}"/>
              </a:ext>
            </a:extLst>
          </p:cNvPr>
          <p:cNvSpPr txBox="1">
            <a:spLocks/>
          </p:cNvSpPr>
          <p:nvPr/>
        </p:nvSpPr>
        <p:spPr>
          <a:xfrm>
            <a:off x="647699" y="507713"/>
            <a:ext cx="8907463" cy="703263"/>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dirty="0"/>
          </a:p>
        </p:txBody>
      </p:sp>
      <p:pic>
        <p:nvPicPr>
          <p:cNvPr id="3" name="Picture 2">
            <a:extLst>
              <a:ext uri="{FF2B5EF4-FFF2-40B4-BE49-F238E27FC236}">
                <a16:creationId xmlns:a16="http://schemas.microsoft.com/office/drawing/2014/main" id="{31CC1942-9204-57A2-061E-2B84341BDA2F}"/>
              </a:ext>
            </a:extLst>
          </p:cNvPr>
          <p:cNvPicPr>
            <a:picLocks noChangeAspect="1"/>
          </p:cNvPicPr>
          <p:nvPr/>
        </p:nvPicPr>
        <p:blipFill>
          <a:blip r:embed="rId3"/>
          <a:stretch>
            <a:fillRect/>
          </a:stretch>
        </p:blipFill>
        <p:spPr>
          <a:xfrm>
            <a:off x="1452678" y="447555"/>
            <a:ext cx="7297504" cy="5496045"/>
          </a:xfrm>
          <a:prstGeom prst="rect">
            <a:avLst/>
          </a:prstGeom>
        </p:spPr>
      </p:pic>
    </p:spTree>
    <p:extLst>
      <p:ext uri="{BB962C8B-B14F-4D97-AF65-F5344CB8AC3E}">
        <p14:creationId xmlns:p14="http://schemas.microsoft.com/office/powerpoint/2010/main" val="2772828942"/>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a0e68e-8466-4757-96c3-fe86ac16c443">
      <Terms xmlns="http://schemas.microsoft.com/office/infopath/2007/PartnerControls"/>
    </lcf76f155ced4ddcb4097134ff3c332f>
    <PublishingExpirationDate xmlns="http://schemas.microsoft.com/sharepoint/v3" xsi:nil="true"/>
    <PublishingStartDate xmlns="http://schemas.microsoft.com/sharepoint/v3" xsi:nil="true"/>
    <TaxCatchAll xmlns="d82c7b53-b029-44d5-9ef6-308ac41fe8b2" xsi:nil="true"/>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563E0D0D0AB5C41A6FB91EE0FD3823D" ma:contentTypeVersion="111" ma:contentTypeDescription="Create a new document." ma:contentTypeScope="" ma:versionID="63e0397c7247ac4ab2e7a4cab4a01aea">
  <xsd:schema xmlns:xsd="http://www.w3.org/2001/XMLSchema" xmlns:xs="http://www.w3.org/2001/XMLSchema" xmlns:p="http://schemas.microsoft.com/office/2006/metadata/properties" xmlns:ns1="http://schemas.microsoft.com/sharepoint/v3" xmlns:ns2="d82c7b53-b029-44d5-9ef6-308ac41fe8b2" xmlns:ns3="b1a0e68e-8466-4757-96c3-fe86ac16c443" xmlns:ns4="0174b676-7cda-4827-a726-6946d1c91a29" targetNamespace="http://schemas.microsoft.com/office/2006/metadata/properties" ma:root="true" ma:fieldsID="a0a4166469b84315f0d47bd3778280bb" ns1:_="" ns2:_="" ns3:_="" ns4:_="">
    <xsd:import namespace="http://schemas.microsoft.com/sharepoint/v3"/>
    <xsd:import namespace="d82c7b53-b029-44d5-9ef6-308ac41fe8b2"/>
    <xsd:import namespace="b1a0e68e-8466-4757-96c3-fe86ac16c443"/>
    <xsd:import namespace="0174b676-7cda-4827-a726-6946d1c91a2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KeyPoints" minOccurs="0"/>
                <xsd:element ref="ns3:MediaServiceKeyPoints" minOccurs="0"/>
                <xsd:element ref="ns3:MediaLengthInSeconds" minOccurs="0"/>
                <xsd:element ref="ns3:MediaServiceSearchPropertie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2c7b53-b029-44d5-9ef6-308ac41fe8b2"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71a9fa94-0187-4a6a-8077-060d0dbc250d}" ma:internalName="TaxCatchAll" ma:showField="CatchAllData" ma:web="d82c7b53-b029-44d5-9ef6-308ac41fe8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a0e68e-8466-4757-96c3-fe86ac16c44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74b676-7cda-4827-a726-6946d1c91a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0D7FBC-3CCF-4AE5-8B17-750E5744AD56}">
  <ds:schemaRefs>
    <ds:schemaRef ds:uri="http://purl.org/dc/terms/"/>
    <ds:schemaRef ds:uri="http://purl.org/dc/dcmitype/"/>
    <ds:schemaRef ds:uri="http://schemas.microsoft.com/office/2006/documentManagement/types"/>
    <ds:schemaRef ds:uri="d82c7b53-b029-44d5-9ef6-308ac41fe8b2"/>
    <ds:schemaRef ds:uri="http://schemas.openxmlformats.org/package/2006/metadata/core-properties"/>
    <ds:schemaRef ds:uri="http://schemas.microsoft.com/office/2006/metadata/properties"/>
    <ds:schemaRef ds:uri="http://schemas.microsoft.com/sharepoint/v3"/>
    <ds:schemaRef ds:uri="http://schemas.microsoft.com/office/infopath/2007/PartnerControls"/>
    <ds:schemaRef ds:uri="http://purl.org/dc/elements/1.1/"/>
    <ds:schemaRef ds:uri="0174b676-7cda-4827-a726-6946d1c91a29"/>
    <ds:schemaRef ds:uri="b1a0e68e-8466-4757-96c3-fe86ac16c443"/>
    <ds:schemaRef ds:uri="http://www.w3.org/XML/1998/namespace"/>
  </ds:schemaRefs>
</ds:datastoreItem>
</file>

<file path=customXml/itemProps2.xml><?xml version="1.0" encoding="utf-8"?>
<ds:datastoreItem xmlns:ds="http://schemas.openxmlformats.org/officeDocument/2006/customXml" ds:itemID="{A54B0676-0D77-42A5-9146-656D42876F35}">
  <ds:schemaRefs>
    <ds:schemaRef ds:uri="http://schemas.microsoft.com/sharepoint/events"/>
  </ds:schemaRefs>
</ds:datastoreItem>
</file>

<file path=customXml/itemProps3.xml><?xml version="1.0" encoding="utf-8"?>
<ds:datastoreItem xmlns:ds="http://schemas.openxmlformats.org/officeDocument/2006/customXml" ds:itemID="{869DE0FC-5EF5-4F14-B78F-C070C3D4A396}">
  <ds:schemaRefs>
    <ds:schemaRef ds:uri="http://schemas.microsoft.com/sharepoint/v3/contenttype/forms"/>
  </ds:schemaRefs>
</ds:datastoreItem>
</file>

<file path=customXml/itemProps4.xml><?xml version="1.0" encoding="utf-8"?>
<ds:datastoreItem xmlns:ds="http://schemas.openxmlformats.org/officeDocument/2006/customXml" ds:itemID="{3D78B786-793C-4F9B-8F4F-6467208E7C67}">
  <ds:schemaRefs>
    <ds:schemaRef ds:uri="0174b676-7cda-4827-a726-6946d1c91a29"/>
    <ds:schemaRef ds:uri="b1a0e68e-8466-4757-96c3-fe86ac16c443"/>
    <ds:schemaRef ds:uri="d82c7b53-b029-44d5-9ef6-308ac41fe8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4420</Words>
  <Application>Microsoft Office PowerPoint</Application>
  <PresentationFormat>Widescreen</PresentationFormat>
  <Paragraphs>419</Paragraphs>
  <Slides>27</Slides>
  <Notes>27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Aptos</vt:lpstr>
      <vt:lpstr>Arial</vt:lpstr>
      <vt:lpstr>Arial,Sans-Serif</vt:lpstr>
      <vt:lpstr>Calibri</vt:lpstr>
      <vt:lpstr>Wingdings</vt:lpstr>
      <vt:lpstr>Content slides</vt:lpstr>
      <vt:lpstr>Title slides</vt:lpstr>
      <vt:lpstr>Holding slides</vt:lpstr>
      <vt:lpstr>Speaker Slides</vt:lpstr>
      <vt:lpstr>Blank</vt:lpstr>
      <vt:lpstr>Skills for Care Update   Helen Jackson helen.Jackson@skillsforcare.org.uk</vt:lpstr>
      <vt:lpstr>Adult Social Care Workforce Data Set  (ASC WDS)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and Development Support Scheme (LDSS)   </vt:lpstr>
      <vt:lpstr>PowerPoint Presentation</vt:lpstr>
      <vt:lpstr>PowerPoint Presentation</vt:lpstr>
      <vt:lpstr>PowerPoint Presentation</vt:lpstr>
      <vt:lpstr>PowerPoint Presentation</vt:lpstr>
      <vt:lpstr>The Care Workforce Pathway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or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Jackson</dc:creator>
  <cp:lastModifiedBy>Helen Jackson</cp:lastModifiedBy>
  <cp:revision>39</cp:revision>
  <dcterms:created xsi:type="dcterms:W3CDTF">2024-02-05T11:50:09Z</dcterms:created>
  <dcterms:modified xsi:type="dcterms:W3CDTF">2026-04-21T08:44:53Z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0x0101004563E0D0D0AB5C41A6FB91EE0FD3823D</vt:lpwstr>
  </property>
  <property fmtid="{D5CDD505-2E9C-101B-9397-08002B2CF9AE}" pid="14" name="MediaServiceImageTags">
    <vt:lpwstr/>
  </property>
</Properties>
</file>