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4"/>
    <p:sldMasterId id="2147483677" r:id="rId5"/>
    <p:sldMasterId id="2147483866" r:id="rId6"/>
    <p:sldMasterId id="2147483852" r:id="rId7"/>
    <p:sldMasterId id="2147483662" r:id="rId8"/>
    <p:sldMasterId id="2147483840" r:id="rId9"/>
    <p:sldMasterId id="2147483648" r:id="rId10"/>
  </p:sldMasterIdLst>
  <p:notesMasterIdLst>
    <p:notesMasterId r:id="rId68"/>
  </p:notesMasterIdLst>
  <p:sldIdLst>
    <p:sldId id="256"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57" r:id="rId24"/>
    <p:sldId id="558" r:id="rId25"/>
    <p:sldId id="559" r:id="rId26"/>
    <p:sldId id="560" r:id="rId27"/>
    <p:sldId id="561" r:id="rId28"/>
    <p:sldId id="562" r:id="rId29"/>
    <p:sldId id="563" r:id="rId30"/>
    <p:sldId id="564" r:id="rId31"/>
    <p:sldId id="565" r:id="rId32"/>
    <p:sldId id="566" r:id="rId33"/>
    <p:sldId id="567" r:id="rId34"/>
    <p:sldId id="568" r:id="rId35"/>
    <p:sldId id="569" r:id="rId36"/>
    <p:sldId id="570" r:id="rId37"/>
    <p:sldId id="571" r:id="rId38"/>
    <p:sldId id="572" r:id="rId39"/>
    <p:sldId id="573" r:id="rId40"/>
    <p:sldId id="574" r:id="rId41"/>
    <p:sldId id="575" r:id="rId42"/>
    <p:sldId id="576" r:id="rId43"/>
    <p:sldId id="577" r:id="rId44"/>
    <p:sldId id="578" r:id="rId45"/>
    <p:sldId id="579" r:id="rId46"/>
    <p:sldId id="580" r:id="rId47"/>
    <p:sldId id="581" r:id="rId48"/>
    <p:sldId id="582" r:id="rId49"/>
    <p:sldId id="583" r:id="rId50"/>
    <p:sldId id="584" r:id="rId51"/>
    <p:sldId id="585" r:id="rId52"/>
    <p:sldId id="586" r:id="rId53"/>
    <p:sldId id="587" r:id="rId54"/>
    <p:sldId id="588" r:id="rId55"/>
    <p:sldId id="589" r:id="rId56"/>
    <p:sldId id="590" r:id="rId57"/>
    <p:sldId id="591" r:id="rId58"/>
    <p:sldId id="593" r:id="rId59"/>
    <p:sldId id="594" r:id="rId60"/>
    <p:sldId id="595" r:id="rId61"/>
    <p:sldId id="596" r:id="rId62"/>
    <p:sldId id="597" r:id="rId63"/>
    <p:sldId id="598" r:id="rId64"/>
    <p:sldId id="599" r:id="rId65"/>
    <p:sldId id="600" r:id="rId66"/>
    <p:sldId id="544" r:id="rId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8" d="100"/>
          <a:sy n="78" d="100"/>
        </p:scale>
        <p:origin x="1594" y="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5" Type="http://schemas.openxmlformats.org/officeDocument/2006/relationships/slideMaster" Target="slideMasters/slideMaster2.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6E18DB-744B-4B85-96D3-FC76DAA26D76}" type="doc">
      <dgm:prSet loTypeId="urn:microsoft.com/office/officeart/2016/7/layout/LinearBlockProcessNumbered" loCatId="process" qsTypeId="urn:microsoft.com/office/officeart/2005/8/quickstyle/simple1" qsCatId="simple" csTypeId="urn:microsoft.com/office/officeart/2005/8/colors/colorful1" csCatId="colorful" phldr="1"/>
      <dgm:spPr/>
      <dgm:t>
        <a:bodyPr/>
        <a:lstStyle/>
        <a:p>
          <a:endParaRPr lang="en-US"/>
        </a:p>
      </dgm:t>
    </dgm:pt>
    <dgm:pt modelId="{FA6F2FA2-2C92-4E17-B8AA-7B3E13E7F302}">
      <dgm:prSet/>
      <dgm:spPr/>
      <dgm:t>
        <a:bodyPr/>
        <a:lstStyle/>
        <a:p>
          <a:r>
            <a:rPr lang="en-GB" dirty="0"/>
            <a:t>Shaftesbury Suffolk Memory and Dementia Support Service (Ipswich, East and West Suffolk)</a:t>
          </a:r>
        </a:p>
        <a:p>
          <a:r>
            <a:rPr lang="en-GB" dirty="0"/>
            <a:t>Jo Marshall</a:t>
          </a:r>
          <a:endParaRPr lang="en-US" dirty="0"/>
        </a:p>
      </dgm:t>
    </dgm:pt>
    <dgm:pt modelId="{CC54E7AD-D7BA-4A29-8ADB-4E6BDD08CC43}" type="parTrans" cxnId="{03977FEB-6C58-425C-977F-882E924165F2}">
      <dgm:prSet/>
      <dgm:spPr/>
      <dgm:t>
        <a:bodyPr/>
        <a:lstStyle/>
        <a:p>
          <a:endParaRPr lang="en-US"/>
        </a:p>
      </dgm:t>
    </dgm:pt>
    <dgm:pt modelId="{0B7FAC1B-AF93-4923-B139-EC47B5D3CEF6}" type="sibTrans" cxnId="{03977FEB-6C58-425C-977F-882E924165F2}">
      <dgm:prSet phldrT="01"/>
      <dgm:spPr/>
      <dgm:t>
        <a:bodyPr/>
        <a:lstStyle/>
        <a:p>
          <a:endParaRPr lang="en-US" dirty="0"/>
        </a:p>
      </dgm:t>
    </dgm:pt>
    <dgm:pt modelId="{E30D1E86-39E1-4D21-A57F-82135D44DE82}">
      <dgm:prSet/>
      <dgm:spPr/>
      <dgm:t>
        <a:bodyPr/>
        <a:lstStyle/>
        <a:p>
          <a:r>
            <a:rPr lang="en-GB" dirty="0"/>
            <a:t>Alzheimer’s Society – Norfolk and Waveney Dementia Support Service</a:t>
          </a:r>
        </a:p>
        <a:p>
          <a:r>
            <a:rPr lang="en-GB" dirty="0"/>
            <a:t>Hana Richardson</a:t>
          </a:r>
          <a:endParaRPr lang="en-US" dirty="0"/>
        </a:p>
      </dgm:t>
    </dgm:pt>
    <dgm:pt modelId="{2B868770-5A53-423F-9F2F-E932B66E3FDB}" type="parTrans" cxnId="{0BE0C53B-7FC4-498D-AE25-8891C29DDB96}">
      <dgm:prSet/>
      <dgm:spPr/>
      <dgm:t>
        <a:bodyPr/>
        <a:lstStyle/>
        <a:p>
          <a:endParaRPr lang="en-US"/>
        </a:p>
      </dgm:t>
    </dgm:pt>
    <dgm:pt modelId="{879D9402-1CA5-49D7-B318-F3C840DE5952}" type="sibTrans" cxnId="{0BE0C53B-7FC4-498D-AE25-8891C29DDB96}">
      <dgm:prSet phldrT="02"/>
      <dgm:spPr/>
      <dgm:t>
        <a:bodyPr/>
        <a:lstStyle/>
        <a:p>
          <a:endParaRPr lang="en-US" dirty="0"/>
        </a:p>
      </dgm:t>
    </dgm:pt>
    <dgm:pt modelId="{A01724B5-6049-4250-9DA3-6A08C9DAFF1E}">
      <dgm:prSet/>
      <dgm:spPr/>
      <dgm:t>
        <a:bodyPr/>
        <a:lstStyle/>
        <a:p>
          <a:r>
            <a:rPr lang="en-GB" dirty="0"/>
            <a:t>Suffolk Family Carers </a:t>
          </a:r>
        </a:p>
        <a:p>
          <a:r>
            <a:rPr lang="en-GB" dirty="0"/>
            <a:t>Demi Smith</a:t>
          </a:r>
          <a:endParaRPr lang="en-US" dirty="0"/>
        </a:p>
      </dgm:t>
    </dgm:pt>
    <dgm:pt modelId="{265684B1-5921-4756-A816-59571FCE90AD}" type="parTrans" cxnId="{341C6E39-3F72-47B8-B5E6-138C92659A7D}">
      <dgm:prSet/>
      <dgm:spPr/>
      <dgm:t>
        <a:bodyPr/>
        <a:lstStyle/>
        <a:p>
          <a:endParaRPr lang="en-US"/>
        </a:p>
      </dgm:t>
    </dgm:pt>
    <dgm:pt modelId="{3850F2D1-F6BA-4491-8BCF-A13C25CEF060}" type="sibTrans" cxnId="{341C6E39-3F72-47B8-B5E6-138C92659A7D}">
      <dgm:prSet phldrT="03"/>
      <dgm:spPr/>
      <dgm:t>
        <a:bodyPr/>
        <a:lstStyle/>
        <a:p>
          <a:endParaRPr lang="en-US" dirty="0"/>
        </a:p>
      </dgm:t>
    </dgm:pt>
    <dgm:pt modelId="{CF501F42-3805-46F0-9E28-D71AD5712873}">
      <dgm:prSet/>
      <dgm:spPr/>
      <dgm:t>
        <a:bodyPr/>
        <a:lstStyle/>
        <a:p>
          <a:r>
            <a:rPr lang="en-GB" dirty="0"/>
            <a:t>Adult Social Care -Supported Self Assessments</a:t>
          </a:r>
        </a:p>
        <a:p>
          <a:r>
            <a:rPr lang="en-GB" dirty="0"/>
            <a:t>Ben Ankers</a:t>
          </a:r>
          <a:endParaRPr lang="en-US" dirty="0"/>
        </a:p>
      </dgm:t>
    </dgm:pt>
    <dgm:pt modelId="{16D0E90F-DFC8-4255-B6AD-2EBDC1B7DC9E}" type="parTrans" cxnId="{672C3AF9-68F9-44E9-8378-BF9530E94FC1}">
      <dgm:prSet/>
      <dgm:spPr/>
      <dgm:t>
        <a:bodyPr/>
        <a:lstStyle/>
        <a:p>
          <a:endParaRPr lang="en-US"/>
        </a:p>
      </dgm:t>
    </dgm:pt>
    <dgm:pt modelId="{159F59C8-3539-473A-BF1E-00E45EDA3A70}" type="sibTrans" cxnId="{672C3AF9-68F9-44E9-8378-BF9530E94FC1}">
      <dgm:prSet phldrT="04"/>
      <dgm:spPr/>
      <dgm:t>
        <a:bodyPr/>
        <a:lstStyle/>
        <a:p>
          <a:endParaRPr lang="en-US" dirty="0"/>
        </a:p>
      </dgm:t>
    </dgm:pt>
    <dgm:pt modelId="{8A725BC3-5FCD-4A33-8170-679561E04D7E}" type="pres">
      <dgm:prSet presAssocID="{AB6E18DB-744B-4B85-96D3-FC76DAA26D76}" presName="Name0" presStyleCnt="0">
        <dgm:presLayoutVars>
          <dgm:animLvl val="lvl"/>
          <dgm:resizeHandles val="exact"/>
        </dgm:presLayoutVars>
      </dgm:prSet>
      <dgm:spPr/>
    </dgm:pt>
    <dgm:pt modelId="{E3039105-18BE-4679-A01A-067501A672F0}" type="pres">
      <dgm:prSet presAssocID="{FA6F2FA2-2C92-4E17-B8AA-7B3E13E7F302}" presName="compositeNode" presStyleCnt="0">
        <dgm:presLayoutVars>
          <dgm:bulletEnabled val="1"/>
        </dgm:presLayoutVars>
      </dgm:prSet>
      <dgm:spPr/>
    </dgm:pt>
    <dgm:pt modelId="{87CDD13F-A520-40EF-9B2D-18CD3A8FC117}" type="pres">
      <dgm:prSet presAssocID="{FA6F2FA2-2C92-4E17-B8AA-7B3E13E7F302}" presName="bgRect" presStyleLbl="alignNode1" presStyleIdx="0" presStyleCnt="4"/>
      <dgm:spPr/>
    </dgm:pt>
    <dgm:pt modelId="{30A7765D-0F71-406F-84B3-C315EB36C57B}" type="pres">
      <dgm:prSet presAssocID="{0B7FAC1B-AF93-4923-B139-EC47B5D3CEF6}" presName="sibTransNodeRect" presStyleLbl="alignNode1" presStyleIdx="0" presStyleCnt="4">
        <dgm:presLayoutVars>
          <dgm:chMax val="0"/>
          <dgm:bulletEnabled val="1"/>
        </dgm:presLayoutVars>
      </dgm:prSet>
      <dgm:spPr/>
    </dgm:pt>
    <dgm:pt modelId="{8DE4FE94-A2DC-4E0B-8907-7F4830D5EDF8}" type="pres">
      <dgm:prSet presAssocID="{FA6F2FA2-2C92-4E17-B8AA-7B3E13E7F302}" presName="nodeRect" presStyleLbl="alignNode1" presStyleIdx="0" presStyleCnt="4">
        <dgm:presLayoutVars>
          <dgm:bulletEnabled val="1"/>
        </dgm:presLayoutVars>
      </dgm:prSet>
      <dgm:spPr/>
    </dgm:pt>
    <dgm:pt modelId="{047ECA60-9BEC-402F-9E9C-6672936F8D77}" type="pres">
      <dgm:prSet presAssocID="{0B7FAC1B-AF93-4923-B139-EC47B5D3CEF6}" presName="sibTrans" presStyleCnt="0"/>
      <dgm:spPr/>
    </dgm:pt>
    <dgm:pt modelId="{258C41C7-9092-463E-942E-E67165BCC2BF}" type="pres">
      <dgm:prSet presAssocID="{E30D1E86-39E1-4D21-A57F-82135D44DE82}" presName="compositeNode" presStyleCnt="0">
        <dgm:presLayoutVars>
          <dgm:bulletEnabled val="1"/>
        </dgm:presLayoutVars>
      </dgm:prSet>
      <dgm:spPr/>
    </dgm:pt>
    <dgm:pt modelId="{A029EF00-4E55-454F-A2D2-780C11E053A8}" type="pres">
      <dgm:prSet presAssocID="{E30D1E86-39E1-4D21-A57F-82135D44DE82}" presName="bgRect" presStyleLbl="alignNode1" presStyleIdx="1" presStyleCnt="4"/>
      <dgm:spPr/>
    </dgm:pt>
    <dgm:pt modelId="{E77C1F89-8C32-4EEE-A1FB-A742F187BB70}" type="pres">
      <dgm:prSet presAssocID="{879D9402-1CA5-49D7-B318-F3C840DE5952}" presName="sibTransNodeRect" presStyleLbl="alignNode1" presStyleIdx="1" presStyleCnt="4">
        <dgm:presLayoutVars>
          <dgm:chMax val="0"/>
          <dgm:bulletEnabled val="1"/>
        </dgm:presLayoutVars>
      </dgm:prSet>
      <dgm:spPr/>
    </dgm:pt>
    <dgm:pt modelId="{A360177D-87D6-4739-B20F-75D29352F242}" type="pres">
      <dgm:prSet presAssocID="{E30D1E86-39E1-4D21-A57F-82135D44DE82}" presName="nodeRect" presStyleLbl="alignNode1" presStyleIdx="1" presStyleCnt="4">
        <dgm:presLayoutVars>
          <dgm:bulletEnabled val="1"/>
        </dgm:presLayoutVars>
      </dgm:prSet>
      <dgm:spPr/>
    </dgm:pt>
    <dgm:pt modelId="{3AEF282A-3CB2-4FC8-8F58-9C44CAC993D3}" type="pres">
      <dgm:prSet presAssocID="{879D9402-1CA5-49D7-B318-F3C840DE5952}" presName="sibTrans" presStyleCnt="0"/>
      <dgm:spPr/>
    </dgm:pt>
    <dgm:pt modelId="{DC053639-8F26-4DDA-8D04-5B575864D33A}" type="pres">
      <dgm:prSet presAssocID="{A01724B5-6049-4250-9DA3-6A08C9DAFF1E}" presName="compositeNode" presStyleCnt="0">
        <dgm:presLayoutVars>
          <dgm:bulletEnabled val="1"/>
        </dgm:presLayoutVars>
      </dgm:prSet>
      <dgm:spPr/>
    </dgm:pt>
    <dgm:pt modelId="{17C2B614-A8CA-42E8-B189-510E52EEA8F7}" type="pres">
      <dgm:prSet presAssocID="{A01724B5-6049-4250-9DA3-6A08C9DAFF1E}" presName="bgRect" presStyleLbl="alignNode1" presStyleIdx="2" presStyleCnt="4"/>
      <dgm:spPr/>
    </dgm:pt>
    <dgm:pt modelId="{BFD9B5A6-B609-4E59-9DCB-DFDD4402AC08}" type="pres">
      <dgm:prSet presAssocID="{3850F2D1-F6BA-4491-8BCF-A13C25CEF060}" presName="sibTransNodeRect" presStyleLbl="alignNode1" presStyleIdx="2" presStyleCnt="4">
        <dgm:presLayoutVars>
          <dgm:chMax val="0"/>
          <dgm:bulletEnabled val="1"/>
        </dgm:presLayoutVars>
      </dgm:prSet>
      <dgm:spPr/>
    </dgm:pt>
    <dgm:pt modelId="{55865D8B-C051-45E0-A7FF-7A40CAE9163A}" type="pres">
      <dgm:prSet presAssocID="{A01724B5-6049-4250-9DA3-6A08C9DAFF1E}" presName="nodeRect" presStyleLbl="alignNode1" presStyleIdx="2" presStyleCnt="4">
        <dgm:presLayoutVars>
          <dgm:bulletEnabled val="1"/>
        </dgm:presLayoutVars>
      </dgm:prSet>
      <dgm:spPr/>
    </dgm:pt>
    <dgm:pt modelId="{2F35347F-CD76-404F-A88D-967EB94B1908}" type="pres">
      <dgm:prSet presAssocID="{3850F2D1-F6BA-4491-8BCF-A13C25CEF060}" presName="sibTrans" presStyleCnt="0"/>
      <dgm:spPr/>
    </dgm:pt>
    <dgm:pt modelId="{AA7A94C2-BFD0-42B3-AEF2-C441758F32DE}" type="pres">
      <dgm:prSet presAssocID="{CF501F42-3805-46F0-9E28-D71AD5712873}" presName="compositeNode" presStyleCnt="0">
        <dgm:presLayoutVars>
          <dgm:bulletEnabled val="1"/>
        </dgm:presLayoutVars>
      </dgm:prSet>
      <dgm:spPr/>
    </dgm:pt>
    <dgm:pt modelId="{D213F6D7-AE37-4C67-A8C5-AF5D414A8AA9}" type="pres">
      <dgm:prSet presAssocID="{CF501F42-3805-46F0-9E28-D71AD5712873}" presName="bgRect" presStyleLbl="alignNode1" presStyleIdx="3" presStyleCnt="4"/>
      <dgm:spPr/>
    </dgm:pt>
    <dgm:pt modelId="{4F2ABDDB-5125-4527-80EB-ABD49B46F321}" type="pres">
      <dgm:prSet presAssocID="{159F59C8-3539-473A-BF1E-00E45EDA3A70}" presName="sibTransNodeRect" presStyleLbl="alignNode1" presStyleIdx="3" presStyleCnt="4">
        <dgm:presLayoutVars>
          <dgm:chMax val="0"/>
          <dgm:bulletEnabled val="1"/>
        </dgm:presLayoutVars>
      </dgm:prSet>
      <dgm:spPr/>
    </dgm:pt>
    <dgm:pt modelId="{42329496-6518-42B2-B78A-A70EA1B722C1}" type="pres">
      <dgm:prSet presAssocID="{CF501F42-3805-46F0-9E28-D71AD5712873}" presName="nodeRect" presStyleLbl="alignNode1" presStyleIdx="3" presStyleCnt="4">
        <dgm:presLayoutVars>
          <dgm:bulletEnabled val="1"/>
        </dgm:presLayoutVars>
      </dgm:prSet>
      <dgm:spPr/>
    </dgm:pt>
  </dgm:ptLst>
  <dgm:cxnLst>
    <dgm:cxn modelId="{BC130E07-E36D-4B85-AD67-81121A7A801D}" type="presOf" srcId="{879D9402-1CA5-49D7-B318-F3C840DE5952}" destId="{E77C1F89-8C32-4EEE-A1FB-A742F187BB70}" srcOrd="0" destOrd="0" presId="urn:microsoft.com/office/officeart/2016/7/layout/LinearBlockProcessNumbered"/>
    <dgm:cxn modelId="{62629A09-6498-4A24-AE35-4A3A1BE3EE10}" type="presOf" srcId="{FA6F2FA2-2C92-4E17-B8AA-7B3E13E7F302}" destId="{8DE4FE94-A2DC-4E0B-8907-7F4830D5EDF8}" srcOrd="1" destOrd="0" presId="urn:microsoft.com/office/officeart/2016/7/layout/LinearBlockProcessNumbered"/>
    <dgm:cxn modelId="{341C6E39-3F72-47B8-B5E6-138C92659A7D}" srcId="{AB6E18DB-744B-4B85-96D3-FC76DAA26D76}" destId="{A01724B5-6049-4250-9DA3-6A08C9DAFF1E}" srcOrd="2" destOrd="0" parTransId="{265684B1-5921-4756-A816-59571FCE90AD}" sibTransId="{3850F2D1-F6BA-4491-8BCF-A13C25CEF060}"/>
    <dgm:cxn modelId="{0BE0C53B-7FC4-498D-AE25-8891C29DDB96}" srcId="{AB6E18DB-744B-4B85-96D3-FC76DAA26D76}" destId="{E30D1E86-39E1-4D21-A57F-82135D44DE82}" srcOrd="1" destOrd="0" parTransId="{2B868770-5A53-423F-9F2F-E932B66E3FDB}" sibTransId="{879D9402-1CA5-49D7-B318-F3C840DE5952}"/>
    <dgm:cxn modelId="{24AF2F3E-91F1-4074-82F5-F38DC911DB42}" type="presOf" srcId="{159F59C8-3539-473A-BF1E-00E45EDA3A70}" destId="{4F2ABDDB-5125-4527-80EB-ABD49B46F321}" srcOrd="0" destOrd="0" presId="urn:microsoft.com/office/officeart/2016/7/layout/LinearBlockProcessNumbered"/>
    <dgm:cxn modelId="{1934E543-6B8D-4F0C-AD52-409EB294B5D9}" type="presOf" srcId="{E30D1E86-39E1-4D21-A57F-82135D44DE82}" destId="{A029EF00-4E55-454F-A2D2-780C11E053A8}" srcOrd="0" destOrd="0" presId="urn:microsoft.com/office/officeart/2016/7/layout/LinearBlockProcessNumbered"/>
    <dgm:cxn modelId="{55343746-40BD-4AF6-9776-891BE774113E}" type="presOf" srcId="{0B7FAC1B-AF93-4923-B139-EC47B5D3CEF6}" destId="{30A7765D-0F71-406F-84B3-C315EB36C57B}" srcOrd="0" destOrd="0" presId="urn:microsoft.com/office/officeart/2016/7/layout/LinearBlockProcessNumbered"/>
    <dgm:cxn modelId="{49439250-A1B1-444E-8CA2-7C826F9AE3E7}" type="presOf" srcId="{A01724B5-6049-4250-9DA3-6A08C9DAFF1E}" destId="{55865D8B-C051-45E0-A7FF-7A40CAE9163A}" srcOrd="1" destOrd="0" presId="urn:microsoft.com/office/officeart/2016/7/layout/LinearBlockProcessNumbered"/>
    <dgm:cxn modelId="{F3DEDD91-0CF6-477D-BB9C-C3798A0F19D6}" type="presOf" srcId="{A01724B5-6049-4250-9DA3-6A08C9DAFF1E}" destId="{17C2B614-A8CA-42E8-B189-510E52EEA8F7}" srcOrd="0" destOrd="0" presId="urn:microsoft.com/office/officeart/2016/7/layout/LinearBlockProcessNumbered"/>
    <dgm:cxn modelId="{45B3E3B0-82FD-4976-93C0-9626C282E1D3}" type="presOf" srcId="{E30D1E86-39E1-4D21-A57F-82135D44DE82}" destId="{A360177D-87D6-4739-B20F-75D29352F242}" srcOrd="1" destOrd="0" presId="urn:microsoft.com/office/officeart/2016/7/layout/LinearBlockProcessNumbered"/>
    <dgm:cxn modelId="{A9917DB1-16A4-4976-8FC1-D5062FA85A05}" type="presOf" srcId="{CF501F42-3805-46F0-9E28-D71AD5712873}" destId="{D213F6D7-AE37-4C67-A8C5-AF5D414A8AA9}" srcOrd="0" destOrd="0" presId="urn:microsoft.com/office/officeart/2016/7/layout/LinearBlockProcessNumbered"/>
    <dgm:cxn modelId="{197745BB-93A6-4077-A820-CD9183E8A37C}" type="presOf" srcId="{3850F2D1-F6BA-4491-8BCF-A13C25CEF060}" destId="{BFD9B5A6-B609-4E59-9DCB-DFDD4402AC08}" srcOrd="0" destOrd="0" presId="urn:microsoft.com/office/officeart/2016/7/layout/LinearBlockProcessNumbered"/>
    <dgm:cxn modelId="{884EAFE8-A135-4075-A71D-71404329B34C}" type="presOf" srcId="{AB6E18DB-744B-4B85-96D3-FC76DAA26D76}" destId="{8A725BC3-5FCD-4A33-8170-679561E04D7E}" srcOrd="0" destOrd="0" presId="urn:microsoft.com/office/officeart/2016/7/layout/LinearBlockProcessNumbered"/>
    <dgm:cxn modelId="{03977FEB-6C58-425C-977F-882E924165F2}" srcId="{AB6E18DB-744B-4B85-96D3-FC76DAA26D76}" destId="{FA6F2FA2-2C92-4E17-B8AA-7B3E13E7F302}" srcOrd="0" destOrd="0" parTransId="{CC54E7AD-D7BA-4A29-8ADB-4E6BDD08CC43}" sibTransId="{0B7FAC1B-AF93-4923-B139-EC47B5D3CEF6}"/>
    <dgm:cxn modelId="{B572AFEE-AC21-4470-A181-3A0D8418FB70}" type="presOf" srcId="{FA6F2FA2-2C92-4E17-B8AA-7B3E13E7F302}" destId="{87CDD13F-A520-40EF-9B2D-18CD3A8FC117}" srcOrd="0" destOrd="0" presId="urn:microsoft.com/office/officeart/2016/7/layout/LinearBlockProcessNumbered"/>
    <dgm:cxn modelId="{672C3AF9-68F9-44E9-8378-BF9530E94FC1}" srcId="{AB6E18DB-744B-4B85-96D3-FC76DAA26D76}" destId="{CF501F42-3805-46F0-9E28-D71AD5712873}" srcOrd="3" destOrd="0" parTransId="{16D0E90F-DFC8-4255-B6AD-2EBDC1B7DC9E}" sibTransId="{159F59C8-3539-473A-BF1E-00E45EDA3A70}"/>
    <dgm:cxn modelId="{C308A0FA-CFCC-4928-83CD-9AC585B01A22}" type="presOf" srcId="{CF501F42-3805-46F0-9E28-D71AD5712873}" destId="{42329496-6518-42B2-B78A-A70EA1B722C1}" srcOrd="1" destOrd="0" presId="urn:microsoft.com/office/officeart/2016/7/layout/LinearBlockProcessNumbered"/>
    <dgm:cxn modelId="{B860BC24-4BB8-48C9-AF71-F6352DF9F4D7}" type="presParOf" srcId="{8A725BC3-5FCD-4A33-8170-679561E04D7E}" destId="{E3039105-18BE-4679-A01A-067501A672F0}" srcOrd="0" destOrd="0" presId="urn:microsoft.com/office/officeart/2016/7/layout/LinearBlockProcessNumbered"/>
    <dgm:cxn modelId="{DA00D08D-C324-4595-A494-A8FD38AC2689}" type="presParOf" srcId="{E3039105-18BE-4679-A01A-067501A672F0}" destId="{87CDD13F-A520-40EF-9B2D-18CD3A8FC117}" srcOrd="0" destOrd="0" presId="urn:microsoft.com/office/officeart/2016/7/layout/LinearBlockProcessNumbered"/>
    <dgm:cxn modelId="{3B425C12-606E-4C24-B33D-C3EE629D21F5}" type="presParOf" srcId="{E3039105-18BE-4679-A01A-067501A672F0}" destId="{30A7765D-0F71-406F-84B3-C315EB36C57B}" srcOrd="1" destOrd="0" presId="urn:microsoft.com/office/officeart/2016/7/layout/LinearBlockProcessNumbered"/>
    <dgm:cxn modelId="{C84FAE5B-36A5-4722-B32E-B374246E9C1A}" type="presParOf" srcId="{E3039105-18BE-4679-A01A-067501A672F0}" destId="{8DE4FE94-A2DC-4E0B-8907-7F4830D5EDF8}" srcOrd="2" destOrd="0" presId="urn:microsoft.com/office/officeart/2016/7/layout/LinearBlockProcessNumbered"/>
    <dgm:cxn modelId="{22BC32D3-9E0C-4497-B754-4669A803E8FE}" type="presParOf" srcId="{8A725BC3-5FCD-4A33-8170-679561E04D7E}" destId="{047ECA60-9BEC-402F-9E9C-6672936F8D77}" srcOrd="1" destOrd="0" presId="urn:microsoft.com/office/officeart/2016/7/layout/LinearBlockProcessNumbered"/>
    <dgm:cxn modelId="{BB5EADB8-DB0A-4A2E-874E-7E7B9C9258F8}" type="presParOf" srcId="{8A725BC3-5FCD-4A33-8170-679561E04D7E}" destId="{258C41C7-9092-463E-942E-E67165BCC2BF}" srcOrd="2" destOrd="0" presId="urn:microsoft.com/office/officeart/2016/7/layout/LinearBlockProcessNumbered"/>
    <dgm:cxn modelId="{3FE984CD-3578-4625-8C30-FA85D24E3B1F}" type="presParOf" srcId="{258C41C7-9092-463E-942E-E67165BCC2BF}" destId="{A029EF00-4E55-454F-A2D2-780C11E053A8}" srcOrd="0" destOrd="0" presId="urn:microsoft.com/office/officeart/2016/7/layout/LinearBlockProcessNumbered"/>
    <dgm:cxn modelId="{F8F22280-F20F-4490-87DE-F1A63DFF6061}" type="presParOf" srcId="{258C41C7-9092-463E-942E-E67165BCC2BF}" destId="{E77C1F89-8C32-4EEE-A1FB-A742F187BB70}" srcOrd="1" destOrd="0" presId="urn:microsoft.com/office/officeart/2016/7/layout/LinearBlockProcessNumbered"/>
    <dgm:cxn modelId="{53B77A33-DB01-4E01-8F29-B3C6037C49AB}" type="presParOf" srcId="{258C41C7-9092-463E-942E-E67165BCC2BF}" destId="{A360177D-87D6-4739-B20F-75D29352F242}" srcOrd="2" destOrd="0" presId="urn:microsoft.com/office/officeart/2016/7/layout/LinearBlockProcessNumbered"/>
    <dgm:cxn modelId="{0D2E1912-10FC-4655-9625-5C96088AEA58}" type="presParOf" srcId="{8A725BC3-5FCD-4A33-8170-679561E04D7E}" destId="{3AEF282A-3CB2-4FC8-8F58-9C44CAC993D3}" srcOrd="3" destOrd="0" presId="urn:microsoft.com/office/officeart/2016/7/layout/LinearBlockProcessNumbered"/>
    <dgm:cxn modelId="{29944270-45E0-49D9-9B9A-262918EFF255}" type="presParOf" srcId="{8A725BC3-5FCD-4A33-8170-679561E04D7E}" destId="{DC053639-8F26-4DDA-8D04-5B575864D33A}" srcOrd="4" destOrd="0" presId="urn:microsoft.com/office/officeart/2016/7/layout/LinearBlockProcessNumbered"/>
    <dgm:cxn modelId="{9A81C0C0-C228-4F64-A614-452D76EC6C9E}" type="presParOf" srcId="{DC053639-8F26-4DDA-8D04-5B575864D33A}" destId="{17C2B614-A8CA-42E8-B189-510E52EEA8F7}" srcOrd="0" destOrd="0" presId="urn:microsoft.com/office/officeart/2016/7/layout/LinearBlockProcessNumbered"/>
    <dgm:cxn modelId="{4A1BE026-A88D-44AC-BDF7-6BA8DA70867C}" type="presParOf" srcId="{DC053639-8F26-4DDA-8D04-5B575864D33A}" destId="{BFD9B5A6-B609-4E59-9DCB-DFDD4402AC08}" srcOrd="1" destOrd="0" presId="urn:microsoft.com/office/officeart/2016/7/layout/LinearBlockProcessNumbered"/>
    <dgm:cxn modelId="{C5E54A96-62DC-4FD9-868D-4F9DA37CC9C5}" type="presParOf" srcId="{DC053639-8F26-4DDA-8D04-5B575864D33A}" destId="{55865D8B-C051-45E0-A7FF-7A40CAE9163A}" srcOrd="2" destOrd="0" presId="urn:microsoft.com/office/officeart/2016/7/layout/LinearBlockProcessNumbered"/>
    <dgm:cxn modelId="{10539227-28E2-4558-93B9-A304CE33FDCA}" type="presParOf" srcId="{8A725BC3-5FCD-4A33-8170-679561E04D7E}" destId="{2F35347F-CD76-404F-A88D-967EB94B1908}" srcOrd="5" destOrd="0" presId="urn:microsoft.com/office/officeart/2016/7/layout/LinearBlockProcessNumbered"/>
    <dgm:cxn modelId="{A7D9FAF7-84F2-421B-B3D5-8620C53A6DD6}" type="presParOf" srcId="{8A725BC3-5FCD-4A33-8170-679561E04D7E}" destId="{AA7A94C2-BFD0-42B3-AEF2-C441758F32DE}" srcOrd="6" destOrd="0" presId="urn:microsoft.com/office/officeart/2016/7/layout/LinearBlockProcessNumbered"/>
    <dgm:cxn modelId="{FB16A60F-7B57-4E00-8844-B819BFFC58B5}" type="presParOf" srcId="{AA7A94C2-BFD0-42B3-AEF2-C441758F32DE}" destId="{D213F6D7-AE37-4C67-A8C5-AF5D414A8AA9}" srcOrd="0" destOrd="0" presId="urn:microsoft.com/office/officeart/2016/7/layout/LinearBlockProcessNumbered"/>
    <dgm:cxn modelId="{3648511E-BF6B-4532-A674-7EDFE8B50831}" type="presParOf" srcId="{AA7A94C2-BFD0-42B3-AEF2-C441758F32DE}" destId="{4F2ABDDB-5125-4527-80EB-ABD49B46F321}" srcOrd="1" destOrd="0" presId="urn:microsoft.com/office/officeart/2016/7/layout/LinearBlockProcessNumbered"/>
    <dgm:cxn modelId="{A5F52FE9-65BE-44F0-8EB0-FD9EE7D90BA7}" type="presParOf" srcId="{AA7A94C2-BFD0-42B3-AEF2-C441758F32DE}" destId="{42329496-6518-42B2-B78A-A70EA1B722C1}" srcOrd="2" destOrd="0" presId="urn:microsoft.com/office/officeart/2016/7/layout/LinearBlockProcessNumbered"/>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6E18DB-744B-4B85-96D3-FC76DAA26D76}" type="doc">
      <dgm:prSet loTypeId="urn:microsoft.com/office/officeart/2016/7/layout/LinearBlockProcessNumbered" loCatId="process" qsTypeId="urn:microsoft.com/office/officeart/2005/8/quickstyle/simple1" qsCatId="simple" csTypeId="urn:microsoft.com/office/officeart/2005/8/colors/colorful1" csCatId="colorful" phldr="1"/>
      <dgm:spPr/>
      <dgm:t>
        <a:bodyPr/>
        <a:lstStyle/>
        <a:p>
          <a:endParaRPr lang="en-US"/>
        </a:p>
      </dgm:t>
    </dgm:pt>
    <dgm:pt modelId="{FA6F2FA2-2C92-4E17-B8AA-7B3E13E7F302}">
      <dgm:prSet/>
      <dgm:spPr/>
      <dgm:t>
        <a:bodyPr/>
        <a:lstStyle/>
        <a:p>
          <a:r>
            <a:rPr lang="en-GB" dirty="0"/>
            <a:t>Shaftesbury Suffolk Memory and Dementia Support Service (Ipswich, East and West Suffolk)</a:t>
          </a:r>
        </a:p>
        <a:p>
          <a:r>
            <a:rPr lang="en-GB" dirty="0"/>
            <a:t>Jo Marshall</a:t>
          </a:r>
          <a:endParaRPr lang="en-US" dirty="0"/>
        </a:p>
      </dgm:t>
    </dgm:pt>
    <dgm:pt modelId="{CC54E7AD-D7BA-4A29-8ADB-4E6BDD08CC43}" type="parTrans" cxnId="{03977FEB-6C58-425C-977F-882E924165F2}">
      <dgm:prSet/>
      <dgm:spPr/>
      <dgm:t>
        <a:bodyPr/>
        <a:lstStyle/>
        <a:p>
          <a:endParaRPr lang="en-US"/>
        </a:p>
      </dgm:t>
    </dgm:pt>
    <dgm:pt modelId="{0B7FAC1B-AF93-4923-B139-EC47B5D3CEF6}" type="sibTrans" cxnId="{03977FEB-6C58-425C-977F-882E924165F2}">
      <dgm:prSet phldrT="01"/>
      <dgm:spPr/>
      <dgm:t>
        <a:bodyPr/>
        <a:lstStyle/>
        <a:p>
          <a:endParaRPr lang="en-US" dirty="0"/>
        </a:p>
      </dgm:t>
    </dgm:pt>
    <dgm:pt modelId="{E30D1E86-39E1-4D21-A57F-82135D44DE82}">
      <dgm:prSet/>
      <dgm:spPr/>
      <dgm:t>
        <a:bodyPr/>
        <a:lstStyle/>
        <a:p>
          <a:r>
            <a:rPr lang="en-GB" dirty="0"/>
            <a:t>Alzheimer’s Society – Norfolk and Waveney Dementia Support Service</a:t>
          </a:r>
        </a:p>
        <a:p>
          <a:r>
            <a:rPr lang="en-GB" dirty="0"/>
            <a:t>Hana Richardson</a:t>
          </a:r>
          <a:endParaRPr lang="en-US" dirty="0"/>
        </a:p>
      </dgm:t>
    </dgm:pt>
    <dgm:pt modelId="{2B868770-5A53-423F-9F2F-E932B66E3FDB}" type="parTrans" cxnId="{0BE0C53B-7FC4-498D-AE25-8891C29DDB96}">
      <dgm:prSet/>
      <dgm:spPr/>
      <dgm:t>
        <a:bodyPr/>
        <a:lstStyle/>
        <a:p>
          <a:endParaRPr lang="en-US"/>
        </a:p>
      </dgm:t>
    </dgm:pt>
    <dgm:pt modelId="{879D9402-1CA5-49D7-B318-F3C840DE5952}" type="sibTrans" cxnId="{0BE0C53B-7FC4-498D-AE25-8891C29DDB96}">
      <dgm:prSet phldrT="02"/>
      <dgm:spPr/>
      <dgm:t>
        <a:bodyPr/>
        <a:lstStyle/>
        <a:p>
          <a:endParaRPr lang="en-US" dirty="0"/>
        </a:p>
      </dgm:t>
    </dgm:pt>
    <dgm:pt modelId="{A01724B5-6049-4250-9DA3-6A08C9DAFF1E}">
      <dgm:prSet/>
      <dgm:spPr/>
      <dgm:t>
        <a:bodyPr/>
        <a:lstStyle/>
        <a:p>
          <a:r>
            <a:rPr lang="en-GB" dirty="0"/>
            <a:t>Suffolk Family Carers </a:t>
          </a:r>
        </a:p>
        <a:p>
          <a:r>
            <a:rPr lang="en-GB" dirty="0"/>
            <a:t>Demi Smith</a:t>
          </a:r>
          <a:endParaRPr lang="en-US" dirty="0"/>
        </a:p>
      </dgm:t>
    </dgm:pt>
    <dgm:pt modelId="{265684B1-5921-4756-A816-59571FCE90AD}" type="parTrans" cxnId="{341C6E39-3F72-47B8-B5E6-138C92659A7D}">
      <dgm:prSet/>
      <dgm:spPr/>
      <dgm:t>
        <a:bodyPr/>
        <a:lstStyle/>
        <a:p>
          <a:endParaRPr lang="en-US"/>
        </a:p>
      </dgm:t>
    </dgm:pt>
    <dgm:pt modelId="{3850F2D1-F6BA-4491-8BCF-A13C25CEF060}" type="sibTrans" cxnId="{341C6E39-3F72-47B8-B5E6-138C92659A7D}">
      <dgm:prSet phldrT="03"/>
      <dgm:spPr/>
      <dgm:t>
        <a:bodyPr/>
        <a:lstStyle/>
        <a:p>
          <a:endParaRPr lang="en-US" dirty="0"/>
        </a:p>
      </dgm:t>
    </dgm:pt>
    <dgm:pt modelId="{CF501F42-3805-46F0-9E28-D71AD5712873}">
      <dgm:prSet/>
      <dgm:spPr/>
      <dgm:t>
        <a:bodyPr/>
        <a:lstStyle/>
        <a:p>
          <a:r>
            <a:rPr lang="en-GB" dirty="0"/>
            <a:t>Adult Social Care -Supported Self Assessments</a:t>
          </a:r>
        </a:p>
        <a:p>
          <a:r>
            <a:rPr lang="en-GB" dirty="0"/>
            <a:t>Ben Ankers</a:t>
          </a:r>
          <a:endParaRPr lang="en-US" dirty="0"/>
        </a:p>
      </dgm:t>
    </dgm:pt>
    <dgm:pt modelId="{16D0E90F-DFC8-4255-B6AD-2EBDC1B7DC9E}" type="parTrans" cxnId="{672C3AF9-68F9-44E9-8378-BF9530E94FC1}">
      <dgm:prSet/>
      <dgm:spPr/>
      <dgm:t>
        <a:bodyPr/>
        <a:lstStyle/>
        <a:p>
          <a:endParaRPr lang="en-US"/>
        </a:p>
      </dgm:t>
    </dgm:pt>
    <dgm:pt modelId="{159F59C8-3539-473A-BF1E-00E45EDA3A70}" type="sibTrans" cxnId="{672C3AF9-68F9-44E9-8378-BF9530E94FC1}">
      <dgm:prSet phldrT="04"/>
      <dgm:spPr/>
      <dgm:t>
        <a:bodyPr/>
        <a:lstStyle/>
        <a:p>
          <a:endParaRPr lang="en-US" dirty="0"/>
        </a:p>
      </dgm:t>
    </dgm:pt>
    <dgm:pt modelId="{8A725BC3-5FCD-4A33-8170-679561E04D7E}" type="pres">
      <dgm:prSet presAssocID="{AB6E18DB-744B-4B85-96D3-FC76DAA26D76}" presName="Name0" presStyleCnt="0">
        <dgm:presLayoutVars>
          <dgm:animLvl val="lvl"/>
          <dgm:resizeHandles val="exact"/>
        </dgm:presLayoutVars>
      </dgm:prSet>
      <dgm:spPr/>
    </dgm:pt>
    <dgm:pt modelId="{E3039105-18BE-4679-A01A-067501A672F0}" type="pres">
      <dgm:prSet presAssocID="{FA6F2FA2-2C92-4E17-B8AA-7B3E13E7F302}" presName="compositeNode" presStyleCnt="0">
        <dgm:presLayoutVars>
          <dgm:bulletEnabled val="1"/>
        </dgm:presLayoutVars>
      </dgm:prSet>
      <dgm:spPr/>
    </dgm:pt>
    <dgm:pt modelId="{87CDD13F-A520-40EF-9B2D-18CD3A8FC117}" type="pres">
      <dgm:prSet presAssocID="{FA6F2FA2-2C92-4E17-B8AA-7B3E13E7F302}" presName="bgRect" presStyleLbl="alignNode1" presStyleIdx="0" presStyleCnt="4"/>
      <dgm:spPr/>
    </dgm:pt>
    <dgm:pt modelId="{30A7765D-0F71-406F-84B3-C315EB36C57B}" type="pres">
      <dgm:prSet presAssocID="{0B7FAC1B-AF93-4923-B139-EC47B5D3CEF6}" presName="sibTransNodeRect" presStyleLbl="alignNode1" presStyleIdx="0" presStyleCnt="4">
        <dgm:presLayoutVars>
          <dgm:chMax val="0"/>
          <dgm:bulletEnabled val="1"/>
        </dgm:presLayoutVars>
      </dgm:prSet>
      <dgm:spPr/>
    </dgm:pt>
    <dgm:pt modelId="{8DE4FE94-A2DC-4E0B-8907-7F4830D5EDF8}" type="pres">
      <dgm:prSet presAssocID="{FA6F2FA2-2C92-4E17-B8AA-7B3E13E7F302}" presName="nodeRect" presStyleLbl="alignNode1" presStyleIdx="0" presStyleCnt="4">
        <dgm:presLayoutVars>
          <dgm:bulletEnabled val="1"/>
        </dgm:presLayoutVars>
      </dgm:prSet>
      <dgm:spPr/>
    </dgm:pt>
    <dgm:pt modelId="{047ECA60-9BEC-402F-9E9C-6672936F8D77}" type="pres">
      <dgm:prSet presAssocID="{0B7FAC1B-AF93-4923-B139-EC47B5D3CEF6}" presName="sibTrans" presStyleCnt="0"/>
      <dgm:spPr/>
    </dgm:pt>
    <dgm:pt modelId="{258C41C7-9092-463E-942E-E67165BCC2BF}" type="pres">
      <dgm:prSet presAssocID="{E30D1E86-39E1-4D21-A57F-82135D44DE82}" presName="compositeNode" presStyleCnt="0">
        <dgm:presLayoutVars>
          <dgm:bulletEnabled val="1"/>
        </dgm:presLayoutVars>
      </dgm:prSet>
      <dgm:spPr/>
    </dgm:pt>
    <dgm:pt modelId="{A029EF00-4E55-454F-A2D2-780C11E053A8}" type="pres">
      <dgm:prSet presAssocID="{E30D1E86-39E1-4D21-A57F-82135D44DE82}" presName="bgRect" presStyleLbl="alignNode1" presStyleIdx="1" presStyleCnt="4"/>
      <dgm:spPr/>
    </dgm:pt>
    <dgm:pt modelId="{E77C1F89-8C32-4EEE-A1FB-A742F187BB70}" type="pres">
      <dgm:prSet presAssocID="{879D9402-1CA5-49D7-B318-F3C840DE5952}" presName="sibTransNodeRect" presStyleLbl="alignNode1" presStyleIdx="1" presStyleCnt="4">
        <dgm:presLayoutVars>
          <dgm:chMax val="0"/>
          <dgm:bulletEnabled val="1"/>
        </dgm:presLayoutVars>
      </dgm:prSet>
      <dgm:spPr/>
    </dgm:pt>
    <dgm:pt modelId="{A360177D-87D6-4739-B20F-75D29352F242}" type="pres">
      <dgm:prSet presAssocID="{E30D1E86-39E1-4D21-A57F-82135D44DE82}" presName="nodeRect" presStyleLbl="alignNode1" presStyleIdx="1" presStyleCnt="4">
        <dgm:presLayoutVars>
          <dgm:bulletEnabled val="1"/>
        </dgm:presLayoutVars>
      </dgm:prSet>
      <dgm:spPr/>
    </dgm:pt>
    <dgm:pt modelId="{3AEF282A-3CB2-4FC8-8F58-9C44CAC993D3}" type="pres">
      <dgm:prSet presAssocID="{879D9402-1CA5-49D7-B318-F3C840DE5952}" presName="sibTrans" presStyleCnt="0"/>
      <dgm:spPr/>
    </dgm:pt>
    <dgm:pt modelId="{DC053639-8F26-4DDA-8D04-5B575864D33A}" type="pres">
      <dgm:prSet presAssocID="{A01724B5-6049-4250-9DA3-6A08C9DAFF1E}" presName="compositeNode" presStyleCnt="0">
        <dgm:presLayoutVars>
          <dgm:bulletEnabled val="1"/>
        </dgm:presLayoutVars>
      </dgm:prSet>
      <dgm:spPr/>
    </dgm:pt>
    <dgm:pt modelId="{17C2B614-A8CA-42E8-B189-510E52EEA8F7}" type="pres">
      <dgm:prSet presAssocID="{A01724B5-6049-4250-9DA3-6A08C9DAFF1E}" presName="bgRect" presStyleLbl="alignNode1" presStyleIdx="2" presStyleCnt="4"/>
      <dgm:spPr/>
    </dgm:pt>
    <dgm:pt modelId="{BFD9B5A6-B609-4E59-9DCB-DFDD4402AC08}" type="pres">
      <dgm:prSet presAssocID="{3850F2D1-F6BA-4491-8BCF-A13C25CEF060}" presName="sibTransNodeRect" presStyleLbl="alignNode1" presStyleIdx="2" presStyleCnt="4">
        <dgm:presLayoutVars>
          <dgm:chMax val="0"/>
          <dgm:bulletEnabled val="1"/>
        </dgm:presLayoutVars>
      </dgm:prSet>
      <dgm:spPr/>
    </dgm:pt>
    <dgm:pt modelId="{55865D8B-C051-45E0-A7FF-7A40CAE9163A}" type="pres">
      <dgm:prSet presAssocID="{A01724B5-6049-4250-9DA3-6A08C9DAFF1E}" presName="nodeRect" presStyleLbl="alignNode1" presStyleIdx="2" presStyleCnt="4">
        <dgm:presLayoutVars>
          <dgm:bulletEnabled val="1"/>
        </dgm:presLayoutVars>
      </dgm:prSet>
      <dgm:spPr/>
    </dgm:pt>
    <dgm:pt modelId="{2F35347F-CD76-404F-A88D-967EB94B1908}" type="pres">
      <dgm:prSet presAssocID="{3850F2D1-F6BA-4491-8BCF-A13C25CEF060}" presName="sibTrans" presStyleCnt="0"/>
      <dgm:spPr/>
    </dgm:pt>
    <dgm:pt modelId="{AA7A94C2-BFD0-42B3-AEF2-C441758F32DE}" type="pres">
      <dgm:prSet presAssocID="{CF501F42-3805-46F0-9E28-D71AD5712873}" presName="compositeNode" presStyleCnt="0">
        <dgm:presLayoutVars>
          <dgm:bulletEnabled val="1"/>
        </dgm:presLayoutVars>
      </dgm:prSet>
      <dgm:spPr/>
    </dgm:pt>
    <dgm:pt modelId="{D213F6D7-AE37-4C67-A8C5-AF5D414A8AA9}" type="pres">
      <dgm:prSet presAssocID="{CF501F42-3805-46F0-9E28-D71AD5712873}" presName="bgRect" presStyleLbl="alignNode1" presStyleIdx="3" presStyleCnt="4"/>
      <dgm:spPr/>
    </dgm:pt>
    <dgm:pt modelId="{4F2ABDDB-5125-4527-80EB-ABD49B46F321}" type="pres">
      <dgm:prSet presAssocID="{159F59C8-3539-473A-BF1E-00E45EDA3A70}" presName="sibTransNodeRect" presStyleLbl="alignNode1" presStyleIdx="3" presStyleCnt="4">
        <dgm:presLayoutVars>
          <dgm:chMax val="0"/>
          <dgm:bulletEnabled val="1"/>
        </dgm:presLayoutVars>
      </dgm:prSet>
      <dgm:spPr/>
    </dgm:pt>
    <dgm:pt modelId="{42329496-6518-42B2-B78A-A70EA1B722C1}" type="pres">
      <dgm:prSet presAssocID="{CF501F42-3805-46F0-9E28-D71AD5712873}" presName="nodeRect" presStyleLbl="alignNode1" presStyleIdx="3" presStyleCnt="4">
        <dgm:presLayoutVars>
          <dgm:bulletEnabled val="1"/>
        </dgm:presLayoutVars>
      </dgm:prSet>
      <dgm:spPr/>
    </dgm:pt>
  </dgm:ptLst>
  <dgm:cxnLst>
    <dgm:cxn modelId="{BC130E07-E36D-4B85-AD67-81121A7A801D}" type="presOf" srcId="{879D9402-1CA5-49D7-B318-F3C840DE5952}" destId="{E77C1F89-8C32-4EEE-A1FB-A742F187BB70}" srcOrd="0" destOrd="0" presId="urn:microsoft.com/office/officeart/2016/7/layout/LinearBlockProcessNumbered"/>
    <dgm:cxn modelId="{62629A09-6498-4A24-AE35-4A3A1BE3EE10}" type="presOf" srcId="{FA6F2FA2-2C92-4E17-B8AA-7B3E13E7F302}" destId="{8DE4FE94-A2DC-4E0B-8907-7F4830D5EDF8}" srcOrd="1" destOrd="0" presId="urn:microsoft.com/office/officeart/2016/7/layout/LinearBlockProcessNumbered"/>
    <dgm:cxn modelId="{341C6E39-3F72-47B8-B5E6-138C92659A7D}" srcId="{AB6E18DB-744B-4B85-96D3-FC76DAA26D76}" destId="{A01724B5-6049-4250-9DA3-6A08C9DAFF1E}" srcOrd="2" destOrd="0" parTransId="{265684B1-5921-4756-A816-59571FCE90AD}" sibTransId="{3850F2D1-F6BA-4491-8BCF-A13C25CEF060}"/>
    <dgm:cxn modelId="{0BE0C53B-7FC4-498D-AE25-8891C29DDB96}" srcId="{AB6E18DB-744B-4B85-96D3-FC76DAA26D76}" destId="{E30D1E86-39E1-4D21-A57F-82135D44DE82}" srcOrd="1" destOrd="0" parTransId="{2B868770-5A53-423F-9F2F-E932B66E3FDB}" sibTransId="{879D9402-1CA5-49D7-B318-F3C840DE5952}"/>
    <dgm:cxn modelId="{24AF2F3E-91F1-4074-82F5-F38DC911DB42}" type="presOf" srcId="{159F59C8-3539-473A-BF1E-00E45EDA3A70}" destId="{4F2ABDDB-5125-4527-80EB-ABD49B46F321}" srcOrd="0" destOrd="0" presId="urn:microsoft.com/office/officeart/2016/7/layout/LinearBlockProcessNumbered"/>
    <dgm:cxn modelId="{1934E543-6B8D-4F0C-AD52-409EB294B5D9}" type="presOf" srcId="{E30D1E86-39E1-4D21-A57F-82135D44DE82}" destId="{A029EF00-4E55-454F-A2D2-780C11E053A8}" srcOrd="0" destOrd="0" presId="urn:microsoft.com/office/officeart/2016/7/layout/LinearBlockProcessNumbered"/>
    <dgm:cxn modelId="{55343746-40BD-4AF6-9776-891BE774113E}" type="presOf" srcId="{0B7FAC1B-AF93-4923-B139-EC47B5D3CEF6}" destId="{30A7765D-0F71-406F-84B3-C315EB36C57B}" srcOrd="0" destOrd="0" presId="urn:microsoft.com/office/officeart/2016/7/layout/LinearBlockProcessNumbered"/>
    <dgm:cxn modelId="{49439250-A1B1-444E-8CA2-7C826F9AE3E7}" type="presOf" srcId="{A01724B5-6049-4250-9DA3-6A08C9DAFF1E}" destId="{55865D8B-C051-45E0-A7FF-7A40CAE9163A}" srcOrd="1" destOrd="0" presId="urn:microsoft.com/office/officeart/2016/7/layout/LinearBlockProcessNumbered"/>
    <dgm:cxn modelId="{F3DEDD91-0CF6-477D-BB9C-C3798A0F19D6}" type="presOf" srcId="{A01724B5-6049-4250-9DA3-6A08C9DAFF1E}" destId="{17C2B614-A8CA-42E8-B189-510E52EEA8F7}" srcOrd="0" destOrd="0" presId="urn:microsoft.com/office/officeart/2016/7/layout/LinearBlockProcessNumbered"/>
    <dgm:cxn modelId="{45B3E3B0-82FD-4976-93C0-9626C282E1D3}" type="presOf" srcId="{E30D1E86-39E1-4D21-A57F-82135D44DE82}" destId="{A360177D-87D6-4739-B20F-75D29352F242}" srcOrd="1" destOrd="0" presId="urn:microsoft.com/office/officeart/2016/7/layout/LinearBlockProcessNumbered"/>
    <dgm:cxn modelId="{A9917DB1-16A4-4976-8FC1-D5062FA85A05}" type="presOf" srcId="{CF501F42-3805-46F0-9E28-D71AD5712873}" destId="{D213F6D7-AE37-4C67-A8C5-AF5D414A8AA9}" srcOrd="0" destOrd="0" presId="urn:microsoft.com/office/officeart/2016/7/layout/LinearBlockProcessNumbered"/>
    <dgm:cxn modelId="{197745BB-93A6-4077-A820-CD9183E8A37C}" type="presOf" srcId="{3850F2D1-F6BA-4491-8BCF-A13C25CEF060}" destId="{BFD9B5A6-B609-4E59-9DCB-DFDD4402AC08}" srcOrd="0" destOrd="0" presId="urn:microsoft.com/office/officeart/2016/7/layout/LinearBlockProcessNumbered"/>
    <dgm:cxn modelId="{884EAFE8-A135-4075-A71D-71404329B34C}" type="presOf" srcId="{AB6E18DB-744B-4B85-96D3-FC76DAA26D76}" destId="{8A725BC3-5FCD-4A33-8170-679561E04D7E}" srcOrd="0" destOrd="0" presId="urn:microsoft.com/office/officeart/2016/7/layout/LinearBlockProcessNumbered"/>
    <dgm:cxn modelId="{03977FEB-6C58-425C-977F-882E924165F2}" srcId="{AB6E18DB-744B-4B85-96D3-FC76DAA26D76}" destId="{FA6F2FA2-2C92-4E17-B8AA-7B3E13E7F302}" srcOrd="0" destOrd="0" parTransId="{CC54E7AD-D7BA-4A29-8ADB-4E6BDD08CC43}" sibTransId="{0B7FAC1B-AF93-4923-B139-EC47B5D3CEF6}"/>
    <dgm:cxn modelId="{B572AFEE-AC21-4470-A181-3A0D8418FB70}" type="presOf" srcId="{FA6F2FA2-2C92-4E17-B8AA-7B3E13E7F302}" destId="{87CDD13F-A520-40EF-9B2D-18CD3A8FC117}" srcOrd="0" destOrd="0" presId="urn:microsoft.com/office/officeart/2016/7/layout/LinearBlockProcessNumbered"/>
    <dgm:cxn modelId="{672C3AF9-68F9-44E9-8378-BF9530E94FC1}" srcId="{AB6E18DB-744B-4B85-96D3-FC76DAA26D76}" destId="{CF501F42-3805-46F0-9E28-D71AD5712873}" srcOrd="3" destOrd="0" parTransId="{16D0E90F-DFC8-4255-B6AD-2EBDC1B7DC9E}" sibTransId="{159F59C8-3539-473A-BF1E-00E45EDA3A70}"/>
    <dgm:cxn modelId="{C308A0FA-CFCC-4928-83CD-9AC585B01A22}" type="presOf" srcId="{CF501F42-3805-46F0-9E28-D71AD5712873}" destId="{42329496-6518-42B2-B78A-A70EA1B722C1}" srcOrd="1" destOrd="0" presId="urn:microsoft.com/office/officeart/2016/7/layout/LinearBlockProcessNumbered"/>
    <dgm:cxn modelId="{B860BC24-4BB8-48C9-AF71-F6352DF9F4D7}" type="presParOf" srcId="{8A725BC3-5FCD-4A33-8170-679561E04D7E}" destId="{E3039105-18BE-4679-A01A-067501A672F0}" srcOrd="0" destOrd="0" presId="urn:microsoft.com/office/officeart/2016/7/layout/LinearBlockProcessNumbered"/>
    <dgm:cxn modelId="{DA00D08D-C324-4595-A494-A8FD38AC2689}" type="presParOf" srcId="{E3039105-18BE-4679-A01A-067501A672F0}" destId="{87CDD13F-A520-40EF-9B2D-18CD3A8FC117}" srcOrd="0" destOrd="0" presId="urn:microsoft.com/office/officeart/2016/7/layout/LinearBlockProcessNumbered"/>
    <dgm:cxn modelId="{3B425C12-606E-4C24-B33D-C3EE629D21F5}" type="presParOf" srcId="{E3039105-18BE-4679-A01A-067501A672F0}" destId="{30A7765D-0F71-406F-84B3-C315EB36C57B}" srcOrd="1" destOrd="0" presId="urn:microsoft.com/office/officeart/2016/7/layout/LinearBlockProcessNumbered"/>
    <dgm:cxn modelId="{C84FAE5B-36A5-4722-B32E-B374246E9C1A}" type="presParOf" srcId="{E3039105-18BE-4679-A01A-067501A672F0}" destId="{8DE4FE94-A2DC-4E0B-8907-7F4830D5EDF8}" srcOrd="2" destOrd="0" presId="urn:microsoft.com/office/officeart/2016/7/layout/LinearBlockProcessNumbered"/>
    <dgm:cxn modelId="{22BC32D3-9E0C-4497-B754-4669A803E8FE}" type="presParOf" srcId="{8A725BC3-5FCD-4A33-8170-679561E04D7E}" destId="{047ECA60-9BEC-402F-9E9C-6672936F8D77}" srcOrd="1" destOrd="0" presId="urn:microsoft.com/office/officeart/2016/7/layout/LinearBlockProcessNumbered"/>
    <dgm:cxn modelId="{BB5EADB8-DB0A-4A2E-874E-7E7B9C9258F8}" type="presParOf" srcId="{8A725BC3-5FCD-4A33-8170-679561E04D7E}" destId="{258C41C7-9092-463E-942E-E67165BCC2BF}" srcOrd="2" destOrd="0" presId="urn:microsoft.com/office/officeart/2016/7/layout/LinearBlockProcessNumbered"/>
    <dgm:cxn modelId="{3FE984CD-3578-4625-8C30-FA85D24E3B1F}" type="presParOf" srcId="{258C41C7-9092-463E-942E-E67165BCC2BF}" destId="{A029EF00-4E55-454F-A2D2-780C11E053A8}" srcOrd="0" destOrd="0" presId="urn:microsoft.com/office/officeart/2016/7/layout/LinearBlockProcessNumbered"/>
    <dgm:cxn modelId="{F8F22280-F20F-4490-87DE-F1A63DFF6061}" type="presParOf" srcId="{258C41C7-9092-463E-942E-E67165BCC2BF}" destId="{E77C1F89-8C32-4EEE-A1FB-A742F187BB70}" srcOrd="1" destOrd="0" presId="urn:microsoft.com/office/officeart/2016/7/layout/LinearBlockProcessNumbered"/>
    <dgm:cxn modelId="{53B77A33-DB01-4E01-8F29-B3C6037C49AB}" type="presParOf" srcId="{258C41C7-9092-463E-942E-E67165BCC2BF}" destId="{A360177D-87D6-4739-B20F-75D29352F242}" srcOrd="2" destOrd="0" presId="urn:microsoft.com/office/officeart/2016/7/layout/LinearBlockProcessNumbered"/>
    <dgm:cxn modelId="{0D2E1912-10FC-4655-9625-5C96088AEA58}" type="presParOf" srcId="{8A725BC3-5FCD-4A33-8170-679561E04D7E}" destId="{3AEF282A-3CB2-4FC8-8F58-9C44CAC993D3}" srcOrd="3" destOrd="0" presId="urn:microsoft.com/office/officeart/2016/7/layout/LinearBlockProcessNumbered"/>
    <dgm:cxn modelId="{29944270-45E0-49D9-9B9A-262918EFF255}" type="presParOf" srcId="{8A725BC3-5FCD-4A33-8170-679561E04D7E}" destId="{DC053639-8F26-4DDA-8D04-5B575864D33A}" srcOrd="4" destOrd="0" presId="urn:microsoft.com/office/officeart/2016/7/layout/LinearBlockProcessNumbered"/>
    <dgm:cxn modelId="{9A81C0C0-C228-4F64-A614-452D76EC6C9E}" type="presParOf" srcId="{DC053639-8F26-4DDA-8D04-5B575864D33A}" destId="{17C2B614-A8CA-42E8-B189-510E52EEA8F7}" srcOrd="0" destOrd="0" presId="urn:microsoft.com/office/officeart/2016/7/layout/LinearBlockProcessNumbered"/>
    <dgm:cxn modelId="{4A1BE026-A88D-44AC-BDF7-6BA8DA70867C}" type="presParOf" srcId="{DC053639-8F26-4DDA-8D04-5B575864D33A}" destId="{BFD9B5A6-B609-4E59-9DCB-DFDD4402AC08}" srcOrd="1" destOrd="0" presId="urn:microsoft.com/office/officeart/2016/7/layout/LinearBlockProcessNumbered"/>
    <dgm:cxn modelId="{C5E54A96-62DC-4FD9-868D-4F9DA37CC9C5}" type="presParOf" srcId="{DC053639-8F26-4DDA-8D04-5B575864D33A}" destId="{55865D8B-C051-45E0-A7FF-7A40CAE9163A}" srcOrd="2" destOrd="0" presId="urn:microsoft.com/office/officeart/2016/7/layout/LinearBlockProcessNumbered"/>
    <dgm:cxn modelId="{10539227-28E2-4558-93B9-A304CE33FDCA}" type="presParOf" srcId="{8A725BC3-5FCD-4A33-8170-679561E04D7E}" destId="{2F35347F-CD76-404F-A88D-967EB94B1908}" srcOrd="5" destOrd="0" presId="urn:microsoft.com/office/officeart/2016/7/layout/LinearBlockProcessNumbered"/>
    <dgm:cxn modelId="{A7D9FAF7-84F2-421B-B3D5-8620C53A6DD6}" type="presParOf" srcId="{8A725BC3-5FCD-4A33-8170-679561E04D7E}" destId="{AA7A94C2-BFD0-42B3-AEF2-C441758F32DE}" srcOrd="6" destOrd="0" presId="urn:microsoft.com/office/officeart/2016/7/layout/LinearBlockProcessNumbered"/>
    <dgm:cxn modelId="{FB16A60F-7B57-4E00-8844-B819BFFC58B5}" type="presParOf" srcId="{AA7A94C2-BFD0-42B3-AEF2-C441758F32DE}" destId="{D213F6D7-AE37-4C67-A8C5-AF5D414A8AA9}" srcOrd="0" destOrd="0" presId="urn:microsoft.com/office/officeart/2016/7/layout/LinearBlockProcessNumbered"/>
    <dgm:cxn modelId="{3648511E-BF6B-4532-A674-7EDFE8B50831}" type="presParOf" srcId="{AA7A94C2-BFD0-42B3-AEF2-C441758F32DE}" destId="{4F2ABDDB-5125-4527-80EB-ABD49B46F321}" srcOrd="1" destOrd="0" presId="urn:microsoft.com/office/officeart/2016/7/layout/LinearBlockProcessNumbered"/>
    <dgm:cxn modelId="{A5F52FE9-65BE-44F0-8EB0-FD9EE7D90BA7}" type="presParOf" srcId="{AA7A94C2-BFD0-42B3-AEF2-C441758F32DE}" destId="{42329496-6518-42B2-B78A-A70EA1B722C1}" srcOrd="2" destOrd="0" presId="urn:microsoft.com/office/officeart/2016/7/layout/LinearBlock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BFEEF2F-0AD6-46B1-ACE9-8FB54EB419F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BD435BB9-DAAA-45F9-82CB-32633CDE7647}">
      <dgm:prSet/>
      <dgm:spPr/>
      <dgm:t>
        <a:bodyPr/>
        <a:lstStyle/>
        <a:p>
          <a:r>
            <a:rPr lang="en-GB" dirty="0"/>
            <a:t>Each factor increases risk of developing dementia</a:t>
          </a:r>
          <a:endParaRPr lang="en-US" dirty="0"/>
        </a:p>
      </dgm:t>
    </dgm:pt>
    <dgm:pt modelId="{48E83728-24A6-4492-90C3-75D91D7E33A2}" type="parTrans" cxnId="{A2FDCA7F-8CC9-4B97-90A2-BDA9DD3546A3}">
      <dgm:prSet/>
      <dgm:spPr/>
      <dgm:t>
        <a:bodyPr/>
        <a:lstStyle/>
        <a:p>
          <a:endParaRPr lang="en-US"/>
        </a:p>
      </dgm:t>
    </dgm:pt>
    <dgm:pt modelId="{B3E4C418-8D7A-449E-B93C-5854965D274C}" type="sibTrans" cxnId="{A2FDCA7F-8CC9-4B97-90A2-BDA9DD3546A3}">
      <dgm:prSet/>
      <dgm:spPr/>
      <dgm:t>
        <a:bodyPr/>
        <a:lstStyle/>
        <a:p>
          <a:endParaRPr lang="en-US"/>
        </a:p>
      </dgm:t>
    </dgm:pt>
    <dgm:pt modelId="{EF7707E6-C7CA-4AEB-8A0B-C24281BC5B75}">
      <dgm:prSet/>
      <dgm:spPr/>
      <dgm:t>
        <a:bodyPr/>
        <a:lstStyle/>
        <a:p>
          <a:r>
            <a:rPr lang="en-GB"/>
            <a:t>Multiple factors = higher risk</a:t>
          </a:r>
          <a:endParaRPr lang="en-US"/>
        </a:p>
      </dgm:t>
    </dgm:pt>
    <dgm:pt modelId="{75E00055-0E21-48B6-B572-855BB1CA67E7}" type="parTrans" cxnId="{9544D905-55D8-42B0-A710-DA05D168C4E2}">
      <dgm:prSet/>
      <dgm:spPr/>
      <dgm:t>
        <a:bodyPr/>
        <a:lstStyle/>
        <a:p>
          <a:endParaRPr lang="en-US"/>
        </a:p>
      </dgm:t>
    </dgm:pt>
    <dgm:pt modelId="{3A72AE95-2093-45E2-8BD3-057F66B6B12C}" type="sibTrans" cxnId="{9544D905-55D8-42B0-A710-DA05D168C4E2}">
      <dgm:prSet/>
      <dgm:spPr/>
      <dgm:t>
        <a:bodyPr/>
        <a:lstStyle/>
        <a:p>
          <a:endParaRPr lang="en-US"/>
        </a:p>
      </dgm:t>
    </dgm:pt>
    <dgm:pt modelId="{E839A7CD-CC9C-4ACF-BD56-8FAE6C3F35F1}">
      <dgm:prSet/>
      <dgm:spPr/>
      <dgm:t>
        <a:bodyPr/>
        <a:lstStyle/>
        <a:p>
          <a:r>
            <a:rPr lang="en-GB" dirty="0"/>
            <a:t>Addressing them can reduce risk of developing dementia by up to 45%</a:t>
          </a:r>
          <a:endParaRPr lang="en-US" dirty="0"/>
        </a:p>
      </dgm:t>
    </dgm:pt>
    <dgm:pt modelId="{AC375EE4-DCCD-4EFA-9238-43C54E7D05D6}" type="parTrans" cxnId="{BBF917E2-FFC0-43A5-AFE0-5B14DA8EB660}">
      <dgm:prSet/>
      <dgm:spPr/>
      <dgm:t>
        <a:bodyPr/>
        <a:lstStyle/>
        <a:p>
          <a:endParaRPr lang="en-US"/>
        </a:p>
      </dgm:t>
    </dgm:pt>
    <dgm:pt modelId="{9FC97481-345E-42B5-8F5E-D3013E09945C}" type="sibTrans" cxnId="{BBF917E2-FFC0-43A5-AFE0-5B14DA8EB660}">
      <dgm:prSet/>
      <dgm:spPr/>
      <dgm:t>
        <a:bodyPr/>
        <a:lstStyle/>
        <a:p>
          <a:endParaRPr lang="en-US"/>
        </a:p>
      </dgm:t>
    </dgm:pt>
    <dgm:pt modelId="{01666FA3-2EE7-4975-B776-F3EC32BC3E86}" type="pres">
      <dgm:prSet presAssocID="{7BFEEF2F-0AD6-46B1-ACE9-8FB54EB419FA}" presName="hierChild1" presStyleCnt="0">
        <dgm:presLayoutVars>
          <dgm:chPref val="1"/>
          <dgm:dir/>
          <dgm:animOne val="branch"/>
          <dgm:animLvl val="lvl"/>
          <dgm:resizeHandles/>
        </dgm:presLayoutVars>
      </dgm:prSet>
      <dgm:spPr/>
    </dgm:pt>
    <dgm:pt modelId="{DE7B48AD-EA80-49AF-A187-1053B033CBDA}" type="pres">
      <dgm:prSet presAssocID="{BD435BB9-DAAA-45F9-82CB-32633CDE7647}" presName="hierRoot1" presStyleCnt="0"/>
      <dgm:spPr/>
    </dgm:pt>
    <dgm:pt modelId="{39D0176F-4E44-4373-AA85-06A62D35D0F9}" type="pres">
      <dgm:prSet presAssocID="{BD435BB9-DAAA-45F9-82CB-32633CDE7647}" presName="composite" presStyleCnt="0"/>
      <dgm:spPr/>
    </dgm:pt>
    <dgm:pt modelId="{5C57D1FD-E0AB-4DA6-BB34-EF84E35193C0}" type="pres">
      <dgm:prSet presAssocID="{BD435BB9-DAAA-45F9-82CB-32633CDE7647}" presName="background" presStyleLbl="node0" presStyleIdx="0" presStyleCnt="3"/>
      <dgm:spPr/>
    </dgm:pt>
    <dgm:pt modelId="{9D937920-C8A6-40CF-B694-54C62457F7FF}" type="pres">
      <dgm:prSet presAssocID="{BD435BB9-DAAA-45F9-82CB-32633CDE7647}" presName="text" presStyleLbl="fgAcc0" presStyleIdx="0" presStyleCnt="3">
        <dgm:presLayoutVars>
          <dgm:chPref val="3"/>
        </dgm:presLayoutVars>
      </dgm:prSet>
      <dgm:spPr/>
    </dgm:pt>
    <dgm:pt modelId="{704AC6AC-2728-4B61-B7DD-4386D0F62FB5}" type="pres">
      <dgm:prSet presAssocID="{BD435BB9-DAAA-45F9-82CB-32633CDE7647}" presName="hierChild2" presStyleCnt="0"/>
      <dgm:spPr/>
    </dgm:pt>
    <dgm:pt modelId="{1A8CF270-9E22-40A2-BDF8-BAB5892DBFC1}" type="pres">
      <dgm:prSet presAssocID="{EF7707E6-C7CA-4AEB-8A0B-C24281BC5B75}" presName="hierRoot1" presStyleCnt="0"/>
      <dgm:spPr/>
    </dgm:pt>
    <dgm:pt modelId="{AE5A8B5F-B73A-436E-890B-727D0ECB66A7}" type="pres">
      <dgm:prSet presAssocID="{EF7707E6-C7CA-4AEB-8A0B-C24281BC5B75}" presName="composite" presStyleCnt="0"/>
      <dgm:spPr/>
    </dgm:pt>
    <dgm:pt modelId="{AD17AD03-0FDB-4FA2-8FBE-E9058F8C6F81}" type="pres">
      <dgm:prSet presAssocID="{EF7707E6-C7CA-4AEB-8A0B-C24281BC5B75}" presName="background" presStyleLbl="node0" presStyleIdx="1" presStyleCnt="3"/>
      <dgm:spPr/>
    </dgm:pt>
    <dgm:pt modelId="{B5CFAC48-C573-41EF-8C03-22AD1E53A9EA}" type="pres">
      <dgm:prSet presAssocID="{EF7707E6-C7CA-4AEB-8A0B-C24281BC5B75}" presName="text" presStyleLbl="fgAcc0" presStyleIdx="1" presStyleCnt="3">
        <dgm:presLayoutVars>
          <dgm:chPref val="3"/>
        </dgm:presLayoutVars>
      </dgm:prSet>
      <dgm:spPr/>
    </dgm:pt>
    <dgm:pt modelId="{08554739-74B8-46EC-B644-1D4DCB832F1B}" type="pres">
      <dgm:prSet presAssocID="{EF7707E6-C7CA-4AEB-8A0B-C24281BC5B75}" presName="hierChild2" presStyleCnt="0"/>
      <dgm:spPr/>
    </dgm:pt>
    <dgm:pt modelId="{E0CB809F-C243-42B1-9548-F54642885598}" type="pres">
      <dgm:prSet presAssocID="{E839A7CD-CC9C-4ACF-BD56-8FAE6C3F35F1}" presName="hierRoot1" presStyleCnt="0"/>
      <dgm:spPr/>
    </dgm:pt>
    <dgm:pt modelId="{CED176A4-2717-4909-9DF5-48A92851F059}" type="pres">
      <dgm:prSet presAssocID="{E839A7CD-CC9C-4ACF-BD56-8FAE6C3F35F1}" presName="composite" presStyleCnt="0"/>
      <dgm:spPr/>
    </dgm:pt>
    <dgm:pt modelId="{3060F8D1-304D-42C2-AD56-BACAACC623FF}" type="pres">
      <dgm:prSet presAssocID="{E839A7CD-CC9C-4ACF-BD56-8FAE6C3F35F1}" presName="background" presStyleLbl="node0" presStyleIdx="2" presStyleCnt="3"/>
      <dgm:spPr/>
    </dgm:pt>
    <dgm:pt modelId="{B836CDE2-854E-4FEF-AB8C-4BFDB9D294D0}" type="pres">
      <dgm:prSet presAssocID="{E839A7CD-CC9C-4ACF-BD56-8FAE6C3F35F1}" presName="text" presStyleLbl="fgAcc0" presStyleIdx="2" presStyleCnt="3">
        <dgm:presLayoutVars>
          <dgm:chPref val="3"/>
        </dgm:presLayoutVars>
      </dgm:prSet>
      <dgm:spPr/>
    </dgm:pt>
    <dgm:pt modelId="{3BF95B17-5146-4F05-933C-FDB561CE45BF}" type="pres">
      <dgm:prSet presAssocID="{E839A7CD-CC9C-4ACF-BD56-8FAE6C3F35F1}" presName="hierChild2" presStyleCnt="0"/>
      <dgm:spPr/>
    </dgm:pt>
  </dgm:ptLst>
  <dgm:cxnLst>
    <dgm:cxn modelId="{9544D905-55D8-42B0-A710-DA05D168C4E2}" srcId="{7BFEEF2F-0AD6-46B1-ACE9-8FB54EB419FA}" destId="{EF7707E6-C7CA-4AEB-8A0B-C24281BC5B75}" srcOrd="1" destOrd="0" parTransId="{75E00055-0E21-48B6-B572-855BB1CA67E7}" sibTransId="{3A72AE95-2093-45E2-8BD3-057F66B6B12C}"/>
    <dgm:cxn modelId="{5621EB0F-8D17-4AC8-A52D-0C7590FF83D6}" type="presOf" srcId="{E839A7CD-CC9C-4ACF-BD56-8FAE6C3F35F1}" destId="{B836CDE2-854E-4FEF-AB8C-4BFDB9D294D0}" srcOrd="0" destOrd="0" presId="urn:microsoft.com/office/officeart/2005/8/layout/hierarchy1"/>
    <dgm:cxn modelId="{88546914-618E-4065-8B79-C3FC30FC7DCD}" type="presOf" srcId="{EF7707E6-C7CA-4AEB-8A0B-C24281BC5B75}" destId="{B5CFAC48-C573-41EF-8C03-22AD1E53A9EA}" srcOrd="0" destOrd="0" presId="urn:microsoft.com/office/officeart/2005/8/layout/hierarchy1"/>
    <dgm:cxn modelId="{A2FDCA7F-8CC9-4B97-90A2-BDA9DD3546A3}" srcId="{7BFEEF2F-0AD6-46B1-ACE9-8FB54EB419FA}" destId="{BD435BB9-DAAA-45F9-82CB-32633CDE7647}" srcOrd="0" destOrd="0" parTransId="{48E83728-24A6-4492-90C3-75D91D7E33A2}" sibTransId="{B3E4C418-8D7A-449E-B93C-5854965D274C}"/>
    <dgm:cxn modelId="{6C43A9B5-BA24-486B-A08A-EF4D66936609}" type="presOf" srcId="{BD435BB9-DAAA-45F9-82CB-32633CDE7647}" destId="{9D937920-C8A6-40CF-B694-54C62457F7FF}" srcOrd="0" destOrd="0" presId="urn:microsoft.com/office/officeart/2005/8/layout/hierarchy1"/>
    <dgm:cxn modelId="{B9893AD8-CA2D-4FF0-A033-E183F8F92FE1}" type="presOf" srcId="{7BFEEF2F-0AD6-46B1-ACE9-8FB54EB419FA}" destId="{01666FA3-2EE7-4975-B776-F3EC32BC3E86}" srcOrd="0" destOrd="0" presId="urn:microsoft.com/office/officeart/2005/8/layout/hierarchy1"/>
    <dgm:cxn modelId="{BBF917E2-FFC0-43A5-AFE0-5B14DA8EB660}" srcId="{7BFEEF2F-0AD6-46B1-ACE9-8FB54EB419FA}" destId="{E839A7CD-CC9C-4ACF-BD56-8FAE6C3F35F1}" srcOrd="2" destOrd="0" parTransId="{AC375EE4-DCCD-4EFA-9238-43C54E7D05D6}" sibTransId="{9FC97481-345E-42B5-8F5E-D3013E09945C}"/>
    <dgm:cxn modelId="{F95EBC76-ADA5-4839-971E-2F76D0D15238}" type="presParOf" srcId="{01666FA3-2EE7-4975-B776-F3EC32BC3E86}" destId="{DE7B48AD-EA80-49AF-A187-1053B033CBDA}" srcOrd="0" destOrd="0" presId="urn:microsoft.com/office/officeart/2005/8/layout/hierarchy1"/>
    <dgm:cxn modelId="{E76A4158-A9A0-45E5-81D8-F1606DDB78A3}" type="presParOf" srcId="{DE7B48AD-EA80-49AF-A187-1053B033CBDA}" destId="{39D0176F-4E44-4373-AA85-06A62D35D0F9}" srcOrd="0" destOrd="0" presId="urn:microsoft.com/office/officeart/2005/8/layout/hierarchy1"/>
    <dgm:cxn modelId="{DE8E5697-90DB-4F34-AC16-8FECAA503822}" type="presParOf" srcId="{39D0176F-4E44-4373-AA85-06A62D35D0F9}" destId="{5C57D1FD-E0AB-4DA6-BB34-EF84E35193C0}" srcOrd="0" destOrd="0" presId="urn:microsoft.com/office/officeart/2005/8/layout/hierarchy1"/>
    <dgm:cxn modelId="{F81C2957-A00B-4320-ADD2-0E6F41AB34D8}" type="presParOf" srcId="{39D0176F-4E44-4373-AA85-06A62D35D0F9}" destId="{9D937920-C8A6-40CF-B694-54C62457F7FF}" srcOrd="1" destOrd="0" presId="urn:microsoft.com/office/officeart/2005/8/layout/hierarchy1"/>
    <dgm:cxn modelId="{1F3B2021-30CC-4EE3-BB16-D647C1F16F8C}" type="presParOf" srcId="{DE7B48AD-EA80-49AF-A187-1053B033CBDA}" destId="{704AC6AC-2728-4B61-B7DD-4386D0F62FB5}" srcOrd="1" destOrd="0" presId="urn:microsoft.com/office/officeart/2005/8/layout/hierarchy1"/>
    <dgm:cxn modelId="{AE29FBE9-2F8F-4B09-AA42-E7C09B4498DD}" type="presParOf" srcId="{01666FA3-2EE7-4975-B776-F3EC32BC3E86}" destId="{1A8CF270-9E22-40A2-BDF8-BAB5892DBFC1}" srcOrd="1" destOrd="0" presId="urn:microsoft.com/office/officeart/2005/8/layout/hierarchy1"/>
    <dgm:cxn modelId="{03899170-4CE1-4A98-8C43-64A3E9AFF1B0}" type="presParOf" srcId="{1A8CF270-9E22-40A2-BDF8-BAB5892DBFC1}" destId="{AE5A8B5F-B73A-436E-890B-727D0ECB66A7}" srcOrd="0" destOrd="0" presId="urn:microsoft.com/office/officeart/2005/8/layout/hierarchy1"/>
    <dgm:cxn modelId="{032C6565-39BF-4949-AE54-88845337B253}" type="presParOf" srcId="{AE5A8B5F-B73A-436E-890B-727D0ECB66A7}" destId="{AD17AD03-0FDB-4FA2-8FBE-E9058F8C6F81}" srcOrd="0" destOrd="0" presId="urn:microsoft.com/office/officeart/2005/8/layout/hierarchy1"/>
    <dgm:cxn modelId="{9E7CFB37-8024-4A3A-A8D6-63B5A6CC3762}" type="presParOf" srcId="{AE5A8B5F-B73A-436E-890B-727D0ECB66A7}" destId="{B5CFAC48-C573-41EF-8C03-22AD1E53A9EA}" srcOrd="1" destOrd="0" presId="urn:microsoft.com/office/officeart/2005/8/layout/hierarchy1"/>
    <dgm:cxn modelId="{69AD4F5D-1EBA-475F-8A4B-365C79E8AF5A}" type="presParOf" srcId="{1A8CF270-9E22-40A2-BDF8-BAB5892DBFC1}" destId="{08554739-74B8-46EC-B644-1D4DCB832F1B}" srcOrd="1" destOrd="0" presId="urn:microsoft.com/office/officeart/2005/8/layout/hierarchy1"/>
    <dgm:cxn modelId="{EF9CC69D-1984-4F31-8DE8-E905A7C4B919}" type="presParOf" srcId="{01666FA3-2EE7-4975-B776-F3EC32BC3E86}" destId="{E0CB809F-C243-42B1-9548-F54642885598}" srcOrd="2" destOrd="0" presId="urn:microsoft.com/office/officeart/2005/8/layout/hierarchy1"/>
    <dgm:cxn modelId="{DE5324F3-D673-469F-BB73-72112E199099}" type="presParOf" srcId="{E0CB809F-C243-42B1-9548-F54642885598}" destId="{CED176A4-2717-4909-9DF5-48A92851F059}" srcOrd="0" destOrd="0" presId="urn:microsoft.com/office/officeart/2005/8/layout/hierarchy1"/>
    <dgm:cxn modelId="{FCD5A94D-0427-43DF-B174-8138703FD930}" type="presParOf" srcId="{CED176A4-2717-4909-9DF5-48A92851F059}" destId="{3060F8D1-304D-42C2-AD56-BACAACC623FF}" srcOrd="0" destOrd="0" presId="urn:microsoft.com/office/officeart/2005/8/layout/hierarchy1"/>
    <dgm:cxn modelId="{709AE780-5DB8-4CAD-920F-ED13DB022B4C}" type="presParOf" srcId="{CED176A4-2717-4909-9DF5-48A92851F059}" destId="{B836CDE2-854E-4FEF-AB8C-4BFDB9D294D0}" srcOrd="1" destOrd="0" presId="urn:microsoft.com/office/officeart/2005/8/layout/hierarchy1"/>
    <dgm:cxn modelId="{CE1CA4A9-3322-4E36-96E3-124AFEAA35A3}" type="presParOf" srcId="{E0CB809F-C243-42B1-9548-F54642885598}" destId="{3BF95B17-5146-4F05-933C-FDB561CE45B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12D7D4C-1222-459E-B75F-4587C0DFBFEC}"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693C3C2C-A5FE-4452-9285-7CA93FBC7B31}">
      <dgm:prSet/>
      <dgm:spPr/>
      <dgm:t>
        <a:bodyPr/>
        <a:lstStyle/>
        <a:p>
          <a:r>
            <a:rPr lang="en-GB" dirty="0"/>
            <a:t>To support brain health while living with dementia, consider these key strategies:</a:t>
          </a:r>
          <a:endParaRPr lang="en-US" dirty="0"/>
        </a:p>
      </dgm:t>
    </dgm:pt>
    <dgm:pt modelId="{3E8EFD2A-54CE-4001-9A89-A9B2A16F0F45}" type="parTrans" cxnId="{41CB9983-E82F-4DA7-A4C7-C27F88682D60}">
      <dgm:prSet/>
      <dgm:spPr/>
      <dgm:t>
        <a:bodyPr/>
        <a:lstStyle/>
        <a:p>
          <a:endParaRPr lang="en-US"/>
        </a:p>
      </dgm:t>
    </dgm:pt>
    <dgm:pt modelId="{FDFD9C48-E853-45E0-A190-43C59E248E45}" type="sibTrans" cxnId="{41CB9983-E82F-4DA7-A4C7-C27F88682D60}">
      <dgm:prSet/>
      <dgm:spPr/>
      <dgm:t>
        <a:bodyPr/>
        <a:lstStyle/>
        <a:p>
          <a:endParaRPr lang="en-US"/>
        </a:p>
      </dgm:t>
    </dgm:pt>
    <dgm:pt modelId="{73C3F737-C447-407B-AACC-EBD59346E3EB}">
      <dgm:prSet/>
      <dgm:spPr/>
      <dgm:t>
        <a:bodyPr/>
        <a:lstStyle/>
        <a:p>
          <a:r>
            <a:rPr lang="en-GB" b="1" u="sng"/>
            <a:t>Stay engaged socially. </a:t>
          </a:r>
          <a:endParaRPr lang="en-US"/>
        </a:p>
      </dgm:t>
    </dgm:pt>
    <dgm:pt modelId="{8F09BAC5-7DA2-4D86-80E4-53ACF991CD86}" type="parTrans" cxnId="{3AF4370D-70FC-4D68-8F44-3F67BBCA9393}">
      <dgm:prSet/>
      <dgm:spPr/>
      <dgm:t>
        <a:bodyPr/>
        <a:lstStyle/>
        <a:p>
          <a:endParaRPr lang="en-US"/>
        </a:p>
      </dgm:t>
    </dgm:pt>
    <dgm:pt modelId="{0ADA00F6-3B08-437A-867C-AE86B8CDCD37}" type="sibTrans" cxnId="{3AF4370D-70FC-4D68-8F44-3F67BBCA9393}">
      <dgm:prSet/>
      <dgm:spPr/>
      <dgm:t>
        <a:bodyPr/>
        <a:lstStyle/>
        <a:p>
          <a:endParaRPr lang="en-US"/>
        </a:p>
      </dgm:t>
    </dgm:pt>
    <dgm:pt modelId="{BB1893C2-F409-4F47-A94D-5828BB62BBF3}">
      <dgm:prSet/>
      <dgm:spPr/>
      <dgm:t>
        <a:bodyPr/>
        <a:lstStyle/>
        <a:p>
          <a:r>
            <a:rPr lang="en-GB"/>
            <a:t>Social activities can boost confidence, mental well-being.</a:t>
          </a:r>
          <a:endParaRPr lang="en-US"/>
        </a:p>
      </dgm:t>
    </dgm:pt>
    <dgm:pt modelId="{C7CB4C7E-22BC-4D95-8B6D-B0CFAC0B4191}" type="parTrans" cxnId="{DAF16B3E-0E1A-4E22-93B1-6EAD0C299CC3}">
      <dgm:prSet/>
      <dgm:spPr/>
      <dgm:t>
        <a:bodyPr/>
        <a:lstStyle/>
        <a:p>
          <a:endParaRPr lang="en-US"/>
        </a:p>
      </dgm:t>
    </dgm:pt>
    <dgm:pt modelId="{A089207C-F3EF-44C2-B9F8-4FCFB5694993}" type="sibTrans" cxnId="{DAF16B3E-0E1A-4E22-93B1-6EAD0C299CC3}">
      <dgm:prSet/>
      <dgm:spPr/>
      <dgm:t>
        <a:bodyPr/>
        <a:lstStyle/>
        <a:p>
          <a:endParaRPr lang="en-US"/>
        </a:p>
      </dgm:t>
    </dgm:pt>
    <dgm:pt modelId="{CFB7F614-CA7B-4B20-A31F-347FB8D98CFD}">
      <dgm:prSet/>
      <dgm:spPr/>
      <dgm:t>
        <a:bodyPr/>
        <a:lstStyle/>
        <a:p>
          <a:r>
            <a:rPr lang="en-GB" b="1" u="sng"/>
            <a:t>**Maintain a healthy diet**: </a:t>
          </a:r>
          <a:endParaRPr lang="en-US"/>
        </a:p>
      </dgm:t>
    </dgm:pt>
    <dgm:pt modelId="{4F716D98-2834-482D-8112-E8871B96EFFE}" type="parTrans" cxnId="{993ACCDF-5F0B-41C4-99B1-8A3C294362F7}">
      <dgm:prSet/>
      <dgm:spPr/>
      <dgm:t>
        <a:bodyPr/>
        <a:lstStyle/>
        <a:p>
          <a:endParaRPr lang="en-US"/>
        </a:p>
      </dgm:t>
    </dgm:pt>
    <dgm:pt modelId="{C49A88F1-DBAA-4CBF-ACDB-6F11A29503CC}" type="sibTrans" cxnId="{993ACCDF-5F0B-41C4-99B1-8A3C294362F7}">
      <dgm:prSet/>
      <dgm:spPr/>
      <dgm:t>
        <a:bodyPr/>
        <a:lstStyle/>
        <a:p>
          <a:endParaRPr lang="en-US"/>
        </a:p>
      </dgm:t>
    </dgm:pt>
    <dgm:pt modelId="{635EF27A-E4B1-492D-B128-F9D2CBFB6FB8}">
      <dgm:prSet/>
      <dgm:spPr/>
      <dgm:t>
        <a:bodyPr/>
        <a:lstStyle/>
        <a:p>
          <a:r>
            <a:rPr lang="en-GB"/>
            <a:t>Fruits, vegetables &amp; lean proteins </a:t>
          </a:r>
          <a:endParaRPr lang="en-US"/>
        </a:p>
      </dgm:t>
    </dgm:pt>
    <dgm:pt modelId="{32A98F89-F75A-47E6-BD5E-CC893B8E03D0}" type="parTrans" cxnId="{553A90F3-3604-4A55-8782-827DAE597388}">
      <dgm:prSet/>
      <dgm:spPr/>
      <dgm:t>
        <a:bodyPr/>
        <a:lstStyle/>
        <a:p>
          <a:endParaRPr lang="en-US"/>
        </a:p>
      </dgm:t>
    </dgm:pt>
    <dgm:pt modelId="{421BAB01-9A7E-45D4-9C78-8B6B225098B1}" type="sibTrans" cxnId="{553A90F3-3604-4A55-8782-827DAE597388}">
      <dgm:prSet/>
      <dgm:spPr/>
      <dgm:t>
        <a:bodyPr/>
        <a:lstStyle/>
        <a:p>
          <a:endParaRPr lang="en-US"/>
        </a:p>
      </dgm:t>
    </dgm:pt>
    <dgm:pt modelId="{61299296-CA6B-4E82-A131-0108A5A3C5F9}">
      <dgm:prSet/>
      <dgm:spPr/>
      <dgm:t>
        <a:bodyPr/>
        <a:lstStyle/>
        <a:p>
          <a:r>
            <a:rPr lang="en-GB" b="1" u="sng" dirty="0"/>
            <a:t>**Exercise regularly**: </a:t>
          </a:r>
          <a:r>
            <a:rPr lang="en-GB" dirty="0"/>
            <a:t> </a:t>
          </a:r>
          <a:endParaRPr lang="en-US" dirty="0"/>
        </a:p>
      </dgm:t>
    </dgm:pt>
    <dgm:pt modelId="{93EC715F-9840-4D01-8C05-2DAF3F7C898B}" type="parTrans" cxnId="{CF4FC274-A0C5-406A-8D4C-21227C89C2D8}">
      <dgm:prSet/>
      <dgm:spPr/>
      <dgm:t>
        <a:bodyPr/>
        <a:lstStyle/>
        <a:p>
          <a:endParaRPr lang="en-US"/>
        </a:p>
      </dgm:t>
    </dgm:pt>
    <dgm:pt modelId="{23AD8B52-FC54-4EE3-A5F4-8C77CAE755D1}" type="sibTrans" cxnId="{CF4FC274-A0C5-406A-8D4C-21227C89C2D8}">
      <dgm:prSet/>
      <dgm:spPr/>
      <dgm:t>
        <a:bodyPr/>
        <a:lstStyle/>
        <a:p>
          <a:endParaRPr lang="en-US"/>
        </a:p>
      </dgm:t>
    </dgm:pt>
    <dgm:pt modelId="{8B2B1634-3F0E-473D-B6FF-E73F2333EAFC}">
      <dgm:prSet/>
      <dgm:spPr/>
      <dgm:t>
        <a:bodyPr/>
        <a:lstStyle/>
        <a:p>
          <a:r>
            <a:rPr lang="en-GB"/>
            <a:t>Walking, tai chi, or dancing </a:t>
          </a:r>
          <a:endParaRPr lang="en-US"/>
        </a:p>
      </dgm:t>
    </dgm:pt>
    <dgm:pt modelId="{9BB1F029-9975-4D5F-A7F3-D0A6C57E32AB}" type="parTrans" cxnId="{1FAD2826-541D-4C22-A020-DC7638AB0F18}">
      <dgm:prSet/>
      <dgm:spPr/>
      <dgm:t>
        <a:bodyPr/>
        <a:lstStyle/>
        <a:p>
          <a:endParaRPr lang="en-US"/>
        </a:p>
      </dgm:t>
    </dgm:pt>
    <dgm:pt modelId="{11092D7C-98C8-477F-B674-BB1813573EBB}" type="sibTrans" cxnId="{1FAD2826-541D-4C22-A020-DC7638AB0F18}">
      <dgm:prSet/>
      <dgm:spPr/>
      <dgm:t>
        <a:bodyPr/>
        <a:lstStyle/>
        <a:p>
          <a:endParaRPr lang="en-US"/>
        </a:p>
      </dgm:t>
    </dgm:pt>
    <dgm:pt modelId="{2CDD2923-337F-4D93-A3A6-EA21E21FBC8A}">
      <dgm:prSet/>
      <dgm:spPr/>
      <dgm:t>
        <a:bodyPr/>
        <a:lstStyle/>
        <a:p>
          <a:r>
            <a:rPr lang="en-GB" b="1" u="sng"/>
            <a:t>**Manage health conditions**: </a:t>
          </a:r>
          <a:endParaRPr lang="en-US"/>
        </a:p>
      </dgm:t>
    </dgm:pt>
    <dgm:pt modelId="{8517909E-680F-4442-BB3A-9ACB142BE9A9}" type="parTrans" cxnId="{9002BD0C-0478-42ED-9811-AF5515F19ED6}">
      <dgm:prSet/>
      <dgm:spPr/>
      <dgm:t>
        <a:bodyPr/>
        <a:lstStyle/>
        <a:p>
          <a:endParaRPr lang="en-US"/>
        </a:p>
      </dgm:t>
    </dgm:pt>
    <dgm:pt modelId="{E385CEE5-682D-4476-8EDB-76589989A616}" type="sibTrans" cxnId="{9002BD0C-0478-42ED-9811-AF5515F19ED6}">
      <dgm:prSet/>
      <dgm:spPr/>
      <dgm:t>
        <a:bodyPr/>
        <a:lstStyle/>
        <a:p>
          <a:endParaRPr lang="en-US"/>
        </a:p>
      </dgm:t>
    </dgm:pt>
    <dgm:pt modelId="{C7478393-7B19-43BF-A147-FF84406D34C8}">
      <dgm:prSet/>
      <dgm:spPr/>
      <dgm:t>
        <a:bodyPr/>
        <a:lstStyle/>
        <a:p>
          <a:r>
            <a:rPr lang="en-GB"/>
            <a:t>Controlling blood pressure, diabetes, </a:t>
          </a:r>
          <a:endParaRPr lang="en-US"/>
        </a:p>
      </dgm:t>
    </dgm:pt>
    <dgm:pt modelId="{F3D325F6-67F3-4780-8F8C-C9B20C71EDDC}" type="parTrans" cxnId="{E4ACA2A7-D3F9-44C7-91C3-6A3B6E24DD69}">
      <dgm:prSet/>
      <dgm:spPr/>
      <dgm:t>
        <a:bodyPr/>
        <a:lstStyle/>
        <a:p>
          <a:endParaRPr lang="en-US"/>
        </a:p>
      </dgm:t>
    </dgm:pt>
    <dgm:pt modelId="{B0A79BAE-F250-48B1-8CF7-F4220A2FD095}" type="sibTrans" cxnId="{E4ACA2A7-D3F9-44C7-91C3-6A3B6E24DD69}">
      <dgm:prSet/>
      <dgm:spPr/>
      <dgm:t>
        <a:bodyPr/>
        <a:lstStyle/>
        <a:p>
          <a:endParaRPr lang="en-US"/>
        </a:p>
      </dgm:t>
    </dgm:pt>
    <dgm:pt modelId="{52722BC9-32DA-45E2-B507-EE6936CD9DA4}">
      <dgm:prSet/>
      <dgm:spPr/>
      <dgm:t>
        <a:bodyPr/>
        <a:lstStyle/>
        <a:p>
          <a:r>
            <a:rPr lang="en-GB"/>
            <a:t>cholesterol levels can reduce the impact of dementia.</a:t>
          </a:r>
          <a:endParaRPr lang="en-US"/>
        </a:p>
      </dgm:t>
    </dgm:pt>
    <dgm:pt modelId="{9EC64C9B-739E-4D89-847A-51D1828EA09A}" type="parTrans" cxnId="{9CD912C4-7804-4AB1-9875-19A8ACAB02A7}">
      <dgm:prSet/>
      <dgm:spPr/>
      <dgm:t>
        <a:bodyPr/>
        <a:lstStyle/>
        <a:p>
          <a:endParaRPr lang="en-US"/>
        </a:p>
      </dgm:t>
    </dgm:pt>
    <dgm:pt modelId="{F6214DD0-A0A9-42D6-95CC-EEFE4A4F37F4}" type="sibTrans" cxnId="{9CD912C4-7804-4AB1-9875-19A8ACAB02A7}">
      <dgm:prSet/>
      <dgm:spPr/>
      <dgm:t>
        <a:bodyPr/>
        <a:lstStyle/>
        <a:p>
          <a:endParaRPr lang="en-US"/>
        </a:p>
      </dgm:t>
    </dgm:pt>
    <dgm:pt modelId="{D8A6D286-73A2-4105-AB47-010F8241C399}">
      <dgm:prSet/>
      <dgm:spPr/>
      <dgm:t>
        <a:bodyPr/>
        <a:lstStyle/>
        <a:p>
          <a:r>
            <a:rPr lang="en-GB" b="1" u="sng"/>
            <a:t>**Engage in cognitive activities**:</a:t>
          </a:r>
          <a:endParaRPr lang="en-US"/>
        </a:p>
      </dgm:t>
    </dgm:pt>
    <dgm:pt modelId="{19C8D1F5-808E-453C-BFE8-83B9292996AB}" type="parTrans" cxnId="{A04DC64D-33C6-4056-9BE6-8E971A1E24D6}">
      <dgm:prSet/>
      <dgm:spPr/>
      <dgm:t>
        <a:bodyPr/>
        <a:lstStyle/>
        <a:p>
          <a:endParaRPr lang="en-US"/>
        </a:p>
      </dgm:t>
    </dgm:pt>
    <dgm:pt modelId="{51E0CD28-4861-4F78-8834-01D056105422}" type="sibTrans" cxnId="{A04DC64D-33C6-4056-9BE6-8E971A1E24D6}">
      <dgm:prSet/>
      <dgm:spPr/>
      <dgm:t>
        <a:bodyPr/>
        <a:lstStyle/>
        <a:p>
          <a:endParaRPr lang="en-US"/>
        </a:p>
      </dgm:t>
    </dgm:pt>
    <dgm:pt modelId="{90312179-0C92-4767-BE04-A59A9CA9440F}">
      <dgm:prSet/>
      <dgm:spPr/>
      <dgm:t>
        <a:bodyPr/>
        <a:lstStyle/>
        <a:p>
          <a:r>
            <a:rPr lang="en-GB"/>
            <a:t>Puzzles, reading, or learning new skills </a:t>
          </a:r>
          <a:endParaRPr lang="en-US"/>
        </a:p>
      </dgm:t>
    </dgm:pt>
    <dgm:pt modelId="{53BA3CF2-2EB5-4E87-840B-A9D38342DC32}" type="parTrans" cxnId="{4408088D-844B-4764-885B-89D6E272CC1A}">
      <dgm:prSet/>
      <dgm:spPr/>
      <dgm:t>
        <a:bodyPr/>
        <a:lstStyle/>
        <a:p>
          <a:endParaRPr lang="en-US"/>
        </a:p>
      </dgm:t>
    </dgm:pt>
    <dgm:pt modelId="{BB95CD96-F7F3-40CE-A1A0-F55BDA4E97B6}" type="sibTrans" cxnId="{4408088D-844B-4764-885B-89D6E272CC1A}">
      <dgm:prSet/>
      <dgm:spPr/>
      <dgm:t>
        <a:bodyPr/>
        <a:lstStyle/>
        <a:p>
          <a:endParaRPr lang="en-US"/>
        </a:p>
      </dgm:t>
    </dgm:pt>
    <dgm:pt modelId="{9142D38A-4D33-444D-BE30-9EEDF8F577C5}">
      <dgm:prSet/>
      <dgm:spPr/>
      <dgm:t>
        <a:bodyPr/>
        <a:lstStyle/>
        <a:p>
          <a:r>
            <a:rPr lang="en-GB"/>
            <a:t>.</a:t>
          </a:r>
          <a:endParaRPr lang="en-US"/>
        </a:p>
      </dgm:t>
    </dgm:pt>
    <dgm:pt modelId="{0A24B67E-D603-4AB7-A989-F80C9DFC050D}" type="parTrans" cxnId="{D1B7E7B0-8EDE-4687-84B2-0154EE34667E}">
      <dgm:prSet/>
      <dgm:spPr/>
      <dgm:t>
        <a:bodyPr/>
        <a:lstStyle/>
        <a:p>
          <a:endParaRPr lang="en-US"/>
        </a:p>
      </dgm:t>
    </dgm:pt>
    <dgm:pt modelId="{466A0304-BB47-4895-8B14-04660A8C2FE0}" type="sibTrans" cxnId="{D1B7E7B0-8EDE-4687-84B2-0154EE34667E}">
      <dgm:prSet/>
      <dgm:spPr/>
      <dgm:t>
        <a:bodyPr/>
        <a:lstStyle/>
        <a:p>
          <a:endParaRPr lang="en-US"/>
        </a:p>
      </dgm:t>
    </dgm:pt>
    <dgm:pt modelId="{43DB8031-0563-4023-B82E-8C631F722200}">
      <dgm:prSet/>
      <dgm:spPr/>
      <dgm:t>
        <a:bodyPr/>
        <a:lstStyle/>
        <a:p>
          <a:r>
            <a:rPr lang="en-GB" b="1" u="sng"/>
            <a:t>**Adopt coping strategies**: </a:t>
          </a:r>
          <a:endParaRPr lang="en-US"/>
        </a:p>
      </dgm:t>
    </dgm:pt>
    <dgm:pt modelId="{CAFC3774-81ED-4251-8120-54924C388F2E}" type="parTrans" cxnId="{5B7D2CA5-75C8-4583-8DE9-5A1B4E176EF7}">
      <dgm:prSet/>
      <dgm:spPr/>
      <dgm:t>
        <a:bodyPr/>
        <a:lstStyle/>
        <a:p>
          <a:endParaRPr lang="en-US"/>
        </a:p>
      </dgm:t>
    </dgm:pt>
    <dgm:pt modelId="{53CA8DA1-5100-42A9-8DA9-FDFF4627EDD3}" type="sibTrans" cxnId="{5B7D2CA5-75C8-4583-8DE9-5A1B4E176EF7}">
      <dgm:prSet/>
      <dgm:spPr/>
      <dgm:t>
        <a:bodyPr/>
        <a:lstStyle/>
        <a:p>
          <a:endParaRPr lang="en-US"/>
        </a:p>
      </dgm:t>
    </dgm:pt>
    <dgm:pt modelId="{CB5D0780-6EA4-4CA4-B693-68D0EAB86BA8}">
      <dgm:prSet/>
      <dgm:spPr/>
      <dgm:t>
        <a:bodyPr/>
        <a:lstStyle/>
        <a:p>
          <a:r>
            <a:rPr lang="en-GB"/>
            <a:t>Reminders, support groups, positivity, can improve daily living.</a:t>
          </a:r>
          <a:endParaRPr lang="en-US"/>
        </a:p>
      </dgm:t>
    </dgm:pt>
    <dgm:pt modelId="{BC7898A2-763F-4A3D-8037-8A36D2C3186F}" type="parTrans" cxnId="{CD213686-6CBF-4422-9A71-4637D54365F7}">
      <dgm:prSet/>
      <dgm:spPr/>
      <dgm:t>
        <a:bodyPr/>
        <a:lstStyle/>
        <a:p>
          <a:endParaRPr lang="en-US"/>
        </a:p>
      </dgm:t>
    </dgm:pt>
    <dgm:pt modelId="{128DF848-17DA-4FCB-B88D-D891F8B443FD}" type="sibTrans" cxnId="{CD213686-6CBF-4422-9A71-4637D54365F7}">
      <dgm:prSet/>
      <dgm:spPr/>
      <dgm:t>
        <a:bodyPr/>
        <a:lstStyle/>
        <a:p>
          <a:endParaRPr lang="en-US"/>
        </a:p>
      </dgm:t>
    </dgm:pt>
    <dgm:pt modelId="{30811119-71D0-4363-A19F-C9E093D55323}" type="pres">
      <dgm:prSet presAssocID="{312D7D4C-1222-459E-B75F-4587C0DFBFEC}" presName="diagram" presStyleCnt="0">
        <dgm:presLayoutVars>
          <dgm:dir/>
          <dgm:resizeHandles val="exact"/>
        </dgm:presLayoutVars>
      </dgm:prSet>
      <dgm:spPr/>
    </dgm:pt>
    <dgm:pt modelId="{8B3C7D6F-A92D-492D-961A-90E0357DD139}" type="pres">
      <dgm:prSet presAssocID="{693C3C2C-A5FE-4452-9285-7CA93FBC7B31}" presName="node" presStyleLbl="node1" presStyleIdx="0" presStyleCnt="15">
        <dgm:presLayoutVars>
          <dgm:bulletEnabled val="1"/>
        </dgm:presLayoutVars>
      </dgm:prSet>
      <dgm:spPr/>
    </dgm:pt>
    <dgm:pt modelId="{D880028A-DF0A-4937-A900-F26CA5E54805}" type="pres">
      <dgm:prSet presAssocID="{FDFD9C48-E853-45E0-A190-43C59E248E45}" presName="sibTrans" presStyleCnt="0"/>
      <dgm:spPr/>
    </dgm:pt>
    <dgm:pt modelId="{100D4FF8-DDF1-4029-9A59-40DFAB221B17}" type="pres">
      <dgm:prSet presAssocID="{73C3F737-C447-407B-AACC-EBD59346E3EB}" presName="node" presStyleLbl="node1" presStyleIdx="1" presStyleCnt="15">
        <dgm:presLayoutVars>
          <dgm:bulletEnabled val="1"/>
        </dgm:presLayoutVars>
      </dgm:prSet>
      <dgm:spPr/>
    </dgm:pt>
    <dgm:pt modelId="{9FA87B5B-CA62-4D56-A701-4593D67A1A8B}" type="pres">
      <dgm:prSet presAssocID="{0ADA00F6-3B08-437A-867C-AE86B8CDCD37}" presName="sibTrans" presStyleCnt="0"/>
      <dgm:spPr/>
    </dgm:pt>
    <dgm:pt modelId="{99DFFF19-0124-49A3-91F0-F42FCE76C5E4}" type="pres">
      <dgm:prSet presAssocID="{BB1893C2-F409-4F47-A94D-5828BB62BBF3}" presName="node" presStyleLbl="node1" presStyleIdx="2" presStyleCnt="15">
        <dgm:presLayoutVars>
          <dgm:bulletEnabled val="1"/>
        </dgm:presLayoutVars>
      </dgm:prSet>
      <dgm:spPr/>
    </dgm:pt>
    <dgm:pt modelId="{B39D95AC-5057-43CD-8B0A-6F7CCF481B9C}" type="pres">
      <dgm:prSet presAssocID="{A089207C-F3EF-44C2-B9F8-4FCFB5694993}" presName="sibTrans" presStyleCnt="0"/>
      <dgm:spPr/>
    </dgm:pt>
    <dgm:pt modelId="{058E545F-6199-4E68-8ABE-F26F99A99D83}" type="pres">
      <dgm:prSet presAssocID="{CFB7F614-CA7B-4B20-A31F-347FB8D98CFD}" presName="node" presStyleLbl="node1" presStyleIdx="3" presStyleCnt="15">
        <dgm:presLayoutVars>
          <dgm:bulletEnabled val="1"/>
        </dgm:presLayoutVars>
      </dgm:prSet>
      <dgm:spPr/>
    </dgm:pt>
    <dgm:pt modelId="{E7358521-F40F-4C63-979E-D1E7C631A553}" type="pres">
      <dgm:prSet presAssocID="{C49A88F1-DBAA-4CBF-ACDB-6F11A29503CC}" presName="sibTrans" presStyleCnt="0"/>
      <dgm:spPr/>
    </dgm:pt>
    <dgm:pt modelId="{6EBDAD20-3FDC-4A7B-B8A0-A6528F8B8F3B}" type="pres">
      <dgm:prSet presAssocID="{635EF27A-E4B1-492D-B128-F9D2CBFB6FB8}" presName="node" presStyleLbl="node1" presStyleIdx="4" presStyleCnt="15">
        <dgm:presLayoutVars>
          <dgm:bulletEnabled val="1"/>
        </dgm:presLayoutVars>
      </dgm:prSet>
      <dgm:spPr/>
    </dgm:pt>
    <dgm:pt modelId="{0173FE29-B2E1-45A5-914A-D74834403384}" type="pres">
      <dgm:prSet presAssocID="{421BAB01-9A7E-45D4-9C78-8B6B225098B1}" presName="sibTrans" presStyleCnt="0"/>
      <dgm:spPr/>
    </dgm:pt>
    <dgm:pt modelId="{31D0CDA6-F864-4C37-B079-7A55D8EB65A2}" type="pres">
      <dgm:prSet presAssocID="{61299296-CA6B-4E82-A131-0108A5A3C5F9}" presName="node" presStyleLbl="node1" presStyleIdx="5" presStyleCnt="15">
        <dgm:presLayoutVars>
          <dgm:bulletEnabled val="1"/>
        </dgm:presLayoutVars>
      </dgm:prSet>
      <dgm:spPr/>
    </dgm:pt>
    <dgm:pt modelId="{B4D81D90-8170-4118-A8D8-BD5745F79913}" type="pres">
      <dgm:prSet presAssocID="{23AD8B52-FC54-4EE3-A5F4-8C77CAE755D1}" presName="sibTrans" presStyleCnt="0"/>
      <dgm:spPr/>
    </dgm:pt>
    <dgm:pt modelId="{01111FB0-9C7B-4F62-8B88-F7B57BC03528}" type="pres">
      <dgm:prSet presAssocID="{8B2B1634-3F0E-473D-B6FF-E73F2333EAFC}" presName="node" presStyleLbl="node1" presStyleIdx="6" presStyleCnt="15">
        <dgm:presLayoutVars>
          <dgm:bulletEnabled val="1"/>
        </dgm:presLayoutVars>
      </dgm:prSet>
      <dgm:spPr/>
    </dgm:pt>
    <dgm:pt modelId="{BBC0E5E9-B335-49E7-9C6A-F2C9E2904AA7}" type="pres">
      <dgm:prSet presAssocID="{11092D7C-98C8-477F-B674-BB1813573EBB}" presName="sibTrans" presStyleCnt="0"/>
      <dgm:spPr/>
    </dgm:pt>
    <dgm:pt modelId="{92E05732-4561-4809-941E-D360831066D9}" type="pres">
      <dgm:prSet presAssocID="{2CDD2923-337F-4D93-A3A6-EA21E21FBC8A}" presName="node" presStyleLbl="node1" presStyleIdx="7" presStyleCnt="15">
        <dgm:presLayoutVars>
          <dgm:bulletEnabled val="1"/>
        </dgm:presLayoutVars>
      </dgm:prSet>
      <dgm:spPr/>
    </dgm:pt>
    <dgm:pt modelId="{8574B4CA-8508-466F-82DD-0373FB54DB64}" type="pres">
      <dgm:prSet presAssocID="{E385CEE5-682D-4476-8EDB-76589989A616}" presName="sibTrans" presStyleCnt="0"/>
      <dgm:spPr/>
    </dgm:pt>
    <dgm:pt modelId="{63C7DCEE-F384-4DA2-B139-8C309A365573}" type="pres">
      <dgm:prSet presAssocID="{C7478393-7B19-43BF-A147-FF84406D34C8}" presName="node" presStyleLbl="node1" presStyleIdx="8" presStyleCnt="15">
        <dgm:presLayoutVars>
          <dgm:bulletEnabled val="1"/>
        </dgm:presLayoutVars>
      </dgm:prSet>
      <dgm:spPr/>
    </dgm:pt>
    <dgm:pt modelId="{5D2F8F8E-354B-4677-9F93-9F0ECA5A8FDC}" type="pres">
      <dgm:prSet presAssocID="{B0A79BAE-F250-48B1-8CF7-F4220A2FD095}" presName="sibTrans" presStyleCnt="0"/>
      <dgm:spPr/>
    </dgm:pt>
    <dgm:pt modelId="{6CDFE0D3-E954-4230-9B1C-A808D17D8182}" type="pres">
      <dgm:prSet presAssocID="{52722BC9-32DA-45E2-B507-EE6936CD9DA4}" presName="node" presStyleLbl="node1" presStyleIdx="9" presStyleCnt="15">
        <dgm:presLayoutVars>
          <dgm:bulletEnabled val="1"/>
        </dgm:presLayoutVars>
      </dgm:prSet>
      <dgm:spPr/>
    </dgm:pt>
    <dgm:pt modelId="{8A576AC1-6D06-441D-B7B6-9B1539966E70}" type="pres">
      <dgm:prSet presAssocID="{F6214DD0-A0A9-42D6-95CC-EEFE4A4F37F4}" presName="sibTrans" presStyleCnt="0"/>
      <dgm:spPr/>
    </dgm:pt>
    <dgm:pt modelId="{B6B710FB-7708-43AD-95BD-E3B56202B9C0}" type="pres">
      <dgm:prSet presAssocID="{D8A6D286-73A2-4105-AB47-010F8241C399}" presName="node" presStyleLbl="node1" presStyleIdx="10" presStyleCnt="15">
        <dgm:presLayoutVars>
          <dgm:bulletEnabled val="1"/>
        </dgm:presLayoutVars>
      </dgm:prSet>
      <dgm:spPr/>
    </dgm:pt>
    <dgm:pt modelId="{D618B33F-11F2-4921-B04B-4832B436DE1B}" type="pres">
      <dgm:prSet presAssocID="{51E0CD28-4861-4F78-8834-01D056105422}" presName="sibTrans" presStyleCnt="0"/>
      <dgm:spPr/>
    </dgm:pt>
    <dgm:pt modelId="{BFB7A2C6-655F-4A8E-9F50-D5F1F77F5CB8}" type="pres">
      <dgm:prSet presAssocID="{90312179-0C92-4767-BE04-A59A9CA9440F}" presName="node" presStyleLbl="node1" presStyleIdx="11" presStyleCnt="15">
        <dgm:presLayoutVars>
          <dgm:bulletEnabled val="1"/>
        </dgm:presLayoutVars>
      </dgm:prSet>
      <dgm:spPr/>
    </dgm:pt>
    <dgm:pt modelId="{A54A3346-9795-4E9F-8B9F-8C4FE85E9244}" type="pres">
      <dgm:prSet presAssocID="{BB95CD96-F7F3-40CE-A1A0-F55BDA4E97B6}" presName="sibTrans" presStyleCnt="0"/>
      <dgm:spPr/>
    </dgm:pt>
    <dgm:pt modelId="{E3F15165-D986-49DC-9330-8FC010904873}" type="pres">
      <dgm:prSet presAssocID="{9142D38A-4D33-444D-BE30-9EEDF8F577C5}" presName="node" presStyleLbl="node1" presStyleIdx="12" presStyleCnt="15">
        <dgm:presLayoutVars>
          <dgm:bulletEnabled val="1"/>
        </dgm:presLayoutVars>
      </dgm:prSet>
      <dgm:spPr/>
    </dgm:pt>
    <dgm:pt modelId="{84790BE4-ED6A-47D6-B4E1-37B3A35ED428}" type="pres">
      <dgm:prSet presAssocID="{466A0304-BB47-4895-8B14-04660A8C2FE0}" presName="sibTrans" presStyleCnt="0"/>
      <dgm:spPr/>
    </dgm:pt>
    <dgm:pt modelId="{C9BABDA9-7B64-4697-8FC2-B7911A4E23EB}" type="pres">
      <dgm:prSet presAssocID="{43DB8031-0563-4023-B82E-8C631F722200}" presName="node" presStyleLbl="node1" presStyleIdx="13" presStyleCnt="15">
        <dgm:presLayoutVars>
          <dgm:bulletEnabled val="1"/>
        </dgm:presLayoutVars>
      </dgm:prSet>
      <dgm:spPr/>
    </dgm:pt>
    <dgm:pt modelId="{562DB2EC-139B-48CD-88C8-D26DBE2ABE19}" type="pres">
      <dgm:prSet presAssocID="{53CA8DA1-5100-42A9-8DA9-FDFF4627EDD3}" presName="sibTrans" presStyleCnt="0"/>
      <dgm:spPr/>
    </dgm:pt>
    <dgm:pt modelId="{0B80511B-7F2E-4A9F-B51E-C03E9343D249}" type="pres">
      <dgm:prSet presAssocID="{CB5D0780-6EA4-4CA4-B693-68D0EAB86BA8}" presName="node" presStyleLbl="node1" presStyleIdx="14" presStyleCnt="15">
        <dgm:presLayoutVars>
          <dgm:bulletEnabled val="1"/>
        </dgm:presLayoutVars>
      </dgm:prSet>
      <dgm:spPr/>
    </dgm:pt>
  </dgm:ptLst>
  <dgm:cxnLst>
    <dgm:cxn modelId="{9002BD0C-0478-42ED-9811-AF5515F19ED6}" srcId="{312D7D4C-1222-459E-B75F-4587C0DFBFEC}" destId="{2CDD2923-337F-4D93-A3A6-EA21E21FBC8A}" srcOrd="7" destOrd="0" parTransId="{8517909E-680F-4442-BB3A-9ACB142BE9A9}" sibTransId="{E385CEE5-682D-4476-8EDB-76589989A616}"/>
    <dgm:cxn modelId="{3AF4370D-70FC-4D68-8F44-3F67BBCA9393}" srcId="{312D7D4C-1222-459E-B75F-4587C0DFBFEC}" destId="{73C3F737-C447-407B-AACC-EBD59346E3EB}" srcOrd="1" destOrd="0" parTransId="{8F09BAC5-7DA2-4D86-80E4-53ACF991CD86}" sibTransId="{0ADA00F6-3B08-437A-867C-AE86B8CDCD37}"/>
    <dgm:cxn modelId="{1FAD2826-541D-4C22-A020-DC7638AB0F18}" srcId="{312D7D4C-1222-459E-B75F-4587C0DFBFEC}" destId="{8B2B1634-3F0E-473D-B6FF-E73F2333EAFC}" srcOrd="6" destOrd="0" parTransId="{9BB1F029-9975-4D5F-A7F3-D0A6C57E32AB}" sibTransId="{11092D7C-98C8-477F-B674-BB1813573EBB}"/>
    <dgm:cxn modelId="{B568E833-E0C0-466A-8F76-154D27A7A21F}" type="presOf" srcId="{693C3C2C-A5FE-4452-9285-7CA93FBC7B31}" destId="{8B3C7D6F-A92D-492D-961A-90E0357DD139}" srcOrd="0" destOrd="0" presId="urn:microsoft.com/office/officeart/2005/8/layout/default"/>
    <dgm:cxn modelId="{099FCA35-CA54-4165-BCED-2C189806447D}" type="presOf" srcId="{C7478393-7B19-43BF-A147-FF84406D34C8}" destId="{63C7DCEE-F384-4DA2-B139-8C309A365573}" srcOrd="0" destOrd="0" presId="urn:microsoft.com/office/officeart/2005/8/layout/default"/>
    <dgm:cxn modelId="{DAF16B3E-0E1A-4E22-93B1-6EAD0C299CC3}" srcId="{312D7D4C-1222-459E-B75F-4587C0DFBFEC}" destId="{BB1893C2-F409-4F47-A94D-5828BB62BBF3}" srcOrd="2" destOrd="0" parTransId="{C7CB4C7E-22BC-4D95-8B6D-B0CFAC0B4191}" sibTransId="{A089207C-F3EF-44C2-B9F8-4FCFB5694993}"/>
    <dgm:cxn modelId="{A9644D5E-80D7-49BA-AE04-1CBFA4C9B52A}" type="presOf" srcId="{D8A6D286-73A2-4105-AB47-010F8241C399}" destId="{B6B710FB-7708-43AD-95BD-E3B56202B9C0}" srcOrd="0" destOrd="0" presId="urn:microsoft.com/office/officeart/2005/8/layout/default"/>
    <dgm:cxn modelId="{C5AA6664-FE78-4B49-9EB0-B4723F92F36F}" type="presOf" srcId="{90312179-0C92-4767-BE04-A59A9CA9440F}" destId="{BFB7A2C6-655F-4A8E-9F50-D5F1F77F5CB8}" srcOrd="0" destOrd="0" presId="urn:microsoft.com/office/officeart/2005/8/layout/default"/>
    <dgm:cxn modelId="{4A9C3765-A67C-4503-9BA9-09FE460A8CD1}" type="presOf" srcId="{312D7D4C-1222-459E-B75F-4587C0DFBFEC}" destId="{30811119-71D0-4363-A19F-C9E093D55323}" srcOrd="0" destOrd="0" presId="urn:microsoft.com/office/officeart/2005/8/layout/default"/>
    <dgm:cxn modelId="{A04DC64D-33C6-4056-9BE6-8E971A1E24D6}" srcId="{312D7D4C-1222-459E-B75F-4587C0DFBFEC}" destId="{D8A6D286-73A2-4105-AB47-010F8241C399}" srcOrd="10" destOrd="0" parTransId="{19C8D1F5-808E-453C-BFE8-83B9292996AB}" sibTransId="{51E0CD28-4861-4F78-8834-01D056105422}"/>
    <dgm:cxn modelId="{CF4FC274-A0C5-406A-8D4C-21227C89C2D8}" srcId="{312D7D4C-1222-459E-B75F-4587C0DFBFEC}" destId="{61299296-CA6B-4E82-A131-0108A5A3C5F9}" srcOrd="5" destOrd="0" parTransId="{93EC715F-9840-4D01-8C05-2DAF3F7C898B}" sibTransId="{23AD8B52-FC54-4EE3-A5F4-8C77CAE755D1}"/>
    <dgm:cxn modelId="{41CB9983-E82F-4DA7-A4C7-C27F88682D60}" srcId="{312D7D4C-1222-459E-B75F-4587C0DFBFEC}" destId="{693C3C2C-A5FE-4452-9285-7CA93FBC7B31}" srcOrd="0" destOrd="0" parTransId="{3E8EFD2A-54CE-4001-9A89-A9B2A16F0F45}" sibTransId="{FDFD9C48-E853-45E0-A190-43C59E248E45}"/>
    <dgm:cxn modelId="{2EDECD84-6736-4344-9AED-B13A6199F30F}" type="presOf" srcId="{CB5D0780-6EA4-4CA4-B693-68D0EAB86BA8}" destId="{0B80511B-7F2E-4A9F-B51E-C03E9343D249}" srcOrd="0" destOrd="0" presId="urn:microsoft.com/office/officeart/2005/8/layout/default"/>
    <dgm:cxn modelId="{CD213686-6CBF-4422-9A71-4637D54365F7}" srcId="{312D7D4C-1222-459E-B75F-4587C0DFBFEC}" destId="{CB5D0780-6EA4-4CA4-B693-68D0EAB86BA8}" srcOrd="14" destOrd="0" parTransId="{BC7898A2-763F-4A3D-8037-8A36D2C3186F}" sibTransId="{128DF848-17DA-4FCB-B88D-D891F8B443FD}"/>
    <dgm:cxn modelId="{4408088D-844B-4764-885B-89D6E272CC1A}" srcId="{312D7D4C-1222-459E-B75F-4587C0DFBFEC}" destId="{90312179-0C92-4767-BE04-A59A9CA9440F}" srcOrd="11" destOrd="0" parTransId="{53BA3CF2-2EB5-4E87-840B-A9D38342DC32}" sibTransId="{BB95CD96-F7F3-40CE-A1A0-F55BDA4E97B6}"/>
    <dgm:cxn modelId="{5F7F909B-AFE8-4FD4-A9C6-2079018F5031}" type="presOf" srcId="{43DB8031-0563-4023-B82E-8C631F722200}" destId="{C9BABDA9-7B64-4697-8FC2-B7911A4E23EB}" srcOrd="0" destOrd="0" presId="urn:microsoft.com/office/officeart/2005/8/layout/default"/>
    <dgm:cxn modelId="{B77824A0-9A0F-4A03-A1B3-89655304D6FD}" type="presOf" srcId="{2CDD2923-337F-4D93-A3A6-EA21E21FBC8A}" destId="{92E05732-4561-4809-941E-D360831066D9}" srcOrd="0" destOrd="0" presId="urn:microsoft.com/office/officeart/2005/8/layout/default"/>
    <dgm:cxn modelId="{7F322BA3-126E-4726-85DB-C9EFD11177BE}" type="presOf" srcId="{61299296-CA6B-4E82-A131-0108A5A3C5F9}" destId="{31D0CDA6-F864-4C37-B079-7A55D8EB65A2}" srcOrd="0" destOrd="0" presId="urn:microsoft.com/office/officeart/2005/8/layout/default"/>
    <dgm:cxn modelId="{5B7D2CA5-75C8-4583-8DE9-5A1B4E176EF7}" srcId="{312D7D4C-1222-459E-B75F-4587C0DFBFEC}" destId="{43DB8031-0563-4023-B82E-8C631F722200}" srcOrd="13" destOrd="0" parTransId="{CAFC3774-81ED-4251-8120-54924C388F2E}" sibTransId="{53CA8DA1-5100-42A9-8DA9-FDFF4627EDD3}"/>
    <dgm:cxn modelId="{B41201A7-2D7C-4CF4-A702-BB529F3F4B16}" type="presOf" srcId="{BB1893C2-F409-4F47-A94D-5828BB62BBF3}" destId="{99DFFF19-0124-49A3-91F0-F42FCE76C5E4}" srcOrd="0" destOrd="0" presId="urn:microsoft.com/office/officeart/2005/8/layout/default"/>
    <dgm:cxn modelId="{E4ACA2A7-D3F9-44C7-91C3-6A3B6E24DD69}" srcId="{312D7D4C-1222-459E-B75F-4587C0DFBFEC}" destId="{C7478393-7B19-43BF-A147-FF84406D34C8}" srcOrd="8" destOrd="0" parTransId="{F3D325F6-67F3-4780-8F8C-C9B20C71EDDC}" sibTransId="{B0A79BAE-F250-48B1-8CF7-F4220A2FD095}"/>
    <dgm:cxn modelId="{D1B7E7B0-8EDE-4687-84B2-0154EE34667E}" srcId="{312D7D4C-1222-459E-B75F-4587C0DFBFEC}" destId="{9142D38A-4D33-444D-BE30-9EEDF8F577C5}" srcOrd="12" destOrd="0" parTransId="{0A24B67E-D603-4AB7-A989-F80C9DFC050D}" sibTransId="{466A0304-BB47-4895-8B14-04660A8C2FE0}"/>
    <dgm:cxn modelId="{EFA47BB1-9C2C-487F-BD4D-C3ED1ED1A16C}" type="presOf" srcId="{8B2B1634-3F0E-473D-B6FF-E73F2333EAFC}" destId="{01111FB0-9C7B-4F62-8B88-F7B57BC03528}" srcOrd="0" destOrd="0" presId="urn:microsoft.com/office/officeart/2005/8/layout/default"/>
    <dgm:cxn modelId="{9CD912C4-7804-4AB1-9875-19A8ACAB02A7}" srcId="{312D7D4C-1222-459E-B75F-4587C0DFBFEC}" destId="{52722BC9-32DA-45E2-B507-EE6936CD9DA4}" srcOrd="9" destOrd="0" parTransId="{9EC64C9B-739E-4D89-847A-51D1828EA09A}" sibTransId="{F6214DD0-A0A9-42D6-95CC-EEFE4A4F37F4}"/>
    <dgm:cxn modelId="{643382D0-7050-4E6A-9F2B-7D93B4F17E3C}" type="presOf" srcId="{CFB7F614-CA7B-4B20-A31F-347FB8D98CFD}" destId="{058E545F-6199-4E68-8ABE-F26F99A99D83}" srcOrd="0" destOrd="0" presId="urn:microsoft.com/office/officeart/2005/8/layout/default"/>
    <dgm:cxn modelId="{F2878FD6-5E2C-4544-AC77-01094F460196}" type="presOf" srcId="{635EF27A-E4B1-492D-B128-F9D2CBFB6FB8}" destId="{6EBDAD20-3FDC-4A7B-B8A0-A6528F8B8F3B}" srcOrd="0" destOrd="0" presId="urn:microsoft.com/office/officeart/2005/8/layout/default"/>
    <dgm:cxn modelId="{993ACCDF-5F0B-41C4-99B1-8A3C294362F7}" srcId="{312D7D4C-1222-459E-B75F-4587C0DFBFEC}" destId="{CFB7F614-CA7B-4B20-A31F-347FB8D98CFD}" srcOrd="3" destOrd="0" parTransId="{4F716D98-2834-482D-8112-E8871B96EFFE}" sibTransId="{C49A88F1-DBAA-4CBF-ACDB-6F11A29503CC}"/>
    <dgm:cxn modelId="{5C12EEE1-791C-443B-A821-337DCB86E991}" type="presOf" srcId="{52722BC9-32DA-45E2-B507-EE6936CD9DA4}" destId="{6CDFE0D3-E954-4230-9B1C-A808D17D8182}" srcOrd="0" destOrd="0" presId="urn:microsoft.com/office/officeart/2005/8/layout/default"/>
    <dgm:cxn modelId="{10E4F0E3-6C6E-4914-B0DF-0947311570D1}" type="presOf" srcId="{9142D38A-4D33-444D-BE30-9EEDF8F577C5}" destId="{E3F15165-D986-49DC-9330-8FC010904873}" srcOrd="0" destOrd="0" presId="urn:microsoft.com/office/officeart/2005/8/layout/default"/>
    <dgm:cxn modelId="{553A90F3-3604-4A55-8782-827DAE597388}" srcId="{312D7D4C-1222-459E-B75F-4587C0DFBFEC}" destId="{635EF27A-E4B1-492D-B128-F9D2CBFB6FB8}" srcOrd="4" destOrd="0" parTransId="{32A98F89-F75A-47E6-BD5E-CC893B8E03D0}" sibTransId="{421BAB01-9A7E-45D4-9C78-8B6B225098B1}"/>
    <dgm:cxn modelId="{D67328F4-8567-485E-A60C-0ED2B2D918DC}" type="presOf" srcId="{73C3F737-C447-407B-AACC-EBD59346E3EB}" destId="{100D4FF8-DDF1-4029-9A59-40DFAB221B17}" srcOrd="0" destOrd="0" presId="urn:microsoft.com/office/officeart/2005/8/layout/default"/>
    <dgm:cxn modelId="{C219F74F-2DB9-4A47-ACE6-7186D86523ED}" type="presParOf" srcId="{30811119-71D0-4363-A19F-C9E093D55323}" destId="{8B3C7D6F-A92D-492D-961A-90E0357DD139}" srcOrd="0" destOrd="0" presId="urn:microsoft.com/office/officeart/2005/8/layout/default"/>
    <dgm:cxn modelId="{D4DB9245-9C42-4116-AFA0-FDD3984E646D}" type="presParOf" srcId="{30811119-71D0-4363-A19F-C9E093D55323}" destId="{D880028A-DF0A-4937-A900-F26CA5E54805}" srcOrd="1" destOrd="0" presId="urn:microsoft.com/office/officeart/2005/8/layout/default"/>
    <dgm:cxn modelId="{9A839614-6CCA-4F87-8C6E-E9974361F5F5}" type="presParOf" srcId="{30811119-71D0-4363-A19F-C9E093D55323}" destId="{100D4FF8-DDF1-4029-9A59-40DFAB221B17}" srcOrd="2" destOrd="0" presId="urn:microsoft.com/office/officeart/2005/8/layout/default"/>
    <dgm:cxn modelId="{A2CF89CA-9376-40EF-86C6-1869AFFDD802}" type="presParOf" srcId="{30811119-71D0-4363-A19F-C9E093D55323}" destId="{9FA87B5B-CA62-4D56-A701-4593D67A1A8B}" srcOrd="3" destOrd="0" presId="urn:microsoft.com/office/officeart/2005/8/layout/default"/>
    <dgm:cxn modelId="{D90A4519-1232-4C4D-874E-DA458B4D050B}" type="presParOf" srcId="{30811119-71D0-4363-A19F-C9E093D55323}" destId="{99DFFF19-0124-49A3-91F0-F42FCE76C5E4}" srcOrd="4" destOrd="0" presId="urn:microsoft.com/office/officeart/2005/8/layout/default"/>
    <dgm:cxn modelId="{1CA3FF8B-EBAF-4FB5-AAC5-FCD12FCB4B96}" type="presParOf" srcId="{30811119-71D0-4363-A19F-C9E093D55323}" destId="{B39D95AC-5057-43CD-8B0A-6F7CCF481B9C}" srcOrd="5" destOrd="0" presId="urn:microsoft.com/office/officeart/2005/8/layout/default"/>
    <dgm:cxn modelId="{66A08339-1B9F-41E4-9D65-61AE69F7AC0C}" type="presParOf" srcId="{30811119-71D0-4363-A19F-C9E093D55323}" destId="{058E545F-6199-4E68-8ABE-F26F99A99D83}" srcOrd="6" destOrd="0" presId="urn:microsoft.com/office/officeart/2005/8/layout/default"/>
    <dgm:cxn modelId="{C464FD83-B4D0-47A1-BF66-84AE1F237897}" type="presParOf" srcId="{30811119-71D0-4363-A19F-C9E093D55323}" destId="{E7358521-F40F-4C63-979E-D1E7C631A553}" srcOrd="7" destOrd="0" presId="urn:microsoft.com/office/officeart/2005/8/layout/default"/>
    <dgm:cxn modelId="{8F8AC771-6A43-4188-AA93-2614C340068D}" type="presParOf" srcId="{30811119-71D0-4363-A19F-C9E093D55323}" destId="{6EBDAD20-3FDC-4A7B-B8A0-A6528F8B8F3B}" srcOrd="8" destOrd="0" presId="urn:microsoft.com/office/officeart/2005/8/layout/default"/>
    <dgm:cxn modelId="{59B7F44F-496C-46F6-B5AB-39E6701648DA}" type="presParOf" srcId="{30811119-71D0-4363-A19F-C9E093D55323}" destId="{0173FE29-B2E1-45A5-914A-D74834403384}" srcOrd="9" destOrd="0" presId="urn:microsoft.com/office/officeart/2005/8/layout/default"/>
    <dgm:cxn modelId="{7907F7DA-7922-4B26-B244-7644463B46E0}" type="presParOf" srcId="{30811119-71D0-4363-A19F-C9E093D55323}" destId="{31D0CDA6-F864-4C37-B079-7A55D8EB65A2}" srcOrd="10" destOrd="0" presId="urn:microsoft.com/office/officeart/2005/8/layout/default"/>
    <dgm:cxn modelId="{5D19AAF4-7C6F-40B4-985B-638445DC9B6C}" type="presParOf" srcId="{30811119-71D0-4363-A19F-C9E093D55323}" destId="{B4D81D90-8170-4118-A8D8-BD5745F79913}" srcOrd="11" destOrd="0" presId="urn:microsoft.com/office/officeart/2005/8/layout/default"/>
    <dgm:cxn modelId="{90F29ADE-0D59-4B7A-A4C6-F45831164E83}" type="presParOf" srcId="{30811119-71D0-4363-A19F-C9E093D55323}" destId="{01111FB0-9C7B-4F62-8B88-F7B57BC03528}" srcOrd="12" destOrd="0" presId="urn:microsoft.com/office/officeart/2005/8/layout/default"/>
    <dgm:cxn modelId="{B90BC09E-3CAC-412B-BD40-9D65F6D07868}" type="presParOf" srcId="{30811119-71D0-4363-A19F-C9E093D55323}" destId="{BBC0E5E9-B335-49E7-9C6A-F2C9E2904AA7}" srcOrd="13" destOrd="0" presId="urn:microsoft.com/office/officeart/2005/8/layout/default"/>
    <dgm:cxn modelId="{BB4F0ED5-8D15-4B29-835A-D4F6C6D09A46}" type="presParOf" srcId="{30811119-71D0-4363-A19F-C9E093D55323}" destId="{92E05732-4561-4809-941E-D360831066D9}" srcOrd="14" destOrd="0" presId="urn:microsoft.com/office/officeart/2005/8/layout/default"/>
    <dgm:cxn modelId="{E9125C0D-2BE9-48BF-BE20-2BA576E69770}" type="presParOf" srcId="{30811119-71D0-4363-A19F-C9E093D55323}" destId="{8574B4CA-8508-466F-82DD-0373FB54DB64}" srcOrd="15" destOrd="0" presId="urn:microsoft.com/office/officeart/2005/8/layout/default"/>
    <dgm:cxn modelId="{EE758505-7340-4ABD-AB64-39E115F3865B}" type="presParOf" srcId="{30811119-71D0-4363-A19F-C9E093D55323}" destId="{63C7DCEE-F384-4DA2-B139-8C309A365573}" srcOrd="16" destOrd="0" presId="urn:microsoft.com/office/officeart/2005/8/layout/default"/>
    <dgm:cxn modelId="{4086FB11-93E3-442B-9877-8993198892D0}" type="presParOf" srcId="{30811119-71D0-4363-A19F-C9E093D55323}" destId="{5D2F8F8E-354B-4677-9F93-9F0ECA5A8FDC}" srcOrd="17" destOrd="0" presId="urn:microsoft.com/office/officeart/2005/8/layout/default"/>
    <dgm:cxn modelId="{8C7F6319-E300-4AFC-9DED-DEE450D1E8A1}" type="presParOf" srcId="{30811119-71D0-4363-A19F-C9E093D55323}" destId="{6CDFE0D3-E954-4230-9B1C-A808D17D8182}" srcOrd="18" destOrd="0" presId="urn:microsoft.com/office/officeart/2005/8/layout/default"/>
    <dgm:cxn modelId="{E57E3410-8A13-4A84-BFD4-2695C6EC1142}" type="presParOf" srcId="{30811119-71D0-4363-A19F-C9E093D55323}" destId="{8A576AC1-6D06-441D-B7B6-9B1539966E70}" srcOrd="19" destOrd="0" presId="urn:microsoft.com/office/officeart/2005/8/layout/default"/>
    <dgm:cxn modelId="{BB7E8581-EDA8-4417-A4A6-1F9E28AE20A2}" type="presParOf" srcId="{30811119-71D0-4363-A19F-C9E093D55323}" destId="{B6B710FB-7708-43AD-95BD-E3B56202B9C0}" srcOrd="20" destOrd="0" presId="urn:microsoft.com/office/officeart/2005/8/layout/default"/>
    <dgm:cxn modelId="{EF56EF7C-D498-46C3-9E07-044BF1ABFA01}" type="presParOf" srcId="{30811119-71D0-4363-A19F-C9E093D55323}" destId="{D618B33F-11F2-4921-B04B-4832B436DE1B}" srcOrd="21" destOrd="0" presId="urn:microsoft.com/office/officeart/2005/8/layout/default"/>
    <dgm:cxn modelId="{27856B35-1E91-4999-B090-3A5C2E88512D}" type="presParOf" srcId="{30811119-71D0-4363-A19F-C9E093D55323}" destId="{BFB7A2C6-655F-4A8E-9F50-D5F1F77F5CB8}" srcOrd="22" destOrd="0" presId="urn:microsoft.com/office/officeart/2005/8/layout/default"/>
    <dgm:cxn modelId="{3BBEBAEA-1220-4565-82DE-C48DD98515D4}" type="presParOf" srcId="{30811119-71D0-4363-A19F-C9E093D55323}" destId="{A54A3346-9795-4E9F-8B9F-8C4FE85E9244}" srcOrd="23" destOrd="0" presId="urn:microsoft.com/office/officeart/2005/8/layout/default"/>
    <dgm:cxn modelId="{5BFA0ACA-810A-4E27-9769-453D04FD1778}" type="presParOf" srcId="{30811119-71D0-4363-A19F-C9E093D55323}" destId="{E3F15165-D986-49DC-9330-8FC010904873}" srcOrd="24" destOrd="0" presId="urn:microsoft.com/office/officeart/2005/8/layout/default"/>
    <dgm:cxn modelId="{01529641-321F-4D82-A313-5F9BFE8D8E35}" type="presParOf" srcId="{30811119-71D0-4363-A19F-C9E093D55323}" destId="{84790BE4-ED6A-47D6-B4E1-37B3A35ED428}" srcOrd="25" destOrd="0" presId="urn:microsoft.com/office/officeart/2005/8/layout/default"/>
    <dgm:cxn modelId="{ED497458-2F88-4A56-8FA2-24D7749FD598}" type="presParOf" srcId="{30811119-71D0-4363-A19F-C9E093D55323}" destId="{C9BABDA9-7B64-4697-8FC2-B7911A4E23EB}" srcOrd="26" destOrd="0" presId="urn:microsoft.com/office/officeart/2005/8/layout/default"/>
    <dgm:cxn modelId="{BDE98330-0372-49EC-8186-9F7D3E336963}" type="presParOf" srcId="{30811119-71D0-4363-A19F-C9E093D55323}" destId="{562DB2EC-139B-48CD-88C8-D26DBE2ABE19}" srcOrd="27" destOrd="0" presId="urn:microsoft.com/office/officeart/2005/8/layout/default"/>
    <dgm:cxn modelId="{919C6DF8-9629-4F54-BC94-F66DD9E4BB21}" type="presParOf" srcId="{30811119-71D0-4363-A19F-C9E093D55323}" destId="{0B80511B-7F2E-4A9F-B51E-C03E9343D249}" srcOrd="2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CDD13F-A520-40EF-9B2D-18CD3A8FC117}">
      <dsp:nvSpPr>
        <dsp:cNvPr id="0" name=""/>
        <dsp:cNvSpPr/>
      </dsp:nvSpPr>
      <dsp:spPr>
        <a:xfrm>
          <a:off x="160" y="0"/>
          <a:ext cx="1932913" cy="1889974"/>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929" tIns="0" rIns="190929" bIns="330200" numCol="1" spcCol="1270" anchor="t" anchorCtr="0">
          <a:noAutofit/>
        </a:bodyPr>
        <a:lstStyle/>
        <a:p>
          <a:pPr marL="0" lvl="0" indent="0" algn="l" defTabSz="488950">
            <a:lnSpc>
              <a:spcPct val="90000"/>
            </a:lnSpc>
            <a:spcBef>
              <a:spcPct val="0"/>
            </a:spcBef>
            <a:spcAft>
              <a:spcPct val="35000"/>
            </a:spcAft>
            <a:buNone/>
          </a:pPr>
          <a:r>
            <a:rPr lang="en-GB" sz="1100" kern="1200" dirty="0"/>
            <a:t>Shaftesbury Suffolk Memory and Dementia Support Service (Ipswich, East and West Suffolk)</a:t>
          </a:r>
        </a:p>
        <a:p>
          <a:pPr marL="0" lvl="0" indent="0" algn="l" defTabSz="488950">
            <a:lnSpc>
              <a:spcPct val="90000"/>
            </a:lnSpc>
            <a:spcBef>
              <a:spcPct val="0"/>
            </a:spcBef>
            <a:spcAft>
              <a:spcPct val="35000"/>
            </a:spcAft>
            <a:buNone/>
          </a:pPr>
          <a:r>
            <a:rPr lang="en-GB" sz="1100" kern="1200" dirty="0"/>
            <a:t>Jo Marshall</a:t>
          </a:r>
          <a:endParaRPr lang="en-US" sz="1100" kern="1200" dirty="0"/>
        </a:p>
      </dsp:txBody>
      <dsp:txXfrm>
        <a:off x="160" y="755989"/>
        <a:ext cx="1932913" cy="1133984"/>
      </dsp:txXfrm>
    </dsp:sp>
    <dsp:sp modelId="{30A7765D-0F71-406F-84B3-C315EB36C57B}">
      <dsp:nvSpPr>
        <dsp:cNvPr id="0" name=""/>
        <dsp:cNvSpPr/>
      </dsp:nvSpPr>
      <dsp:spPr>
        <a:xfrm>
          <a:off x="160" y="0"/>
          <a:ext cx="1932913" cy="755989"/>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90929" tIns="165100" rIns="190929" bIns="165100" numCol="1" spcCol="1270" anchor="ctr" anchorCtr="0">
          <a:noAutofit/>
        </a:bodyPr>
        <a:lstStyle/>
        <a:p>
          <a:pPr marL="0" lvl="0" indent="0" algn="l" defTabSz="1333500">
            <a:lnSpc>
              <a:spcPct val="90000"/>
            </a:lnSpc>
            <a:spcBef>
              <a:spcPct val="0"/>
            </a:spcBef>
            <a:spcAft>
              <a:spcPct val="35000"/>
            </a:spcAft>
            <a:buNone/>
          </a:pPr>
          <a:endParaRPr lang="en-US" sz="3000" kern="1200" dirty="0"/>
        </a:p>
      </dsp:txBody>
      <dsp:txXfrm>
        <a:off x="160" y="0"/>
        <a:ext cx="1932913" cy="755989"/>
      </dsp:txXfrm>
    </dsp:sp>
    <dsp:sp modelId="{A029EF00-4E55-454F-A2D2-780C11E053A8}">
      <dsp:nvSpPr>
        <dsp:cNvPr id="0" name=""/>
        <dsp:cNvSpPr/>
      </dsp:nvSpPr>
      <dsp:spPr>
        <a:xfrm>
          <a:off x="2087706" y="0"/>
          <a:ext cx="1932913" cy="1889974"/>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929" tIns="0" rIns="190929" bIns="330200" numCol="1" spcCol="1270" anchor="t" anchorCtr="0">
          <a:noAutofit/>
        </a:bodyPr>
        <a:lstStyle/>
        <a:p>
          <a:pPr marL="0" lvl="0" indent="0" algn="l" defTabSz="488950">
            <a:lnSpc>
              <a:spcPct val="90000"/>
            </a:lnSpc>
            <a:spcBef>
              <a:spcPct val="0"/>
            </a:spcBef>
            <a:spcAft>
              <a:spcPct val="35000"/>
            </a:spcAft>
            <a:buNone/>
          </a:pPr>
          <a:r>
            <a:rPr lang="en-GB" sz="1100" kern="1200" dirty="0"/>
            <a:t>Alzheimer’s Society – Norfolk and Waveney Dementia Support Service</a:t>
          </a:r>
        </a:p>
        <a:p>
          <a:pPr marL="0" lvl="0" indent="0" algn="l" defTabSz="488950">
            <a:lnSpc>
              <a:spcPct val="90000"/>
            </a:lnSpc>
            <a:spcBef>
              <a:spcPct val="0"/>
            </a:spcBef>
            <a:spcAft>
              <a:spcPct val="35000"/>
            </a:spcAft>
            <a:buNone/>
          </a:pPr>
          <a:r>
            <a:rPr lang="en-GB" sz="1100" kern="1200" dirty="0"/>
            <a:t>Hana Richardson</a:t>
          </a:r>
          <a:endParaRPr lang="en-US" sz="1100" kern="1200" dirty="0"/>
        </a:p>
      </dsp:txBody>
      <dsp:txXfrm>
        <a:off x="2087706" y="755989"/>
        <a:ext cx="1932913" cy="1133984"/>
      </dsp:txXfrm>
    </dsp:sp>
    <dsp:sp modelId="{E77C1F89-8C32-4EEE-A1FB-A742F187BB70}">
      <dsp:nvSpPr>
        <dsp:cNvPr id="0" name=""/>
        <dsp:cNvSpPr/>
      </dsp:nvSpPr>
      <dsp:spPr>
        <a:xfrm>
          <a:off x="2087706" y="0"/>
          <a:ext cx="1932913" cy="755989"/>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90929" tIns="165100" rIns="190929" bIns="165100" numCol="1" spcCol="1270" anchor="ctr" anchorCtr="0">
          <a:noAutofit/>
        </a:bodyPr>
        <a:lstStyle/>
        <a:p>
          <a:pPr marL="0" lvl="0" indent="0" algn="l" defTabSz="1333500">
            <a:lnSpc>
              <a:spcPct val="90000"/>
            </a:lnSpc>
            <a:spcBef>
              <a:spcPct val="0"/>
            </a:spcBef>
            <a:spcAft>
              <a:spcPct val="35000"/>
            </a:spcAft>
            <a:buNone/>
          </a:pPr>
          <a:endParaRPr lang="en-US" sz="3000" kern="1200" dirty="0"/>
        </a:p>
      </dsp:txBody>
      <dsp:txXfrm>
        <a:off x="2087706" y="0"/>
        <a:ext cx="1932913" cy="755989"/>
      </dsp:txXfrm>
    </dsp:sp>
    <dsp:sp modelId="{17C2B614-A8CA-42E8-B189-510E52EEA8F7}">
      <dsp:nvSpPr>
        <dsp:cNvPr id="0" name=""/>
        <dsp:cNvSpPr/>
      </dsp:nvSpPr>
      <dsp:spPr>
        <a:xfrm>
          <a:off x="4175252" y="0"/>
          <a:ext cx="1932913" cy="1889974"/>
        </a:xfrm>
        <a:prstGeom prst="rect">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929" tIns="0" rIns="190929" bIns="330200" numCol="1" spcCol="1270" anchor="t" anchorCtr="0">
          <a:noAutofit/>
        </a:bodyPr>
        <a:lstStyle/>
        <a:p>
          <a:pPr marL="0" lvl="0" indent="0" algn="l" defTabSz="488950">
            <a:lnSpc>
              <a:spcPct val="90000"/>
            </a:lnSpc>
            <a:spcBef>
              <a:spcPct val="0"/>
            </a:spcBef>
            <a:spcAft>
              <a:spcPct val="35000"/>
            </a:spcAft>
            <a:buNone/>
          </a:pPr>
          <a:r>
            <a:rPr lang="en-GB" sz="1100" kern="1200" dirty="0"/>
            <a:t>Suffolk Family Carers </a:t>
          </a:r>
        </a:p>
        <a:p>
          <a:pPr marL="0" lvl="0" indent="0" algn="l" defTabSz="488950">
            <a:lnSpc>
              <a:spcPct val="90000"/>
            </a:lnSpc>
            <a:spcBef>
              <a:spcPct val="0"/>
            </a:spcBef>
            <a:spcAft>
              <a:spcPct val="35000"/>
            </a:spcAft>
            <a:buNone/>
          </a:pPr>
          <a:r>
            <a:rPr lang="en-GB" sz="1100" kern="1200" dirty="0"/>
            <a:t>Demi Smith</a:t>
          </a:r>
          <a:endParaRPr lang="en-US" sz="1100" kern="1200" dirty="0"/>
        </a:p>
      </dsp:txBody>
      <dsp:txXfrm>
        <a:off x="4175252" y="755989"/>
        <a:ext cx="1932913" cy="1133984"/>
      </dsp:txXfrm>
    </dsp:sp>
    <dsp:sp modelId="{BFD9B5A6-B609-4E59-9DCB-DFDD4402AC08}">
      <dsp:nvSpPr>
        <dsp:cNvPr id="0" name=""/>
        <dsp:cNvSpPr/>
      </dsp:nvSpPr>
      <dsp:spPr>
        <a:xfrm>
          <a:off x="4175252" y="0"/>
          <a:ext cx="1932913" cy="755989"/>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90929" tIns="165100" rIns="190929" bIns="165100" numCol="1" spcCol="1270" anchor="ctr" anchorCtr="0">
          <a:noAutofit/>
        </a:bodyPr>
        <a:lstStyle/>
        <a:p>
          <a:pPr marL="0" lvl="0" indent="0" algn="l" defTabSz="1333500">
            <a:lnSpc>
              <a:spcPct val="90000"/>
            </a:lnSpc>
            <a:spcBef>
              <a:spcPct val="0"/>
            </a:spcBef>
            <a:spcAft>
              <a:spcPct val="35000"/>
            </a:spcAft>
            <a:buNone/>
          </a:pPr>
          <a:endParaRPr lang="en-US" sz="3000" kern="1200" dirty="0"/>
        </a:p>
      </dsp:txBody>
      <dsp:txXfrm>
        <a:off x="4175252" y="0"/>
        <a:ext cx="1932913" cy="755989"/>
      </dsp:txXfrm>
    </dsp:sp>
    <dsp:sp modelId="{D213F6D7-AE37-4C67-A8C5-AF5D414A8AA9}">
      <dsp:nvSpPr>
        <dsp:cNvPr id="0" name=""/>
        <dsp:cNvSpPr/>
      </dsp:nvSpPr>
      <dsp:spPr>
        <a:xfrm>
          <a:off x="6262798" y="0"/>
          <a:ext cx="1932913" cy="1889974"/>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929" tIns="0" rIns="190929" bIns="330200" numCol="1" spcCol="1270" anchor="t" anchorCtr="0">
          <a:noAutofit/>
        </a:bodyPr>
        <a:lstStyle/>
        <a:p>
          <a:pPr marL="0" lvl="0" indent="0" algn="l" defTabSz="488950">
            <a:lnSpc>
              <a:spcPct val="90000"/>
            </a:lnSpc>
            <a:spcBef>
              <a:spcPct val="0"/>
            </a:spcBef>
            <a:spcAft>
              <a:spcPct val="35000"/>
            </a:spcAft>
            <a:buNone/>
          </a:pPr>
          <a:r>
            <a:rPr lang="en-GB" sz="1100" kern="1200" dirty="0"/>
            <a:t>Adult Social Care -Supported Self Assessments</a:t>
          </a:r>
        </a:p>
        <a:p>
          <a:pPr marL="0" lvl="0" indent="0" algn="l" defTabSz="488950">
            <a:lnSpc>
              <a:spcPct val="90000"/>
            </a:lnSpc>
            <a:spcBef>
              <a:spcPct val="0"/>
            </a:spcBef>
            <a:spcAft>
              <a:spcPct val="35000"/>
            </a:spcAft>
            <a:buNone/>
          </a:pPr>
          <a:r>
            <a:rPr lang="en-GB" sz="1100" kern="1200" dirty="0"/>
            <a:t>Ben Ankers</a:t>
          </a:r>
          <a:endParaRPr lang="en-US" sz="1100" kern="1200" dirty="0"/>
        </a:p>
      </dsp:txBody>
      <dsp:txXfrm>
        <a:off x="6262798" y="755989"/>
        <a:ext cx="1932913" cy="1133984"/>
      </dsp:txXfrm>
    </dsp:sp>
    <dsp:sp modelId="{4F2ABDDB-5125-4527-80EB-ABD49B46F321}">
      <dsp:nvSpPr>
        <dsp:cNvPr id="0" name=""/>
        <dsp:cNvSpPr/>
      </dsp:nvSpPr>
      <dsp:spPr>
        <a:xfrm>
          <a:off x="6262798" y="0"/>
          <a:ext cx="1932913" cy="755989"/>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90929" tIns="165100" rIns="190929" bIns="165100" numCol="1" spcCol="1270" anchor="ctr" anchorCtr="0">
          <a:noAutofit/>
        </a:bodyPr>
        <a:lstStyle/>
        <a:p>
          <a:pPr marL="0" lvl="0" indent="0" algn="l" defTabSz="1333500">
            <a:lnSpc>
              <a:spcPct val="90000"/>
            </a:lnSpc>
            <a:spcBef>
              <a:spcPct val="0"/>
            </a:spcBef>
            <a:spcAft>
              <a:spcPct val="35000"/>
            </a:spcAft>
            <a:buNone/>
          </a:pPr>
          <a:endParaRPr lang="en-US" sz="3000" kern="1200" dirty="0"/>
        </a:p>
      </dsp:txBody>
      <dsp:txXfrm>
        <a:off x="6262798" y="0"/>
        <a:ext cx="1932913" cy="7559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CDD13F-A520-40EF-9B2D-18CD3A8FC117}">
      <dsp:nvSpPr>
        <dsp:cNvPr id="0" name=""/>
        <dsp:cNvSpPr/>
      </dsp:nvSpPr>
      <dsp:spPr>
        <a:xfrm>
          <a:off x="160" y="0"/>
          <a:ext cx="1932913" cy="1889974"/>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929" tIns="0" rIns="190929" bIns="330200" numCol="1" spcCol="1270" anchor="t" anchorCtr="0">
          <a:noAutofit/>
        </a:bodyPr>
        <a:lstStyle/>
        <a:p>
          <a:pPr marL="0" lvl="0" indent="0" algn="l" defTabSz="488950">
            <a:lnSpc>
              <a:spcPct val="90000"/>
            </a:lnSpc>
            <a:spcBef>
              <a:spcPct val="0"/>
            </a:spcBef>
            <a:spcAft>
              <a:spcPct val="35000"/>
            </a:spcAft>
            <a:buNone/>
          </a:pPr>
          <a:r>
            <a:rPr lang="en-GB" sz="1100" kern="1200" dirty="0"/>
            <a:t>Shaftesbury Suffolk Memory and Dementia Support Service (Ipswich, East and West Suffolk)</a:t>
          </a:r>
        </a:p>
        <a:p>
          <a:pPr marL="0" lvl="0" indent="0" algn="l" defTabSz="488950">
            <a:lnSpc>
              <a:spcPct val="90000"/>
            </a:lnSpc>
            <a:spcBef>
              <a:spcPct val="0"/>
            </a:spcBef>
            <a:spcAft>
              <a:spcPct val="35000"/>
            </a:spcAft>
            <a:buNone/>
          </a:pPr>
          <a:r>
            <a:rPr lang="en-GB" sz="1100" kern="1200" dirty="0"/>
            <a:t>Jo Marshall</a:t>
          </a:r>
          <a:endParaRPr lang="en-US" sz="1100" kern="1200" dirty="0"/>
        </a:p>
      </dsp:txBody>
      <dsp:txXfrm>
        <a:off x="160" y="755989"/>
        <a:ext cx="1932913" cy="1133984"/>
      </dsp:txXfrm>
    </dsp:sp>
    <dsp:sp modelId="{30A7765D-0F71-406F-84B3-C315EB36C57B}">
      <dsp:nvSpPr>
        <dsp:cNvPr id="0" name=""/>
        <dsp:cNvSpPr/>
      </dsp:nvSpPr>
      <dsp:spPr>
        <a:xfrm>
          <a:off x="160" y="0"/>
          <a:ext cx="1932913" cy="755989"/>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90929" tIns="165100" rIns="190929" bIns="165100" numCol="1" spcCol="1270" anchor="ctr" anchorCtr="0">
          <a:noAutofit/>
        </a:bodyPr>
        <a:lstStyle/>
        <a:p>
          <a:pPr marL="0" lvl="0" indent="0" algn="l" defTabSz="1333500">
            <a:lnSpc>
              <a:spcPct val="90000"/>
            </a:lnSpc>
            <a:spcBef>
              <a:spcPct val="0"/>
            </a:spcBef>
            <a:spcAft>
              <a:spcPct val="35000"/>
            </a:spcAft>
            <a:buNone/>
          </a:pPr>
          <a:endParaRPr lang="en-US" sz="3000" kern="1200" dirty="0"/>
        </a:p>
      </dsp:txBody>
      <dsp:txXfrm>
        <a:off x="160" y="0"/>
        <a:ext cx="1932913" cy="755989"/>
      </dsp:txXfrm>
    </dsp:sp>
    <dsp:sp modelId="{A029EF00-4E55-454F-A2D2-780C11E053A8}">
      <dsp:nvSpPr>
        <dsp:cNvPr id="0" name=""/>
        <dsp:cNvSpPr/>
      </dsp:nvSpPr>
      <dsp:spPr>
        <a:xfrm>
          <a:off x="2087706" y="0"/>
          <a:ext cx="1932913" cy="1889974"/>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929" tIns="0" rIns="190929" bIns="330200" numCol="1" spcCol="1270" anchor="t" anchorCtr="0">
          <a:noAutofit/>
        </a:bodyPr>
        <a:lstStyle/>
        <a:p>
          <a:pPr marL="0" lvl="0" indent="0" algn="l" defTabSz="488950">
            <a:lnSpc>
              <a:spcPct val="90000"/>
            </a:lnSpc>
            <a:spcBef>
              <a:spcPct val="0"/>
            </a:spcBef>
            <a:spcAft>
              <a:spcPct val="35000"/>
            </a:spcAft>
            <a:buNone/>
          </a:pPr>
          <a:r>
            <a:rPr lang="en-GB" sz="1100" kern="1200" dirty="0"/>
            <a:t>Alzheimer’s Society – Norfolk and Waveney Dementia Support Service</a:t>
          </a:r>
        </a:p>
        <a:p>
          <a:pPr marL="0" lvl="0" indent="0" algn="l" defTabSz="488950">
            <a:lnSpc>
              <a:spcPct val="90000"/>
            </a:lnSpc>
            <a:spcBef>
              <a:spcPct val="0"/>
            </a:spcBef>
            <a:spcAft>
              <a:spcPct val="35000"/>
            </a:spcAft>
            <a:buNone/>
          </a:pPr>
          <a:r>
            <a:rPr lang="en-GB" sz="1100" kern="1200" dirty="0"/>
            <a:t>Hana Richardson</a:t>
          </a:r>
          <a:endParaRPr lang="en-US" sz="1100" kern="1200" dirty="0"/>
        </a:p>
      </dsp:txBody>
      <dsp:txXfrm>
        <a:off x="2087706" y="755989"/>
        <a:ext cx="1932913" cy="1133984"/>
      </dsp:txXfrm>
    </dsp:sp>
    <dsp:sp modelId="{E77C1F89-8C32-4EEE-A1FB-A742F187BB70}">
      <dsp:nvSpPr>
        <dsp:cNvPr id="0" name=""/>
        <dsp:cNvSpPr/>
      </dsp:nvSpPr>
      <dsp:spPr>
        <a:xfrm>
          <a:off x="2087706" y="0"/>
          <a:ext cx="1932913" cy="755989"/>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90929" tIns="165100" rIns="190929" bIns="165100" numCol="1" spcCol="1270" anchor="ctr" anchorCtr="0">
          <a:noAutofit/>
        </a:bodyPr>
        <a:lstStyle/>
        <a:p>
          <a:pPr marL="0" lvl="0" indent="0" algn="l" defTabSz="1333500">
            <a:lnSpc>
              <a:spcPct val="90000"/>
            </a:lnSpc>
            <a:spcBef>
              <a:spcPct val="0"/>
            </a:spcBef>
            <a:spcAft>
              <a:spcPct val="35000"/>
            </a:spcAft>
            <a:buNone/>
          </a:pPr>
          <a:endParaRPr lang="en-US" sz="3000" kern="1200" dirty="0"/>
        </a:p>
      </dsp:txBody>
      <dsp:txXfrm>
        <a:off x="2087706" y="0"/>
        <a:ext cx="1932913" cy="755989"/>
      </dsp:txXfrm>
    </dsp:sp>
    <dsp:sp modelId="{17C2B614-A8CA-42E8-B189-510E52EEA8F7}">
      <dsp:nvSpPr>
        <dsp:cNvPr id="0" name=""/>
        <dsp:cNvSpPr/>
      </dsp:nvSpPr>
      <dsp:spPr>
        <a:xfrm>
          <a:off x="4175252" y="0"/>
          <a:ext cx="1932913" cy="1889974"/>
        </a:xfrm>
        <a:prstGeom prst="rect">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929" tIns="0" rIns="190929" bIns="330200" numCol="1" spcCol="1270" anchor="t" anchorCtr="0">
          <a:noAutofit/>
        </a:bodyPr>
        <a:lstStyle/>
        <a:p>
          <a:pPr marL="0" lvl="0" indent="0" algn="l" defTabSz="488950">
            <a:lnSpc>
              <a:spcPct val="90000"/>
            </a:lnSpc>
            <a:spcBef>
              <a:spcPct val="0"/>
            </a:spcBef>
            <a:spcAft>
              <a:spcPct val="35000"/>
            </a:spcAft>
            <a:buNone/>
          </a:pPr>
          <a:r>
            <a:rPr lang="en-GB" sz="1100" kern="1200" dirty="0"/>
            <a:t>Suffolk Family Carers </a:t>
          </a:r>
        </a:p>
        <a:p>
          <a:pPr marL="0" lvl="0" indent="0" algn="l" defTabSz="488950">
            <a:lnSpc>
              <a:spcPct val="90000"/>
            </a:lnSpc>
            <a:spcBef>
              <a:spcPct val="0"/>
            </a:spcBef>
            <a:spcAft>
              <a:spcPct val="35000"/>
            </a:spcAft>
            <a:buNone/>
          </a:pPr>
          <a:r>
            <a:rPr lang="en-GB" sz="1100" kern="1200" dirty="0"/>
            <a:t>Demi Smith</a:t>
          </a:r>
          <a:endParaRPr lang="en-US" sz="1100" kern="1200" dirty="0"/>
        </a:p>
      </dsp:txBody>
      <dsp:txXfrm>
        <a:off x="4175252" y="755989"/>
        <a:ext cx="1932913" cy="1133984"/>
      </dsp:txXfrm>
    </dsp:sp>
    <dsp:sp modelId="{BFD9B5A6-B609-4E59-9DCB-DFDD4402AC08}">
      <dsp:nvSpPr>
        <dsp:cNvPr id="0" name=""/>
        <dsp:cNvSpPr/>
      </dsp:nvSpPr>
      <dsp:spPr>
        <a:xfrm>
          <a:off x="4175252" y="0"/>
          <a:ext cx="1932913" cy="755989"/>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90929" tIns="165100" rIns="190929" bIns="165100" numCol="1" spcCol="1270" anchor="ctr" anchorCtr="0">
          <a:noAutofit/>
        </a:bodyPr>
        <a:lstStyle/>
        <a:p>
          <a:pPr marL="0" lvl="0" indent="0" algn="l" defTabSz="1333500">
            <a:lnSpc>
              <a:spcPct val="90000"/>
            </a:lnSpc>
            <a:spcBef>
              <a:spcPct val="0"/>
            </a:spcBef>
            <a:spcAft>
              <a:spcPct val="35000"/>
            </a:spcAft>
            <a:buNone/>
          </a:pPr>
          <a:endParaRPr lang="en-US" sz="3000" kern="1200" dirty="0"/>
        </a:p>
      </dsp:txBody>
      <dsp:txXfrm>
        <a:off x="4175252" y="0"/>
        <a:ext cx="1932913" cy="755989"/>
      </dsp:txXfrm>
    </dsp:sp>
    <dsp:sp modelId="{D213F6D7-AE37-4C67-A8C5-AF5D414A8AA9}">
      <dsp:nvSpPr>
        <dsp:cNvPr id="0" name=""/>
        <dsp:cNvSpPr/>
      </dsp:nvSpPr>
      <dsp:spPr>
        <a:xfrm>
          <a:off x="6262798" y="0"/>
          <a:ext cx="1932913" cy="1889974"/>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929" tIns="0" rIns="190929" bIns="330200" numCol="1" spcCol="1270" anchor="t" anchorCtr="0">
          <a:noAutofit/>
        </a:bodyPr>
        <a:lstStyle/>
        <a:p>
          <a:pPr marL="0" lvl="0" indent="0" algn="l" defTabSz="488950">
            <a:lnSpc>
              <a:spcPct val="90000"/>
            </a:lnSpc>
            <a:spcBef>
              <a:spcPct val="0"/>
            </a:spcBef>
            <a:spcAft>
              <a:spcPct val="35000"/>
            </a:spcAft>
            <a:buNone/>
          </a:pPr>
          <a:r>
            <a:rPr lang="en-GB" sz="1100" kern="1200" dirty="0"/>
            <a:t>Adult Social Care -Supported Self Assessments</a:t>
          </a:r>
        </a:p>
        <a:p>
          <a:pPr marL="0" lvl="0" indent="0" algn="l" defTabSz="488950">
            <a:lnSpc>
              <a:spcPct val="90000"/>
            </a:lnSpc>
            <a:spcBef>
              <a:spcPct val="0"/>
            </a:spcBef>
            <a:spcAft>
              <a:spcPct val="35000"/>
            </a:spcAft>
            <a:buNone/>
          </a:pPr>
          <a:r>
            <a:rPr lang="en-GB" sz="1100" kern="1200" dirty="0"/>
            <a:t>Ben Ankers</a:t>
          </a:r>
          <a:endParaRPr lang="en-US" sz="1100" kern="1200" dirty="0"/>
        </a:p>
      </dsp:txBody>
      <dsp:txXfrm>
        <a:off x="6262798" y="755989"/>
        <a:ext cx="1932913" cy="1133984"/>
      </dsp:txXfrm>
    </dsp:sp>
    <dsp:sp modelId="{4F2ABDDB-5125-4527-80EB-ABD49B46F321}">
      <dsp:nvSpPr>
        <dsp:cNvPr id="0" name=""/>
        <dsp:cNvSpPr/>
      </dsp:nvSpPr>
      <dsp:spPr>
        <a:xfrm>
          <a:off x="6262798" y="0"/>
          <a:ext cx="1932913" cy="755989"/>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90929" tIns="165100" rIns="190929" bIns="165100" numCol="1" spcCol="1270" anchor="ctr" anchorCtr="0">
          <a:noAutofit/>
        </a:bodyPr>
        <a:lstStyle/>
        <a:p>
          <a:pPr marL="0" lvl="0" indent="0" algn="l" defTabSz="1333500">
            <a:lnSpc>
              <a:spcPct val="90000"/>
            </a:lnSpc>
            <a:spcBef>
              <a:spcPct val="0"/>
            </a:spcBef>
            <a:spcAft>
              <a:spcPct val="35000"/>
            </a:spcAft>
            <a:buNone/>
          </a:pPr>
          <a:endParaRPr lang="en-US" sz="3000" kern="1200" dirty="0"/>
        </a:p>
      </dsp:txBody>
      <dsp:txXfrm>
        <a:off x="6262798" y="0"/>
        <a:ext cx="1932913" cy="7559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57D1FD-E0AB-4DA6-BB34-EF84E35193C0}">
      <dsp:nvSpPr>
        <dsp:cNvPr id="0" name=""/>
        <dsp:cNvSpPr/>
      </dsp:nvSpPr>
      <dsp:spPr>
        <a:xfrm>
          <a:off x="0" y="353008"/>
          <a:ext cx="2194825" cy="13937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937920-C8A6-40CF-B694-54C62457F7FF}">
      <dsp:nvSpPr>
        <dsp:cNvPr id="0" name=""/>
        <dsp:cNvSpPr/>
      </dsp:nvSpPr>
      <dsp:spPr>
        <a:xfrm>
          <a:off x="243869" y="584684"/>
          <a:ext cx="2194825" cy="139371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Each factor increases risk of developing dementia</a:t>
          </a:r>
          <a:endParaRPr lang="en-US" sz="1800" kern="1200" dirty="0"/>
        </a:p>
      </dsp:txBody>
      <dsp:txXfrm>
        <a:off x="284689" y="625504"/>
        <a:ext cx="2113185" cy="1312074"/>
      </dsp:txXfrm>
    </dsp:sp>
    <dsp:sp modelId="{AD17AD03-0FDB-4FA2-8FBE-E9058F8C6F81}">
      <dsp:nvSpPr>
        <dsp:cNvPr id="0" name=""/>
        <dsp:cNvSpPr/>
      </dsp:nvSpPr>
      <dsp:spPr>
        <a:xfrm>
          <a:off x="2682564" y="353008"/>
          <a:ext cx="2194825" cy="13937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CFAC48-C573-41EF-8C03-22AD1E53A9EA}">
      <dsp:nvSpPr>
        <dsp:cNvPr id="0" name=""/>
        <dsp:cNvSpPr/>
      </dsp:nvSpPr>
      <dsp:spPr>
        <a:xfrm>
          <a:off x="2926433" y="584684"/>
          <a:ext cx="2194825" cy="139371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Multiple factors = higher risk</a:t>
          </a:r>
          <a:endParaRPr lang="en-US" sz="1800" kern="1200"/>
        </a:p>
      </dsp:txBody>
      <dsp:txXfrm>
        <a:off x="2967253" y="625504"/>
        <a:ext cx="2113185" cy="1312074"/>
      </dsp:txXfrm>
    </dsp:sp>
    <dsp:sp modelId="{3060F8D1-304D-42C2-AD56-BACAACC623FF}">
      <dsp:nvSpPr>
        <dsp:cNvPr id="0" name=""/>
        <dsp:cNvSpPr/>
      </dsp:nvSpPr>
      <dsp:spPr>
        <a:xfrm>
          <a:off x="5365128" y="353008"/>
          <a:ext cx="2194825" cy="13937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36CDE2-854E-4FEF-AB8C-4BFDB9D294D0}">
      <dsp:nvSpPr>
        <dsp:cNvPr id="0" name=""/>
        <dsp:cNvSpPr/>
      </dsp:nvSpPr>
      <dsp:spPr>
        <a:xfrm>
          <a:off x="5608997" y="584684"/>
          <a:ext cx="2194825" cy="139371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Addressing them can reduce risk of developing dementia by up to 45%</a:t>
          </a:r>
          <a:endParaRPr lang="en-US" sz="1800" kern="1200" dirty="0"/>
        </a:p>
      </dsp:txBody>
      <dsp:txXfrm>
        <a:off x="5649817" y="625504"/>
        <a:ext cx="2113185" cy="13120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3C7D6F-A92D-492D-961A-90E0357DD139}">
      <dsp:nvSpPr>
        <dsp:cNvPr id="0" name=""/>
        <dsp:cNvSpPr/>
      </dsp:nvSpPr>
      <dsp:spPr>
        <a:xfrm>
          <a:off x="2820" y="199016"/>
          <a:ext cx="1527106" cy="91626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To support brain health while living with dementia, consider these key strategies:</a:t>
          </a:r>
          <a:endParaRPr lang="en-US" sz="1200" kern="1200" dirty="0"/>
        </a:p>
      </dsp:txBody>
      <dsp:txXfrm>
        <a:off x="2820" y="199016"/>
        <a:ext cx="1527106" cy="916264"/>
      </dsp:txXfrm>
    </dsp:sp>
    <dsp:sp modelId="{100D4FF8-DDF1-4029-9A59-40DFAB221B17}">
      <dsp:nvSpPr>
        <dsp:cNvPr id="0" name=""/>
        <dsp:cNvSpPr/>
      </dsp:nvSpPr>
      <dsp:spPr>
        <a:xfrm>
          <a:off x="1682638" y="199016"/>
          <a:ext cx="1527106" cy="91626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u="sng" kern="1200"/>
            <a:t>Stay engaged socially. </a:t>
          </a:r>
          <a:endParaRPr lang="en-US" sz="1200" kern="1200"/>
        </a:p>
      </dsp:txBody>
      <dsp:txXfrm>
        <a:off x="1682638" y="199016"/>
        <a:ext cx="1527106" cy="916264"/>
      </dsp:txXfrm>
    </dsp:sp>
    <dsp:sp modelId="{99DFFF19-0124-49A3-91F0-F42FCE76C5E4}">
      <dsp:nvSpPr>
        <dsp:cNvPr id="0" name=""/>
        <dsp:cNvSpPr/>
      </dsp:nvSpPr>
      <dsp:spPr>
        <a:xfrm>
          <a:off x="3362455" y="199016"/>
          <a:ext cx="1527106" cy="91626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Social activities can boost confidence, mental well-being.</a:t>
          </a:r>
          <a:endParaRPr lang="en-US" sz="1200" kern="1200"/>
        </a:p>
      </dsp:txBody>
      <dsp:txXfrm>
        <a:off x="3362455" y="199016"/>
        <a:ext cx="1527106" cy="916264"/>
      </dsp:txXfrm>
    </dsp:sp>
    <dsp:sp modelId="{058E545F-6199-4E68-8ABE-F26F99A99D83}">
      <dsp:nvSpPr>
        <dsp:cNvPr id="0" name=""/>
        <dsp:cNvSpPr/>
      </dsp:nvSpPr>
      <dsp:spPr>
        <a:xfrm>
          <a:off x="5042273" y="199016"/>
          <a:ext cx="1527106" cy="91626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u="sng" kern="1200"/>
            <a:t>**Maintain a healthy diet**: </a:t>
          </a:r>
          <a:endParaRPr lang="en-US" sz="1200" kern="1200"/>
        </a:p>
      </dsp:txBody>
      <dsp:txXfrm>
        <a:off x="5042273" y="199016"/>
        <a:ext cx="1527106" cy="916264"/>
      </dsp:txXfrm>
    </dsp:sp>
    <dsp:sp modelId="{6EBDAD20-3FDC-4A7B-B8A0-A6528F8B8F3B}">
      <dsp:nvSpPr>
        <dsp:cNvPr id="0" name=""/>
        <dsp:cNvSpPr/>
      </dsp:nvSpPr>
      <dsp:spPr>
        <a:xfrm>
          <a:off x="6722090" y="199016"/>
          <a:ext cx="1527106" cy="91626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Fruits, vegetables &amp; lean proteins </a:t>
          </a:r>
          <a:endParaRPr lang="en-US" sz="1200" kern="1200"/>
        </a:p>
      </dsp:txBody>
      <dsp:txXfrm>
        <a:off x="6722090" y="199016"/>
        <a:ext cx="1527106" cy="916264"/>
      </dsp:txXfrm>
    </dsp:sp>
    <dsp:sp modelId="{31D0CDA6-F864-4C37-B079-7A55D8EB65A2}">
      <dsp:nvSpPr>
        <dsp:cNvPr id="0" name=""/>
        <dsp:cNvSpPr/>
      </dsp:nvSpPr>
      <dsp:spPr>
        <a:xfrm>
          <a:off x="2820" y="1267991"/>
          <a:ext cx="1527106" cy="91626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u="sng" kern="1200" dirty="0"/>
            <a:t>**Exercise regularly**: </a:t>
          </a:r>
          <a:r>
            <a:rPr lang="en-GB" sz="1200" kern="1200" dirty="0"/>
            <a:t> </a:t>
          </a:r>
          <a:endParaRPr lang="en-US" sz="1200" kern="1200" dirty="0"/>
        </a:p>
      </dsp:txBody>
      <dsp:txXfrm>
        <a:off x="2820" y="1267991"/>
        <a:ext cx="1527106" cy="916264"/>
      </dsp:txXfrm>
    </dsp:sp>
    <dsp:sp modelId="{01111FB0-9C7B-4F62-8B88-F7B57BC03528}">
      <dsp:nvSpPr>
        <dsp:cNvPr id="0" name=""/>
        <dsp:cNvSpPr/>
      </dsp:nvSpPr>
      <dsp:spPr>
        <a:xfrm>
          <a:off x="1682638" y="1267991"/>
          <a:ext cx="1527106" cy="91626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Walking, tai chi, or dancing </a:t>
          </a:r>
          <a:endParaRPr lang="en-US" sz="1200" kern="1200"/>
        </a:p>
      </dsp:txBody>
      <dsp:txXfrm>
        <a:off x="1682638" y="1267991"/>
        <a:ext cx="1527106" cy="916264"/>
      </dsp:txXfrm>
    </dsp:sp>
    <dsp:sp modelId="{92E05732-4561-4809-941E-D360831066D9}">
      <dsp:nvSpPr>
        <dsp:cNvPr id="0" name=""/>
        <dsp:cNvSpPr/>
      </dsp:nvSpPr>
      <dsp:spPr>
        <a:xfrm>
          <a:off x="3362455" y="1267991"/>
          <a:ext cx="1527106" cy="91626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u="sng" kern="1200"/>
            <a:t>**Manage health conditions**: </a:t>
          </a:r>
          <a:endParaRPr lang="en-US" sz="1200" kern="1200"/>
        </a:p>
      </dsp:txBody>
      <dsp:txXfrm>
        <a:off x="3362455" y="1267991"/>
        <a:ext cx="1527106" cy="916264"/>
      </dsp:txXfrm>
    </dsp:sp>
    <dsp:sp modelId="{63C7DCEE-F384-4DA2-B139-8C309A365573}">
      <dsp:nvSpPr>
        <dsp:cNvPr id="0" name=""/>
        <dsp:cNvSpPr/>
      </dsp:nvSpPr>
      <dsp:spPr>
        <a:xfrm>
          <a:off x="5042273" y="1267991"/>
          <a:ext cx="1527106" cy="91626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Controlling blood pressure, diabetes, </a:t>
          </a:r>
          <a:endParaRPr lang="en-US" sz="1200" kern="1200"/>
        </a:p>
      </dsp:txBody>
      <dsp:txXfrm>
        <a:off x="5042273" y="1267991"/>
        <a:ext cx="1527106" cy="916264"/>
      </dsp:txXfrm>
    </dsp:sp>
    <dsp:sp modelId="{6CDFE0D3-E954-4230-9B1C-A808D17D8182}">
      <dsp:nvSpPr>
        <dsp:cNvPr id="0" name=""/>
        <dsp:cNvSpPr/>
      </dsp:nvSpPr>
      <dsp:spPr>
        <a:xfrm>
          <a:off x="6722090" y="1267991"/>
          <a:ext cx="1527106" cy="91626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cholesterol levels can reduce the impact of dementia.</a:t>
          </a:r>
          <a:endParaRPr lang="en-US" sz="1200" kern="1200"/>
        </a:p>
      </dsp:txBody>
      <dsp:txXfrm>
        <a:off x="6722090" y="1267991"/>
        <a:ext cx="1527106" cy="916264"/>
      </dsp:txXfrm>
    </dsp:sp>
    <dsp:sp modelId="{B6B710FB-7708-43AD-95BD-E3B56202B9C0}">
      <dsp:nvSpPr>
        <dsp:cNvPr id="0" name=""/>
        <dsp:cNvSpPr/>
      </dsp:nvSpPr>
      <dsp:spPr>
        <a:xfrm>
          <a:off x="2820" y="2336966"/>
          <a:ext cx="1527106" cy="91626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u="sng" kern="1200"/>
            <a:t>**Engage in cognitive activities**:</a:t>
          </a:r>
          <a:endParaRPr lang="en-US" sz="1200" kern="1200"/>
        </a:p>
      </dsp:txBody>
      <dsp:txXfrm>
        <a:off x="2820" y="2336966"/>
        <a:ext cx="1527106" cy="916264"/>
      </dsp:txXfrm>
    </dsp:sp>
    <dsp:sp modelId="{BFB7A2C6-655F-4A8E-9F50-D5F1F77F5CB8}">
      <dsp:nvSpPr>
        <dsp:cNvPr id="0" name=""/>
        <dsp:cNvSpPr/>
      </dsp:nvSpPr>
      <dsp:spPr>
        <a:xfrm>
          <a:off x="1682638" y="2336966"/>
          <a:ext cx="1527106" cy="91626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Puzzles, reading, or learning new skills </a:t>
          </a:r>
          <a:endParaRPr lang="en-US" sz="1200" kern="1200"/>
        </a:p>
      </dsp:txBody>
      <dsp:txXfrm>
        <a:off x="1682638" y="2336966"/>
        <a:ext cx="1527106" cy="916264"/>
      </dsp:txXfrm>
    </dsp:sp>
    <dsp:sp modelId="{E3F15165-D986-49DC-9330-8FC010904873}">
      <dsp:nvSpPr>
        <dsp:cNvPr id="0" name=""/>
        <dsp:cNvSpPr/>
      </dsp:nvSpPr>
      <dsp:spPr>
        <a:xfrm>
          <a:off x="3362455" y="2336966"/>
          <a:ext cx="1527106" cy="91626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a:t>
          </a:r>
          <a:endParaRPr lang="en-US" sz="1200" kern="1200"/>
        </a:p>
      </dsp:txBody>
      <dsp:txXfrm>
        <a:off x="3362455" y="2336966"/>
        <a:ext cx="1527106" cy="916264"/>
      </dsp:txXfrm>
    </dsp:sp>
    <dsp:sp modelId="{C9BABDA9-7B64-4697-8FC2-B7911A4E23EB}">
      <dsp:nvSpPr>
        <dsp:cNvPr id="0" name=""/>
        <dsp:cNvSpPr/>
      </dsp:nvSpPr>
      <dsp:spPr>
        <a:xfrm>
          <a:off x="5042273" y="2336966"/>
          <a:ext cx="1527106" cy="91626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u="sng" kern="1200"/>
            <a:t>**Adopt coping strategies**: </a:t>
          </a:r>
          <a:endParaRPr lang="en-US" sz="1200" kern="1200"/>
        </a:p>
      </dsp:txBody>
      <dsp:txXfrm>
        <a:off x="5042273" y="2336966"/>
        <a:ext cx="1527106" cy="916264"/>
      </dsp:txXfrm>
    </dsp:sp>
    <dsp:sp modelId="{0B80511B-7F2E-4A9F-B51E-C03E9343D249}">
      <dsp:nvSpPr>
        <dsp:cNvPr id="0" name=""/>
        <dsp:cNvSpPr/>
      </dsp:nvSpPr>
      <dsp:spPr>
        <a:xfrm>
          <a:off x="6722090" y="2336966"/>
          <a:ext cx="1527106" cy="91626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Reminders, support groups, positivity, can improve daily living.</a:t>
          </a:r>
          <a:endParaRPr lang="en-US" sz="1200" kern="1200"/>
        </a:p>
      </dsp:txBody>
      <dsp:txXfrm>
        <a:off x="6722090" y="2336966"/>
        <a:ext cx="1527106" cy="916264"/>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993DF7-CFE9-40CD-AFA0-74CAD1D72214}" type="datetimeFigureOut">
              <a:rPr lang="en-GB" smtClean="0"/>
              <a:t>24/06/2025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DDE93D-5F81-4D9B-8A4C-325F1664C243}" type="slidenum">
              <a:rPr lang="en-GB" smtClean="0"/>
              <a:t>‹#›</a:t>
            </a:fld>
            <a:endParaRPr lang="en-GB"/>
          </a:p>
        </p:txBody>
      </p:sp>
    </p:spTree>
    <p:extLst>
      <p:ext uri="{BB962C8B-B14F-4D97-AF65-F5344CB8AC3E}">
        <p14:creationId xmlns:p14="http://schemas.microsoft.com/office/powerpoint/2010/main" val="2282923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Funded by Suffolk NHS and Suffolk country council to deliver a community support service across </a:t>
            </a:r>
            <a:r>
              <a:rPr lang="en-GB" dirty="0" err="1"/>
              <a:t>suffolk</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43A97-6BF1-4D2A-8D31-CA4398953C3D}" type="slidenum">
              <a:rPr kumimoji="0" lang="en-GB" sz="1200" b="0" i="0" u="none" strike="noStrike" kern="1200" cap="none" spc="0" normalizeH="0" baseline="0" noProof="0" smtClean="0">
                <a:ln>
                  <a:noFill/>
                </a:ln>
                <a:solidFill>
                  <a:srgbClr val="575757"/>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575757"/>
              </a:solidFill>
              <a:effectLst/>
              <a:uLnTx/>
              <a:uFillTx/>
              <a:latin typeface="Arial"/>
              <a:ea typeface="+mn-ea"/>
              <a:cs typeface="+mn-cs"/>
            </a:endParaRPr>
          </a:p>
        </p:txBody>
      </p:sp>
    </p:spTree>
    <p:extLst>
      <p:ext uri="{BB962C8B-B14F-4D97-AF65-F5344CB8AC3E}">
        <p14:creationId xmlns:p14="http://schemas.microsoft.com/office/powerpoint/2010/main" val="2664913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07F384C-B9CD-4DAD-ABC8-B539F06031AC}" type="slidenum">
              <a:rPr lang="en-GB" smtClean="0"/>
              <a:t>36</a:t>
            </a:fld>
            <a:endParaRPr lang="en-GB"/>
          </a:p>
        </p:txBody>
      </p:sp>
    </p:spTree>
    <p:extLst>
      <p:ext uri="{BB962C8B-B14F-4D97-AF65-F5344CB8AC3E}">
        <p14:creationId xmlns:p14="http://schemas.microsoft.com/office/powerpoint/2010/main" val="2679381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a:t>
            </a:r>
          </a:p>
          <a:p>
            <a:r>
              <a:rPr lang="en-GB" dirty="0"/>
              <a:t>One common factor of dementia is that the disease will progress and that there is no cure – therefore the disease is a terminal health condition.  It is currently the number one cause of death in the UK.</a:t>
            </a:r>
          </a:p>
          <a:p>
            <a:r>
              <a:rPr lang="en-GB" dirty="0"/>
              <a:t>But unlike other terminal diseases such as cancers, the general level of understanding of dementia is low, so its not talked about, people are fearful of seeking a diagnosis and the world becomes a very small place for families when a member is diagnosed with dementia and friends and family scatter as they just don’t know what to say or do….</a:t>
            </a:r>
          </a:p>
          <a:p>
            <a:endParaRPr lang="en-GB" dirty="0"/>
          </a:p>
          <a:p>
            <a:r>
              <a:rPr lang="en-GB" dirty="0"/>
              <a:t>So how can we help people to develop a greater understanding of the disease – not necessarily from a medical perspective as the brain is such a complex organ, but from the perspective of one human being relating to another?</a:t>
            </a:r>
          </a:p>
        </p:txBody>
      </p:sp>
      <p:sp>
        <p:nvSpPr>
          <p:cNvPr id="4" name="Slide Number Placeholder 3"/>
          <p:cNvSpPr>
            <a:spLocks noGrp="1"/>
          </p:cNvSpPr>
          <p:nvPr>
            <p:ph type="sldNum" sz="quarter" idx="5"/>
          </p:nvPr>
        </p:nvSpPr>
        <p:spPr/>
        <p:txBody>
          <a:bodyPr/>
          <a:lstStyle/>
          <a:p>
            <a:fld id="{0C2D2FC1-276C-4F25-99BE-692C68B8525B}" type="slidenum">
              <a:rPr lang="en-GB" smtClean="0"/>
              <a:t>45</a:t>
            </a:fld>
            <a:endParaRPr lang="en-GB"/>
          </a:p>
        </p:txBody>
      </p:sp>
    </p:spTree>
    <p:extLst>
      <p:ext uri="{BB962C8B-B14F-4D97-AF65-F5344CB8AC3E}">
        <p14:creationId xmlns:p14="http://schemas.microsoft.com/office/powerpoint/2010/main" val="431229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Info, guidance and support – to enable you to live as independently and as well as possible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Someone to guide you – navigate the system – understand your situation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service offers a single point of contact via our local helpline or website for information and support so that you only have to tell your story once, no matter which stage you are at, whether worried about your memory, awaiting a memory assessment or following a diagnosis we treat each person as an individual.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will listen – empathy – holistic individual assessment and personalise response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Continuity – no need to retell your story – pick up where we left off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Our approach is working together – to try to ensure we are linking up – we use a </a:t>
            </a:r>
            <a:r>
              <a:rPr lang="en-GB" sz="1200" kern="1200" dirty="0" err="1">
                <a:solidFill>
                  <a:schemeClr val="tx1"/>
                </a:solidFill>
                <a:effectLst/>
                <a:latin typeface="+mn-lt"/>
                <a:ea typeface="+mn-ea"/>
                <a:cs typeface="+mn-cs"/>
              </a:rPr>
              <a:t>systmone</a:t>
            </a:r>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6101C6BB-B042-4C32-8BEA-381ABFECAA98}" type="slidenum">
              <a:rPr lang="en-GB" smtClean="0"/>
              <a:t>6</a:t>
            </a:fld>
            <a:endParaRPr lang="en-GB"/>
          </a:p>
        </p:txBody>
      </p:sp>
    </p:spTree>
    <p:extLst>
      <p:ext uri="{BB962C8B-B14F-4D97-AF65-F5344CB8AC3E}">
        <p14:creationId xmlns:p14="http://schemas.microsoft.com/office/powerpoint/2010/main" val="133708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101C6BB-B042-4C32-8BEA-381ABFECAA98}" type="slidenum">
              <a:rPr lang="en-GB" smtClean="0"/>
              <a:t>7</a:t>
            </a:fld>
            <a:endParaRPr lang="en-GB"/>
          </a:p>
        </p:txBody>
      </p:sp>
    </p:spTree>
    <p:extLst>
      <p:ext uri="{BB962C8B-B14F-4D97-AF65-F5344CB8AC3E}">
        <p14:creationId xmlns:p14="http://schemas.microsoft.com/office/powerpoint/2010/main" val="1873404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ea typeface="Calibri"/>
              <a:cs typeface="Calibri"/>
            </a:endParaRPr>
          </a:p>
        </p:txBody>
      </p:sp>
      <p:sp>
        <p:nvSpPr>
          <p:cNvPr id="4" name="Slide Number Placeholder 3"/>
          <p:cNvSpPr>
            <a:spLocks noGrp="1"/>
          </p:cNvSpPr>
          <p:nvPr>
            <p:ph type="sldNum" sz="quarter" idx="5"/>
          </p:nvPr>
        </p:nvSpPr>
        <p:spPr/>
        <p:txBody>
          <a:bodyPr/>
          <a:lstStyle/>
          <a:p>
            <a:fld id="{6957CD72-AFCD-8848-8A11-48F2B7914699}" type="slidenum">
              <a:rPr lang="en-US" smtClean="0"/>
              <a:t>9</a:t>
            </a:fld>
            <a:endParaRPr lang="en-US"/>
          </a:p>
        </p:txBody>
      </p:sp>
    </p:spTree>
    <p:extLst>
      <p:ext uri="{BB962C8B-B14F-4D97-AF65-F5344CB8AC3E}">
        <p14:creationId xmlns:p14="http://schemas.microsoft.com/office/powerpoint/2010/main" val="1387637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defRPr/>
            </a:pPr>
            <a:endParaRPr lang="en-IN"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6957CD72-AFCD-8848-8A11-48F2B7914699}" type="slidenum">
              <a:rPr lang="en-US" smtClean="0"/>
              <a:t>10</a:t>
            </a:fld>
            <a:endParaRPr lang="en-US"/>
          </a:p>
        </p:txBody>
      </p:sp>
    </p:spTree>
    <p:extLst>
      <p:ext uri="{BB962C8B-B14F-4D97-AF65-F5344CB8AC3E}">
        <p14:creationId xmlns:p14="http://schemas.microsoft.com/office/powerpoint/2010/main" val="767212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57CD72-AFCD-8848-8A11-48F2B7914699}" type="slidenum">
              <a:rPr lang="en-US" smtClean="0"/>
              <a:t>11</a:t>
            </a:fld>
            <a:endParaRPr lang="en-US"/>
          </a:p>
        </p:txBody>
      </p:sp>
    </p:spTree>
    <p:extLst>
      <p:ext uri="{BB962C8B-B14F-4D97-AF65-F5344CB8AC3E}">
        <p14:creationId xmlns:p14="http://schemas.microsoft.com/office/powerpoint/2010/main" val="369744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32150" y="576263"/>
            <a:ext cx="3838575" cy="2878137"/>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extLst>
      <p:ext uri="{BB962C8B-B14F-4D97-AF65-F5344CB8AC3E}">
        <p14:creationId xmlns:p14="http://schemas.microsoft.com/office/powerpoint/2010/main" val="2126288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F322B8-725F-4ABA-8D5E-C8EACF6B2085}" type="slidenum">
              <a:rPr lang="en-GB" smtClean="0"/>
              <a:t>21</a:t>
            </a:fld>
            <a:endParaRPr lang="en-GB"/>
          </a:p>
        </p:txBody>
      </p:sp>
    </p:spTree>
    <p:extLst>
      <p:ext uri="{BB962C8B-B14F-4D97-AF65-F5344CB8AC3E}">
        <p14:creationId xmlns:p14="http://schemas.microsoft.com/office/powerpoint/2010/main" val="3492010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32150" y="576263"/>
            <a:ext cx="3838575" cy="2878137"/>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extLst>
      <p:ext uri="{BB962C8B-B14F-4D97-AF65-F5344CB8AC3E}">
        <p14:creationId xmlns:p14="http://schemas.microsoft.com/office/powerpoint/2010/main" val="4247287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30432-0D5A-41CE-D847-CE345ADCF6E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0899533E-8292-C57E-D6AB-EDF98D8C3D4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7C3B767-78BF-F60D-50A5-67A39964704B}"/>
              </a:ext>
            </a:extLst>
          </p:cNvPr>
          <p:cNvSpPr>
            <a:spLocks noGrp="1"/>
          </p:cNvSpPr>
          <p:nvPr>
            <p:ph type="dt" sz="half" idx="10"/>
          </p:nvPr>
        </p:nvSpPr>
        <p:spPr/>
        <p:txBody>
          <a:bodyPr/>
          <a:lstStyle/>
          <a:p>
            <a:fld id="{3C278139-913D-4D0C-8DC7-EF96E4B4F074}" type="datetimeFigureOut">
              <a:rPr lang="en-GB" smtClean="0"/>
              <a:t>24/06/2025</a:t>
            </a:fld>
            <a:endParaRPr lang="en-GB"/>
          </a:p>
        </p:txBody>
      </p:sp>
      <p:sp>
        <p:nvSpPr>
          <p:cNvPr id="5" name="Footer Placeholder 4">
            <a:extLst>
              <a:ext uri="{FF2B5EF4-FFF2-40B4-BE49-F238E27FC236}">
                <a16:creationId xmlns:a16="http://schemas.microsoft.com/office/drawing/2014/main" id="{249B2079-1922-8E3D-AA74-6C837972E1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FB58C1-3257-F4D2-D753-2D5C8E9CC6A8}"/>
              </a:ext>
            </a:extLst>
          </p:cNvPr>
          <p:cNvSpPr>
            <a:spLocks noGrp="1"/>
          </p:cNvSpPr>
          <p:nvPr>
            <p:ph type="sldNum" sz="quarter" idx="12"/>
          </p:nvPr>
        </p:nvSpPr>
        <p:spPr/>
        <p:txBody>
          <a:bodyPr/>
          <a:lstStyle/>
          <a:p>
            <a:fld id="{3238885A-807A-490A-B281-961921288750}" type="slidenum">
              <a:rPr lang="en-GB" smtClean="0"/>
              <a:t>‹#›</a:t>
            </a:fld>
            <a:endParaRPr lang="en-GB"/>
          </a:p>
        </p:txBody>
      </p:sp>
    </p:spTree>
    <p:extLst>
      <p:ext uri="{BB962C8B-B14F-4D97-AF65-F5344CB8AC3E}">
        <p14:creationId xmlns:p14="http://schemas.microsoft.com/office/powerpoint/2010/main" val="196030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97BF7-0F14-3BDE-721A-4216AD11462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ED45620-B485-A43B-2CB6-61B4D4EBFD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10D26B-84E5-F54A-2A10-7D1FC7CC0ABF}"/>
              </a:ext>
            </a:extLst>
          </p:cNvPr>
          <p:cNvSpPr>
            <a:spLocks noGrp="1"/>
          </p:cNvSpPr>
          <p:nvPr>
            <p:ph type="dt" sz="half" idx="10"/>
          </p:nvPr>
        </p:nvSpPr>
        <p:spPr/>
        <p:txBody>
          <a:bodyPr/>
          <a:lstStyle/>
          <a:p>
            <a:fld id="{3C278139-913D-4D0C-8DC7-EF96E4B4F074}" type="datetimeFigureOut">
              <a:rPr lang="en-GB" smtClean="0"/>
              <a:t>24/06/2025</a:t>
            </a:fld>
            <a:endParaRPr lang="en-GB"/>
          </a:p>
        </p:txBody>
      </p:sp>
      <p:sp>
        <p:nvSpPr>
          <p:cNvPr id="5" name="Footer Placeholder 4">
            <a:extLst>
              <a:ext uri="{FF2B5EF4-FFF2-40B4-BE49-F238E27FC236}">
                <a16:creationId xmlns:a16="http://schemas.microsoft.com/office/drawing/2014/main" id="{98DFFF28-A0A0-84E9-8438-DCF5614479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CD9F6C-440C-D91D-F043-7F7C3BA8DE98}"/>
              </a:ext>
            </a:extLst>
          </p:cNvPr>
          <p:cNvSpPr>
            <a:spLocks noGrp="1"/>
          </p:cNvSpPr>
          <p:nvPr>
            <p:ph type="sldNum" sz="quarter" idx="12"/>
          </p:nvPr>
        </p:nvSpPr>
        <p:spPr/>
        <p:txBody>
          <a:bodyPr/>
          <a:lstStyle/>
          <a:p>
            <a:fld id="{3238885A-807A-490A-B281-961921288750}" type="slidenum">
              <a:rPr lang="en-GB" smtClean="0"/>
              <a:t>‹#›</a:t>
            </a:fld>
            <a:endParaRPr lang="en-GB"/>
          </a:p>
        </p:txBody>
      </p:sp>
    </p:spTree>
    <p:extLst>
      <p:ext uri="{BB962C8B-B14F-4D97-AF65-F5344CB8AC3E}">
        <p14:creationId xmlns:p14="http://schemas.microsoft.com/office/powerpoint/2010/main" val="12705248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181D8-BAEC-0E4A-E2F9-A6CD82696E1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4262A0-05FA-C1F9-84CB-F33C7F6F8896}"/>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CA159-83F8-D25F-A29F-3184A1D97F2B}"/>
              </a:ext>
            </a:extLst>
          </p:cNvPr>
          <p:cNvSpPr>
            <a:spLocks noGrp="1"/>
          </p:cNvSpPr>
          <p:nvPr>
            <p:ph type="dt" sz="half" idx="10"/>
          </p:nvPr>
        </p:nvSpPr>
        <p:spPr/>
        <p:txBody>
          <a:bodyPr/>
          <a:lstStyle/>
          <a:p>
            <a:fld id="{3C278139-913D-4D0C-8DC7-EF96E4B4F074}" type="datetimeFigureOut">
              <a:rPr lang="en-GB" smtClean="0"/>
              <a:t>24/06/2025</a:t>
            </a:fld>
            <a:endParaRPr lang="en-GB"/>
          </a:p>
        </p:txBody>
      </p:sp>
      <p:sp>
        <p:nvSpPr>
          <p:cNvPr id="5" name="Footer Placeholder 4">
            <a:extLst>
              <a:ext uri="{FF2B5EF4-FFF2-40B4-BE49-F238E27FC236}">
                <a16:creationId xmlns:a16="http://schemas.microsoft.com/office/drawing/2014/main" id="{450D7BEF-5330-C82D-52DF-3A6AF9C4E8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511F9D-64B1-A8C1-2798-63F4CF021430}"/>
              </a:ext>
            </a:extLst>
          </p:cNvPr>
          <p:cNvSpPr>
            <a:spLocks noGrp="1"/>
          </p:cNvSpPr>
          <p:nvPr>
            <p:ph type="sldNum" sz="quarter" idx="12"/>
          </p:nvPr>
        </p:nvSpPr>
        <p:spPr/>
        <p:txBody>
          <a:bodyPr/>
          <a:lstStyle/>
          <a:p>
            <a:fld id="{3238885A-807A-490A-B281-961921288750}" type="slidenum">
              <a:rPr lang="en-GB" smtClean="0"/>
              <a:t>‹#›</a:t>
            </a:fld>
            <a:endParaRPr lang="en-GB"/>
          </a:p>
        </p:txBody>
      </p:sp>
    </p:spTree>
    <p:extLst>
      <p:ext uri="{BB962C8B-B14F-4D97-AF65-F5344CB8AC3E}">
        <p14:creationId xmlns:p14="http://schemas.microsoft.com/office/powerpoint/2010/main" val="834999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8DCF1-EC18-6D60-AE54-93C540431F3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3710840-C190-64FE-2CCA-CCEED50904A6}"/>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A1543FA-CB73-C084-29C3-5CC6C07D4D9E}"/>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90EB4C8-DA4C-0AE2-8E35-40ABD854AD9D}"/>
              </a:ext>
            </a:extLst>
          </p:cNvPr>
          <p:cNvSpPr>
            <a:spLocks noGrp="1"/>
          </p:cNvSpPr>
          <p:nvPr>
            <p:ph type="dt" sz="half" idx="10"/>
          </p:nvPr>
        </p:nvSpPr>
        <p:spPr/>
        <p:txBody>
          <a:bodyPr/>
          <a:lstStyle/>
          <a:p>
            <a:fld id="{3C278139-913D-4D0C-8DC7-EF96E4B4F074}" type="datetimeFigureOut">
              <a:rPr lang="en-GB" smtClean="0"/>
              <a:t>24/06/2025</a:t>
            </a:fld>
            <a:endParaRPr lang="en-GB"/>
          </a:p>
        </p:txBody>
      </p:sp>
      <p:sp>
        <p:nvSpPr>
          <p:cNvPr id="6" name="Footer Placeholder 5">
            <a:extLst>
              <a:ext uri="{FF2B5EF4-FFF2-40B4-BE49-F238E27FC236}">
                <a16:creationId xmlns:a16="http://schemas.microsoft.com/office/drawing/2014/main" id="{5CE30E9B-881B-23BC-FA5E-2363CA8A2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178EF6C-DBCC-4C05-B17D-EC2EBE149F6F}"/>
              </a:ext>
            </a:extLst>
          </p:cNvPr>
          <p:cNvSpPr>
            <a:spLocks noGrp="1"/>
          </p:cNvSpPr>
          <p:nvPr>
            <p:ph type="sldNum" sz="quarter" idx="12"/>
          </p:nvPr>
        </p:nvSpPr>
        <p:spPr/>
        <p:txBody>
          <a:bodyPr/>
          <a:lstStyle/>
          <a:p>
            <a:fld id="{3238885A-807A-490A-B281-961921288750}" type="slidenum">
              <a:rPr lang="en-GB" smtClean="0"/>
              <a:t>‹#›</a:t>
            </a:fld>
            <a:endParaRPr lang="en-GB"/>
          </a:p>
        </p:txBody>
      </p:sp>
    </p:spTree>
    <p:extLst>
      <p:ext uri="{BB962C8B-B14F-4D97-AF65-F5344CB8AC3E}">
        <p14:creationId xmlns:p14="http://schemas.microsoft.com/office/powerpoint/2010/main" val="2709701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BC1BD-A2E2-AB4D-4213-32A7D3C5B260}"/>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08C014C-6292-C393-EAC0-F8263C887A8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78EB156-B818-14DA-55E8-D9A2FC36C6C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ACBD5C5-A850-20AB-FB4D-BE0E278F9AB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10AF55E-8E7A-B16E-28D7-3B7F9B08B9E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E9946FE-E339-BFD2-9171-C2100516AECC}"/>
              </a:ext>
            </a:extLst>
          </p:cNvPr>
          <p:cNvSpPr>
            <a:spLocks noGrp="1"/>
          </p:cNvSpPr>
          <p:nvPr>
            <p:ph type="dt" sz="half" idx="10"/>
          </p:nvPr>
        </p:nvSpPr>
        <p:spPr/>
        <p:txBody>
          <a:bodyPr/>
          <a:lstStyle/>
          <a:p>
            <a:fld id="{3C278139-913D-4D0C-8DC7-EF96E4B4F074}" type="datetimeFigureOut">
              <a:rPr lang="en-GB" smtClean="0"/>
              <a:t>24/06/2025</a:t>
            </a:fld>
            <a:endParaRPr lang="en-GB"/>
          </a:p>
        </p:txBody>
      </p:sp>
      <p:sp>
        <p:nvSpPr>
          <p:cNvPr id="8" name="Footer Placeholder 7">
            <a:extLst>
              <a:ext uri="{FF2B5EF4-FFF2-40B4-BE49-F238E27FC236}">
                <a16:creationId xmlns:a16="http://schemas.microsoft.com/office/drawing/2014/main" id="{61BF58FF-C127-95C4-62CE-38134F788E2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E49F47B-E686-7528-0725-727D8CF569DF}"/>
              </a:ext>
            </a:extLst>
          </p:cNvPr>
          <p:cNvSpPr>
            <a:spLocks noGrp="1"/>
          </p:cNvSpPr>
          <p:nvPr>
            <p:ph type="sldNum" sz="quarter" idx="12"/>
          </p:nvPr>
        </p:nvSpPr>
        <p:spPr/>
        <p:txBody>
          <a:bodyPr/>
          <a:lstStyle/>
          <a:p>
            <a:fld id="{3238885A-807A-490A-B281-961921288750}" type="slidenum">
              <a:rPr lang="en-GB" smtClean="0"/>
              <a:t>‹#›</a:t>
            </a:fld>
            <a:endParaRPr lang="en-GB"/>
          </a:p>
        </p:txBody>
      </p:sp>
    </p:spTree>
    <p:extLst>
      <p:ext uri="{BB962C8B-B14F-4D97-AF65-F5344CB8AC3E}">
        <p14:creationId xmlns:p14="http://schemas.microsoft.com/office/powerpoint/2010/main" val="17707668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16722-5647-A164-D82D-A2C2C7B63C5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55D4245-22A8-8C92-06F4-FD6D372FE812}"/>
              </a:ext>
            </a:extLst>
          </p:cNvPr>
          <p:cNvSpPr>
            <a:spLocks noGrp="1"/>
          </p:cNvSpPr>
          <p:nvPr>
            <p:ph type="dt" sz="half" idx="10"/>
          </p:nvPr>
        </p:nvSpPr>
        <p:spPr/>
        <p:txBody>
          <a:bodyPr/>
          <a:lstStyle/>
          <a:p>
            <a:fld id="{3C278139-913D-4D0C-8DC7-EF96E4B4F074}" type="datetimeFigureOut">
              <a:rPr lang="en-GB" smtClean="0"/>
              <a:t>24/06/2025</a:t>
            </a:fld>
            <a:endParaRPr lang="en-GB"/>
          </a:p>
        </p:txBody>
      </p:sp>
      <p:sp>
        <p:nvSpPr>
          <p:cNvPr id="4" name="Footer Placeholder 3">
            <a:extLst>
              <a:ext uri="{FF2B5EF4-FFF2-40B4-BE49-F238E27FC236}">
                <a16:creationId xmlns:a16="http://schemas.microsoft.com/office/drawing/2014/main" id="{15F8487E-8D44-7B40-E221-0F3D192D558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22E1957-F111-1456-A735-2A8C4403754C}"/>
              </a:ext>
            </a:extLst>
          </p:cNvPr>
          <p:cNvSpPr>
            <a:spLocks noGrp="1"/>
          </p:cNvSpPr>
          <p:nvPr>
            <p:ph type="sldNum" sz="quarter" idx="12"/>
          </p:nvPr>
        </p:nvSpPr>
        <p:spPr/>
        <p:txBody>
          <a:bodyPr/>
          <a:lstStyle/>
          <a:p>
            <a:fld id="{3238885A-807A-490A-B281-961921288750}" type="slidenum">
              <a:rPr lang="en-GB" smtClean="0"/>
              <a:t>‹#›</a:t>
            </a:fld>
            <a:endParaRPr lang="en-GB"/>
          </a:p>
        </p:txBody>
      </p:sp>
    </p:spTree>
    <p:extLst>
      <p:ext uri="{BB962C8B-B14F-4D97-AF65-F5344CB8AC3E}">
        <p14:creationId xmlns:p14="http://schemas.microsoft.com/office/powerpoint/2010/main" val="1733586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44540D-6568-4FAD-C703-4BFA3F85F271}"/>
              </a:ext>
            </a:extLst>
          </p:cNvPr>
          <p:cNvSpPr>
            <a:spLocks noGrp="1"/>
          </p:cNvSpPr>
          <p:nvPr>
            <p:ph type="dt" sz="half" idx="10"/>
          </p:nvPr>
        </p:nvSpPr>
        <p:spPr/>
        <p:txBody>
          <a:bodyPr/>
          <a:lstStyle/>
          <a:p>
            <a:fld id="{3C278139-913D-4D0C-8DC7-EF96E4B4F074}" type="datetimeFigureOut">
              <a:rPr lang="en-GB" smtClean="0"/>
              <a:t>24/06/2025</a:t>
            </a:fld>
            <a:endParaRPr lang="en-GB"/>
          </a:p>
        </p:txBody>
      </p:sp>
      <p:sp>
        <p:nvSpPr>
          <p:cNvPr id="3" name="Footer Placeholder 2">
            <a:extLst>
              <a:ext uri="{FF2B5EF4-FFF2-40B4-BE49-F238E27FC236}">
                <a16:creationId xmlns:a16="http://schemas.microsoft.com/office/drawing/2014/main" id="{74BFBDAB-34F9-73CA-7DB0-D62FDE643B3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A24783D-5377-B4E9-3F9C-BFBCE32F13C5}"/>
              </a:ext>
            </a:extLst>
          </p:cNvPr>
          <p:cNvSpPr>
            <a:spLocks noGrp="1"/>
          </p:cNvSpPr>
          <p:nvPr>
            <p:ph type="sldNum" sz="quarter" idx="12"/>
          </p:nvPr>
        </p:nvSpPr>
        <p:spPr/>
        <p:txBody>
          <a:bodyPr/>
          <a:lstStyle/>
          <a:p>
            <a:fld id="{3238885A-807A-490A-B281-961921288750}" type="slidenum">
              <a:rPr lang="en-GB" smtClean="0"/>
              <a:t>‹#›</a:t>
            </a:fld>
            <a:endParaRPr lang="en-GB"/>
          </a:p>
        </p:txBody>
      </p:sp>
    </p:spTree>
    <p:extLst>
      <p:ext uri="{BB962C8B-B14F-4D97-AF65-F5344CB8AC3E}">
        <p14:creationId xmlns:p14="http://schemas.microsoft.com/office/powerpoint/2010/main" val="10522869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CDE5C-4136-5270-BFC2-A7357D9231F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DB23E4F-5F54-FDAB-1D60-DA1FBE1212C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160ECEE-67F0-E389-53F3-E79978F4CF1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470A8DE-2D2A-50EE-307C-516FF6397A14}"/>
              </a:ext>
            </a:extLst>
          </p:cNvPr>
          <p:cNvSpPr>
            <a:spLocks noGrp="1"/>
          </p:cNvSpPr>
          <p:nvPr>
            <p:ph type="dt" sz="half" idx="10"/>
          </p:nvPr>
        </p:nvSpPr>
        <p:spPr/>
        <p:txBody>
          <a:bodyPr/>
          <a:lstStyle/>
          <a:p>
            <a:fld id="{3C278139-913D-4D0C-8DC7-EF96E4B4F074}" type="datetimeFigureOut">
              <a:rPr lang="en-GB" smtClean="0"/>
              <a:t>24/06/2025</a:t>
            </a:fld>
            <a:endParaRPr lang="en-GB"/>
          </a:p>
        </p:txBody>
      </p:sp>
      <p:sp>
        <p:nvSpPr>
          <p:cNvPr id="6" name="Footer Placeholder 5">
            <a:extLst>
              <a:ext uri="{FF2B5EF4-FFF2-40B4-BE49-F238E27FC236}">
                <a16:creationId xmlns:a16="http://schemas.microsoft.com/office/drawing/2014/main" id="{859AD180-CC54-D1B6-5E34-9D7F31C707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1BF29E6-19E2-6144-F83E-C481092A7723}"/>
              </a:ext>
            </a:extLst>
          </p:cNvPr>
          <p:cNvSpPr>
            <a:spLocks noGrp="1"/>
          </p:cNvSpPr>
          <p:nvPr>
            <p:ph type="sldNum" sz="quarter" idx="12"/>
          </p:nvPr>
        </p:nvSpPr>
        <p:spPr/>
        <p:txBody>
          <a:bodyPr/>
          <a:lstStyle/>
          <a:p>
            <a:fld id="{3238885A-807A-490A-B281-961921288750}" type="slidenum">
              <a:rPr lang="en-GB" smtClean="0"/>
              <a:t>‹#›</a:t>
            </a:fld>
            <a:endParaRPr lang="en-GB"/>
          </a:p>
        </p:txBody>
      </p:sp>
    </p:spTree>
    <p:extLst>
      <p:ext uri="{BB962C8B-B14F-4D97-AF65-F5344CB8AC3E}">
        <p14:creationId xmlns:p14="http://schemas.microsoft.com/office/powerpoint/2010/main" val="3487685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C67F5-4436-BC5A-ADCC-A994C457292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FBE24C8-DBB3-6D3C-8C5E-0DBE897BB36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A0B2AB63-E67A-5F72-6C56-576C86CDB0D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2A942AD-C0D3-97B8-46A8-A6C6C7D97D8E}"/>
              </a:ext>
            </a:extLst>
          </p:cNvPr>
          <p:cNvSpPr>
            <a:spLocks noGrp="1"/>
          </p:cNvSpPr>
          <p:nvPr>
            <p:ph type="dt" sz="half" idx="10"/>
          </p:nvPr>
        </p:nvSpPr>
        <p:spPr/>
        <p:txBody>
          <a:bodyPr/>
          <a:lstStyle/>
          <a:p>
            <a:fld id="{3C278139-913D-4D0C-8DC7-EF96E4B4F074}" type="datetimeFigureOut">
              <a:rPr lang="en-GB" smtClean="0"/>
              <a:t>24/06/2025</a:t>
            </a:fld>
            <a:endParaRPr lang="en-GB"/>
          </a:p>
        </p:txBody>
      </p:sp>
      <p:sp>
        <p:nvSpPr>
          <p:cNvPr id="6" name="Footer Placeholder 5">
            <a:extLst>
              <a:ext uri="{FF2B5EF4-FFF2-40B4-BE49-F238E27FC236}">
                <a16:creationId xmlns:a16="http://schemas.microsoft.com/office/drawing/2014/main" id="{2D31AAB4-CA40-4C16-CE1C-894895765AC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28DFC4B-EA6D-7A6B-87B9-DE83A177E132}"/>
              </a:ext>
            </a:extLst>
          </p:cNvPr>
          <p:cNvSpPr>
            <a:spLocks noGrp="1"/>
          </p:cNvSpPr>
          <p:nvPr>
            <p:ph type="sldNum" sz="quarter" idx="12"/>
          </p:nvPr>
        </p:nvSpPr>
        <p:spPr/>
        <p:txBody>
          <a:bodyPr/>
          <a:lstStyle/>
          <a:p>
            <a:fld id="{3238885A-807A-490A-B281-961921288750}" type="slidenum">
              <a:rPr lang="en-GB" smtClean="0"/>
              <a:t>‹#›</a:t>
            </a:fld>
            <a:endParaRPr lang="en-GB"/>
          </a:p>
        </p:txBody>
      </p:sp>
    </p:spTree>
    <p:extLst>
      <p:ext uri="{BB962C8B-B14F-4D97-AF65-F5344CB8AC3E}">
        <p14:creationId xmlns:p14="http://schemas.microsoft.com/office/powerpoint/2010/main" val="16097170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BE958-14A6-AFAE-CC0E-C538A790EA3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C697E53-4D26-C324-A2DE-B696877835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7B6660-FBE9-2178-773F-70260A59EC05}"/>
              </a:ext>
            </a:extLst>
          </p:cNvPr>
          <p:cNvSpPr>
            <a:spLocks noGrp="1"/>
          </p:cNvSpPr>
          <p:nvPr>
            <p:ph type="dt" sz="half" idx="10"/>
          </p:nvPr>
        </p:nvSpPr>
        <p:spPr/>
        <p:txBody>
          <a:bodyPr/>
          <a:lstStyle/>
          <a:p>
            <a:fld id="{3C278139-913D-4D0C-8DC7-EF96E4B4F074}" type="datetimeFigureOut">
              <a:rPr lang="en-GB" smtClean="0"/>
              <a:t>24/06/2025</a:t>
            </a:fld>
            <a:endParaRPr lang="en-GB"/>
          </a:p>
        </p:txBody>
      </p:sp>
      <p:sp>
        <p:nvSpPr>
          <p:cNvPr id="5" name="Footer Placeholder 4">
            <a:extLst>
              <a:ext uri="{FF2B5EF4-FFF2-40B4-BE49-F238E27FC236}">
                <a16:creationId xmlns:a16="http://schemas.microsoft.com/office/drawing/2014/main" id="{7D4A4F7C-EC4B-64F6-F921-9AF818A155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935C31F-BCBB-74A3-E709-644725ED76D0}"/>
              </a:ext>
            </a:extLst>
          </p:cNvPr>
          <p:cNvSpPr>
            <a:spLocks noGrp="1"/>
          </p:cNvSpPr>
          <p:nvPr>
            <p:ph type="sldNum" sz="quarter" idx="12"/>
          </p:nvPr>
        </p:nvSpPr>
        <p:spPr/>
        <p:txBody>
          <a:bodyPr/>
          <a:lstStyle/>
          <a:p>
            <a:fld id="{3238885A-807A-490A-B281-961921288750}" type="slidenum">
              <a:rPr lang="en-GB" smtClean="0"/>
              <a:t>‹#›</a:t>
            </a:fld>
            <a:endParaRPr lang="en-GB"/>
          </a:p>
        </p:txBody>
      </p:sp>
    </p:spTree>
    <p:extLst>
      <p:ext uri="{BB962C8B-B14F-4D97-AF65-F5344CB8AC3E}">
        <p14:creationId xmlns:p14="http://schemas.microsoft.com/office/powerpoint/2010/main" val="20485243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3CF80A-F998-5085-BBF4-58981A73F6DD}"/>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4EE5AED-DB64-EB17-01BB-EDB3E1C14BD7}"/>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D9F8EC-1305-9D10-2F4F-BA853807382B}"/>
              </a:ext>
            </a:extLst>
          </p:cNvPr>
          <p:cNvSpPr>
            <a:spLocks noGrp="1"/>
          </p:cNvSpPr>
          <p:nvPr>
            <p:ph type="dt" sz="half" idx="10"/>
          </p:nvPr>
        </p:nvSpPr>
        <p:spPr/>
        <p:txBody>
          <a:bodyPr/>
          <a:lstStyle/>
          <a:p>
            <a:fld id="{3C278139-913D-4D0C-8DC7-EF96E4B4F074}" type="datetimeFigureOut">
              <a:rPr lang="en-GB" smtClean="0"/>
              <a:t>24/06/2025</a:t>
            </a:fld>
            <a:endParaRPr lang="en-GB"/>
          </a:p>
        </p:txBody>
      </p:sp>
      <p:sp>
        <p:nvSpPr>
          <p:cNvPr id="5" name="Footer Placeholder 4">
            <a:extLst>
              <a:ext uri="{FF2B5EF4-FFF2-40B4-BE49-F238E27FC236}">
                <a16:creationId xmlns:a16="http://schemas.microsoft.com/office/drawing/2014/main" id="{1FDF69AC-211E-5933-73FA-C7D09B07C6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F71141-46B0-8A25-1731-1B3C4B5D8C57}"/>
              </a:ext>
            </a:extLst>
          </p:cNvPr>
          <p:cNvSpPr>
            <a:spLocks noGrp="1"/>
          </p:cNvSpPr>
          <p:nvPr>
            <p:ph type="sldNum" sz="quarter" idx="12"/>
          </p:nvPr>
        </p:nvSpPr>
        <p:spPr/>
        <p:txBody>
          <a:bodyPr/>
          <a:lstStyle/>
          <a:p>
            <a:fld id="{3238885A-807A-490A-B281-961921288750}" type="slidenum">
              <a:rPr lang="en-GB" smtClean="0"/>
              <a:t>‹#›</a:t>
            </a:fld>
            <a:endParaRPr lang="en-GB"/>
          </a:p>
        </p:txBody>
      </p:sp>
    </p:spTree>
    <p:extLst>
      <p:ext uri="{BB962C8B-B14F-4D97-AF65-F5344CB8AC3E}">
        <p14:creationId xmlns:p14="http://schemas.microsoft.com/office/powerpoint/2010/main" val="38028087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3_S14">
    <p:spTree>
      <p:nvGrpSpPr>
        <p:cNvPr id="1" name=""/>
        <p:cNvGrpSpPr/>
        <p:nvPr/>
      </p:nvGrpSpPr>
      <p:grpSpPr>
        <a:xfrm>
          <a:off x="0" y="0"/>
          <a:ext cx="0" cy="0"/>
          <a:chOff x="0" y="0"/>
          <a:chExt cx="0" cy="0"/>
        </a:xfrm>
      </p:grpSpPr>
      <p:sp>
        <p:nvSpPr>
          <p:cNvPr id="6" name="Picture Placeholder 5"/>
          <p:cNvSpPr>
            <a:spLocks noGrp="1"/>
          </p:cNvSpPr>
          <p:nvPr>
            <p:ph type="pic" sz="quarter" idx="26" hasCustomPrompt="1"/>
          </p:nvPr>
        </p:nvSpPr>
        <p:spPr>
          <a:xfrm>
            <a:off x="2362200" y="1397000"/>
            <a:ext cx="6781800" cy="4064000"/>
          </a:xfrm>
          <a:custGeom>
            <a:avLst/>
            <a:gdLst>
              <a:gd name="connsiteX0" fmla="*/ 0 w 6781800"/>
              <a:gd name="connsiteY0" fmla="*/ 0 h 3048000"/>
              <a:gd name="connsiteX1" fmla="*/ 6781800 w 6781800"/>
              <a:gd name="connsiteY1" fmla="*/ 0 h 3048000"/>
              <a:gd name="connsiteX2" fmla="*/ 6781800 w 6781800"/>
              <a:gd name="connsiteY2" fmla="*/ 685800 h 3048000"/>
              <a:gd name="connsiteX3" fmla="*/ 6781800 w 6781800"/>
              <a:gd name="connsiteY3" fmla="*/ 2514600 h 3048000"/>
              <a:gd name="connsiteX4" fmla="*/ 6781800 w 6781800"/>
              <a:gd name="connsiteY4" fmla="*/ 3048000 h 3048000"/>
              <a:gd name="connsiteX5" fmla="*/ 0 w 6781800"/>
              <a:gd name="connsiteY5" fmla="*/ 304800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1800" h="3048000">
                <a:moveTo>
                  <a:pt x="0" y="0"/>
                </a:moveTo>
                <a:lnTo>
                  <a:pt x="6781800" y="0"/>
                </a:lnTo>
                <a:lnTo>
                  <a:pt x="6781800" y="685800"/>
                </a:lnTo>
                <a:lnTo>
                  <a:pt x="6781800" y="2514600"/>
                </a:lnTo>
                <a:lnTo>
                  <a:pt x="6781800" y="3048000"/>
                </a:lnTo>
                <a:lnTo>
                  <a:pt x="0" y="3048000"/>
                </a:lnTo>
                <a:close/>
              </a:path>
            </a:pathLst>
          </a:custGeom>
          <a:solidFill>
            <a:schemeClr val="tx2">
              <a:lumMod val="10000"/>
              <a:lumOff val="90000"/>
            </a:schemeClr>
          </a:solidFill>
          <a:ln w="3175">
            <a:solidFill>
              <a:schemeClr val="bg1">
                <a:lumMod val="95000"/>
              </a:schemeClr>
            </a:solidFill>
          </a:ln>
          <a:effectLst/>
        </p:spPr>
        <p:txBody>
          <a:bodyPr wrap="square" lIns="0" tIns="0" rIns="0" bIns="274320" anchor="b">
            <a:noAutofit/>
          </a:bodyPr>
          <a:lstStyle>
            <a:lvl1pPr algn="ctr" rtl="0">
              <a:buNone/>
              <a:defRPr sz="900">
                <a:solidFill>
                  <a:schemeClr val="tx1">
                    <a:lumMod val="75000"/>
                    <a:lumOff val="25000"/>
                  </a:schemeClr>
                </a:solidFill>
              </a:defRPr>
            </a:lvl1pPr>
          </a:lstStyle>
          <a:p>
            <a:r>
              <a:rPr lang="en-US" dirty="0"/>
              <a:t>Image Holder</a:t>
            </a:r>
          </a:p>
        </p:txBody>
      </p:sp>
      <p:sp>
        <p:nvSpPr>
          <p:cNvPr id="3" name="Slide Number Placeholder 5">
            <a:extLst>
              <a:ext uri="{FF2B5EF4-FFF2-40B4-BE49-F238E27FC236}">
                <a16:creationId xmlns:a16="http://schemas.microsoft.com/office/drawing/2014/main" id="{1A581875-4170-407C-9047-0B5C66275B43}"/>
              </a:ext>
            </a:extLst>
          </p:cNvPr>
          <p:cNvSpPr txBox="1">
            <a:spLocks/>
          </p:cNvSpPr>
          <p:nvPr userDrawn="1"/>
        </p:nvSpPr>
        <p:spPr>
          <a:xfrm>
            <a:off x="8520012" y="6314620"/>
            <a:ext cx="243000" cy="324000"/>
          </a:xfrm>
          <a:prstGeom prst="rect">
            <a:avLst/>
          </a:prstGeom>
          <a:solidFill>
            <a:srgbClr val="ED2275"/>
          </a:solidFill>
        </p:spPr>
        <p:txBody>
          <a:bodyPr vert="horz" lIns="0" tIns="34290" rIns="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sz="750" b="1" noProof="0" smtClean="0">
                <a:solidFill>
                  <a:schemeClr val="bg1"/>
                </a:solidFill>
              </a:rPr>
              <a:pPr/>
              <a:t>‹#›</a:t>
            </a:fld>
            <a:endParaRPr lang="en-US" sz="750" b="1" noProof="0" dirty="0">
              <a:solidFill>
                <a:schemeClr val="bg1"/>
              </a:solidFill>
            </a:endParaRPr>
          </a:p>
        </p:txBody>
      </p:sp>
      <p:pic>
        <p:nvPicPr>
          <p:cNvPr id="4" name="Picture 3">
            <a:extLst>
              <a:ext uri="{FF2B5EF4-FFF2-40B4-BE49-F238E27FC236}">
                <a16:creationId xmlns:a16="http://schemas.microsoft.com/office/drawing/2014/main" id="{D6C6F8BE-96D1-4F43-8FDC-F27BB61BFE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4736" y="6192777"/>
            <a:ext cx="648278" cy="372641"/>
          </a:xfrm>
          <a:prstGeom prst="rect">
            <a:avLst/>
          </a:prstGeom>
        </p:spPr>
      </p:pic>
      <p:sp>
        <p:nvSpPr>
          <p:cNvPr id="5" name="Freeform 4"/>
          <p:cNvSpPr/>
          <p:nvPr userDrawn="1"/>
        </p:nvSpPr>
        <p:spPr bwMode="auto">
          <a:xfrm rot="10800000" flipV="1">
            <a:off x="372849" y="259623"/>
            <a:ext cx="481139" cy="707886"/>
          </a:xfrm>
          <a:custGeom>
            <a:avLst/>
            <a:gdLst>
              <a:gd name="connsiteX0" fmla="*/ 500474 w 500474"/>
              <a:gd name="connsiteY0" fmla="*/ 0 h 675638"/>
              <a:gd name="connsiteX1" fmla="*/ 0 w 500474"/>
              <a:gd name="connsiteY1" fmla="*/ 0 h 675638"/>
              <a:gd name="connsiteX2" fmla="*/ 0 w 500474"/>
              <a:gd name="connsiteY2" fmla="*/ 216488 h 675638"/>
              <a:gd name="connsiteX3" fmla="*/ 9219 w 500474"/>
              <a:gd name="connsiteY3" fmla="*/ 216488 h 675638"/>
              <a:gd name="connsiteX4" fmla="*/ 9219 w 500474"/>
              <a:gd name="connsiteY4" fmla="*/ 9219 h 675638"/>
              <a:gd name="connsiteX5" fmla="*/ 491255 w 500474"/>
              <a:gd name="connsiteY5" fmla="*/ 9219 h 675638"/>
              <a:gd name="connsiteX6" fmla="*/ 491255 w 500474"/>
              <a:gd name="connsiteY6" fmla="*/ 666419 h 675638"/>
              <a:gd name="connsiteX7" fmla="*/ 9219 w 500474"/>
              <a:gd name="connsiteY7" fmla="*/ 666419 h 675638"/>
              <a:gd name="connsiteX8" fmla="*/ 9219 w 500474"/>
              <a:gd name="connsiteY8" fmla="*/ 598815 h 675638"/>
              <a:gd name="connsiteX9" fmla="*/ 0 w 500474"/>
              <a:gd name="connsiteY9" fmla="*/ 598815 h 675638"/>
              <a:gd name="connsiteX10" fmla="*/ 0 w 500474"/>
              <a:gd name="connsiteY10" fmla="*/ 675638 h 675638"/>
              <a:gd name="connsiteX11" fmla="*/ 500474 w 500474"/>
              <a:gd name="connsiteY11" fmla="*/ 675638 h 675638"/>
              <a:gd name="connsiteX12" fmla="*/ 500474 w 500474"/>
              <a:gd name="connsiteY12" fmla="*/ 0 h 67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474" h="675638">
                <a:moveTo>
                  <a:pt x="500474" y="0"/>
                </a:moveTo>
                <a:lnTo>
                  <a:pt x="0" y="0"/>
                </a:lnTo>
                <a:lnTo>
                  <a:pt x="0" y="216488"/>
                </a:lnTo>
                <a:lnTo>
                  <a:pt x="9219" y="216488"/>
                </a:lnTo>
                <a:lnTo>
                  <a:pt x="9219" y="9219"/>
                </a:lnTo>
                <a:lnTo>
                  <a:pt x="491255" y="9219"/>
                </a:lnTo>
                <a:lnTo>
                  <a:pt x="491255" y="666419"/>
                </a:lnTo>
                <a:lnTo>
                  <a:pt x="9219" y="666419"/>
                </a:lnTo>
                <a:lnTo>
                  <a:pt x="9219" y="598815"/>
                </a:lnTo>
                <a:lnTo>
                  <a:pt x="0" y="598815"/>
                </a:lnTo>
                <a:lnTo>
                  <a:pt x="0" y="675638"/>
                </a:lnTo>
                <a:lnTo>
                  <a:pt x="500474" y="675638"/>
                </a:lnTo>
                <a:lnTo>
                  <a:pt x="500474" y="0"/>
                </a:lnTo>
                <a:close/>
              </a:path>
            </a:pathLst>
          </a:custGeom>
          <a:solidFill>
            <a:schemeClr val="bg1"/>
          </a:solidFill>
          <a:ln w="28575">
            <a:solidFill>
              <a:srgbClr val="EE2C74"/>
            </a:solidFill>
            <a:miter lim="800000"/>
            <a:headEnd/>
            <a:tailEnd/>
          </a:ln>
        </p:spPr>
        <p:txBody>
          <a:bodyPr vert="horz" wrap="square" lIns="91440" tIns="45720" rIns="91440" bIns="45720" numCol="1" rtlCol="0" anchor="t" anchorCtr="0" compatLnSpc="1">
            <a:prstTxWarp prst="textNoShape">
              <a:avLst/>
            </a:prstTxWarp>
            <a:noAutofit/>
          </a:bodyPr>
          <a:lstStyle/>
          <a:p>
            <a:pPr algn="ctr"/>
            <a:endParaRPr lang="en-US" sz="1800" dirty="0">
              <a:solidFill>
                <a:srgbClr val="005480"/>
              </a:solidFill>
            </a:endParaRPr>
          </a:p>
        </p:txBody>
      </p:sp>
      <p:sp>
        <p:nvSpPr>
          <p:cNvPr id="7" name="Title 2"/>
          <p:cNvSpPr>
            <a:spLocks noGrp="1"/>
          </p:cNvSpPr>
          <p:nvPr>
            <p:ph type="title"/>
          </p:nvPr>
        </p:nvSpPr>
        <p:spPr>
          <a:xfrm>
            <a:off x="438832" y="455086"/>
            <a:ext cx="8081180" cy="407083"/>
          </a:xfrm>
          <a:prstGeom prst="rect">
            <a:avLst/>
          </a:prstGeom>
          <a:solidFill>
            <a:schemeClr val="bg1"/>
          </a:solidFill>
        </p:spPr>
        <p:txBody>
          <a:bodyPr lIns="0" tIns="0" rIns="0" bIns="0" anchor="ctr">
            <a:normAutofit/>
          </a:bodyPr>
          <a:lstStyle>
            <a:lvl1pPr marL="0" algn="l" defTabSz="685800" rtl="0" eaLnBrk="1" latinLnBrk="0" hangingPunct="1">
              <a:defRPr lang="en-US" sz="2100" b="1" kern="1200" dirty="0">
                <a:solidFill>
                  <a:srgbClr val="005480"/>
                </a:solidFill>
                <a:latin typeface="Verdana" panose="020B0604030504040204" pitchFamily="34" charset="0"/>
                <a:ea typeface="Verdana" panose="020B0604030504040204" pitchFamily="34" charset="0"/>
                <a:cs typeface="+mn-cs"/>
              </a:defRPr>
            </a:lvl1pPr>
          </a:lstStyle>
          <a:p>
            <a:r>
              <a:rPr lang="en-US" dirty="0"/>
              <a:t>Click to edit Master title style</a:t>
            </a:r>
          </a:p>
        </p:txBody>
      </p:sp>
      <p:sp>
        <p:nvSpPr>
          <p:cNvPr id="8" name="TextBox 7"/>
          <p:cNvSpPr txBox="1"/>
          <p:nvPr userDrawn="1"/>
        </p:nvSpPr>
        <p:spPr>
          <a:xfrm>
            <a:off x="476842" y="6565417"/>
            <a:ext cx="273152" cy="230832"/>
          </a:xfrm>
          <a:prstGeom prst="rect">
            <a:avLst/>
          </a:prstGeom>
          <a:noFill/>
        </p:spPr>
        <p:txBody>
          <a:bodyPr wrap="square" rtlCol="0">
            <a:spAutoFit/>
          </a:bodyPr>
          <a:lstStyle/>
          <a:p>
            <a:r>
              <a:rPr lang="en-GB" sz="450" dirty="0">
                <a:solidFill>
                  <a:schemeClr val="bg1">
                    <a:lumMod val="65000"/>
                  </a:schemeClr>
                </a:solidFill>
                <a:latin typeface="Verdana" panose="020B0604030504040204" pitchFamily="34" charset="0"/>
                <a:ea typeface="Verdana" panose="020B0604030504040204" pitchFamily="34" charset="0"/>
              </a:rPr>
              <a:t>V1.7</a:t>
            </a:r>
          </a:p>
        </p:txBody>
      </p:sp>
    </p:spTree>
    <p:extLst>
      <p:ext uri="{BB962C8B-B14F-4D97-AF65-F5344CB8AC3E}">
        <p14:creationId xmlns:p14="http://schemas.microsoft.com/office/powerpoint/2010/main" val="29575453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8_S2">
    <p:spTree>
      <p:nvGrpSpPr>
        <p:cNvPr id="1" name=""/>
        <p:cNvGrpSpPr/>
        <p:nvPr/>
      </p:nvGrpSpPr>
      <p:grpSpPr>
        <a:xfrm>
          <a:off x="0" y="0"/>
          <a:ext cx="0" cy="0"/>
          <a:chOff x="0" y="0"/>
          <a:chExt cx="0" cy="0"/>
        </a:xfrm>
      </p:grpSpPr>
      <p:sp>
        <p:nvSpPr>
          <p:cNvPr id="25" name="Text Placeholder 3"/>
          <p:cNvSpPr>
            <a:spLocks noGrp="1"/>
          </p:cNvSpPr>
          <p:nvPr>
            <p:ph type="body" sz="half" idx="2" hasCustomPrompt="1"/>
          </p:nvPr>
        </p:nvSpPr>
        <p:spPr>
          <a:xfrm>
            <a:off x="914399" y="954713"/>
            <a:ext cx="7819200" cy="453600"/>
          </a:xfrm>
          <a:prstGeom prst="rect">
            <a:avLst/>
          </a:prstGeom>
        </p:spPr>
        <p:txBody>
          <a:bodyPr wrap="none" lIns="0" tIns="0" rIns="0" bIns="0" anchor="ctr">
            <a:noAutofit/>
          </a:bodyPr>
          <a:lstStyle>
            <a:lvl1pPr marL="0" indent="0" algn="l">
              <a:buNone/>
              <a:defRPr sz="1200" b="0" baseline="0">
                <a:solidFill>
                  <a:srgbClr val="005480"/>
                </a:solidFill>
                <a:latin typeface="Verdana" panose="020B0604030504040204" pitchFamily="34" charset="0"/>
                <a:ea typeface="Verdana" panose="020B0604030504040204" pitchFamily="34"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dirty="0"/>
              <a:t>Click to edit Subtitle</a:t>
            </a:r>
          </a:p>
        </p:txBody>
      </p:sp>
      <p:sp>
        <p:nvSpPr>
          <p:cNvPr id="4" name="Slide Number Placeholder 5">
            <a:extLst>
              <a:ext uri="{FF2B5EF4-FFF2-40B4-BE49-F238E27FC236}">
                <a16:creationId xmlns:a16="http://schemas.microsoft.com/office/drawing/2014/main" id="{1A581875-4170-407C-9047-0B5C66275B43}"/>
              </a:ext>
            </a:extLst>
          </p:cNvPr>
          <p:cNvSpPr txBox="1">
            <a:spLocks/>
          </p:cNvSpPr>
          <p:nvPr userDrawn="1"/>
        </p:nvSpPr>
        <p:spPr>
          <a:xfrm>
            <a:off x="8520012" y="6314620"/>
            <a:ext cx="243000" cy="324000"/>
          </a:xfrm>
          <a:prstGeom prst="rect">
            <a:avLst/>
          </a:prstGeom>
          <a:solidFill>
            <a:srgbClr val="ED2275"/>
          </a:solidFill>
        </p:spPr>
        <p:txBody>
          <a:bodyPr vert="horz" lIns="0" tIns="34290" rIns="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sz="750" b="1" noProof="0" smtClean="0">
                <a:solidFill>
                  <a:schemeClr val="bg1"/>
                </a:solidFill>
              </a:rPr>
              <a:pPr/>
              <a:t>‹#›</a:t>
            </a:fld>
            <a:endParaRPr lang="en-US" sz="750" b="1" noProof="0" dirty="0">
              <a:solidFill>
                <a:schemeClr val="bg1"/>
              </a:solidFill>
            </a:endParaRPr>
          </a:p>
        </p:txBody>
      </p:sp>
      <p:pic>
        <p:nvPicPr>
          <p:cNvPr id="5" name="Picture 4">
            <a:extLst>
              <a:ext uri="{FF2B5EF4-FFF2-40B4-BE49-F238E27FC236}">
                <a16:creationId xmlns:a16="http://schemas.microsoft.com/office/drawing/2014/main" id="{D6C6F8BE-96D1-4F43-8FDC-F27BB61BFE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4736" y="6192777"/>
            <a:ext cx="648278" cy="372641"/>
          </a:xfrm>
          <a:prstGeom prst="rect">
            <a:avLst/>
          </a:prstGeom>
        </p:spPr>
      </p:pic>
      <p:sp>
        <p:nvSpPr>
          <p:cNvPr id="6" name="Freeform 5"/>
          <p:cNvSpPr/>
          <p:nvPr userDrawn="1"/>
        </p:nvSpPr>
        <p:spPr bwMode="auto">
          <a:xfrm rot="10800000" flipV="1">
            <a:off x="372849" y="259623"/>
            <a:ext cx="481139" cy="707886"/>
          </a:xfrm>
          <a:custGeom>
            <a:avLst/>
            <a:gdLst>
              <a:gd name="connsiteX0" fmla="*/ 500474 w 500474"/>
              <a:gd name="connsiteY0" fmla="*/ 0 h 675638"/>
              <a:gd name="connsiteX1" fmla="*/ 0 w 500474"/>
              <a:gd name="connsiteY1" fmla="*/ 0 h 675638"/>
              <a:gd name="connsiteX2" fmla="*/ 0 w 500474"/>
              <a:gd name="connsiteY2" fmla="*/ 216488 h 675638"/>
              <a:gd name="connsiteX3" fmla="*/ 9219 w 500474"/>
              <a:gd name="connsiteY3" fmla="*/ 216488 h 675638"/>
              <a:gd name="connsiteX4" fmla="*/ 9219 w 500474"/>
              <a:gd name="connsiteY4" fmla="*/ 9219 h 675638"/>
              <a:gd name="connsiteX5" fmla="*/ 491255 w 500474"/>
              <a:gd name="connsiteY5" fmla="*/ 9219 h 675638"/>
              <a:gd name="connsiteX6" fmla="*/ 491255 w 500474"/>
              <a:gd name="connsiteY6" fmla="*/ 666419 h 675638"/>
              <a:gd name="connsiteX7" fmla="*/ 9219 w 500474"/>
              <a:gd name="connsiteY7" fmla="*/ 666419 h 675638"/>
              <a:gd name="connsiteX8" fmla="*/ 9219 w 500474"/>
              <a:gd name="connsiteY8" fmla="*/ 598815 h 675638"/>
              <a:gd name="connsiteX9" fmla="*/ 0 w 500474"/>
              <a:gd name="connsiteY9" fmla="*/ 598815 h 675638"/>
              <a:gd name="connsiteX10" fmla="*/ 0 w 500474"/>
              <a:gd name="connsiteY10" fmla="*/ 675638 h 675638"/>
              <a:gd name="connsiteX11" fmla="*/ 500474 w 500474"/>
              <a:gd name="connsiteY11" fmla="*/ 675638 h 675638"/>
              <a:gd name="connsiteX12" fmla="*/ 500474 w 500474"/>
              <a:gd name="connsiteY12" fmla="*/ 0 h 67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474" h="675638">
                <a:moveTo>
                  <a:pt x="500474" y="0"/>
                </a:moveTo>
                <a:lnTo>
                  <a:pt x="0" y="0"/>
                </a:lnTo>
                <a:lnTo>
                  <a:pt x="0" y="216488"/>
                </a:lnTo>
                <a:lnTo>
                  <a:pt x="9219" y="216488"/>
                </a:lnTo>
                <a:lnTo>
                  <a:pt x="9219" y="9219"/>
                </a:lnTo>
                <a:lnTo>
                  <a:pt x="491255" y="9219"/>
                </a:lnTo>
                <a:lnTo>
                  <a:pt x="491255" y="666419"/>
                </a:lnTo>
                <a:lnTo>
                  <a:pt x="9219" y="666419"/>
                </a:lnTo>
                <a:lnTo>
                  <a:pt x="9219" y="598815"/>
                </a:lnTo>
                <a:lnTo>
                  <a:pt x="0" y="598815"/>
                </a:lnTo>
                <a:lnTo>
                  <a:pt x="0" y="675638"/>
                </a:lnTo>
                <a:lnTo>
                  <a:pt x="500474" y="675638"/>
                </a:lnTo>
                <a:lnTo>
                  <a:pt x="500474" y="0"/>
                </a:lnTo>
                <a:close/>
              </a:path>
            </a:pathLst>
          </a:custGeom>
          <a:solidFill>
            <a:schemeClr val="bg1"/>
          </a:solidFill>
          <a:ln w="28575">
            <a:solidFill>
              <a:srgbClr val="EE2C74"/>
            </a:solidFill>
            <a:miter lim="800000"/>
            <a:headEnd/>
            <a:tailEnd/>
          </a:ln>
        </p:spPr>
        <p:txBody>
          <a:bodyPr vert="horz" wrap="square" lIns="91440" tIns="45720" rIns="91440" bIns="45720" numCol="1" rtlCol="0" anchor="t" anchorCtr="0" compatLnSpc="1">
            <a:prstTxWarp prst="textNoShape">
              <a:avLst/>
            </a:prstTxWarp>
            <a:noAutofit/>
          </a:bodyPr>
          <a:lstStyle/>
          <a:p>
            <a:pPr algn="ctr"/>
            <a:endParaRPr lang="en-US" sz="1800" dirty="0">
              <a:solidFill>
                <a:srgbClr val="005480"/>
              </a:solidFill>
            </a:endParaRPr>
          </a:p>
        </p:txBody>
      </p:sp>
      <p:sp>
        <p:nvSpPr>
          <p:cNvPr id="26" name="Title 2"/>
          <p:cNvSpPr>
            <a:spLocks noGrp="1"/>
          </p:cNvSpPr>
          <p:nvPr>
            <p:ph type="title" hasCustomPrompt="1"/>
          </p:nvPr>
        </p:nvSpPr>
        <p:spPr>
          <a:xfrm>
            <a:off x="438832" y="455086"/>
            <a:ext cx="8081180" cy="407083"/>
          </a:xfrm>
          <a:prstGeom prst="rect">
            <a:avLst/>
          </a:prstGeom>
          <a:solidFill>
            <a:schemeClr val="bg1"/>
          </a:solidFill>
        </p:spPr>
        <p:txBody>
          <a:bodyPr lIns="0" tIns="0" rIns="0" bIns="0" anchor="ctr">
            <a:normAutofit/>
          </a:bodyPr>
          <a:lstStyle>
            <a:lvl1pPr marL="0" algn="l" defTabSz="685800" rtl="0" eaLnBrk="1" latinLnBrk="0" hangingPunct="1">
              <a:defRPr lang="en-US" sz="2100" b="1" kern="1200" baseline="0" dirty="0">
                <a:solidFill>
                  <a:srgbClr val="005480"/>
                </a:solidFill>
                <a:latin typeface="Verdana" panose="020B0604030504040204" pitchFamily="34" charset="0"/>
                <a:ea typeface="Verdana" panose="020B0604030504040204" pitchFamily="34" charset="0"/>
                <a:cs typeface="+mn-cs"/>
              </a:defRPr>
            </a:lvl1pPr>
          </a:lstStyle>
          <a:p>
            <a:r>
              <a:rPr lang="en-US" dirty="0"/>
              <a:t>CLICK TO EDIT TITLE</a:t>
            </a:r>
          </a:p>
        </p:txBody>
      </p:sp>
      <p:sp>
        <p:nvSpPr>
          <p:cNvPr id="2" name="TextBox 1"/>
          <p:cNvSpPr txBox="1"/>
          <p:nvPr userDrawn="1"/>
        </p:nvSpPr>
        <p:spPr>
          <a:xfrm>
            <a:off x="476842" y="6565417"/>
            <a:ext cx="273152" cy="230832"/>
          </a:xfrm>
          <a:prstGeom prst="rect">
            <a:avLst/>
          </a:prstGeom>
          <a:noFill/>
        </p:spPr>
        <p:txBody>
          <a:bodyPr wrap="square" rtlCol="0">
            <a:spAutoFit/>
          </a:bodyPr>
          <a:lstStyle/>
          <a:p>
            <a:r>
              <a:rPr lang="en-GB" sz="450" dirty="0">
                <a:solidFill>
                  <a:schemeClr val="bg1">
                    <a:lumMod val="65000"/>
                  </a:schemeClr>
                </a:solidFill>
                <a:latin typeface="Verdana" panose="020B0604030504040204" pitchFamily="34" charset="0"/>
                <a:ea typeface="Verdana" panose="020B0604030504040204" pitchFamily="34" charset="0"/>
              </a:rPr>
              <a:t>V1.7</a:t>
            </a:r>
          </a:p>
        </p:txBody>
      </p:sp>
    </p:spTree>
    <p:extLst>
      <p:ext uri="{BB962C8B-B14F-4D97-AF65-F5344CB8AC3E}">
        <p14:creationId xmlns:p14="http://schemas.microsoft.com/office/powerpoint/2010/main" val="27635982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wo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Footer Placeholder 5"/>
          <p:cNvSpPr>
            <a:spLocks noGrp="1"/>
          </p:cNvSpPr>
          <p:nvPr>
            <p:ph type="ftr" sz="quarter" idx="11"/>
          </p:nvPr>
        </p:nvSpPr>
        <p:spPr/>
        <p:txBody>
          <a:bodyPr/>
          <a:lstStyle/>
          <a:p>
            <a:r>
              <a:rPr lang="en-GB"/>
              <a:t>Title of presentation</a:t>
            </a:r>
          </a:p>
        </p:txBody>
      </p:sp>
      <p:sp>
        <p:nvSpPr>
          <p:cNvPr id="7" name="Slide Number Placeholder 6"/>
          <p:cNvSpPr>
            <a:spLocks noGrp="1"/>
          </p:cNvSpPr>
          <p:nvPr>
            <p:ph type="sldNum" sz="quarter" idx="12"/>
          </p:nvPr>
        </p:nvSpPr>
        <p:spPr/>
        <p:txBody>
          <a:bodyPr/>
          <a:lstStyle/>
          <a:p>
            <a:fld id="{4F5A9694-B127-4EEE-A2C5-E6AE898B3E83}" type="slidenum">
              <a:rPr lang="en-GB" smtClean="0"/>
              <a:t>‹#›</a:t>
            </a:fld>
            <a:endParaRPr lang="en-GB"/>
          </a:p>
        </p:txBody>
      </p:sp>
      <p:sp>
        <p:nvSpPr>
          <p:cNvPr id="10" name="Text Placeholder 9"/>
          <p:cNvSpPr>
            <a:spLocks noGrp="1"/>
          </p:cNvSpPr>
          <p:nvPr>
            <p:ph type="body" sz="quarter" idx="13"/>
          </p:nvPr>
        </p:nvSpPr>
        <p:spPr>
          <a:xfrm>
            <a:off x="656100" y="2156400"/>
            <a:ext cx="30780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9"/>
          <p:cNvSpPr>
            <a:spLocks noGrp="1"/>
          </p:cNvSpPr>
          <p:nvPr>
            <p:ph type="body" sz="quarter" idx="14"/>
          </p:nvPr>
        </p:nvSpPr>
        <p:spPr>
          <a:xfrm>
            <a:off x="4068750" y="2156400"/>
            <a:ext cx="30780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a:extLst>
              <a:ext uri="{FF2B5EF4-FFF2-40B4-BE49-F238E27FC236}">
                <a16:creationId xmlns:a16="http://schemas.microsoft.com/office/drawing/2014/main" id="{8DFB848A-4F61-6030-10FC-603086B0A70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451100" y="6098235"/>
            <a:ext cx="1356976" cy="541270"/>
          </a:xfrm>
          <a:prstGeom prst="rect">
            <a:avLst/>
          </a:prstGeom>
        </p:spPr>
      </p:pic>
    </p:spTree>
    <p:extLst>
      <p:ext uri="{BB962C8B-B14F-4D97-AF65-F5344CB8AC3E}">
        <p14:creationId xmlns:p14="http://schemas.microsoft.com/office/powerpoint/2010/main" val="28367843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Footer Placeholder 4"/>
          <p:cNvSpPr>
            <a:spLocks noGrp="1"/>
          </p:cNvSpPr>
          <p:nvPr>
            <p:ph type="ftr" sz="quarter" idx="11"/>
          </p:nvPr>
        </p:nvSpPr>
        <p:spPr/>
        <p:txBody>
          <a:bodyPr/>
          <a:lstStyle/>
          <a:p>
            <a:r>
              <a:rPr lang="en-GB"/>
              <a:t>Title of presentation</a:t>
            </a:r>
          </a:p>
        </p:txBody>
      </p:sp>
      <p:sp>
        <p:nvSpPr>
          <p:cNvPr id="6" name="Slide Number Placeholder 5"/>
          <p:cNvSpPr>
            <a:spLocks noGrp="1"/>
          </p:cNvSpPr>
          <p:nvPr>
            <p:ph type="sldNum" sz="quarter" idx="12"/>
          </p:nvPr>
        </p:nvSpPr>
        <p:spPr/>
        <p:txBody>
          <a:bodyPr/>
          <a:lstStyle/>
          <a:p>
            <a:fld id="{4F5A9694-B127-4EEE-A2C5-E6AE898B3E83}" type="slidenum">
              <a:rPr lang="en-GB" smtClean="0"/>
              <a:t>‹#›</a:t>
            </a:fld>
            <a:endParaRPr lang="en-GB"/>
          </a:p>
        </p:txBody>
      </p:sp>
      <p:sp>
        <p:nvSpPr>
          <p:cNvPr id="11" name="Text Placeholder 9"/>
          <p:cNvSpPr>
            <a:spLocks noGrp="1"/>
          </p:cNvSpPr>
          <p:nvPr>
            <p:ph type="body" sz="quarter" idx="13"/>
          </p:nvPr>
        </p:nvSpPr>
        <p:spPr>
          <a:xfrm>
            <a:off x="657225" y="2155825"/>
            <a:ext cx="6484144"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a:extLst>
              <a:ext uri="{FF2B5EF4-FFF2-40B4-BE49-F238E27FC236}">
                <a16:creationId xmlns:a16="http://schemas.microsoft.com/office/drawing/2014/main" id="{BBC3610E-9821-118C-42B6-6B0538E600D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451100" y="6098235"/>
            <a:ext cx="1356976" cy="541270"/>
          </a:xfrm>
          <a:prstGeom prst="rect">
            <a:avLst/>
          </a:prstGeom>
        </p:spPr>
      </p:pic>
    </p:spTree>
    <p:extLst>
      <p:ext uri="{BB962C8B-B14F-4D97-AF65-F5344CB8AC3E}">
        <p14:creationId xmlns:p14="http://schemas.microsoft.com/office/powerpoint/2010/main" val="25695901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A3A15-C023-BA45-BDDB-3EF723460565}"/>
              </a:ext>
            </a:extLst>
          </p:cNvPr>
          <p:cNvSpPr>
            <a:spLocks noGrp="1"/>
          </p:cNvSpPr>
          <p:nvPr>
            <p:ph type="title" hasCustomPrompt="1"/>
          </p:nvPr>
        </p:nvSpPr>
        <p:spPr>
          <a:xfrm>
            <a:off x="342900" y="367200"/>
            <a:ext cx="5840100" cy="763200"/>
          </a:xfrm>
        </p:spPr>
        <p:txBody>
          <a:bodyPr anchor="t" anchorCtr="0"/>
          <a:lstStyle>
            <a:lvl1pPr>
              <a:defRPr sz="4500" b="1" i="0">
                <a:solidFill>
                  <a:schemeClr val="accent1"/>
                </a:solidFill>
                <a:latin typeface="AS TT Commons ExtraBold" panose="020B0103030102020204" pitchFamily="34" charset="0"/>
              </a:defRPr>
            </a:lvl1pPr>
          </a:lstStyle>
          <a:p>
            <a:r>
              <a:rPr lang="en-GB"/>
              <a:t>Agenda</a:t>
            </a:r>
            <a:endParaRPr lang="en-US"/>
          </a:p>
        </p:txBody>
      </p:sp>
      <p:sp>
        <p:nvSpPr>
          <p:cNvPr id="4" name="Date Placeholder 3">
            <a:extLst>
              <a:ext uri="{FF2B5EF4-FFF2-40B4-BE49-F238E27FC236}">
                <a16:creationId xmlns:a16="http://schemas.microsoft.com/office/drawing/2014/main" id="{B9E70542-5823-F146-A022-621CCB6269AA}"/>
              </a:ext>
            </a:extLst>
          </p:cNvPr>
          <p:cNvSpPr>
            <a:spLocks noGrp="1"/>
          </p:cNvSpPr>
          <p:nvPr>
            <p:ph type="dt" sz="half" idx="10"/>
          </p:nvPr>
        </p:nvSpPr>
        <p:spPr/>
        <p:txBody>
          <a:bodyPr/>
          <a:lstStyle/>
          <a:p>
            <a:fld id="{6FE682E9-1DF2-2F41-B542-6E322748770C}" type="datetime1">
              <a:rPr lang="en-GB" smtClean="0"/>
              <a:t>24/06/2025</a:t>
            </a:fld>
            <a:endParaRPr lang="en-US"/>
          </a:p>
        </p:txBody>
      </p:sp>
      <p:sp>
        <p:nvSpPr>
          <p:cNvPr id="5" name="Footer Placeholder 4">
            <a:extLst>
              <a:ext uri="{FF2B5EF4-FFF2-40B4-BE49-F238E27FC236}">
                <a16:creationId xmlns:a16="http://schemas.microsoft.com/office/drawing/2014/main" id="{E1C31276-6D2D-954B-88F2-FDAD7398FC22}"/>
              </a:ext>
            </a:extLst>
          </p:cNvPr>
          <p:cNvSpPr>
            <a:spLocks noGrp="1"/>
          </p:cNvSpPr>
          <p:nvPr>
            <p:ph type="ftr" sz="quarter" idx="11"/>
          </p:nvPr>
        </p:nvSpPr>
        <p:spPr/>
        <p:txBody>
          <a:bodyPr/>
          <a:lstStyle/>
          <a:p>
            <a:r>
              <a:rPr lang="en-US"/>
              <a:t>Alzheimer's Society | Presentation title</a:t>
            </a:r>
          </a:p>
        </p:txBody>
      </p:sp>
      <p:sp>
        <p:nvSpPr>
          <p:cNvPr id="6" name="Slide Number Placeholder 5">
            <a:extLst>
              <a:ext uri="{FF2B5EF4-FFF2-40B4-BE49-F238E27FC236}">
                <a16:creationId xmlns:a16="http://schemas.microsoft.com/office/drawing/2014/main" id="{1C3BE796-1B7B-0147-8524-8FC867855765}"/>
              </a:ext>
            </a:extLst>
          </p:cNvPr>
          <p:cNvSpPr>
            <a:spLocks noGrp="1"/>
          </p:cNvSpPr>
          <p:nvPr>
            <p:ph type="sldNum" sz="quarter" idx="12"/>
          </p:nvPr>
        </p:nvSpPr>
        <p:spPr/>
        <p:txBody>
          <a:bodyPr/>
          <a:lstStyle/>
          <a:p>
            <a:fld id="{4F5ABF03-8AE0-8748-A3B2-FECAF976FF6E}" type="slidenum">
              <a:rPr lang="en-US" smtClean="0"/>
              <a:t>‹#›</a:t>
            </a:fld>
            <a:endParaRPr lang="en-US"/>
          </a:p>
        </p:txBody>
      </p:sp>
      <p:pic>
        <p:nvPicPr>
          <p:cNvPr id="9" name="Graphic 8">
            <a:extLst>
              <a:ext uri="{FF2B5EF4-FFF2-40B4-BE49-F238E27FC236}">
                <a16:creationId xmlns:a16="http://schemas.microsoft.com/office/drawing/2014/main" id="{6F8C1D80-473D-754E-BDAD-694880CE47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07300" y="-3762000"/>
            <a:ext cx="6563700" cy="8751600"/>
          </a:xfrm>
          <a:prstGeom prst="rect">
            <a:avLst/>
          </a:prstGeom>
        </p:spPr>
      </p:pic>
      <p:sp>
        <p:nvSpPr>
          <p:cNvPr id="14" name="Text Placeholder 13">
            <a:extLst>
              <a:ext uri="{FF2B5EF4-FFF2-40B4-BE49-F238E27FC236}">
                <a16:creationId xmlns:a16="http://schemas.microsoft.com/office/drawing/2014/main" id="{F3BB0A24-4869-714C-986D-B0B821BB937D}"/>
              </a:ext>
            </a:extLst>
          </p:cNvPr>
          <p:cNvSpPr>
            <a:spLocks noGrp="1"/>
          </p:cNvSpPr>
          <p:nvPr>
            <p:ph type="body" sz="quarter" idx="15" hasCustomPrompt="1"/>
          </p:nvPr>
        </p:nvSpPr>
        <p:spPr>
          <a:xfrm>
            <a:off x="342900" y="1749600"/>
            <a:ext cx="386780" cy="3808800"/>
          </a:xfrm>
        </p:spPr>
        <p:txBody>
          <a:bodyPr/>
          <a:lstStyle>
            <a:lvl1pPr marL="0" indent="0">
              <a:spcBef>
                <a:spcPts val="750"/>
              </a:spcBef>
              <a:buNone/>
              <a:defRPr b="0" i="0">
                <a:solidFill>
                  <a:schemeClr val="accent1"/>
                </a:solidFill>
                <a:latin typeface="AS TT Commons ExtraBold" panose="020B0103030102020204" pitchFamily="34" charset="0"/>
              </a:defRPr>
            </a:lvl1pPr>
          </a:lstStyle>
          <a:p>
            <a:pPr lvl="0"/>
            <a:r>
              <a:rPr lang="en-GB"/>
              <a:t>01</a:t>
            </a:r>
          </a:p>
          <a:p>
            <a:pPr lvl="0"/>
            <a:r>
              <a:rPr lang="en-GB"/>
              <a:t>02</a:t>
            </a:r>
          </a:p>
          <a:p>
            <a:pPr lvl="0"/>
            <a:r>
              <a:rPr lang="en-GB"/>
              <a:t>03</a:t>
            </a:r>
          </a:p>
          <a:p>
            <a:pPr lvl="0"/>
            <a:r>
              <a:rPr lang="en-GB"/>
              <a:t>04</a:t>
            </a:r>
          </a:p>
          <a:p>
            <a:pPr lvl="0"/>
            <a:r>
              <a:rPr lang="en-GB"/>
              <a:t>05</a:t>
            </a:r>
          </a:p>
          <a:p>
            <a:pPr lvl="0"/>
            <a:r>
              <a:rPr lang="en-GB"/>
              <a:t>06</a:t>
            </a:r>
          </a:p>
        </p:txBody>
      </p:sp>
      <p:sp>
        <p:nvSpPr>
          <p:cNvPr id="15" name="Text Placeholder 13">
            <a:extLst>
              <a:ext uri="{FF2B5EF4-FFF2-40B4-BE49-F238E27FC236}">
                <a16:creationId xmlns:a16="http://schemas.microsoft.com/office/drawing/2014/main" id="{0AAFB1AE-5348-4749-B0F8-94F5AA5F4AE5}"/>
              </a:ext>
            </a:extLst>
          </p:cNvPr>
          <p:cNvSpPr>
            <a:spLocks noGrp="1"/>
          </p:cNvSpPr>
          <p:nvPr>
            <p:ph type="body" sz="quarter" idx="16" hasCustomPrompt="1"/>
          </p:nvPr>
        </p:nvSpPr>
        <p:spPr>
          <a:xfrm>
            <a:off x="900545" y="1749600"/>
            <a:ext cx="5687124" cy="3808800"/>
          </a:xfr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2"/>
                </a:solidFill>
                <a:latin typeface="AS TT Commons" panose="020B0103030102020204" pitchFamily="34" charset="0"/>
              </a:defRPr>
            </a:lvl1pPr>
          </a:lstStyle>
          <a:p>
            <a:pPr lvl="0"/>
            <a:r>
              <a:rPr lang="en-GB"/>
              <a:t>agenda item</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GB"/>
              <a:t>agenda item</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GB"/>
              <a:t>agenda item</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GB"/>
              <a:t>agenda item</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GB"/>
              <a:t>agenda item</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GB"/>
              <a:t>agenda item</a:t>
            </a:r>
          </a:p>
        </p:txBody>
      </p:sp>
    </p:spTree>
    <p:extLst>
      <p:ext uri="{BB962C8B-B14F-4D97-AF65-F5344CB8AC3E}">
        <p14:creationId xmlns:p14="http://schemas.microsoft.com/office/powerpoint/2010/main" val="7018594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2CE1B-EB02-8556-8855-7069BEFDC6DB}"/>
              </a:ext>
            </a:extLst>
          </p:cNvPr>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p>
        </p:txBody>
      </p:sp>
      <p:sp>
        <p:nvSpPr>
          <p:cNvPr id="3" name="Subtitle 2">
            <a:extLst>
              <a:ext uri="{FF2B5EF4-FFF2-40B4-BE49-F238E27FC236}">
                <a16:creationId xmlns:a16="http://schemas.microsoft.com/office/drawing/2014/main" id="{B85CF1DB-2180-D04B-55B4-B2BE0730C55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p>
        </p:txBody>
      </p:sp>
      <p:sp>
        <p:nvSpPr>
          <p:cNvPr id="4" name="Date Placeholder 3">
            <a:extLst>
              <a:ext uri="{FF2B5EF4-FFF2-40B4-BE49-F238E27FC236}">
                <a16:creationId xmlns:a16="http://schemas.microsoft.com/office/drawing/2014/main" id="{D335B0F5-0B7E-047B-3F10-22B599A63DA2}"/>
              </a:ext>
            </a:extLst>
          </p:cNvPr>
          <p:cNvSpPr>
            <a:spLocks noGrp="1"/>
          </p:cNvSpPr>
          <p:nvPr>
            <p:ph type="dt" sz="half" idx="10"/>
          </p:nvPr>
        </p:nvSpPr>
        <p:spPr/>
        <p:txBody>
          <a:bodyPr/>
          <a:lstStyle/>
          <a:p>
            <a:fld id="{8F84FE46-1D27-43BE-AD9C-2971DA0AA8C4}" type="datetimeFigureOut">
              <a:rPr lang="en-GB" smtClean="0"/>
              <a:t>24/06/2025</a:t>
            </a:fld>
            <a:endParaRPr lang="en-GB"/>
          </a:p>
        </p:txBody>
      </p:sp>
      <p:sp>
        <p:nvSpPr>
          <p:cNvPr id="5" name="Footer Placeholder 4">
            <a:extLst>
              <a:ext uri="{FF2B5EF4-FFF2-40B4-BE49-F238E27FC236}">
                <a16:creationId xmlns:a16="http://schemas.microsoft.com/office/drawing/2014/main" id="{8DD181A3-69CF-7EAC-7F9B-13F6087364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A3C1BD-3C24-E99F-34F9-3EF89E48CED1}"/>
              </a:ext>
            </a:extLst>
          </p:cNvPr>
          <p:cNvSpPr>
            <a:spLocks noGrp="1"/>
          </p:cNvSpPr>
          <p:nvPr>
            <p:ph type="sldNum" sz="quarter" idx="12"/>
          </p:nvPr>
        </p:nvSpPr>
        <p:spPr/>
        <p:txBody>
          <a:bodyPr/>
          <a:lstStyle/>
          <a:p>
            <a:fld id="{592F955E-3D10-4A51-9E16-9E366E953A2E}" type="slidenum">
              <a:rPr lang="en-GB" smtClean="0"/>
              <a:t>‹#›</a:t>
            </a:fld>
            <a:endParaRPr lang="en-GB"/>
          </a:p>
        </p:txBody>
      </p:sp>
    </p:spTree>
    <p:extLst>
      <p:ext uri="{BB962C8B-B14F-4D97-AF65-F5344CB8AC3E}">
        <p14:creationId xmlns:p14="http://schemas.microsoft.com/office/powerpoint/2010/main" val="35118972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5EC2F-55E5-5165-2526-074136A6D6D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66092C3-4D0B-2615-3DA9-2FAB28484FE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2425A40-5710-09F8-0BBE-51D27BBDC551}"/>
              </a:ext>
            </a:extLst>
          </p:cNvPr>
          <p:cNvSpPr>
            <a:spLocks noGrp="1"/>
          </p:cNvSpPr>
          <p:nvPr>
            <p:ph type="dt" sz="half" idx="10"/>
          </p:nvPr>
        </p:nvSpPr>
        <p:spPr/>
        <p:txBody>
          <a:bodyPr/>
          <a:lstStyle/>
          <a:p>
            <a:fld id="{8F84FE46-1D27-43BE-AD9C-2971DA0AA8C4}" type="datetimeFigureOut">
              <a:rPr lang="en-GB" smtClean="0"/>
              <a:t>24/06/2025</a:t>
            </a:fld>
            <a:endParaRPr lang="en-GB"/>
          </a:p>
        </p:txBody>
      </p:sp>
      <p:sp>
        <p:nvSpPr>
          <p:cNvPr id="5" name="Footer Placeholder 4">
            <a:extLst>
              <a:ext uri="{FF2B5EF4-FFF2-40B4-BE49-F238E27FC236}">
                <a16:creationId xmlns:a16="http://schemas.microsoft.com/office/drawing/2014/main" id="{90E8A142-E4C5-3B05-174C-28AA4A5C42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498E563-A6D5-2493-F997-D491F04E0A1D}"/>
              </a:ext>
            </a:extLst>
          </p:cNvPr>
          <p:cNvSpPr>
            <a:spLocks noGrp="1"/>
          </p:cNvSpPr>
          <p:nvPr>
            <p:ph type="sldNum" sz="quarter" idx="12"/>
          </p:nvPr>
        </p:nvSpPr>
        <p:spPr/>
        <p:txBody>
          <a:bodyPr/>
          <a:lstStyle/>
          <a:p>
            <a:fld id="{592F955E-3D10-4A51-9E16-9E366E953A2E}" type="slidenum">
              <a:rPr lang="en-GB" smtClean="0"/>
              <a:t>‹#›</a:t>
            </a:fld>
            <a:endParaRPr lang="en-GB"/>
          </a:p>
        </p:txBody>
      </p:sp>
    </p:spTree>
    <p:extLst>
      <p:ext uri="{BB962C8B-B14F-4D97-AF65-F5344CB8AC3E}">
        <p14:creationId xmlns:p14="http://schemas.microsoft.com/office/powerpoint/2010/main" val="1272627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79AB1-F17E-33F3-4B27-BC81267E0F85}"/>
              </a:ext>
            </a:extLst>
          </p:cNvPr>
          <p:cNvSpPr>
            <a:spLocks noGrp="1"/>
          </p:cNvSpPr>
          <p:nvPr>
            <p:ph type="title"/>
          </p:nvPr>
        </p:nvSpPr>
        <p:spPr>
          <a:xfrm>
            <a:off x="623888" y="1709739"/>
            <a:ext cx="7886700" cy="2852737"/>
          </a:xfrm>
        </p:spPr>
        <p:txBody>
          <a:bodyPr anchor="b"/>
          <a:lstStyle>
            <a:lvl1pPr>
              <a:defRPr sz="4500"/>
            </a:lvl1pPr>
          </a:lstStyle>
          <a:p>
            <a:r>
              <a:rPr lang="en-GB"/>
              <a:t>Click to edit Master title style</a:t>
            </a:r>
          </a:p>
        </p:txBody>
      </p:sp>
      <p:sp>
        <p:nvSpPr>
          <p:cNvPr id="3" name="Text Placeholder 2">
            <a:extLst>
              <a:ext uri="{FF2B5EF4-FFF2-40B4-BE49-F238E27FC236}">
                <a16:creationId xmlns:a16="http://schemas.microsoft.com/office/drawing/2014/main" id="{CDD5E74F-B77B-633C-C99C-DCD265B65D6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D5455E5-63D7-9836-4A88-2933E55A7BCC}"/>
              </a:ext>
            </a:extLst>
          </p:cNvPr>
          <p:cNvSpPr>
            <a:spLocks noGrp="1"/>
          </p:cNvSpPr>
          <p:nvPr>
            <p:ph type="dt" sz="half" idx="10"/>
          </p:nvPr>
        </p:nvSpPr>
        <p:spPr/>
        <p:txBody>
          <a:bodyPr/>
          <a:lstStyle/>
          <a:p>
            <a:fld id="{8F84FE46-1D27-43BE-AD9C-2971DA0AA8C4}" type="datetimeFigureOut">
              <a:rPr lang="en-GB" smtClean="0"/>
              <a:t>24/06/2025</a:t>
            </a:fld>
            <a:endParaRPr lang="en-GB"/>
          </a:p>
        </p:txBody>
      </p:sp>
      <p:sp>
        <p:nvSpPr>
          <p:cNvPr id="5" name="Footer Placeholder 4">
            <a:extLst>
              <a:ext uri="{FF2B5EF4-FFF2-40B4-BE49-F238E27FC236}">
                <a16:creationId xmlns:a16="http://schemas.microsoft.com/office/drawing/2014/main" id="{D75855E5-DE35-3826-17F1-7CFDC126F9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D8D56E-DEFA-21A3-EBB1-CE1EC412344B}"/>
              </a:ext>
            </a:extLst>
          </p:cNvPr>
          <p:cNvSpPr>
            <a:spLocks noGrp="1"/>
          </p:cNvSpPr>
          <p:nvPr>
            <p:ph type="sldNum" sz="quarter" idx="12"/>
          </p:nvPr>
        </p:nvSpPr>
        <p:spPr/>
        <p:txBody>
          <a:bodyPr/>
          <a:lstStyle/>
          <a:p>
            <a:fld id="{592F955E-3D10-4A51-9E16-9E366E953A2E}" type="slidenum">
              <a:rPr lang="en-GB" smtClean="0"/>
              <a:t>‹#›</a:t>
            </a:fld>
            <a:endParaRPr lang="en-GB"/>
          </a:p>
        </p:txBody>
      </p:sp>
    </p:spTree>
    <p:extLst>
      <p:ext uri="{BB962C8B-B14F-4D97-AF65-F5344CB8AC3E}">
        <p14:creationId xmlns:p14="http://schemas.microsoft.com/office/powerpoint/2010/main" val="13490977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8880-6C74-9C16-6024-78639A003C4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9DFA80F-FF61-2ECE-3C58-DBEB27D4A50E}"/>
              </a:ext>
            </a:extLst>
          </p:cNvPr>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48D30D5-34E1-50F7-2854-94E169AF48E0}"/>
              </a:ext>
            </a:extLst>
          </p:cNvPr>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958E4BAE-5E96-EA65-D665-E2F588681B5D}"/>
              </a:ext>
            </a:extLst>
          </p:cNvPr>
          <p:cNvSpPr>
            <a:spLocks noGrp="1"/>
          </p:cNvSpPr>
          <p:nvPr>
            <p:ph type="dt" sz="half" idx="10"/>
          </p:nvPr>
        </p:nvSpPr>
        <p:spPr/>
        <p:txBody>
          <a:bodyPr/>
          <a:lstStyle/>
          <a:p>
            <a:fld id="{8F84FE46-1D27-43BE-AD9C-2971DA0AA8C4}" type="datetimeFigureOut">
              <a:rPr lang="en-GB" smtClean="0"/>
              <a:t>24/06/2025</a:t>
            </a:fld>
            <a:endParaRPr lang="en-GB"/>
          </a:p>
        </p:txBody>
      </p:sp>
      <p:sp>
        <p:nvSpPr>
          <p:cNvPr id="6" name="Footer Placeholder 5">
            <a:extLst>
              <a:ext uri="{FF2B5EF4-FFF2-40B4-BE49-F238E27FC236}">
                <a16:creationId xmlns:a16="http://schemas.microsoft.com/office/drawing/2014/main" id="{692A0B6E-C4B3-1B07-0C1A-1A69963732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DA3946D-9924-7151-F040-46D3FEF15F6E}"/>
              </a:ext>
            </a:extLst>
          </p:cNvPr>
          <p:cNvSpPr>
            <a:spLocks noGrp="1"/>
          </p:cNvSpPr>
          <p:nvPr>
            <p:ph type="sldNum" sz="quarter" idx="12"/>
          </p:nvPr>
        </p:nvSpPr>
        <p:spPr/>
        <p:txBody>
          <a:bodyPr/>
          <a:lstStyle/>
          <a:p>
            <a:fld id="{592F955E-3D10-4A51-9E16-9E366E953A2E}" type="slidenum">
              <a:rPr lang="en-GB" smtClean="0"/>
              <a:t>‹#›</a:t>
            </a:fld>
            <a:endParaRPr lang="en-GB"/>
          </a:p>
        </p:txBody>
      </p:sp>
    </p:spTree>
    <p:extLst>
      <p:ext uri="{BB962C8B-B14F-4D97-AF65-F5344CB8AC3E}">
        <p14:creationId xmlns:p14="http://schemas.microsoft.com/office/powerpoint/2010/main" val="14211997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CB553-F551-EF65-B035-5117EC40DBDC}"/>
              </a:ext>
            </a:extLst>
          </p:cNvPr>
          <p:cNvSpPr>
            <a:spLocks noGrp="1"/>
          </p:cNvSpPr>
          <p:nvPr>
            <p:ph type="title"/>
          </p:nvPr>
        </p:nvSpPr>
        <p:spPr>
          <a:xfrm>
            <a:off x="629841" y="365126"/>
            <a:ext cx="78867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DDADD4EB-B181-2093-3D79-F26CB8567B0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9214D853-6EF6-6F7D-5F6C-3C4304014EDE}"/>
              </a:ext>
            </a:extLst>
          </p:cNvPr>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C03D13E-0A1F-94EA-C5AA-0E6D970C1A9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81DF980E-07D2-17B5-BAA0-C324A8CD8CD9}"/>
              </a:ext>
            </a:extLst>
          </p:cNvPr>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6CCD5EE7-43E8-1FB8-6596-49D000AEF965}"/>
              </a:ext>
            </a:extLst>
          </p:cNvPr>
          <p:cNvSpPr>
            <a:spLocks noGrp="1"/>
          </p:cNvSpPr>
          <p:nvPr>
            <p:ph type="dt" sz="half" idx="10"/>
          </p:nvPr>
        </p:nvSpPr>
        <p:spPr/>
        <p:txBody>
          <a:bodyPr/>
          <a:lstStyle/>
          <a:p>
            <a:fld id="{8F84FE46-1D27-43BE-AD9C-2971DA0AA8C4}" type="datetimeFigureOut">
              <a:rPr lang="en-GB" smtClean="0"/>
              <a:t>24/06/2025</a:t>
            </a:fld>
            <a:endParaRPr lang="en-GB"/>
          </a:p>
        </p:txBody>
      </p:sp>
      <p:sp>
        <p:nvSpPr>
          <p:cNvPr id="8" name="Footer Placeholder 7">
            <a:extLst>
              <a:ext uri="{FF2B5EF4-FFF2-40B4-BE49-F238E27FC236}">
                <a16:creationId xmlns:a16="http://schemas.microsoft.com/office/drawing/2014/main" id="{CEF2FBEE-433D-F679-3CAA-41EC2247B22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A0BA5CD-0265-D115-5444-48EC6205F976}"/>
              </a:ext>
            </a:extLst>
          </p:cNvPr>
          <p:cNvSpPr>
            <a:spLocks noGrp="1"/>
          </p:cNvSpPr>
          <p:nvPr>
            <p:ph type="sldNum" sz="quarter" idx="12"/>
          </p:nvPr>
        </p:nvSpPr>
        <p:spPr/>
        <p:txBody>
          <a:bodyPr/>
          <a:lstStyle/>
          <a:p>
            <a:fld id="{592F955E-3D10-4A51-9E16-9E366E953A2E}" type="slidenum">
              <a:rPr lang="en-GB" smtClean="0"/>
              <a:t>‹#›</a:t>
            </a:fld>
            <a:endParaRPr lang="en-GB"/>
          </a:p>
        </p:txBody>
      </p:sp>
    </p:spTree>
    <p:extLst>
      <p:ext uri="{BB962C8B-B14F-4D97-AF65-F5344CB8AC3E}">
        <p14:creationId xmlns:p14="http://schemas.microsoft.com/office/powerpoint/2010/main" val="32972705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AE34B-523F-8918-D883-1DFC6E27C4B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8F3A855C-AE1F-112F-E3DE-215F8313942D}"/>
              </a:ext>
            </a:extLst>
          </p:cNvPr>
          <p:cNvSpPr>
            <a:spLocks noGrp="1"/>
          </p:cNvSpPr>
          <p:nvPr>
            <p:ph type="dt" sz="half" idx="10"/>
          </p:nvPr>
        </p:nvSpPr>
        <p:spPr/>
        <p:txBody>
          <a:bodyPr/>
          <a:lstStyle/>
          <a:p>
            <a:fld id="{8F84FE46-1D27-43BE-AD9C-2971DA0AA8C4}" type="datetimeFigureOut">
              <a:rPr lang="en-GB" smtClean="0"/>
              <a:t>24/06/2025</a:t>
            </a:fld>
            <a:endParaRPr lang="en-GB"/>
          </a:p>
        </p:txBody>
      </p:sp>
      <p:sp>
        <p:nvSpPr>
          <p:cNvPr id="4" name="Footer Placeholder 3">
            <a:extLst>
              <a:ext uri="{FF2B5EF4-FFF2-40B4-BE49-F238E27FC236}">
                <a16:creationId xmlns:a16="http://schemas.microsoft.com/office/drawing/2014/main" id="{F6CE1F1F-2736-EF2A-5DA1-173091A875B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2C16422-9D43-154C-8643-87070ED1660B}"/>
              </a:ext>
            </a:extLst>
          </p:cNvPr>
          <p:cNvSpPr>
            <a:spLocks noGrp="1"/>
          </p:cNvSpPr>
          <p:nvPr>
            <p:ph type="sldNum" sz="quarter" idx="12"/>
          </p:nvPr>
        </p:nvSpPr>
        <p:spPr/>
        <p:txBody>
          <a:bodyPr/>
          <a:lstStyle/>
          <a:p>
            <a:fld id="{592F955E-3D10-4A51-9E16-9E366E953A2E}" type="slidenum">
              <a:rPr lang="en-GB" smtClean="0"/>
              <a:t>‹#›</a:t>
            </a:fld>
            <a:endParaRPr lang="en-GB"/>
          </a:p>
        </p:txBody>
      </p:sp>
    </p:spTree>
    <p:extLst>
      <p:ext uri="{BB962C8B-B14F-4D97-AF65-F5344CB8AC3E}">
        <p14:creationId xmlns:p14="http://schemas.microsoft.com/office/powerpoint/2010/main" val="31409104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B71AA6-452F-DB5F-9757-0917A34346A8}"/>
              </a:ext>
            </a:extLst>
          </p:cNvPr>
          <p:cNvSpPr>
            <a:spLocks noGrp="1"/>
          </p:cNvSpPr>
          <p:nvPr>
            <p:ph type="dt" sz="half" idx="10"/>
          </p:nvPr>
        </p:nvSpPr>
        <p:spPr/>
        <p:txBody>
          <a:bodyPr/>
          <a:lstStyle/>
          <a:p>
            <a:fld id="{8F84FE46-1D27-43BE-AD9C-2971DA0AA8C4}" type="datetimeFigureOut">
              <a:rPr lang="en-GB" smtClean="0"/>
              <a:t>24/06/2025</a:t>
            </a:fld>
            <a:endParaRPr lang="en-GB"/>
          </a:p>
        </p:txBody>
      </p:sp>
      <p:sp>
        <p:nvSpPr>
          <p:cNvPr id="3" name="Footer Placeholder 2">
            <a:extLst>
              <a:ext uri="{FF2B5EF4-FFF2-40B4-BE49-F238E27FC236}">
                <a16:creationId xmlns:a16="http://schemas.microsoft.com/office/drawing/2014/main" id="{3FAAD2BB-BB1F-1247-999F-F085AEFC94E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C513247-DADC-4AB0-69AF-B84A3BC408D3}"/>
              </a:ext>
            </a:extLst>
          </p:cNvPr>
          <p:cNvSpPr>
            <a:spLocks noGrp="1"/>
          </p:cNvSpPr>
          <p:nvPr>
            <p:ph type="sldNum" sz="quarter" idx="12"/>
          </p:nvPr>
        </p:nvSpPr>
        <p:spPr/>
        <p:txBody>
          <a:bodyPr/>
          <a:lstStyle/>
          <a:p>
            <a:fld id="{592F955E-3D10-4A51-9E16-9E366E953A2E}" type="slidenum">
              <a:rPr lang="en-GB" smtClean="0"/>
              <a:t>‹#›</a:t>
            </a:fld>
            <a:endParaRPr lang="en-GB"/>
          </a:p>
        </p:txBody>
      </p:sp>
    </p:spTree>
    <p:extLst>
      <p:ext uri="{BB962C8B-B14F-4D97-AF65-F5344CB8AC3E}">
        <p14:creationId xmlns:p14="http://schemas.microsoft.com/office/powerpoint/2010/main" val="14055785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5EA6-944E-0393-CAD8-F9C6EB3A8CE8}"/>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p>
        </p:txBody>
      </p:sp>
      <p:sp>
        <p:nvSpPr>
          <p:cNvPr id="3" name="Content Placeholder 2">
            <a:extLst>
              <a:ext uri="{FF2B5EF4-FFF2-40B4-BE49-F238E27FC236}">
                <a16:creationId xmlns:a16="http://schemas.microsoft.com/office/drawing/2014/main" id="{4F960C44-60DE-6F42-9223-A03369CD48C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F84E4933-B998-2F86-2ECA-14BF127EAE0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E3B4EC64-C4E7-9607-E2F6-EB0A7CBA7A2A}"/>
              </a:ext>
            </a:extLst>
          </p:cNvPr>
          <p:cNvSpPr>
            <a:spLocks noGrp="1"/>
          </p:cNvSpPr>
          <p:nvPr>
            <p:ph type="dt" sz="half" idx="10"/>
          </p:nvPr>
        </p:nvSpPr>
        <p:spPr/>
        <p:txBody>
          <a:bodyPr/>
          <a:lstStyle/>
          <a:p>
            <a:fld id="{8F84FE46-1D27-43BE-AD9C-2971DA0AA8C4}" type="datetimeFigureOut">
              <a:rPr lang="en-GB" smtClean="0"/>
              <a:t>24/06/2025</a:t>
            </a:fld>
            <a:endParaRPr lang="en-GB"/>
          </a:p>
        </p:txBody>
      </p:sp>
      <p:sp>
        <p:nvSpPr>
          <p:cNvPr id="6" name="Footer Placeholder 5">
            <a:extLst>
              <a:ext uri="{FF2B5EF4-FFF2-40B4-BE49-F238E27FC236}">
                <a16:creationId xmlns:a16="http://schemas.microsoft.com/office/drawing/2014/main" id="{EB19BF7F-FFC9-D050-8C2A-02190DC05E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0AA535A-0937-88EA-3AEC-E21AC0C124B5}"/>
              </a:ext>
            </a:extLst>
          </p:cNvPr>
          <p:cNvSpPr>
            <a:spLocks noGrp="1"/>
          </p:cNvSpPr>
          <p:nvPr>
            <p:ph type="sldNum" sz="quarter" idx="12"/>
          </p:nvPr>
        </p:nvSpPr>
        <p:spPr/>
        <p:txBody>
          <a:bodyPr/>
          <a:lstStyle/>
          <a:p>
            <a:fld id="{592F955E-3D10-4A51-9E16-9E366E953A2E}" type="slidenum">
              <a:rPr lang="en-GB" smtClean="0"/>
              <a:t>‹#›</a:t>
            </a:fld>
            <a:endParaRPr lang="en-GB"/>
          </a:p>
        </p:txBody>
      </p:sp>
    </p:spTree>
    <p:extLst>
      <p:ext uri="{BB962C8B-B14F-4D97-AF65-F5344CB8AC3E}">
        <p14:creationId xmlns:p14="http://schemas.microsoft.com/office/powerpoint/2010/main" val="14919572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41AFE-51C9-795A-3700-D8D10C25079B}"/>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p>
        </p:txBody>
      </p:sp>
      <p:sp>
        <p:nvSpPr>
          <p:cNvPr id="3" name="Picture Placeholder 2">
            <a:extLst>
              <a:ext uri="{FF2B5EF4-FFF2-40B4-BE49-F238E27FC236}">
                <a16:creationId xmlns:a16="http://schemas.microsoft.com/office/drawing/2014/main" id="{55D92AF8-86F8-847D-5A58-B7F85D7B8F9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5F67569C-1170-E89E-E4CE-27985F201F7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222D8845-E571-1ECA-AA36-B54499F43F8B}"/>
              </a:ext>
            </a:extLst>
          </p:cNvPr>
          <p:cNvSpPr>
            <a:spLocks noGrp="1"/>
          </p:cNvSpPr>
          <p:nvPr>
            <p:ph type="dt" sz="half" idx="10"/>
          </p:nvPr>
        </p:nvSpPr>
        <p:spPr/>
        <p:txBody>
          <a:bodyPr/>
          <a:lstStyle/>
          <a:p>
            <a:fld id="{8F84FE46-1D27-43BE-AD9C-2971DA0AA8C4}" type="datetimeFigureOut">
              <a:rPr lang="en-GB" smtClean="0"/>
              <a:t>24/06/2025</a:t>
            </a:fld>
            <a:endParaRPr lang="en-GB"/>
          </a:p>
        </p:txBody>
      </p:sp>
      <p:sp>
        <p:nvSpPr>
          <p:cNvPr id="6" name="Footer Placeholder 5">
            <a:extLst>
              <a:ext uri="{FF2B5EF4-FFF2-40B4-BE49-F238E27FC236}">
                <a16:creationId xmlns:a16="http://schemas.microsoft.com/office/drawing/2014/main" id="{A34F5C6C-3D73-E685-251E-E1BC3444FCA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2AF2294-B8BC-6D7F-02F7-9F43CB4D16C5}"/>
              </a:ext>
            </a:extLst>
          </p:cNvPr>
          <p:cNvSpPr>
            <a:spLocks noGrp="1"/>
          </p:cNvSpPr>
          <p:nvPr>
            <p:ph type="sldNum" sz="quarter" idx="12"/>
          </p:nvPr>
        </p:nvSpPr>
        <p:spPr/>
        <p:txBody>
          <a:bodyPr/>
          <a:lstStyle/>
          <a:p>
            <a:fld id="{592F955E-3D10-4A51-9E16-9E366E953A2E}" type="slidenum">
              <a:rPr lang="en-GB" smtClean="0"/>
              <a:t>‹#›</a:t>
            </a:fld>
            <a:endParaRPr lang="en-GB"/>
          </a:p>
        </p:txBody>
      </p:sp>
    </p:spTree>
    <p:extLst>
      <p:ext uri="{BB962C8B-B14F-4D97-AF65-F5344CB8AC3E}">
        <p14:creationId xmlns:p14="http://schemas.microsoft.com/office/powerpoint/2010/main" val="20577642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9D929-7593-7E4B-B849-502DC5EB16DE}"/>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B640C7C4-4521-1A81-2D21-FEB1ABF1980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DB86C0F-F8D4-855C-C3CD-EAE03D83C3D8}"/>
              </a:ext>
            </a:extLst>
          </p:cNvPr>
          <p:cNvSpPr>
            <a:spLocks noGrp="1"/>
          </p:cNvSpPr>
          <p:nvPr>
            <p:ph type="dt" sz="half" idx="10"/>
          </p:nvPr>
        </p:nvSpPr>
        <p:spPr/>
        <p:txBody>
          <a:bodyPr/>
          <a:lstStyle/>
          <a:p>
            <a:fld id="{8F84FE46-1D27-43BE-AD9C-2971DA0AA8C4}" type="datetimeFigureOut">
              <a:rPr lang="en-GB" smtClean="0"/>
              <a:t>24/06/2025</a:t>
            </a:fld>
            <a:endParaRPr lang="en-GB"/>
          </a:p>
        </p:txBody>
      </p:sp>
      <p:sp>
        <p:nvSpPr>
          <p:cNvPr id="5" name="Footer Placeholder 4">
            <a:extLst>
              <a:ext uri="{FF2B5EF4-FFF2-40B4-BE49-F238E27FC236}">
                <a16:creationId xmlns:a16="http://schemas.microsoft.com/office/drawing/2014/main" id="{A369D94A-3435-07B7-BC32-C35F2B5F6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FB6D92-CDC0-7C96-4C5C-47837D1B1D85}"/>
              </a:ext>
            </a:extLst>
          </p:cNvPr>
          <p:cNvSpPr>
            <a:spLocks noGrp="1"/>
          </p:cNvSpPr>
          <p:nvPr>
            <p:ph type="sldNum" sz="quarter" idx="12"/>
          </p:nvPr>
        </p:nvSpPr>
        <p:spPr/>
        <p:txBody>
          <a:bodyPr/>
          <a:lstStyle/>
          <a:p>
            <a:fld id="{592F955E-3D10-4A51-9E16-9E366E953A2E}" type="slidenum">
              <a:rPr lang="en-GB" smtClean="0"/>
              <a:t>‹#›</a:t>
            </a:fld>
            <a:endParaRPr lang="en-GB"/>
          </a:p>
        </p:txBody>
      </p:sp>
    </p:spTree>
    <p:extLst>
      <p:ext uri="{BB962C8B-B14F-4D97-AF65-F5344CB8AC3E}">
        <p14:creationId xmlns:p14="http://schemas.microsoft.com/office/powerpoint/2010/main" val="2365642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54BC01-613A-8B25-35D9-68A941B07894}"/>
              </a:ext>
            </a:extLst>
          </p:cNvPr>
          <p:cNvSpPr>
            <a:spLocks noGrp="1"/>
          </p:cNvSpPr>
          <p:nvPr>
            <p:ph type="title" orient="vert"/>
          </p:nvPr>
        </p:nvSpPr>
        <p:spPr>
          <a:xfrm>
            <a:off x="6543675" y="365125"/>
            <a:ext cx="1971675"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8970B113-9335-B3EE-76E5-CB058F9DB165}"/>
              </a:ext>
            </a:extLst>
          </p:cNvPr>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99402E0-3430-A8CE-819A-7DAC9C2CE04F}"/>
              </a:ext>
            </a:extLst>
          </p:cNvPr>
          <p:cNvSpPr>
            <a:spLocks noGrp="1"/>
          </p:cNvSpPr>
          <p:nvPr>
            <p:ph type="dt" sz="half" idx="10"/>
          </p:nvPr>
        </p:nvSpPr>
        <p:spPr/>
        <p:txBody>
          <a:bodyPr/>
          <a:lstStyle/>
          <a:p>
            <a:fld id="{8F84FE46-1D27-43BE-AD9C-2971DA0AA8C4}" type="datetimeFigureOut">
              <a:rPr lang="en-GB" smtClean="0"/>
              <a:t>24/06/2025</a:t>
            </a:fld>
            <a:endParaRPr lang="en-GB"/>
          </a:p>
        </p:txBody>
      </p:sp>
      <p:sp>
        <p:nvSpPr>
          <p:cNvPr id="5" name="Footer Placeholder 4">
            <a:extLst>
              <a:ext uri="{FF2B5EF4-FFF2-40B4-BE49-F238E27FC236}">
                <a16:creationId xmlns:a16="http://schemas.microsoft.com/office/drawing/2014/main" id="{CDDE8773-6A98-823D-BE58-ABEB901D90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FD7415-B052-5C29-01B6-A833C2DFCFF3}"/>
              </a:ext>
            </a:extLst>
          </p:cNvPr>
          <p:cNvSpPr>
            <a:spLocks noGrp="1"/>
          </p:cNvSpPr>
          <p:nvPr>
            <p:ph type="sldNum" sz="quarter" idx="12"/>
          </p:nvPr>
        </p:nvSpPr>
        <p:spPr/>
        <p:txBody>
          <a:bodyPr/>
          <a:lstStyle/>
          <a:p>
            <a:fld id="{592F955E-3D10-4A51-9E16-9E366E953A2E}" type="slidenum">
              <a:rPr lang="en-GB" smtClean="0"/>
              <a:t>‹#›</a:t>
            </a:fld>
            <a:endParaRPr lang="en-GB"/>
          </a:p>
        </p:txBody>
      </p:sp>
    </p:spTree>
    <p:extLst>
      <p:ext uri="{BB962C8B-B14F-4D97-AF65-F5344CB8AC3E}">
        <p14:creationId xmlns:p14="http://schemas.microsoft.com/office/powerpoint/2010/main" val="20368985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C40D2-9DEB-469A-8610-630AE53EDDEE}"/>
              </a:ext>
            </a:extLst>
          </p:cNvPr>
          <p:cNvSpPr>
            <a:spLocks noGrp="1"/>
          </p:cNvSpPr>
          <p:nvPr>
            <p:ph type="ctrTitle"/>
          </p:nvPr>
        </p:nvSpPr>
        <p:spPr>
          <a:xfrm>
            <a:off x="1143000" y="1982971"/>
            <a:ext cx="6858000" cy="2387600"/>
          </a:xfrm>
        </p:spPr>
        <p:txBody>
          <a:bodyPr anchor="b"/>
          <a:lstStyle>
            <a:lvl1pPr algn="ctr">
              <a:defRPr sz="45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4ECEBBC5-5BA7-42D4-9BD8-51CB3FC1D690}"/>
              </a:ext>
            </a:extLst>
          </p:cNvPr>
          <p:cNvSpPr>
            <a:spLocks noGrp="1"/>
          </p:cNvSpPr>
          <p:nvPr>
            <p:ph type="subTitle" idx="1"/>
          </p:nvPr>
        </p:nvSpPr>
        <p:spPr>
          <a:xfrm>
            <a:off x="1143000" y="4462646"/>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11CF9E4-ED1F-45E9-BB33-3C78FCCB1894}"/>
              </a:ext>
            </a:extLst>
          </p:cNvPr>
          <p:cNvSpPr>
            <a:spLocks noGrp="1"/>
          </p:cNvSpPr>
          <p:nvPr>
            <p:ph type="dt" sz="half" idx="10"/>
          </p:nvPr>
        </p:nvSpPr>
        <p:spPr/>
        <p:txBody>
          <a:bodyPr/>
          <a:lstStyle/>
          <a:p>
            <a:fld id="{4C6633B2-CB07-45D8-A4BE-98B6368B935E}" type="datetimeFigureOut">
              <a:rPr lang="en-GB" smtClean="0"/>
              <a:t>24/06/2025</a:t>
            </a:fld>
            <a:endParaRPr lang="en-GB"/>
          </a:p>
        </p:txBody>
      </p:sp>
      <p:sp>
        <p:nvSpPr>
          <p:cNvPr id="5" name="Footer Placeholder 4">
            <a:extLst>
              <a:ext uri="{FF2B5EF4-FFF2-40B4-BE49-F238E27FC236}">
                <a16:creationId xmlns:a16="http://schemas.microsoft.com/office/drawing/2014/main" id="{BC8D9FD4-507F-4089-8AC5-10B4BC09659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CD638A-5356-43E5-8284-C1A9B18F22F7}"/>
              </a:ext>
            </a:extLst>
          </p:cNvPr>
          <p:cNvSpPr>
            <a:spLocks noGrp="1"/>
          </p:cNvSpPr>
          <p:nvPr>
            <p:ph type="sldNum" sz="quarter" idx="12"/>
          </p:nvPr>
        </p:nvSpPr>
        <p:spPr/>
        <p:txBody>
          <a:bodyPr/>
          <a:lstStyle/>
          <a:p>
            <a:fld id="{5F08A662-9EED-4C5D-BCC7-E7A7792E715E}" type="slidenum">
              <a:rPr lang="en-GB" smtClean="0"/>
              <a:t>‹#›</a:t>
            </a:fld>
            <a:endParaRPr lang="en-GB"/>
          </a:p>
        </p:txBody>
      </p:sp>
    </p:spTree>
    <p:extLst>
      <p:ext uri="{BB962C8B-B14F-4D97-AF65-F5344CB8AC3E}">
        <p14:creationId xmlns:p14="http://schemas.microsoft.com/office/powerpoint/2010/main" val="4251204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6/24/2025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A4850-358F-4462-9852-41909897DF3B}"/>
              </a:ext>
            </a:extLst>
          </p:cNvPr>
          <p:cNvSpPr>
            <a:spLocks noGrp="1"/>
          </p:cNvSpPr>
          <p:nvPr>
            <p:ph type="title"/>
          </p:nvPr>
        </p:nvSpPr>
        <p:spPr>
          <a:xfrm>
            <a:off x="628650" y="365126"/>
            <a:ext cx="7886700" cy="1325563"/>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2C2A595-0614-454C-8D9D-2DC56D9957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B13CE4-D535-4016-85EA-23DB6DE881CC}"/>
              </a:ext>
            </a:extLst>
          </p:cNvPr>
          <p:cNvSpPr>
            <a:spLocks noGrp="1"/>
          </p:cNvSpPr>
          <p:nvPr>
            <p:ph type="dt" sz="half" idx="10"/>
          </p:nvPr>
        </p:nvSpPr>
        <p:spPr/>
        <p:txBody>
          <a:bodyPr/>
          <a:lstStyle/>
          <a:p>
            <a:fld id="{4C6633B2-CB07-45D8-A4BE-98B6368B935E}" type="datetimeFigureOut">
              <a:rPr lang="en-GB" smtClean="0"/>
              <a:t>24/06/2025</a:t>
            </a:fld>
            <a:endParaRPr lang="en-GB"/>
          </a:p>
        </p:txBody>
      </p:sp>
      <p:sp>
        <p:nvSpPr>
          <p:cNvPr id="5" name="Footer Placeholder 4">
            <a:extLst>
              <a:ext uri="{FF2B5EF4-FFF2-40B4-BE49-F238E27FC236}">
                <a16:creationId xmlns:a16="http://schemas.microsoft.com/office/drawing/2014/main" id="{812FD57F-3C92-4AC9-9900-C915FDEC9E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CAA02B-B5DD-4DBA-AB09-634C39365478}"/>
              </a:ext>
            </a:extLst>
          </p:cNvPr>
          <p:cNvSpPr>
            <a:spLocks noGrp="1"/>
          </p:cNvSpPr>
          <p:nvPr>
            <p:ph type="sldNum" sz="quarter" idx="12"/>
          </p:nvPr>
        </p:nvSpPr>
        <p:spPr/>
        <p:txBody>
          <a:bodyPr/>
          <a:lstStyle/>
          <a:p>
            <a:fld id="{5F08A662-9EED-4C5D-BCC7-E7A7792E715E}" type="slidenum">
              <a:rPr lang="en-GB" smtClean="0"/>
              <a:t>‹#›</a:t>
            </a:fld>
            <a:endParaRPr lang="en-GB"/>
          </a:p>
        </p:txBody>
      </p:sp>
    </p:spTree>
    <p:extLst>
      <p:ext uri="{BB962C8B-B14F-4D97-AF65-F5344CB8AC3E}">
        <p14:creationId xmlns:p14="http://schemas.microsoft.com/office/powerpoint/2010/main" val="8190198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C46C6-EDDD-49A9-98F7-066B8CD8CCF2}"/>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45B1A33-6C87-4AD1-A5BD-ED76BDA0F3F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4FCCFE-AC85-4243-8AD5-4612D502C9C2}"/>
              </a:ext>
            </a:extLst>
          </p:cNvPr>
          <p:cNvSpPr>
            <a:spLocks noGrp="1"/>
          </p:cNvSpPr>
          <p:nvPr>
            <p:ph type="dt" sz="half" idx="10"/>
          </p:nvPr>
        </p:nvSpPr>
        <p:spPr/>
        <p:txBody>
          <a:bodyPr/>
          <a:lstStyle/>
          <a:p>
            <a:fld id="{4C6633B2-CB07-45D8-A4BE-98B6368B935E}" type="datetimeFigureOut">
              <a:rPr lang="en-GB" smtClean="0"/>
              <a:t>24/06/2025</a:t>
            </a:fld>
            <a:endParaRPr lang="en-GB"/>
          </a:p>
        </p:txBody>
      </p:sp>
      <p:sp>
        <p:nvSpPr>
          <p:cNvPr id="5" name="Footer Placeholder 4">
            <a:extLst>
              <a:ext uri="{FF2B5EF4-FFF2-40B4-BE49-F238E27FC236}">
                <a16:creationId xmlns:a16="http://schemas.microsoft.com/office/drawing/2014/main" id="{BEC435D4-4556-40EF-BA25-FF78E4E835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5A1F85-B968-4EE7-B00C-459AFC984B5F}"/>
              </a:ext>
            </a:extLst>
          </p:cNvPr>
          <p:cNvSpPr>
            <a:spLocks noGrp="1"/>
          </p:cNvSpPr>
          <p:nvPr>
            <p:ph type="sldNum" sz="quarter" idx="12"/>
          </p:nvPr>
        </p:nvSpPr>
        <p:spPr/>
        <p:txBody>
          <a:bodyPr/>
          <a:lstStyle/>
          <a:p>
            <a:fld id="{5F08A662-9EED-4C5D-BCC7-E7A7792E715E}" type="slidenum">
              <a:rPr lang="en-GB" smtClean="0"/>
              <a:t>‹#›</a:t>
            </a:fld>
            <a:endParaRPr lang="en-GB"/>
          </a:p>
        </p:txBody>
      </p:sp>
    </p:spTree>
    <p:extLst>
      <p:ext uri="{BB962C8B-B14F-4D97-AF65-F5344CB8AC3E}">
        <p14:creationId xmlns:p14="http://schemas.microsoft.com/office/powerpoint/2010/main" val="21879061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D4BD0-D561-4E24-A6A6-B7D2AE755E6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C2767A-E9C6-4BE3-8E6F-84C34EBF80D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3560E46-0588-4ADC-B0EA-E846A569E92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D74C755-37C3-45ED-8815-3545155119EC}"/>
              </a:ext>
            </a:extLst>
          </p:cNvPr>
          <p:cNvSpPr>
            <a:spLocks noGrp="1"/>
          </p:cNvSpPr>
          <p:nvPr>
            <p:ph type="dt" sz="half" idx="10"/>
          </p:nvPr>
        </p:nvSpPr>
        <p:spPr/>
        <p:txBody>
          <a:bodyPr/>
          <a:lstStyle/>
          <a:p>
            <a:fld id="{4C6633B2-CB07-45D8-A4BE-98B6368B935E}" type="datetimeFigureOut">
              <a:rPr lang="en-GB" smtClean="0"/>
              <a:t>24/06/2025</a:t>
            </a:fld>
            <a:endParaRPr lang="en-GB"/>
          </a:p>
        </p:txBody>
      </p:sp>
      <p:sp>
        <p:nvSpPr>
          <p:cNvPr id="6" name="Footer Placeholder 5">
            <a:extLst>
              <a:ext uri="{FF2B5EF4-FFF2-40B4-BE49-F238E27FC236}">
                <a16:creationId xmlns:a16="http://schemas.microsoft.com/office/drawing/2014/main" id="{7A54BE78-5447-49E0-AFBA-08B97C33C43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26E5B3-B44B-4C4B-B75B-A98C3E878B72}"/>
              </a:ext>
            </a:extLst>
          </p:cNvPr>
          <p:cNvSpPr>
            <a:spLocks noGrp="1"/>
          </p:cNvSpPr>
          <p:nvPr>
            <p:ph type="sldNum" sz="quarter" idx="12"/>
          </p:nvPr>
        </p:nvSpPr>
        <p:spPr/>
        <p:txBody>
          <a:bodyPr/>
          <a:lstStyle/>
          <a:p>
            <a:fld id="{5F08A662-9EED-4C5D-BCC7-E7A7792E715E}" type="slidenum">
              <a:rPr lang="en-GB" smtClean="0"/>
              <a:t>‹#›</a:t>
            </a:fld>
            <a:endParaRPr lang="en-GB"/>
          </a:p>
        </p:txBody>
      </p:sp>
    </p:spTree>
    <p:extLst>
      <p:ext uri="{BB962C8B-B14F-4D97-AF65-F5344CB8AC3E}">
        <p14:creationId xmlns:p14="http://schemas.microsoft.com/office/powerpoint/2010/main" val="17105516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CB37A-B032-4488-9E9B-74E34B56200D}"/>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8EEE4D5-1B5A-40AE-ACC1-F1B86F0A9E3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FD1B119-AEEC-46C5-B54C-99164E91869F}"/>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173B0F2-94E1-4DE3-8681-1EB60772947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784919D-6FF7-42C6-A4AB-FEEAA71D4B69}"/>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3B2FC57-C0E0-41A9-8785-5D5607907AEF}"/>
              </a:ext>
            </a:extLst>
          </p:cNvPr>
          <p:cNvSpPr>
            <a:spLocks noGrp="1"/>
          </p:cNvSpPr>
          <p:nvPr>
            <p:ph type="dt" sz="half" idx="10"/>
          </p:nvPr>
        </p:nvSpPr>
        <p:spPr/>
        <p:txBody>
          <a:bodyPr/>
          <a:lstStyle/>
          <a:p>
            <a:fld id="{4C6633B2-CB07-45D8-A4BE-98B6368B935E}" type="datetimeFigureOut">
              <a:rPr lang="en-GB" smtClean="0"/>
              <a:t>24/06/2025</a:t>
            </a:fld>
            <a:endParaRPr lang="en-GB"/>
          </a:p>
        </p:txBody>
      </p:sp>
      <p:sp>
        <p:nvSpPr>
          <p:cNvPr id="8" name="Footer Placeholder 7">
            <a:extLst>
              <a:ext uri="{FF2B5EF4-FFF2-40B4-BE49-F238E27FC236}">
                <a16:creationId xmlns:a16="http://schemas.microsoft.com/office/drawing/2014/main" id="{A6EDD6DB-2F60-4E7F-9319-FF7AAE68522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758F83A-6D23-488A-AE41-7277D29D597F}"/>
              </a:ext>
            </a:extLst>
          </p:cNvPr>
          <p:cNvSpPr>
            <a:spLocks noGrp="1"/>
          </p:cNvSpPr>
          <p:nvPr>
            <p:ph type="sldNum" sz="quarter" idx="12"/>
          </p:nvPr>
        </p:nvSpPr>
        <p:spPr/>
        <p:txBody>
          <a:bodyPr/>
          <a:lstStyle/>
          <a:p>
            <a:fld id="{5F08A662-9EED-4C5D-BCC7-E7A7792E715E}" type="slidenum">
              <a:rPr lang="en-GB" smtClean="0"/>
              <a:t>‹#›</a:t>
            </a:fld>
            <a:endParaRPr lang="en-GB"/>
          </a:p>
        </p:txBody>
      </p:sp>
    </p:spTree>
    <p:extLst>
      <p:ext uri="{BB962C8B-B14F-4D97-AF65-F5344CB8AC3E}">
        <p14:creationId xmlns:p14="http://schemas.microsoft.com/office/powerpoint/2010/main" val="26717270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F478E-A904-4B79-8828-595C46FEB7D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809D3AC-2FEA-4C40-9BF3-4DCF7127C248}"/>
              </a:ext>
            </a:extLst>
          </p:cNvPr>
          <p:cNvSpPr>
            <a:spLocks noGrp="1"/>
          </p:cNvSpPr>
          <p:nvPr>
            <p:ph type="dt" sz="half" idx="10"/>
          </p:nvPr>
        </p:nvSpPr>
        <p:spPr/>
        <p:txBody>
          <a:bodyPr/>
          <a:lstStyle/>
          <a:p>
            <a:fld id="{4C6633B2-CB07-45D8-A4BE-98B6368B935E}" type="datetimeFigureOut">
              <a:rPr lang="en-GB" smtClean="0"/>
              <a:t>24/06/2025</a:t>
            </a:fld>
            <a:endParaRPr lang="en-GB"/>
          </a:p>
        </p:txBody>
      </p:sp>
      <p:sp>
        <p:nvSpPr>
          <p:cNvPr id="4" name="Footer Placeholder 3">
            <a:extLst>
              <a:ext uri="{FF2B5EF4-FFF2-40B4-BE49-F238E27FC236}">
                <a16:creationId xmlns:a16="http://schemas.microsoft.com/office/drawing/2014/main" id="{B853E02C-34D3-4E5A-94F6-65A1ADE76A7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276BD96-4F67-4AD0-98F7-2C132D503ED0}"/>
              </a:ext>
            </a:extLst>
          </p:cNvPr>
          <p:cNvSpPr>
            <a:spLocks noGrp="1"/>
          </p:cNvSpPr>
          <p:nvPr>
            <p:ph type="sldNum" sz="quarter" idx="12"/>
          </p:nvPr>
        </p:nvSpPr>
        <p:spPr/>
        <p:txBody>
          <a:bodyPr/>
          <a:lstStyle/>
          <a:p>
            <a:fld id="{5F08A662-9EED-4C5D-BCC7-E7A7792E715E}" type="slidenum">
              <a:rPr lang="en-GB" smtClean="0"/>
              <a:t>‹#›</a:t>
            </a:fld>
            <a:endParaRPr lang="en-GB"/>
          </a:p>
        </p:txBody>
      </p:sp>
    </p:spTree>
    <p:extLst>
      <p:ext uri="{BB962C8B-B14F-4D97-AF65-F5344CB8AC3E}">
        <p14:creationId xmlns:p14="http://schemas.microsoft.com/office/powerpoint/2010/main" val="26203665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81BE49-BC2C-47E6-8AAE-B4B7A60CE43F}"/>
              </a:ext>
            </a:extLst>
          </p:cNvPr>
          <p:cNvSpPr>
            <a:spLocks noGrp="1"/>
          </p:cNvSpPr>
          <p:nvPr>
            <p:ph type="dt" sz="half" idx="10"/>
          </p:nvPr>
        </p:nvSpPr>
        <p:spPr/>
        <p:txBody>
          <a:bodyPr/>
          <a:lstStyle/>
          <a:p>
            <a:fld id="{4C6633B2-CB07-45D8-A4BE-98B6368B935E}" type="datetimeFigureOut">
              <a:rPr lang="en-GB" smtClean="0"/>
              <a:t>24/06/2025</a:t>
            </a:fld>
            <a:endParaRPr lang="en-GB"/>
          </a:p>
        </p:txBody>
      </p:sp>
      <p:sp>
        <p:nvSpPr>
          <p:cNvPr id="3" name="Footer Placeholder 2">
            <a:extLst>
              <a:ext uri="{FF2B5EF4-FFF2-40B4-BE49-F238E27FC236}">
                <a16:creationId xmlns:a16="http://schemas.microsoft.com/office/drawing/2014/main" id="{573D38B0-6237-4662-B64D-18BD821F651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CA08CBF-4990-4F42-A8B8-583706F2E58E}"/>
              </a:ext>
            </a:extLst>
          </p:cNvPr>
          <p:cNvSpPr>
            <a:spLocks noGrp="1"/>
          </p:cNvSpPr>
          <p:nvPr>
            <p:ph type="sldNum" sz="quarter" idx="12"/>
          </p:nvPr>
        </p:nvSpPr>
        <p:spPr/>
        <p:txBody>
          <a:bodyPr/>
          <a:lstStyle/>
          <a:p>
            <a:fld id="{5F08A662-9EED-4C5D-BCC7-E7A7792E715E}" type="slidenum">
              <a:rPr lang="en-GB" smtClean="0"/>
              <a:t>‹#›</a:t>
            </a:fld>
            <a:endParaRPr lang="en-GB"/>
          </a:p>
        </p:txBody>
      </p:sp>
    </p:spTree>
    <p:extLst>
      <p:ext uri="{BB962C8B-B14F-4D97-AF65-F5344CB8AC3E}">
        <p14:creationId xmlns:p14="http://schemas.microsoft.com/office/powerpoint/2010/main" val="32316368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ECB7C-4BE7-461B-A92D-DAA1D0154C1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3F4472E-753E-4AB3-BFAC-AC155469B5FD}"/>
              </a:ext>
            </a:extLst>
          </p:cNvPr>
          <p:cNvSpPr>
            <a:spLocks noGrp="1"/>
          </p:cNvSpPr>
          <p:nvPr>
            <p:ph idx="1"/>
          </p:nvPr>
        </p:nvSpPr>
        <p:spPr>
          <a:xfrm>
            <a:off x="3887391" y="2049462"/>
            <a:ext cx="4629150" cy="381158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4B6E13D-F691-495E-ABD0-AE21BC62992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70D8DC5-878C-459B-8564-BBD72809E14F}"/>
              </a:ext>
            </a:extLst>
          </p:cNvPr>
          <p:cNvSpPr>
            <a:spLocks noGrp="1"/>
          </p:cNvSpPr>
          <p:nvPr>
            <p:ph type="dt" sz="half" idx="10"/>
          </p:nvPr>
        </p:nvSpPr>
        <p:spPr/>
        <p:txBody>
          <a:bodyPr/>
          <a:lstStyle/>
          <a:p>
            <a:fld id="{4C6633B2-CB07-45D8-A4BE-98B6368B935E}" type="datetimeFigureOut">
              <a:rPr lang="en-GB" smtClean="0"/>
              <a:t>24/06/2025</a:t>
            </a:fld>
            <a:endParaRPr lang="en-GB"/>
          </a:p>
        </p:txBody>
      </p:sp>
      <p:sp>
        <p:nvSpPr>
          <p:cNvPr id="6" name="Footer Placeholder 5">
            <a:extLst>
              <a:ext uri="{FF2B5EF4-FFF2-40B4-BE49-F238E27FC236}">
                <a16:creationId xmlns:a16="http://schemas.microsoft.com/office/drawing/2014/main" id="{FE1F4C8B-DD0D-4C97-B3D2-5AE11CF038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633CD2C-EFCF-4113-92F9-7B49FF8E8B98}"/>
              </a:ext>
            </a:extLst>
          </p:cNvPr>
          <p:cNvSpPr>
            <a:spLocks noGrp="1"/>
          </p:cNvSpPr>
          <p:nvPr>
            <p:ph type="sldNum" sz="quarter" idx="12"/>
          </p:nvPr>
        </p:nvSpPr>
        <p:spPr/>
        <p:txBody>
          <a:bodyPr/>
          <a:lstStyle/>
          <a:p>
            <a:fld id="{5F08A662-9EED-4C5D-BCC7-E7A7792E715E}" type="slidenum">
              <a:rPr lang="en-GB" smtClean="0"/>
              <a:t>‹#›</a:t>
            </a:fld>
            <a:endParaRPr lang="en-GB"/>
          </a:p>
        </p:txBody>
      </p:sp>
    </p:spTree>
    <p:extLst>
      <p:ext uri="{BB962C8B-B14F-4D97-AF65-F5344CB8AC3E}">
        <p14:creationId xmlns:p14="http://schemas.microsoft.com/office/powerpoint/2010/main" val="11639082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3E67E-C8CB-441B-B78D-7695C8F1015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2173D6D-D1F5-413F-9BF0-4AE666E61227}"/>
              </a:ext>
            </a:extLst>
          </p:cNvPr>
          <p:cNvSpPr>
            <a:spLocks noGrp="1"/>
          </p:cNvSpPr>
          <p:nvPr>
            <p:ph type="pic" idx="1"/>
          </p:nvPr>
        </p:nvSpPr>
        <p:spPr>
          <a:xfrm>
            <a:off x="3887391" y="2049462"/>
            <a:ext cx="4629150" cy="381158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5F689572-E859-45D5-A627-2E2837383BE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0796F95-F8AB-4BDA-B4C5-1C154A538508}"/>
              </a:ext>
            </a:extLst>
          </p:cNvPr>
          <p:cNvSpPr>
            <a:spLocks noGrp="1"/>
          </p:cNvSpPr>
          <p:nvPr>
            <p:ph type="dt" sz="half" idx="10"/>
          </p:nvPr>
        </p:nvSpPr>
        <p:spPr/>
        <p:txBody>
          <a:bodyPr/>
          <a:lstStyle/>
          <a:p>
            <a:fld id="{4C6633B2-CB07-45D8-A4BE-98B6368B935E}" type="datetimeFigureOut">
              <a:rPr lang="en-GB" smtClean="0"/>
              <a:t>24/06/2025</a:t>
            </a:fld>
            <a:endParaRPr lang="en-GB"/>
          </a:p>
        </p:txBody>
      </p:sp>
      <p:sp>
        <p:nvSpPr>
          <p:cNvPr id="6" name="Footer Placeholder 5">
            <a:extLst>
              <a:ext uri="{FF2B5EF4-FFF2-40B4-BE49-F238E27FC236}">
                <a16:creationId xmlns:a16="http://schemas.microsoft.com/office/drawing/2014/main" id="{5307873B-B91A-4167-9346-60AA21DA78C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162FEC-F7B3-4E66-9B86-CF7C3EF773EE}"/>
              </a:ext>
            </a:extLst>
          </p:cNvPr>
          <p:cNvSpPr>
            <a:spLocks noGrp="1"/>
          </p:cNvSpPr>
          <p:nvPr>
            <p:ph type="sldNum" sz="quarter" idx="12"/>
          </p:nvPr>
        </p:nvSpPr>
        <p:spPr/>
        <p:txBody>
          <a:bodyPr/>
          <a:lstStyle/>
          <a:p>
            <a:fld id="{5F08A662-9EED-4C5D-BCC7-E7A7792E715E}" type="slidenum">
              <a:rPr lang="en-GB" smtClean="0"/>
              <a:t>‹#›</a:t>
            </a:fld>
            <a:endParaRPr lang="en-GB"/>
          </a:p>
        </p:txBody>
      </p:sp>
    </p:spTree>
    <p:extLst>
      <p:ext uri="{BB962C8B-B14F-4D97-AF65-F5344CB8AC3E}">
        <p14:creationId xmlns:p14="http://schemas.microsoft.com/office/powerpoint/2010/main" val="11608929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57BE4-217F-4A9D-B822-1FF6E9DE659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C587C1-404A-4C73-B900-1DAEDF6585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EE22B6-2170-4EAF-B4DD-050AFA639B56}"/>
              </a:ext>
            </a:extLst>
          </p:cNvPr>
          <p:cNvSpPr>
            <a:spLocks noGrp="1"/>
          </p:cNvSpPr>
          <p:nvPr>
            <p:ph type="dt" sz="half" idx="10"/>
          </p:nvPr>
        </p:nvSpPr>
        <p:spPr/>
        <p:txBody>
          <a:bodyPr/>
          <a:lstStyle/>
          <a:p>
            <a:fld id="{4C6633B2-CB07-45D8-A4BE-98B6368B935E}" type="datetimeFigureOut">
              <a:rPr lang="en-GB" smtClean="0"/>
              <a:t>24/06/2025</a:t>
            </a:fld>
            <a:endParaRPr lang="en-GB"/>
          </a:p>
        </p:txBody>
      </p:sp>
      <p:sp>
        <p:nvSpPr>
          <p:cNvPr id="5" name="Footer Placeholder 4">
            <a:extLst>
              <a:ext uri="{FF2B5EF4-FFF2-40B4-BE49-F238E27FC236}">
                <a16:creationId xmlns:a16="http://schemas.microsoft.com/office/drawing/2014/main" id="{5E8A7CA9-3EC4-4F79-9638-F1BF81A8C7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5A04AB-9D62-42DF-93F4-E0C55A280522}"/>
              </a:ext>
            </a:extLst>
          </p:cNvPr>
          <p:cNvSpPr>
            <a:spLocks noGrp="1"/>
          </p:cNvSpPr>
          <p:nvPr>
            <p:ph type="sldNum" sz="quarter" idx="12"/>
          </p:nvPr>
        </p:nvSpPr>
        <p:spPr/>
        <p:txBody>
          <a:bodyPr/>
          <a:lstStyle/>
          <a:p>
            <a:fld id="{5F08A662-9EED-4C5D-BCC7-E7A7792E715E}" type="slidenum">
              <a:rPr lang="en-GB" smtClean="0"/>
              <a:t>‹#›</a:t>
            </a:fld>
            <a:endParaRPr lang="en-GB"/>
          </a:p>
        </p:txBody>
      </p:sp>
    </p:spTree>
    <p:extLst>
      <p:ext uri="{BB962C8B-B14F-4D97-AF65-F5344CB8AC3E}">
        <p14:creationId xmlns:p14="http://schemas.microsoft.com/office/powerpoint/2010/main" val="6378047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9BCE42-E7ED-4F7F-9DAD-0CA62EC7A10A}"/>
              </a:ext>
            </a:extLst>
          </p:cNvPr>
          <p:cNvSpPr>
            <a:spLocks noGrp="1"/>
          </p:cNvSpPr>
          <p:nvPr>
            <p:ph type="title" orient="vert"/>
          </p:nvPr>
        </p:nvSpPr>
        <p:spPr>
          <a:xfrm>
            <a:off x="6543675" y="1775011"/>
            <a:ext cx="1971675" cy="4401951"/>
          </a:xfrm>
        </p:spPr>
        <p:txBody>
          <a:bodyPr vert="eaVert"/>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E5AC85ED-F7AD-4D52-91B6-647B0C81B84A}"/>
              </a:ext>
            </a:extLst>
          </p:cNvPr>
          <p:cNvSpPr>
            <a:spLocks noGrp="1"/>
          </p:cNvSpPr>
          <p:nvPr>
            <p:ph type="body" orient="vert" idx="1"/>
          </p:nvPr>
        </p:nvSpPr>
        <p:spPr>
          <a:xfrm>
            <a:off x="628650" y="1775011"/>
            <a:ext cx="5800725" cy="44019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97927A-8EE1-4049-B39E-70B3C84183D7}"/>
              </a:ext>
            </a:extLst>
          </p:cNvPr>
          <p:cNvSpPr>
            <a:spLocks noGrp="1"/>
          </p:cNvSpPr>
          <p:nvPr>
            <p:ph type="dt" sz="half" idx="10"/>
          </p:nvPr>
        </p:nvSpPr>
        <p:spPr/>
        <p:txBody>
          <a:bodyPr/>
          <a:lstStyle/>
          <a:p>
            <a:fld id="{4C6633B2-CB07-45D8-A4BE-98B6368B935E}" type="datetimeFigureOut">
              <a:rPr lang="en-GB" smtClean="0"/>
              <a:t>24/06/2025</a:t>
            </a:fld>
            <a:endParaRPr lang="en-GB"/>
          </a:p>
        </p:txBody>
      </p:sp>
      <p:sp>
        <p:nvSpPr>
          <p:cNvPr id="5" name="Footer Placeholder 4">
            <a:extLst>
              <a:ext uri="{FF2B5EF4-FFF2-40B4-BE49-F238E27FC236}">
                <a16:creationId xmlns:a16="http://schemas.microsoft.com/office/drawing/2014/main" id="{59E28F14-DB47-4612-8094-7AFEF56DFA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ED6D87-1949-4EE9-B40D-EE3524C02B47}"/>
              </a:ext>
            </a:extLst>
          </p:cNvPr>
          <p:cNvSpPr>
            <a:spLocks noGrp="1"/>
          </p:cNvSpPr>
          <p:nvPr>
            <p:ph type="sldNum" sz="quarter" idx="12"/>
          </p:nvPr>
        </p:nvSpPr>
        <p:spPr/>
        <p:txBody>
          <a:bodyPr/>
          <a:lstStyle/>
          <a:p>
            <a:fld id="{5F08A662-9EED-4C5D-BCC7-E7A7792E715E}" type="slidenum">
              <a:rPr lang="en-GB" smtClean="0"/>
              <a:t>‹#›</a:t>
            </a:fld>
            <a:endParaRPr lang="en-GB"/>
          </a:p>
        </p:txBody>
      </p:sp>
    </p:spTree>
    <p:extLst>
      <p:ext uri="{BB962C8B-B14F-4D97-AF65-F5344CB8AC3E}">
        <p14:creationId xmlns:p14="http://schemas.microsoft.com/office/powerpoint/2010/main" val="1812020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6/24/2025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8_S2">
    <p:spTree>
      <p:nvGrpSpPr>
        <p:cNvPr id="1" name=""/>
        <p:cNvGrpSpPr/>
        <p:nvPr/>
      </p:nvGrpSpPr>
      <p:grpSpPr>
        <a:xfrm>
          <a:off x="0" y="0"/>
          <a:ext cx="0" cy="0"/>
          <a:chOff x="0" y="0"/>
          <a:chExt cx="0" cy="0"/>
        </a:xfrm>
      </p:grpSpPr>
      <p:sp>
        <p:nvSpPr>
          <p:cNvPr id="25" name="Text Placeholder 3"/>
          <p:cNvSpPr>
            <a:spLocks noGrp="1"/>
          </p:cNvSpPr>
          <p:nvPr>
            <p:ph type="body" sz="half" idx="2" hasCustomPrompt="1"/>
          </p:nvPr>
        </p:nvSpPr>
        <p:spPr>
          <a:xfrm>
            <a:off x="381001" y="1178428"/>
            <a:ext cx="8368363" cy="231007"/>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dirty="0"/>
              <a:t>CLICK TO EDITE SUBTITLE</a:t>
            </a:r>
          </a:p>
        </p:txBody>
      </p:sp>
      <p:sp>
        <p:nvSpPr>
          <p:cNvPr id="26" name="Title 2"/>
          <p:cNvSpPr>
            <a:spLocks noGrp="1"/>
          </p:cNvSpPr>
          <p:nvPr>
            <p:ph type="title"/>
          </p:nvPr>
        </p:nvSpPr>
        <p:spPr>
          <a:xfrm>
            <a:off x="381001" y="455086"/>
            <a:ext cx="8368363" cy="660511"/>
          </a:xfrm>
          <a:prstGeom prst="rect">
            <a:avLst/>
          </a:prstGeom>
        </p:spPr>
        <p:txBody>
          <a:bodyPr lIns="0" tIns="0" rIns="0" bIns="0" anchor="ctr"/>
          <a:lstStyle>
            <a:lvl1pPr algn="ctr">
              <a:defRPr sz="3600">
                <a:solidFill>
                  <a:schemeClr val="bg1">
                    <a:lumMod val="50000"/>
                  </a:schemeClr>
                </a:solidFill>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1A581875-4170-407C-9047-0B5C66275B43}"/>
              </a:ext>
            </a:extLst>
          </p:cNvPr>
          <p:cNvSpPr txBox="1">
            <a:spLocks/>
          </p:cNvSpPr>
          <p:nvPr userDrawn="1"/>
        </p:nvSpPr>
        <p:spPr>
          <a:xfrm>
            <a:off x="8520012" y="6314620"/>
            <a:ext cx="243000" cy="324000"/>
          </a:xfrm>
          <a:prstGeom prst="rect">
            <a:avLst/>
          </a:prstGeom>
          <a:solidFill>
            <a:srgbClr val="ED2275"/>
          </a:solidFill>
        </p:spPr>
        <p:txBody>
          <a:bodyPr vert="horz" lIns="0" tIns="34290" rIns="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sz="750" b="1" noProof="0" smtClean="0">
                <a:solidFill>
                  <a:schemeClr val="bg1"/>
                </a:solidFill>
              </a:rPr>
              <a:pPr/>
              <a:t>‹#›</a:t>
            </a:fld>
            <a:endParaRPr lang="en-US" sz="750" b="1" noProof="0" dirty="0">
              <a:solidFill>
                <a:schemeClr val="bg1"/>
              </a:solidFill>
            </a:endParaRPr>
          </a:p>
        </p:txBody>
      </p:sp>
      <p:pic>
        <p:nvPicPr>
          <p:cNvPr id="5" name="Picture 4">
            <a:extLst>
              <a:ext uri="{FF2B5EF4-FFF2-40B4-BE49-F238E27FC236}">
                <a16:creationId xmlns:a16="http://schemas.microsoft.com/office/drawing/2014/main" id="{D6C6F8BE-96D1-4F43-8FDC-F27BB61BFE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4736" y="6192777"/>
            <a:ext cx="648278" cy="372641"/>
          </a:xfrm>
          <a:prstGeom prst="rect">
            <a:avLst/>
          </a:prstGeom>
        </p:spPr>
      </p:pic>
      <p:sp>
        <p:nvSpPr>
          <p:cNvPr id="6" name="Freeform 5"/>
          <p:cNvSpPr/>
          <p:nvPr userDrawn="1"/>
        </p:nvSpPr>
        <p:spPr bwMode="auto">
          <a:xfrm rot="10800000" flipV="1">
            <a:off x="372849" y="259623"/>
            <a:ext cx="481139" cy="707886"/>
          </a:xfrm>
          <a:custGeom>
            <a:avLst/>
            <a:gdLst>
              <a:gd name="connsiteX0" fmla="*/ 500474 w 500474"/>
              <a:gd name="connsiteY0" fmla="*/ 0 h 675638"/>
              <a:gd name="connsiteX1" fmla="*/ 0 w 500474"/>
              <a:gd name="connsiteY1" fmla="*/ 0 h 675638"/>
              <a:gd name="connsiteX2" fmla="*/ 0 w 500474"/>
              <a:gd name="connsiteY2" fmla="*/ 216488 h 675638"/>
              <a:gd name="connsiteX3" fmla="*/ 9219 w 500474"/>
              <a:gd name="connsiteY3" fmla="*/ 216488 h 675638"/>
              <a:gd name="connsiteX4" fmla="*/ 9219 w 500474"/>
              <a:gd name="connsiteY4" fmla="*/ 9219 h 675638"/>
              <a:gd name="connsiteX5" fmla="*/ 491255 w 500474"/>
              <a:gd name="connsiteY5" fmla="*/ 9219 h 675638"/>
              <a:gd name="connsiteX6" fmla="*/ 491255 w 500474"/>
              <a:gd name="connsiteY6" fmla="*/ 666419 h 675638"/>
              <a:gd name="connsiteX7" fmla="*/ 9219 w 500474"/>
              <a:gd name="connsiteY7" fmla="*/ 666419 h 675638"/>
              <a:gd name="connsiteX8" fmla="*/ 9219 w 500474"/>
              <a:gd name="connsiteY8" fmla="*/ 598815 h 675638"/>
              <a:gd name="connsiteX9" fmla="*/ 0 w 500474"/>
              <a:gd name="connsiteY9" fmla="*/ 598815 h 675638"/>
              <a:gd name="connsiteX10" fmla="*/ 0 w 500474"/>
              <a:gd name="connsiteY10" fmla="*/ 675638 h 675638"/>
              <a:gd name="connsiteX11" fmla="*/ 500474 w 500474"/>
              <a:gd name="connsiteY11" fmla="*/ 675638 h 675638"/>
              <a:gd name="connsiteX12" fmla="*/ 500474 w 500474"/>
              <a:gd name="connsiteY12" fmla="*/ 0 h 67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474" h="675638">
                <a:moveTo>
                  <a:pt x="500474" y="0"/>
                </a:moveTo>
                <a:lnTo>
                  <a:pt x="0" y="0"/>
                </a:lnTo>
                <a:lnTo>
                  <a:pt x="0" y="216488"/>
                </a:lnTo>
                <a:lnTo>
                  <a:pt x="9219" y="216488"/>
                </a:lnTo>
                <a:lnTo>
                  <a:pt x="9219" y="9219"/>
                </a:lnTo>
                <a:lnTo>
                  <a:pt x="491255" y="9219"/>
                </a:lnTo>
                <a:lnTo>
                  <a:pt x="491255" y="666419"/>
                </a:lnTo>
                <a:lnTo>
                  <a:pt x="9219" y="666419"/>
                </a:lnTo>
                <a:lnTo>
                  <a:pt x="9219" y="598815"/>
                </a:lnTo>
                <a:lnTo>
                  <a:pt x="0" y="598815"/>
                </a:lnTo>
                <a:lnTo>
                  <a:pt x="0" y="675638"/>
                </a:lnTo>
                <a:lnTo>
                  <a:pt x="500474" y="675638"/>
                </a:lnTo>
                <a:lnTo>
                  <a:pt x="500474" y="0"/>
                </a:lnTo>
                <a:close/>
              </a:path>
            </a:pathLst>
          </a:custGeom>
          <a:solidFill>
            <a:schemeClr val="bg1"/>
          </a:solidFill>
          <a:ln w="28575">
            <a:solidFill>
              <a:srgbClr val="EE2C74"/>
            </a:solidFill>
            <a:miter lim="800000"/>
            <a:headEnd/>
            <a:tailEnd/>
          </a:ln>
        </p:spPr>
        <p:txBody>
          <a:bodyPr vert="horz" wrap="square" lIns="91440" tIns="45720" rIns="91440" bIns="45720" numCol="1" rtlCol="0" anchor="t" anchorCtr="0" compatLnSpc="1">
            <a:prstTxWarp prst="textNoShape">
              <a:avLst/>
            </a:prstTxWarp>
            <a:noAutofit/>
          </a:bodyPr>
          <a:lstStyle/>
          <a:p>
            <a:pPr algn="ctr"/>
            <a:endParaRPr lang="en-US" sz="1800" dirty="0">
              <a:solidFill>
                <a:srgbClr val="005480"/>
              </a:solidFill>
            </a:endParaRPr>
          </a:p>
        </p:txBody>
      </p:sp>
    </p:spTree>
    <p:extLst>
      <p:ext uri="{BB962C8B-B14F-4D97-AF65-F5344CB8AC3E}">
        <p14:creationId xmlns:p14="http://schemas.microsoft.com/office/powerpoint/2010/main" val="15079884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0"/>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7" y="762000"/>
            <a:ext cx="2193989"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4425" spc="-75" baseline="0">
                <a:solidFill>
                  <a:srgbClr val="FFFFFF"/>
                </a:solidFill>
              </a:defRPr>
            </a:lvl1pPr>
          </a:lstStyle>
          <a:p>
            <a:r>
              <a:rPr lang="en-GB"/>
              <a:t>Click to edit Master title style</a:t>
            </a:r>
            <a:endParaRPr lang="en-US" dirty="0"/>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1650" cap="none" spc="0" baseline="0">
                <a:solidFill>
                  <a:schemeClr val="accent1">
                    <a:lumMod val="20000"/>
                    <a:lumOff val="80000"/>
                  </a:schemeClr>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6/24/2025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6/24/2025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normAutofit/>
          </a:bodyPr>
          <a:lstStyle>
            <a:lvl1pPr>
              <a:defRPr sz="4425" b="0" spc="-75" baseline="0">
                <a:solidFill>
                  <a:schemeClr val="tx1">
                    <a:lumMod val="65000"/>
                    <a:lumOff val="35000"/>
                  </a:schemeClr>
                </a:solidFill>
              </a:defRPr>
            </a:lvl1pPr>
          </a:lstStyle>
          <a:p>
            <a:r>
              <a:rPr lang="en-GB"/>
              <a:t>Click to edit Master title style</a:t>
            </a:r>
            <a:endParaRPr lang="en-US" dirty="0"/>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1650" cap="none" spc="0" baseline="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6/24/2025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2900934" y="868680"/>
            <a:ext cx="260604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863590" y="868680"/>
            <a:ext cx="260604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6/24/2025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t>Click to edit Master title style</a:t>
            </a:r>
            <a:endParaRPr lang="en-US" dirty="0"/>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15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2900934" y="1930936"/>
            <a:ext cx="260604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863847" y="1023587"/>
            <a:ext cx="2606040" cy="813171"/>
          </a:xfrm>
        </p:spPr>
        <p:txBody>
          <a:bodyPr anchor="b">
            <a:normAutofit/>
          </a:bodyPr>
          <a:lstStyle>
            <a:lvl1pPr marL="0" indent="0">
              <a:spcBef>
                <a:spcPts val="0"/>
              </a:spcBef>
              <a:buNone/>
              <a:defRPr sz="15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5863847" y="1930936"/>
            <a:ext cx="260604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6/24/2025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6/24/2025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6/24/2025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377440"/>
          </a:xfrm>
        </p:spPr>
        <p:txBody>
          <a:bodyPr anchor="b">
            <a:normAutofit/>
          </a:bodyPr>
          <a:lstStyle>
            <a:lvl1pPr>
              <a:defRPr sz="2400" b="0" baseline="0"/>
            </a:lvl1pPr>
          </a:lstStyle>
          <a:p>
            <a:r>
              <a:rPr lang="en-GB"/>
              <a:t>Click to edit Master title style</a:t>
            </a:r>
            <a:endParaRPr lang="en-US" dirty="0"/>
          </a:p>
        </p:txBody>
      </p:sp>
      <p:sp>
        <p:nvSpPr>
          <p:cNvPr id="3" name="Content Placeholder 2"/>
          <p:cNvSpPr>
            <a:spLocks noGrp="1"/>
          </p:cNvSpPr>
          <p:nvPr>
            <p:ph idx="1"/>
          </p:nvPr>
        </p:nvSpPr>
        <p:spPr>
          <a:xfrm>
            <a:off x="2900934" y="868680"/>
            <a:ext cx="548640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92024" y="3494176"/>
            <a:ext cx="2125980" cy="2321990"/>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6/24/2025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377440"/>
          </a:xfrm>
        </p:spPr>
        <p:txBody>
          <a:bodyPr anchor="b">
            <a:normAutofit/>
          </a:bodyPr>
          <a:lstStyle>
            <a:lvl1pPr>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2677983" y="767419"/>
            <a:ext cx="6086423" cy="5330952"/>
          </a:xfrm>
          <a:solidFill>
            <a:schemeClr val="bg1">
              <a:lumMod val="75000"/>
            </a:schemeClr>
          </a:solidFill>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192024" y="3493008"/>
            <a:ext cx="2125980" cy="2322576"/>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6/24/2025</a:t>
            </a:fld>
            <a:endParaRPr lang="en-US" dirty="0"/>
          </a:p>
        </p:txBody>
      </p:sp>
      <p:sp>
        <p:nvSpPr>
          <p:cNvPr id="9" name="Footer Placeholder 8"/>
          <p:cNvSpPr>
            <a:spLocks noGrp="1"/>
          </p:cNvSpPr>
          <p:nvPr>
            <p:ph type="ftr" sz="quarter" idx="11"/>
          </p:nvPr>
        </p:nvSpPr>
        <p:spPr>
          <a:xfrm>
            <a:off x="2624326" y="6356351"/>
            <a:ext cx="4433638"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6/24/2025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6/24/2025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6/24/2025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D892D-5EF9-B19C-B5CB-58B1CBEF17B9}"/>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D49E2B07-FA54-61D1-BAF7-002624DE414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A0E1376-C7CA-8EBD-24A7-B04EB74592DF}"/>
              </a:ext>
            </a:extLst>
          </p:cNvPr>
          <p:cNvSpPr>
            <a:spLocks noGrp="1"/>
          </p:cNvSpPr>
          <p:nvPr>
            <p:ph type="dt" sz="half" idx="10"/>
          </p:nvPr>
        </p:nvSpPr>
        <p:spPr/>
        <p:txBody>
          <a:bodyPr/>
          <a:lstStyle/>
          <a:p>
            <a:fld id="{0F8416AD-CA11-4A9A-A0B4-AD2CDE1BB2A2}" type="datetimeFigureOut">
              <a:rPr lang="en-GB" smtClean="0"/>
              <a:t>24/06/2025</a:t>
            </a:fld>
            <a:endParaRPr lang="en-GB"/>
          </a:p>
        </p:txBody>
      </p:sp>
      <p:sp>
        <p:nvSpPr>
          <p:cNvPr id="5" name="Footer Placeholder 4">
            <a:extLst>
              <a:ext uri="{FF2B5EF4-FFF2-40B4-BE49-F238E27FC236}">
                <a16:creationId xmlns:a16="http://schemas.microsoft.com/office/drawing/2014/main" id="{4B6893CC-3E1F-362B-3731-A11A69555E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2326C8-9A9A-7FF9-3CAA-73B5438403FA}"/>
              </a:ext>
            </a:extLst>
          </p:cNvPr>
          <p:cNvSpPr>
            <a:spLocks noGrp="1"/>
          </p:cNvSpPr>
          <p:nvPr>
            <p:ph type="sldNum" sz="quarter" idx="12"/>
          </p:nvPr>
        </p:nvSpPr>
        <p:spPr/>
        <p:txBody>
          <a:bodyPr/>
          <a:lstStyle/>
          <a:p>
            <a:fld id="{8B9E804E-885F-48D0-8419-25AD10E69A28}" type="slidenum">
              <a:rPr lang="en-GB" smtClean="0"/>
              <a:t>‹#›</a:t>
            </a:fld>
            <a:endParaRPr lang="en-GB"/>
          </a:p>
        </p:txBody>
      </p:sp>
    </p:spTree>
    <p:extLst>
      <p:ext uri="{BB962C8B-B14F-4D97-AF65-F5344CB8AC3E}">
        <p14:creationId xmlns:p14="http://schemas.microsoft.com/office/powerpoint/2010/main" val="23667203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A1761-5866-8079-8762-D4B3C634625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B6670E8-5994-2833-BFFF-E1F0B658B2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6F4B7B4-A584-B467-F9FE-08D14E84E38C}"/>
              </a:ext>
            </a:extLst>
          </p:cNvPr>
          <p:cNvSpPr>
            <a:spLocks noGrp="1"/>
          </p:cNvSpPr>
          <p:nvPr>
            <p:ph type="dt" sz="half" idx="10"/>
          </p:nvPr>
        </p:nvSpPr>
        <p:spPr/>
        <p:txBody>
          <a:bodyPr/>
          <a:lstStyle/>
          <a:p>
            <a:fld id="{0F8416AD-CA11-4A9A-A0B4-AD2CDE1BB2A2}" type="datetimeFigureOut">
              <a:rPr lang="en-GB" smtClean="0"/>
              <a:t>24/06/2025</a:t>
            </a:fld>
            <a:endParaRPr lang="en-GB"/>
          </a:p>
        </p:txBody>
      </p:sp>
      <p:sp>
        <p:nvSpPr>
          <p:cNvPr id="5" name="Footer Placeholder 4">
            <a:extLst>
              <a:ext uri="{FF2B5EF4-FFF2-40B4-BE49-F238E27FC236}">
                <a16:creationId xmlns:a16="http://schemas.microsoft.com/office/drawing/2014/main" id="{4B33AEF8-A2D6-E60C-237E-897B15FCEE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D86147-19F2-4FD2-7B57-20E81522BA1D}"/>
              </a:ext>
            </a:extLst>
          </p:cNvPr>
          <p:cNvSpPr>
            <a:spLocks noGrp="1"/>
          </p:cNvSpPr>
          <p:nvPr>
            <p:ph type="sldNum" sz="quarter" idx="12"/>
          </p:nvPr>
        </p:nvSpPr>
        <p:spPr/>
        <p:txBody>
          <a:bodyPr/>
          <a:lstStyle/>
          <a:p>
            <a:fld id="{8B9E804E-885F-48D0-8419-25AD10E69A28}" type="slidenum">
              <a:rPr lang="en-GB" smtClean="0"/>
              <a:t>‹#›</a:t>
            </a:fld>
            <a:endParaRPr lang="en-GB"/>
          </a:p>
        </p:txBody>
      </p:sp>
    </p:spTree>
    <p:extLst>
      <p:ext uri="{BB962C8B-B14F-4D97-AF65-F5344CB8AC3E}">
        <p14:creationId xmlns:p14="http://schemas.microsoft.com/office/powerpoint/2010/main" val="16326715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2D44B-B680-4348-9436-9A74BF1AF175}"/>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441AAE6-082F-D7DD-AD64-15A5E20F6CB0}"/>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00FD06-2491-B0A7-FDC2-ABE9C6994D32}"/>
              </a:ext>
            </a:extLst>
          </p:cNvPr>
          <p:cNvSpPr>
            <a:spLocks noGrp="1"/>
          </p:cNvSpPr>
          <p:nvPr>
            <p:ph type="dt" sz="half" idx="10"/>
          </p:nvPr>
        </p:nvSpPr>
        <p:spPr/>
        <p:txBody>
          <a:bodyPr/>
          <a:lstStyle/>
          <a:p>
            <a:fld id="{0F8416AD-CA11-4A9A-A0B4-AD2CDE1BB2A2}" type="datetimeFigureOut">
              <a:rPr lang="en-GB" smtClean="0"/>
              <a:t>24/06/2025</a:t>
            </a:fld>
            <a:endParaRPr lang="en-GB"/>
          </a:p>
        </p:txBody>
      </p:sp>
      <p:sp>
        <p:nvSpPr>
          <p:cNvPr id="5" name="Footer Placeholder 4">
            <a:extLst>
              <a:ext uri="{FF2B5EF4-FFF2-40B4-BE49-F238E27FC236}">
                <a16:creationId xmlns:a16="http://schemas.microsoft.com/office/drawing/2014/main" id="{4AE1DC18-3F0E-9DCE-3973-186ADA5564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51D12F-53CC-2F9C-4FC4-01BB3E477D01}"/>
              </a:ext>
            </a:extLst>
          </p:cNvPr>
          <p:cNvSpPr>
            <a:spLocks noGrp="1"/>
          </p:cNvSpPr>
          <p:nvPr>
            <p:ph type="sldNum" sz="quarter" idx="12"/>
          </p:nvPr>
        </p:nvSpPr>
        <p:spPr/>
        <p:txBody>
          <a:bodyPr/>
          <a:lstStyle/>
          <a:p>
            <a:fld id="{8B9E804E-885F-48D0-8419-25AD10E69A28}" type="slidenum">
              <a:rPr lang="en-GB" smtClean="0"/>
              <a:t>‹#›</a:t>
            </a:fld>
            <a:endParaRPr lang="en-GB"/>
          </a:p>
        </p:txBody>
      </p:sp>
    </p:spTree>
    <p:extLst>
      <p:ext uri="{BB962C8B-B14F-4D97-AF65-F5344CB8AC3E}">
        <p14:creationId xmlns:p14="http://schemas.microsoft.com/office/powerpoint/2010/main" val="26842754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99343-CBDD-4547-E8F8-9FB81B73D8C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C6929C0-F67B-3734-E4F3-BA8E29A9F04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4C841B3-4EB8-E68E-D12A-88CFF3D5B0E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CFD2F3B-0205-21FA-F611-7E67E8EA4A20}"/>
              </a:ext>
            </a:extLst>
          </p:cNvPr>
          <p:cNvSpPr>
            <a:spLocks noGrp="1"/>
          </p:cNvSpPr>
          <p:nvPr>
            <p:ph type="dt" sz="half" idx="10"/>
          </p:nvPr>
        </p:nvSpPr>
        <p:spPr/>
        <p:txBody>
          <a:bodyPr/>
          <a:lstStyle/>
          <a:p>
            <a:fld id="{0F8416AD-CA11-4A9A-A0B4-AD2CDE1BB2A2}" type="datetimeFigureOut">
              <a:rPr lang="en-GB" smtClean="0"/>
              <a:t>24/06/2025</a:t>
            </a:fld>
            <a:endParaRPr lang="en-GB"/>
          </a:p>
        </p:txBody>
      </p:sp>
      <p:sp>
        <p:nvSpPr>
          <p:cNvPr id="6" name="Footer Placeholder 5">
            <a:extLst>
              <a:ext uri="{FF2B5EF4-FFF2-40B4-BE49-F238E27FC236}">
                <a16:creationId xmlns:a16="http://schemas.microsoft.com/office/drawing/2014/main" id="{7722AEBA-C6D5-E605-18AB-689EB7FB13B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AE9F65F-A064-B6B6-6B76-D46BEC6959B8}"/>
              </a:ext>
            </a:extLst>
          </p:cNvPr>
          <p:cNvSpPr>
            <a:spLocks noGrp="1"/>
          </p:cNvSpPr>
          <p:nvPr>
            <p:ph type="sldNum" sz="quarter" idx="12"/>
          </p:nvPr>
        </p:nvSpPr>
        <p:spPr/>
        <p:txBody>
          <a:bodyPr/>
          <a:lstStyle/>
          <a:p>
            <a:fld id="{8B9E804E-885F-48D0-8419-25AD10E69A28}" type="slidenum">
              <a:rPr lang="en-GB" smtClean="0"/>
              <a:t>‹#›</a:t>
            </a:fld>
            <a:endParaRPr lang="en-GB"/>
          </a:p>
        </p:txBody>
      </p:sp>
    </p:spTree>
    <p:extLst>
      <p:ext uri="{BB962C8B-B14F-4D97-AF65-F5344CB8AC3E}">
        <p14:creationId xmlns:p14="http://schemas.microsoft.com/office/powerpoint/2010/main" val="33958594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2FE89-BA67-BBD7-A135-6A763D19FF2F}"/>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CD725D6-2DBA-79B5-5BD1-FF3C4C38FF31}"/>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0E59FAD-5F42-B9AA-9C6E-7C4B5DF39E49}"/>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7284BF5-3E10-B213-2EC4-14972B4CC77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8EC8686-8685-4D18-E2D0-8B7087FF112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CECB09E-F380-2766-D933-3E7569EBE27F}"/>
              </a:ext>
            </a:extLst>
          </p:cNvPr>
          <p:cNvSpPr>
            <a:spLocks noGrp="1"/>
          </p:cNvSpPr>
          <p:nvPr>
            <p:ph type="dt" sz="half" idx="10"/>
          </p:nvPr>
        </p:nvSpPr>
        <p:spPr/>
        <p:txBody>
          <a:bodyPr/>
          <a:lstStyle/>
          <a:p>
            <a:fld id="{0F8416AD-CA11-4A9A-A0B4-AD2CDE1BB2A2}" type="datetimeFigureOut">
              <a:rPr lang="en-GB" smtClean="0"/>
              <a:t>24/06/2025</a:t>
            </a:fld>
            <a:endParaRPr lang="en-GB"/>
          </a:p>
        </p:txBody>
      </p:sp>
      <p:sp>
        <p:nvSpPr>
          <p:cNvPr id="8" name="Footer Placeholder 7">
            <a:extLst>
              <a:ext uri="{FF2B5EF4-FFF2-40B4-BE49-F238E27FC236}">
                <a16:creationId xmlns:a16="http://schemas.microsoft.com/office/drawing/2014/main" id="{8D729C81-3705-6E80-EC37-6F327DD0C57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1354A55-5B69-C8FF-CD8C-CCD63749A9E5}"/>
              </a:ext>
            </a:extLst>
          </p:cNvPr>
          <p:cNvSpPr>
            <a:spLocks noGrp="1"/>
          </p:cNvSpPr>
          <p:nvPr>
            <p:ph type="sldNum" sz="quarter" idx="12"/>
          </p:nvPr>
        </p:nvSpPr>
        <p:spPr/>
        <p:txBody>
          <a:bodyPr/>
          <a:lstStyle/>
          <a:p>
            <a:fld id="{8B9E804E-885F-48D0-8419-25AD10E69A28}" type="slidenum">
              <a:rPr lang="en-GB" smtClean="0"/>
              <a:t>‹#›</a:t>
            </a:fld>
            <a:endParaRPr lang="en-GB"/>
          </a:p>
        </p:txBody>
      </p:sp>
    </p:spTree>
    <p:extLst>
      <p:ext uri="{BB962C8B-B14F-4D97-AF65-F5344CB8AC3E}">
        <p14:creationId xmlns:p14="http://schemas.microsoft.com/office/powerpoint/2010/main" val="42588709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6738B-FEAF-534C-591E-9C46D2606E1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6758231-16D6-9B04-55D1-51706F118CD2}"/>
              </a:ext>
            </a:extLst>
          </p:cNvPr>
          <p:cNvSpPr>
            <a:spLocks noGrp="1"/>
          </p:cNvSpPr>
          <p:nvPr>
            <p:ph type="dt" sz="half" idx="10"/>
          </p:nvPr>
        </p:nvSpPr>
        <p:spPr/>
        <p:txBody>
          <a:bodyPr/>
          <a:lstStyle/>
          <a:p>
            <a:fld id="{0F8416AD-CA11-4A9A-A0B4-AD2CDE1BB2A2}" type="datetimeFigureOut">
              <a:rPr lang="en-GB" smtClean="0"/>
              <a:t>24/06/2025</a:t>
            </a:fld>
            <a:endParaRPr lang="en-GB"/>
          </a:p>
        </p:txBody>
      </p:sp>
      <p:sp>
        <p:nvSpPr>
          <p:cNvPr id="4" name="Footer Placeholder 3">
            <a:extLst>
              <a:ext uri="{FF2B5EF4-FFF2-40B4-BE49-F238E27FC236}">
                <a16:creationId xmlns:a16="http://schemas.microsoft.com/office/drawing/2014/main" id="{6C776DCD-AE2A-B147-5C4D-45C81D6C877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70E235B-3029-8E60-52E8-794DB642F93E}"/>
              </a:ext>
            </a:extLst>
          </p:cNvPr>
          <p:cNvSpPr>
            <a:spLocks noGrp="1"/>
          </p:cNvSpPr>
          <p:nvPr>
            <p:ph type="sldNum" sz="quarter" idx="12"/>
          </p:nvPr>
        </p:nvSpPr>
        <p:spPr/>
        <p:txBody>
          <a:bodyPr/>
          <a:lstStyle/>
          <a:p>
            <a:fld id="{8B9E804E-885F-48D0-8419-25AD10E69A28}" type="slidenum">
              <a:rPr lang="en-GB" smtClean="0"/>
              <a:t>‹#›</a:t>
            </a:fld>
            <a:endParaRPr lang="en-GB"/>
          </a:p>
        </p:txBody>
      </p:sp>
    </p:spTree>
    <p:extLst>
      <p:ext uri="{BB962C8B-B14F-4D97-AF65-F5344CB8AC3E}">
        <p14:creationId xmlns:p14="http://schemas.microsoft.com/office/powerpoint/2010/main" val="33419028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A9167E-F2C6-057D-70D3-2D56030A6F40}"/>
              </a:ext>
            </a:extLst>
          </p:cNvPr>
          <p:cNvSpPr>
            <a:spLocks noGrp="1"/>
          </p:cNvSpPr>
          <p:nvPr>
            <p:ph type="dt" sz="half" idx="10"/>
          </p:nvPr>
        </p:nvSpPr>
        <p:spPr/>
        <p:txBody>
          <a:bodyPr/>
          <a:lstStyle/>
          <a:p>
            <a:fld id="{0F8416AD-CA11-4A9A-A0B4-AD2CDE1BB2A2}" type="datetimeFigureOut">
              <a:rPr lang="en-GB" smtClean="0"/>
              <a:t>24/06/2025</a:t>
            </a:fld>
            <a:endParaRPr lang="en-GB"/>
          </a:p>
        </p:txBody>
      </p:sp>
      <p:sp>
        <p:nvSpPr>
          <p:cNvPr id="3" name="Footer Placeholder 2">
            <a:extLst>
              <a:ext uri="{FF2B5EF4-FFF2-40B4-BE49-F238E27FC236}">
                <a16:creationId xmlns:a16="http://schemas.microsoft.com/office/drawing/2014/main" id="{93E46EFD-045E-0277-AD2B-22CC4843AFC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CC0B455-EF62-0A12-2E8C-8CE3B23F2FC1}"/>
              </a:ext>
            </a:extLst>
          </p:cNvPr>
          <p:cNvSpPr>
            <a:spLocks noGrp="1"/>
          </p:cNvSpPr>
          <p:nvPr>
            <p:ph type="sldNum" sz="quarter" idx="12"/>
          </p:nvPr>
        </p:nvSpPr>
        <p:spPr/>
        <p:txBody>
          <a:bodyPr/>
          <a:lstStyle/>
          <a:p>
            <a:fld id="{8B9E804E-885F-48D0-8419-25AD10E69A28}" type="slidenum">
              <a:rPr lang="en-GB" smtClean="0"/>
              <a:t>‹#›</a:t>
            </a:fld>
            <a:endParaRPr lang="en-GB"/>
          </a:p>
        </p:txBody>
      </p:sp>
    </p:spTree>
    <p:extLst>
      <p:ext uri="{BB962C8B-B14F-4D97-AF65-F5344CB8AC3E}">
        <p14:creationId xmlns:p14="http://schemas.microsoft.com/office/powerpoint/2010/main" val="40394181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FFE6A-3909-D382-D7A8-CE84B3B6F64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6235718-C2E5-7F23-8421-FAE55907EC9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B3F10B1-873E-D81C-5942-7A41228E639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65226B5-5722-8762-946A-0229EFDD5A79}"/>
              </a:ext>
            </a:extLst>
          </p:cNvPr>
          <p:cNvSpPr>
            <a:spLocks noGrp="1"/>
          </p:cNvSpPr>
          <p:nvPr>
            <p:ph type="dt" sz="half" idx="10"/>
          </p:nvPr>
        </p:nvSpPr>
        <p:spPr/>
        <p:txBody>
          <a:bodyPr/>
          <a:lstStyle/>
          <a:p>
            <a:fld id="{0F8416AD-CA11-4A9A-A0B4-AD2CDE1BB2A2}" type="datetimeFigureOut">
              <a:rPr lang="en-GB" smtClean="0"/>
              <a:t>24/06/2025</a:t>
            </a:fld>
            <a:endParaRPr lang="en-GB"/>
          </a:p>
        </p:txBody>
      </p:sp>
      <p:sp>
        <p:nvSpPr>
          <p:cNvPr id="6" name="Footer Placeholder 5">
            <a:extLst>
              <a:ext uri="{FF2B5EF4-FFF2-40B4-BE49-F238E27FC236}">
                <a16:creationId xmlns:a16="http://schemas.microsoft.com/office/drawing/2014/main" id="{0CC517B2-C8CC-E96F-DDFF-55A4B1B31B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B88D73-5706-E92A-96F3-51BA1CAF34E0}"/>
              </a:ext>
            </a:extLst>
          </p:cNvPr>
          <p:cNvSpPr>
            <a:spLocks noGrp="1"/>
          </p:cNvSpPr>
          <p:nvPr>
            <p:ph type="sldNum" sz="quarter" idx="12"/>
          </p:nvPr>
        </p:nvSpPr>
        <p:spPr/>
        <p:txBody>
          <a:bodyPr/>
          <a:lstStyle/>
          <a:p>
            <a:fld id="{8B9E804E-885F-48D0-8419-25AD10E69A28}" type="slidenum">
              <a:rPr lang="en-GB" smtClean="0"/>
              <a:t>‹#›</a:t>
            </a:fld>
            <a:endParaRPr lang="en-GB"/>
          </a:p>
        </p:txBody>
      </p:sp>
    </p:spTree>
    <p:extLst>
      <p:ext uri="{BB962C8B-B14F-4D97-AF65-F5344CB8AC3E}">
        <p14:creationId xmlns:p14="http://schemas.microsoft.com/office/powerpoint/2010/main" val="3248063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6/24/2025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97F9A-2176-AB93-23C6-181043DCFE6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8D3B84F-20CD-B254-7896-1979830A638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E079A4FC-D74E-82FD-0978-3AE88F6692A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716B866-1DA1-7B46-A2C2-7CE480A15C75}"/>
              </a:ext>
            </a:extLst>
          </p:cNvPr>
          <p:cNvSpPr>
            <a:spLocks noGrp="1"/>
          </p:cNvSpPr>
          <p:nvPr>
            <p:ph type="dt" sz="half" idx="10"/>
          </p:nvPr>
        </p:nvSpPr>
        <p:spPr/>
        <p:txBody>
          <a:bodyPr/>
          <a:lstStyle/>
          <a:p>
            <a:fld id="{0F8416AD-CA11-4A9A-A0B4-AD2CDE1BB2A2}" type="datetimeFigureOut">
              <a:rPr lang="en-GB" smtClean="0"/>
              <a:t>24/06/2025</a:t>
            </a:fld>
            <a:endParaRPr lang="en-GB"/>
          </a:p>
        </p:txBody>
      </p:sp>
      <p:sp>
        <p:nvSpPr>
          <p:cNvPr id="6" name="Footer Placeholder 5">
            <a:extLst>
              <a:ext uri="{FF2B5EF4-FFF2-40B4-BE49-F238E27FC236}">
                <a16:creationId xmlns:a16="http://schemas.microsoft.com/office/drawing/2014/main" id="{05FA592E-DB8D-F29B-D6E9-96D23721736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CC4BC2A-991A-75D3-C738-97B4EB79913D}"/>
              </a:ext>
            </a:extLst>
          </p:cNvPr>
          <p:cNvSpPr>
            <a:spLocks noGrp="1"/>
          </p:cNvSpPr>
          <p:nvPr>
            <p:ph type="sldNum" sz="quarter" idx="12"/>
          </p:nvPr>
        </p:nvSpPr>
        <p:spPr/>
        <p:txBody>
          <a:bodyPr/>
          <a:lstStyle/>
          <a:p>
            <a:fld id="{8B9E804E-885F-48D0-8419-25AD10E69A28}" type="slidenum">
              <a:rPr lang="en-GB" smtClean="0"/>
              <a:t>‹#›</a:t>
            </a:fld>
            <a:endParaRPr lang="en-GB"/>
          </a:p>
        </p:txBody>
      </p:sp>
    </p:spTree>
    <p:extLst>
      <p:ext uri="{BB962C8B-B14F-4D97-AF65-F5344CB8AC3E}">
        <p14:creationId xmlns:p14="http://schemas.microsoft.com/office/powerpoint/2010/main" val="10431685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8468D-02B0-2287-21EE-0C0F01F1C61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2D4689F-8B34-672B-7F83-75CD66E60E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9E8BBA-5822-20D5-276A-F8D07929DF50}"/>
              </a:ext>
            </a:extLst>
          </p:cNvPr>
          <p:cNvSpPr>
            <a:spLocks noGrp="1"/>
          </p:cNvSpPr>
          <p:nvPr>
            <p:ph type="dt" sz="half" idx="10"/>
          </p:nvPr>
        </p:nvSpPr>
        <p:spPr/>
        <p:txBody>
          <a:bodyPr/>
          <a:lstStyle/>
          <a:p>
            <a:fld id="{0F8416AD-CA11-4A9A-A0B4-AD2CDE1BB2A2}" type="datetimeFigureOut">
              <a:rPr lang="en-GB" smtClean="0"/>
              <a:t>24/06/2025</a:t>
            </a:fld>
            <a:endParaRPr lang="en-GB"/>
          </a:p>
        </p:txBody>
      </p:sp>
      <p:sp>
        <p:nvSpPr>
          <p:cNvPr id="5" name="Footer Placeholder 4">
            <a:extLst>
              <a:ext uri="{FF2B5EF4-FFF2-40B4-BE49-F238E27FC236}">
                <a16:creationId xmlns:a16="http://schemas.microsoft.com/office/drawing/2014/main" id="{1160EC28-F9EE-1044-613D-90DE7814EF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29D973-A56B-B7DD-91B0-55EF58BF737F}"/>
              </a:ext>
            </a:extLst>
          </p:cNvPr>
          <p:cNvSpPr>
            <a:spLocks noGrp="1"/>
          </p:cNvSpPr>
          <p:nvPr>
            <p:ph type="sldNum" sz="quarter" idx="12"/>
          </p:nvPr>
        </p:nvSpPr>
        <p:spPr/>
        <p:txBody>
          <a:bodyPr/>
          <a:lstStyle/>
          <a:p>
            <a:fld id="{8B9E804E-885F-48D0-8419-25AD10E69A28}" type="slidenum">
              <a:rPr lang="en-GB" smtClean="0"/>
              <a:t>‹#›</a:t>
            </a:fld>
            <a:endParaRPr lang="en-GB"/>
          </a:p>
        </p:txBody>
      </p:sp>
    </p:spTree>
    <p:extLst>
      <p:ext uri="{BB962C8B-B14F-4D97-AF65-F5344CB8AC3E}">
        <p14:creationId xmlns:p14="http://schemas.microsoft.com/office/powerpoint/2010/main" val="37997000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2371BF-4F31-93B2-A09C-B7A414099261}"/>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12046D7-4BBA-994A-EAB9-9368A6C9552E}"/>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DE5384-C07B-2300-4E9B-B5C5AC50D1DB}"/>
              </a:ext>
            </a:extLst>
          </p:cNvPr>
          <p:cNvSpPr>
            <a:spLocks noGrp="1"/>
          </p:cNvSpPr>
          <p:nvPr>
            <p:ph type="dt" sz="half" idx="10"/>
          </p:nvPr>
        </p:nvSpPr>
        <p:spPr/>
        <p:txBody>
          <a:bodyPr/>
          <a:lstStyle/>
          <a:p>
            <a:fld id="{0F8416AD-CA11-4A9A-A0B4-AD2CDE1BB2A2}" type="datetimeFigureOut">
              <a:rPr lang="en-GB" smtClean="0"/>
              <a:t>24/06/2025</a:t>
            </a:fld>
            <a:endParaRPr lang="en-GB"/>
          </a:p>
        </p:txBody>
      </p:sp>
      <p:sp>
        <p:nvSpPr>
          <p:cNvPr id="5" name="Footer Placeholder 4">
            <a:extLst>
              <a:ext uri="{FF2B5EF4-FFF2-40B4-BE49-F238E27FC236}">
                <a16:creationId xmlns:a16="http://schemas.microsoft.com/office/drawing/2014/main" id="{F4F41D55-9B6F-8B1B-F19A-D3B18891EE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41A61F-ABFE-CE54-123B-547281DDE897}"/>
              </a:ext>
            </a:extLst>
          </p:cNvPr>
          <p:cNvSpPr>
            <a:spLocks noGrp="1"/>
          </p:cNvSpPr>
          <p:nvPr>
            <p:ph type="sldNum" sz="quarter" idx="12"/>
          </p:nvPr>
        </p:nvSpPr>
        <p:spPr/>
        <p:txBody>
          <a:bodyPr/>
          <a:lstStyle/>
          <a:p>
            <a:fld id="{8B9E804E-885F-48D0-8419-25AD10E69A28}" type="slidenum">
              <a:rPr lang="en-GB" smtClean="0"/>
              <a:t>‹#›</a:t>
            </a:fld>
            <a:endParaRPr lang="en-GB"/>
          </a:p>
        </p:txBody>
      </p:sp>
    </p:spTree>
    <p:extLst>
      <p:ext uri="{BB962C8B-B14F-4D97-AF65-F5344CB8AC3E}">
        <p14:creationId xmlns:p14="http://schemas.microsoft.com/office/powerpoint/2010/main" val="4019025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5.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6/24/2025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493713-B6E8-E63B-75FD-8E44ED57E5C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6FEA22F-48B6-7578-3585-CEBFE573CD6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5F22EE-5183-A859-9315-3C0B521264E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3C278139-913D-4D0C-8DC7-EF96E4B4F074}" type="datetimeFigureOut">
              <a:rPr lang="en-GB" smtClean="0"/>
              <a:t>24/06/2025</a:t>
            </a:fld>
            <a:endParaRPr lang="en-GB"/>
          </a:p>
        </p:txBody>
      </p:sp>
      <p:sp>
        <p:nvSpPr>
          <p:cNvPr id="5" name="Footer Placeholder 4">
            <a:extLst>
              <a:ext uri="{FF2B5EF4-FFF2-40B4-BE49-F238E27FC236}">
                <a16:creationId xmlns:a16="http://schemas.microsoft.com/office/drawing/2014/main" id="{CBA9E6F1-5CEC-0931-1A0E-206176D8D2C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3D5B46C-0E1D-8B38-D294-C3E874AF043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3238885A-807A-490A-B281-961921288750}" type="slidenum">
              <a:rPr lang="en-GB" smtClean="0"/>
              <a:t>‹#›</a:t>
            </a:fld>
            <a:endParaRPr lang="en-GB"/>
          </a:p>
        </p:txBody>
      </p:sp>
    </p:spTree>
    <p:extLst>
      <p:ext uri="{BB962C8B-B14F-4D97-AF65-F5344CB8AC3E}">
        <p14:creationId xmlns:p14="http://schemas.microsoft.com/office/powerpoint/2010/main" val="75232697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60" r:id="rId12"/>
    <p:sldLayoutId id="2147483865" r:id="rId13"/>
    <p:sldLayoutId id="2147483864"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C66994-BD58-7931-DEC6-932FE6311EE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B27A4D56-EF7E-EF8A-10EF-8BCB8FB0512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25595DC-8F9D-C1D1-E14E-90D652FAB6C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F84FE46-1D27-43BE-AD9C-2971DA0AA8C4}" type="datetimeFigureOut">
              <a:rPr lang="en-GB" smtClean="0"/>
              <a:t>24/06/2025</a:t>
            </a:fld>
            <a:endParaRPr lang="en-GB"/>
          </a:p>
        </p:txBody>
      </p:sp>
      <p:sp>
        <p:nvSpPr>
          <p:cNvPr id="5" name="Footer Placeholder 4">
            <a:extLst>
              <a:ext uri="{FF2B5EF4-FFF2-40B4-BE49-F238E27FC236}">
                <a16:creationId xmlns:a16="http://schemas.microsoft.com/office/drawing/2014/main" id="{EBF5C88D-B0D0-E076-F772-9EFAD797761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60F4D19-1399-8E84-BB62-9871DEC9FAB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92F955E-3D10-4A51-9E16-9E366E953A2E}" type="slidenum">
              <a:rPr lang="en-GB" smtClean="0"/>
              <a:t>‹#›</a:t>
            </a:fld>
            <a:endParaRPr lang="en-GB"/>
          </a:p>
        </p:txBody>
      </p:sp>
    </p:spTree>
    <p:extLst>
      <p:ext uri="{BB962C8B-B14F-4D97-AF65-F5344CB8AC3E}">
        <p14:creationId xmlns:p14="http://schemas.microsoft.com/office/powerpoint/2010/main" val="214845926"/>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5EC05A-D0E9-4B41-AA97-6C56899243A4}"/>
              </a:ext>
            </a:extLst>
          </p:cNvPr>
          <p:cNvSpPr>
            <a:spLocks noGrp="1"/>
          </p:cNvSpPr>
          <p:nvPr>
            <p:ph type="title"/>
          </p:nvPr>
        </p:nvSpPr>
        <p:spPr>
          <a:xfrm>
            <a:off x="628650" y="365126"/>
            <a:ext cx="485775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98FA401B-5813-4814-8A68-385E618CBA2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E72D3EC7-5E5F-483E-8F32-05F69774277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C6633B2-CB07-45D8-A4BE-98B6368B935E}" type="datetimeFigureOut">
              <a:rPr lang="en-GB" smtClean="0"/>
              <a:t>24/06/2025</a:t>
            </a:fld>
            <a:endParaRPr lang="en-GB"/>
          </a:p>
        </p:txBody>
      </p:sp>
      <p:sp>
        <p:nvSpPr>
          <p:cNvPr id="5" name="Footer Placeholder 4">
            <a:extLst>
              <a:ext uri="{FF2B5EF4-FFF2-40B4-BE49-F238E27FC236}">
                <a16:creationId xmlns:a16="http://schemas.microsoft.com/office/drawing/2014/main" id="{23A810A5-EBB9-4428-850D-5C79573E6C2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33F0997-9FAD-49C8-99AD-EA4DF545452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F08A662-9EED-4C5D-BCC7-E7A7792E715E}" type="slidenum">
              <a:rPr lang="en-GB" smtClean="0"/>
              <a:t>‹#›</a:t>
            </a:fld>
            <a:endParaRPr lang="en-GB"/>
          </a:p>
        </p:txBody>
      </p:sp>
      <p:pic>
        <p:nvPicPr>
          <p:cNvPr id="7" name="Picture 6">
            <a:extLst>
              <a:ext uri="{FF2B5EF4-FFF2-40B4-BE49-F238E27FC236}">
                <a16:creationId xmlns:a16="http://schemas.microsoft.com/office/drawing/2014/main" id="{8DB500BF-4D64-6849-84BE-4922CAE52771}"/>
              </a:ext>
            </a:extLst>
          </p:cNvPr>
          <p:cNvPicPr>
            <a:picLocks noChangeAspect="1"/>
          </p:cNvPicPr>
          <p:nvPr userDrawn="1"/>
        </p:nvPicPr>
        <p:blipFill rotWithShape="1">
          <a:blip r:embed="rId13">
            <a:alphaModFix amt="35000"/>
          </a:blip>
          <a:srcRect l="12103" t="1" r="66330" b="33657"/>
          <a:stretch/>
        </p:blipFill>
        <p:spPr>
          <a:xfrm>
            <a:off x="0" y="2893573"/>
            <a:ext cx="2864882" cy="4002074"/>
          </a:xfrm>
          <a:prstGeom prst="rect">
            <a:avLst/>
          </a:prstGeom>
        </p:spPr>
      </p:pic>
      <p:pic>
        <p:nvPicPr>
          <p:cNvPr id="9" name="Picture 8">
            <a:extLst>
              <a:ext uri="{FF2B5EF4-FFF2-40B4-BE49-F238E27FC236}">
                <a16:creationId xmlns:a16="http://schemas.microsoft.com/office/drawing/2014/main" id="{17818655-722D-4A46-8A02-393E6FC44E9D}"/>
              </a:ext>
            </a:extLst>
          </p:cNvPr>
          <p:cNvPicPr>
            <a:picLocks noChangeAspect="1"/>
          </p:cNvPicPr>
          <p:nvPr userDrawn="1"/>
        </p:nvPicPr>
        <p:blipFill>
          <a:blip r:embed="rId13"/>
          <a:stretch>
            <a:fillRect/>
          </a:stretch>
        </p:blipFill>
        <p:spPr>
          <a:xfrm>
            <a:off x="5591466" y="365124"/>
            <a:ext cx="2918786" cy="1325563"/>
          </a:xfrm>
          <a:prstGeom prst="rect">
            <a:avLst/>
          </a:prstGeom>
        </p:spPr>
      </p:pic>
    </p:spTree>
    <p:extLst>
      <p:ext uri="{BB962C8B-B14F-4D97-AF65-F5344CB8AC3E}">
        <p14:creationId xmlns:p14="http://schemas.microsoft.com/office/powerpoint/2010/main" val="833657519"/>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D6222D6-E107-4F11-8967-63A7735407A8}" type="datetimeFigureOut">
              <a:rPr lang="en-GB" smtClean="0"/>
              <a:t>24/06/2025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6A3FF6-6178-4218-913C-F89A2A452D7F}" type="slidenum">
              <a:rPr lang="en-GB" smtClean="0"/>
              <a:t>‹#›</a:t>
            </a:fld>
            <a:endParaRPr lang="en-GB"/>
          </a:p>
        </p:txBody>
      </p:sp>
    </p:spTree>
    <p:extLst>
      <p:ext uri="{BB962C8B-B14F-4D97-AF65-F5344CB8AC3E}">
        <p14:creationId xmlns:p14="http://schemas.microsoft.com/office/powerpoint/2010/main" val="2645983893"/>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89" y="1123838"/>
            <a:ext cx="2210612" cy="460118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8" name="Rectangle 37"/>
          <p:cNvSpPr/>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96849" y="6356351"/>
            <a:ext cx="2057400" cy="365125"/>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fld id="{5586B75A-687E-405C-8A0B-8D00578BA2C3}" type="datetimeFigureOut">
              <a:rPr lang="en-US" dirty="0"/>
              <a:pPr/>
              <a:t>6/24/2025</a:t>
            </a:fld>
            <a:endParaRPr lang="en-US" dirty="0"/>
          </a:p>
        </p:txBody>
      </p:sp>
      <p:sp>
        <p:nvSpPr>
          <p:cNvPr id="5" name="Footer Placeholder 4"/>
          <p:cNvSpPr>
            <a:spLocks noGrp="1"/>
          </p:cNvSpPr>
          <p:nvPr>
            <p:ph type="ftr" sz="quarter" idx="3"/>
          </p:nvPr>
        </p:nvSpPr>
        <p:spPr>
          <a:xfrm>
            <a:off x="2901951" y="6356351"/>
            <a:ext cx="4433638" cy="365125"/>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7975602" y="6356351"/>
            <a:ext cx="1148195" cy="365125"/>
          </a:xfrm>
          <a:prstGeom prst="rect">
            <a:avLst/>
          </a:prstGeom>
        </p:spPr>
        <p:txBody>
          <a:bodyPr vert="horz" lIns="91440" tIns="45720" rIns="91440" bIns="45720" rtlCol="0" anchor="ctr"/>
          <a:lstStyle>
            <a:lvl1pPr algn="r">
              <a:defRPr sz="9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51ED87-8765-1D61-06A1-ADF19614511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3150C14-9391-DC95-1CE8-2CACC3E9D6F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F0D4DE-EB77-47EF-D7D7-FE91F6B3818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0F8416AD-CA11-4A9A-A0B4-AD2CDE1BB2A2}" type="datetimeFigureOut">
              <a:rPr lang="en-GB" smtClean="0"/>
              <a:t>24/06/2025</a:t>
            </a:fld>
            <a:endParaRPr lang="en-GB"/>
          </a:p>
        </p:txBody>
      </p:sp>
      <p:sp>
        <p:nvSpPr>
          <p:cNvPr id="5" name="Footer Placeholder 4">
            <a:extLst>
              <a:ext uri="{FF2B5EF4-FFF2-40B4-BE49-F238E27FC236}">
                <a16:creationId xmlns:a16="http://schemas.microsoft.com/office/drawing/2014/main" id="{B7CABF72-595E-1347-CD0D-4CE99EA5585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856F12F0-F868-9F59-98B1-25B186BE17F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8B9E804E-885F-48D0-8419-25AD10E69A28}" type="slidenum">
              <a:rPr lang="en-GB" smtClean="0"/>
              <a:t>‹#›</a:t>
            </a:fld>
            <a:endParaRPr lang="en-GB"/>
          </a:p>
        </p:txBody>
      </p:sp>
    </p:spTree>
    <p:extLst>
      <p:ext uri="{BB962C8B-B14F-4D97-AF65-F5344CB8AC3E}">
        <p14:creationId xmlns:p14="http://schemas.microsoft.com/office/powerpoint/2010/main" val="11248652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mailto:norfolk@alzheimers.org.uk" TargetMode="External"/><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s://www.alzheimers.org.uk/dementia-professionals/make-a-referral" TargetMode="External"/><Relationship Id="rId9" Type="http://schemas.openxmlformats.org/officeDocument/2006/relationships/hyperlink" Target="http://www.alzheimers.org.uk/"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11.jpg"/><Relationship Id="rId3" Type="http://schemas.openxmlformats.org/officeDocument/2006/relationships/image" Target="../media/image13.JPG"/><Relationship Id="rId7" Type="http://schemas.openxmlformats.org/officeDocument/2006/relationships/diagramColors" Target="../diagrams/colors2.xml"/><Relationship Id="rId12"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13.xml"/><Relationship Id="rId6" Type="http://schemas.openxmlformats.org/officeDocument/2006/relationships/diagramQuickStyle" Target="../diagrams/quickStyle2.xml"/><Relationship Id="rId11" Type="http://schemas.openxmlformats.org/officeDocument/2006/relationships/image" Target="../media/image16.png"/><Relationship Id="rId5" Type="http://schemas.openxmlformats.org/officeDocument/2006/relationships/diagramLayout" Target="../diagrams/layout2.xml"/><Relationship Id="rId10" Type="http://schemas.openxmlformats.org/officeDocument/2006/relationships/image" Target="../media/image15.png"/><Relationship Id="rId4" Type="http://schemas.openxmlformats.org/officeDocument/2006/relationships/diagramData" Target="../diagrams/data2.xml"/><Relationship Id="rId9" Type="http://schemas.openxmlformats.org/officeDocument/2006/relationships/image" Target="../media/image14.png"/><Relationship Id="rId14" Type="http://schemas.openxmlformats.org/officeDocument/2006/relationships/image" Target="../media/image18.jpeg"/></Relationships>
</file>

<file path=ppt/slides/_rels/slide1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12.xml"/><Relationship Id="rId5" Type="http://schemas.openxmlformats.org/officeDocument/2006/relationships/image" Target="../media/image10.jpe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28.xml"/><Relationship Id="rId6" Type="http://schemas.openxmlformats.org/officeDocument/2006/relationships/hyperlink" Target="https://svgsilh.com/2196f3/image/2099158.html" TargetMode="External"/><Relationship Id="rId5" Type="http://schemas.openxmlformats.org/officeDocument/2006/relationships/image" Target="../media/image42.sv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3.jp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jp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3.jpg"/><Relationship Id="rId1" Type="http://schemas.openxmlformats.org/officeDocument/2006/relationships/slideLayout" Target="../slideLayouts/slideLayout28.xml"/><Relationship Id="rId5" Type="http://schemas.openxmlformats.org/officeDocument/2006/relationships/hyperlink" Target="https://creativecommons.org/licenses/by-nc-nd/3.0/" TargetMode="External"/><Relationship Id="rId4" Type="http://schemas.openxmlformats.org/officeDocument/2006/relationships/hyperlink" Target="https://solsticiodeinwierno.blogspot.com/2010/03/"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hyperlink" Target="https://creativecommons.org/licenses/by/3.0/" TargetMode="External"/><Relationship Id="rId2" Type="http://schemas.openxmlformats.org/officeDocument/2006/relationships/image" Target="../media/image43.jpg"/><Relationship Id="rId1" Type="http://schemas.openxmlformats.org/officeDocument/2006/relationships/slideLayout" Target="../slideLayouts/slideLayout28.xml"/><Relationship Id="rId6" Type="http://schemas.openxmlformats.org/officeDocument/2006/relationships/hyperlink" Target="https://desenchufados.net/dia-sin-quemar-carbon-reino-unido/" TargetMode="External"/><Relationship Id="rId5" Type="http://schemas.openxmlformats.org/officeDocument/2006/relationships/image" Target="../media/image49.jpg"/><Relationship Id="rId4" Type="http://schemas.openxmlformats.org/officeDocument/2006/relationships/hyperlink" Target="https://en.wikipedia.org/wiki/Traumatic_Brain_Injury_Reauthorization_Act_of_2013" TargetMode="Externa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3.jpg"/><Relationship Id="rId1" Type="http://schemas.openxmlformats.org/officeDocument/2006/relationships/slideLayout" Target="../slideLayouts/slideLayout2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3.jp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43.jpg"/><Relationship Id="rId1" Type="http://schemas.openxmlformats.org/officeDocument/2006/relationships/slideLayout" Target="../slideLayouts/slideLayout2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diagramQuickStyle" Target="../diagrams/quickStyle1.xml"/><Relationship Id="rId12"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13.xml"/><Relationship Id="rId6" Type="http://schemas.openxmlformats.org/officeDocument/2006/relationships/diagramLayout" Target="../diagrams/layout1.xml"/><Relationship Id="rId11" Type="http://schemas.openxmlformats.org/officeDocument/2006/relationships/image" Target="../media/image15.png"/><Relationship Id="rId5" Type="http://schemas.openxmlformats.org/officeDocument/2006/relationships/diagramData" Target="../diagrams/data1.xml"/><Relationship Id="rId10" Type="http://schemas.openxmlformats.org/officeDocument/2006/relationships/image" Target="../media/image14.png"/><Relationship Id="rId4" Type="http://schemas.openxmlformats.org/officeDocument/2006/relationships/image" Target="../media/image13.JPG"/><Relationship Id="rId9" Type="http://schemas.microsoft.com/office/2007/relationships/diagramDrawing" Target="../diagrams/drawing1.xml"/><Relationship Id="rId14" Type="http://schemas.openxmlformats.org/officeDocument/2006/relationships/image" Target="../media/image18.jpeg"/></Relationships>
</file>

<file path=ppt/slides/_rels/slide30.xml.rels><?xml version="1.0" encoding="UTF-8" standalone="yes"?>
<Relationships xmlns="http://schemas.openxmlformats.org/package/2006/relationships"><Relationship Id="rId3" Type="http://schemas.openxmlformats.org/officeDocument/2006/relationships/hyperlink" Target="https://suffolkandnortheastessex.icb.nhs.uk/your-health-and-services/self-refer-to-community-services/dementia-services/" TargetMode="External"/><Relationship Id="rId2" Type="http://schemas.openxmlformats.org/officeDocument/2006/relationships/image" Target="../media/image43.jp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hyperlink" Target="https://www.nia.nih.gov/report-2020-2021-scientific-advances-prevention-treatment-and-care-dementia/lifestyle-interventions" TargetMode="External"/><Relationship Id="rId7" Type="http://schemas.openxmlformats.org/officeDocument/2006/relationships/hyperlink" Target="https://www.dementia.stir.ac.uk/newsblog/lower-your-risk" TargetMode="External"/><Relationship Id="rId2" Type="http://schemas.openxmlformats.org/officeDocument/2006/relationships/image" Target="../media/image43.jpg"/><Relationship Id="rId1" Type="http://schemas.openxmlformats.org/officeDocument/2006/relationships/slideLayout" Target="../slideLayouts/slideLayout28.xml"/><Relationship Id="rId6" Type="http://schemas.openxmlformats.org/officeDocument/2006/relationships/hyperlink" Target="https://www.thelancet.com/pb/assets/raw/Lancet/infographics/dementia-2017/image-1721911723223.pdf" TargetMode="External"/><Relationship Id="rId5" Type="http://schemas.openxmlformats.org/officeDocument/2006/relationships/hyperlink" Target="https://www.alzheimersresearchuk.org/news/nearly-half-of-global-dementia-cases-could-be-prevented-or-delayed-by-addressing-14-health-and-lifestyle-factors-says-new-report/" TargetMode="External"/><Relationship Id="rId4" Type="http://schemas.openxmlformats.org/officeDocument/2006/relationships/hyperlink" Target="https://www.alzheimersresearchuk.org/wp-content/uploads/2021/11/Brain-Health-consensus-statement_291121.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43.jp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4.png"/><Relationship Id="rId1" Type="http://schemas.openxmlformats.org/officeDocument/2006/relationships/slideLayout" Target="../slideLayouts/slideLayout45.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1.jpg"/><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5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3" Type="http://schemas.openxmlformats.org/officeDocument/2006/relationships/hyperlink" Target="https://www.suffolksp.org.uk/dementia" TargetMode="External"/><Relationship Id="rId2" Type="http://schemas.openxmlformats.org/officeDocument/2006/relationships/hyperlink" Target="https://www.youtube.com/watch?v=7a0trR5tkEQ&amp;embeds_referring_euri=https%3A%2F%2Fwww.suffolksp.org.uk%2F&amp;source_ve_path=OTY3MTQ" TargetMode="External"/><Relationship Id="rId1" Type="http://schemas.openxmlformats.org/officeDocument/2006/relationships/slideLayout" Target="../slideLayouts/slideLayout42.xml"/><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62.png"/><Relationship Id="rId7" Type="http://schemas.openxmlformats.org/officeDocument/2006/relationships/image" Target="../media/image59.jpeg"/><Relationship Id="rId2" Type="http://schemas.openxmlformats.org/officeDocument/2006/relationships/image" Target="../media/image52.png"/><Relationship Id="rId1" Type="http://schemas.openxmlformats.org/officeDocument/2006/relationships/slideLayout" Target="../slideLayouts/slideLayout45.xml"/><Relationship Id="rId6" Type="http://schemas.openxmlformats.org/officeDocument/2006/relationships/image" Target="../media/image11.jpg"/><Relationship Id="rId5" Type="http://schemas.openxmlformats.org/officeDocument/2006/relationships/image" Target="../media/image63.png"/><Relationship Id="rId4" Type="http://schemas.openxmlformats.org/officeDocument/2006/relationships/image" Target="../media/image14.png"/><Relationship Id="rId9" Type="http://schemas.openxmlformats.org/officeDocument/2006/relationships/image" Target="../media/image64.jpeg"/></Relationships>
</file>

<file path=ppt/slides/_rels/slide4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2.xml"/></Relationships>
</file>

<file path=ppt/slides/_rels/slide4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1.xml"/><Relationship Id="rId1" Type="http://schemas.openxmlformats.org/officeDocument/2006/relationships/slideLayout" Target="../slideLayouts/slideLayout6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3.xml"/><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8.xml"/></Relationships>
</file>

<file path=ppt/slides/_rels/slide4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3.xml"/></Relationships>
</file>

<file path=ppt/slides/_rels/slide51.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63.xml"/></Relationships>
</file>

<file path=ppt/slides/_rels/slide52.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65.xml"/></Relationships>
</file>

<file path=ppt/slides/_rels/slide53.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63.xml"/></Relationships>
</file>

<file path=ppt/slides/_rels/slide54.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63.xml"/></Relationships>
</file>

<file path=ppt/slides/_rels/slide55.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63.xml"/></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mailto:nicola@limeskills.co.uk" TargetMode="External"/><Relationship Id="rId1" Type="http://schemas.openxmlformats.org/officeDocument/2006/relationships/slideLayout" Target="../slideLayouts/slideLayout63.xml"/><Relationship Id="rId4" Type="http://schemas.openxmlformats.org/officeDocument/2006/relationships/image" Target="../media/image80.png"/></Relationships>
</file>

<file path=ppt/slides/_rels/slide5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083DB6-E773-4868-4B05-4162C5B1E8D5}"/>
              </a:ext>
            </a:extLst>
          </p:cNvPr>
          <p:cNvSpPr>
            <a:spLocks noGrp="1"/>
          </p:cNvSpPr>
          <p:nvPr>
            <p:ph type="ctrTitle"/>
          </p:nvPr>
        </p:nvSpPr>
        <p:spPr>
          <a:xfrm>
            <a:off x="835357" y="2960716"/>
            <a:ext cx="3027251" cy="2387600"/>
          </a:xfrm>
        </p:spPr>
        <p:txBody>
          <a:bodyPr anchor="t">
            <a:normAutofit/>
          </a:bodyPr>
          <a:lstStyle/>
          <a:p>
            <a:pPr algn="l"/>
            <a:r>
              <a:rPr lang="en-GB" sz="4700"/>
              <a:t>WELCOME</a:t>
            </a:r>
          </a:p>
        </p:txBody>
      </p:sp>
      <p:grpSp>
        <p:nvGrpSpPr>
          <p:cNvPr id="24" name="Group 23">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2984992"/>
            <a:ext cx="548639" cy="673460"/>
            <a:chOff x="3940602" y="308034"/>
            <a:chExt cx="2116791" cy="3428999"/>
          </a:xfrm>
          <a:solidFill>
            <a:schemeClr val="accent4"/>
          </a:solidFill>
        </p:grpSpPr>
        <p:sp>
          <p:nvSpPr>
            <p:cNvPr id="25" name="Rectangle 24">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391886"/>
            <a:ext cx="4507025"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lose-up of hands holding flowers&#10;&#10;AI-generated content may be incorrect.">
            <a:extLst>
              <a:ext uri="{FF2B5EF4-FFF2-40B4-BE49-F238E27FC236}">
                <a16:creationId xmlns:a16="http://schemas.microsoft.com/office/drawing/2014/main" id="{0983B1D3-A502-36E4-619F-FFF042E7017A}"/>
              </a:ext>
            </a:extLst>
          </p:cNvPr>
          <p:cNvPicPr>
            <a:picLocks noChangeAspect="1"/>
          </p:cNvPicPr>
          <p:nvPr/>
        </p:nvPicPr>
        <p:blipFill>
          <a:blip r:embed="rId2"/>
          <a:stretch>
            <a:fillRect/>
          </a:stretch>
        </p:blipFill>
        <p:spPr>
          <a:xfrm>
            <a:off x="4584345" y="666728"/>
            <a:ext cx="3867047" cy="5465791"/>
          </a:xfrm>
          <a:prstGeom prst="rect">
            <a:avLst/>
          </a:prstGeom>
        </p:spPr>
      </p:pic>
    </p:spTree>
    <p:extLst>
      <p:ext uri="{BB962C8B-B14F-4D97-AF65-F5344CB8AC3E}">
        <p14:creationId xmlns:p14="http://schemas.microsoft.com/office/powerpoint/2010/main" val="3169784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66367-6FAC-085B-7128-2763B5F1B6C6}"/>
              </a:ext>
            </a:extLst>
          </p:cNvPr>
          <p:cNvSpPr>
            <a:spLocks noGrp="1"/>
          </p:cNvSpPr>
          <p:nvPr>
            <p:ph type="title"/>
          </p:nvPr>
        </p:nvSpPr>
        <p:spPr>
          <a:xfrm>
            <a:off x="342900" y="1214617"/>
            <a:ext cx="5840100" cy="688864"/>
          </a:xfrm>
        </p:spPr>
        <p:txBody>
          <a:bodyPr>
            <a:noAutofit/>
          </a:bodyPr>
          <a:lstStyle/>
          <a:p>
            <a:r>
              <a:rPr lang="en-GB" sz="2400">
                <a:latin typeface="AS TT Commons ExtraBold"/>
              </a:rPr>
              <a:t>The Cycle of Support</a:t>
            </a:r>
            <a:endParaRPr lang="en-GB" sz="1800"/>
          </a:p>
        </p:txBody>
      </p:sp>
      <p:sp>
        <p:nvSpPr>
          <p:cNvPr id="4" name="Slide Number Placeholder 3">
            <a:extLst>
              <a:ext uri="{FF2B5EF4-FFF2-40B4-BE49-F238E27FC236}">
                <a16:creationId xmlns:a16="http://schemas.microsoft.com/office/drawing/2014/main" id="{C8E1D05A-34E7-BE3E-7DE3-B7A4A3A504B8}"/>
              </a:ext>
            </a:extLst>
          </p:cNvPr>
          <p:cNvSpPr>
            <a:spLocks noGrp="1"/>
          </p:cNvSpPr>
          <p:nvPr>
            <p:ph type="sldNum" sz="quarter" idx="12"/>
          </p:nvPr>
        </p:nvSpPr>
        <p:spPr/>
        <p:txBody>
          <a:bodyPr/>
          <a:lstStyle/>
          <a:p>
            <a:fld id="{4F5ABF03-8AE0-8748-A3B2-FECAF976FF6E}" type="slidenum">
              <a:rPr lang="en-US" smtClean="0"/>
              <a:t>10</a:t>
            </a:fld>
            <a:endParaRPr lang="en-US"/>
          </a:p>
        </p:txBody>
      </p:sp>
      <p:sp>
        <p:nvSpPr>
          <p:cNvPr id="6" name="Text Placeholder 5">
            <a:extLst>
              <a:ext uri="{FF2B5EF4-FFF2-40B4-BE49-F238E27FC236}">
                <a16:creationId xmlns:a16="http://schemas.microsoft.com/office/drawing/2014/main" id="{1A8DD6C3-0CC5-B1F1-2D6F-B509BC1C3E9B}"/>
              </a:ext>
            </a:extLst>
          </p:cNvPr>
          <p:cNvSpPr>
            <a:spLocks noGrp="1"/>
          </p:cNvSpPr>
          <p:nvPr>
            <p:ph type="body" sz="quarter" idx="16"/>
          </p:nvPr>
        </p:nvSpPr>
        <p:spPr>
          <a:xfrm>
            <a:off x="-1965465" y="4418191"/>
            <a:ext cx="2403389" cy="897777"/>
          </a:xfrm>
        </p:spPr>
        <p:txBody>
          <a:bodyPr vert="horz" lIns="0" tIns="0" rIns="0" bIns="0" rtlCol="0" anchor="t">
            <a:normAutofit/>
          </a:bodyPr>
          <a:lstStyle/>
          <a:p>
            <a:pPr algn="just"/>
            <a:endParaRPr lang="en-GB" sz="1500">
              <a:latin typeface="AS TT Commons"/>
            </a:endParaRPr>
          </a:p>
          <a:p>
            <a:endParaRPr lang="en-GB"/>
          </a:p>
        </p:txBody>
      </p:sp>
      <p:pic>
        <p:nvPicPr>
          <p:cNvPr id="5" name="Picture 4" descr="A blue and white phone symbol&#10;&#10;Description automatically generated">
            <a:extLst>
              <a:ext uri="{FF2B5EF4-FFF2-40B4-BE49-F238E27FC236}">
                <a16:creationId xmlns:a16="http://schemas.microsoft.com/office/drawing/2014/main" id="{39A92946-9DB2-8048-EC55-F05553060221}"/>
              </a:ext>
            </a:extLst>
          </p:cNvPr>
          <p:cNvPicPr>
            <a:picLocks noChangeAspect="1"/>
          </p:cNvPicPr>
          <p:nvPr/>
        </p:nvPicPr>
        <p:blipFill>
          <a:blip r:embed="rId3"/>
          <a:stretch>
            <a:fillRect/>
          </a:stretch>
        </p:blipFill>
        <p:spPr>
          <a:xfrm>
            <a:off x="3553066" y="1968114"/>
            <a:ext cx="688864" cy="688864"/>
          </a:xfrm>
          <a:prstGeom prst="rect">
            <a:avLst/>
          </a:prstGeom>
        </p:spPr>
      </p:pic>
      <p:sp>
        <p:nvSpPr>
          <p:cNvPr id="8" name="Rectangle 7">
            <a:extLst>
              <a:ext uri="{FF2B5EF4-FFF2-40B4-BE49-F238E27FC236}">
                <a16:creationId xmlns:a16="http://schemas.microsoft.com/office/drawing/2014/main" id="{BCB72A22-92C2-97A2-8AE9-5DA5DD419C8A}"/>
              </a:ext>
            </a:extLst>
          </p:cNvPr>
          <p:cNvSpPr/>
          <p:nvPr/>
        </p:nvSpPr>
        <p:spPr>
          <a:xfrm>
            <a:off x="2449252" y="2754759"/>
            <a:ext cx="3046171" cy="8613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kumimoji="0" lang="en-GB" sz="1500" b="1" i="0" u="none" strike="noStrike" kern="1200" cap="none" spc="0" normalizeH="0" baseline="0" noProof="0" dirty="0">
                <a:ln>
                  <a:noFill/>
                </a:ln>
                <a:solidFill>
                  <a:srgbClr val="000000"/>
                </a:solidFill>
                <a:effectLst/>
                <a:uLnTx/>
                <a:uFillTx/>
                <a:ea typeface="+mn-ea"/>
                <a:cs typeface="+mn-cs"/>
              </a:rPr>
              <a:t>Telephone Dementia Advisers</a:t>
            </a:r>
            <a:endParaRPr lang="en-US" sz="1500" dirty="0"/>
          </a:p>
          <a:p>
            <a:pPr algn="ctr">
              <a:defRPr/>
            </a:pPr>
            <a:r>
              <a:rPr lang="en-GB" sz="1200" dirty="0">
                <a:solidFill>
                  <a:srgbClr val="000000"/>
                </a:solidFill>
              </a:rPr>
              <a:t>Single</a:t>
            </a:r>
            <a:r>
              <a:rPr kumimoji="0" lang="en-GB" sz="1200" i="0" u="none" strike="noStrike" kern="1200" cap="none" spc="0" normalizeH="0" baseline="0" noProof="0" dirty="0">
                <a:ln>
                  <a:noFill/>
                </a:ln>
                <a:solidFill>
                  <a:srgbClr val="000000"/>
                </a:solidFill>
                <a:effectLst/>
                <a:uLnTx/>
                <a:uFillTx/>
                <a:ea typeface="+mn-ea"/>
                <a:cs typeface="+mn-cs"/>
              </a:rPr>
              <a:t> Point of Access</a:t>
            </a:r>
            <a:endParaRPr lang="en-GB" sz="1200" i="0" u="none" strike="noStrike" kern="1200" cap="none" spc="0" normalizeH="0" baseline="0" noProof="0" dirty="0">
              <a:ln>
                <a:noFill/>
              </a:ln>
              <a:solidFill>
                <a:srgbClr val="000000"/>
              </a:solidFill>
              <a:effectLst/>
              <a:uLnTx/>
              <a:uFillTx/>
              <a:cs typeface="Arial"/>
            </a:endParaRPr>
          </a:p>
          <a:p>
            <a:pPr algn="ctr">
              <a:defRPr/>
            </a:pPr>
            <a:r>
              <a:rPr lang="en-GB" sz="1200" dirty="0">
                <a:solidFill>
                  <a:srgbClr val="000000"/>
                </a:solidFill>
              </a:rPr>
              <a:t>Information, Advice, Support and Signposting</a:t>
            </a:r>
            <a:endParaRPr lang="en-GB" sz="1200" dirty="0">
              <a:solidFill>
                <a:srgbClr val="000000"/>
              </a:solidFill>
              <a:cs typeface="Arial"/>
            </a:endParaRPr>
          </a:p>
          <a:p>
            <a:pPr>
              <a:defRPr/>
            </a:pPr>
            <a:endParaRPr lang="en-GB" sz="600" dirty="0">
              <a:solidFill>
                <a:srgbClr val="000000"/>
              </a:solidFill>
            </a:endParaRPr>
          </a:p>
        </p:txBody>
      </p:sp>
      <p:sp>
        <p:nvSpPr>
          <p:cNvPr id="10" name="Rectangle 9">
            <a:extLst>
              <a:ext uri="{FF2B5EF4-FFF2-40B4-BE49-F238E27FC236}">
                <a16:creationId xmlns:a16="http://schemas.microsoft.com/office/drawing/2014/main" id="{A114ACAE-8D17-F00C-6968-E768E7F4A811}"/>
              </a:ext>
            </a:extLst>
          </p:cNvPr>
          <p:cNvSpPr/>
          <p:nvPr/>
        </p:nvSpPr>
        <p:spPr>
          <a:xfrm>
            <a:off x="434270" y="4443420"/>
            <a:ext cx="2995913" cy="74348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kumimoji="0" lang="en-GB" sz="1500" b="1" i="0" u="none" strike="noStrike" kern="1200" cap="none" spc="0" normalizeH="0" baseline="0" noProof="0" dirty="0">
              <a:ln>
                <a:noFill/>
              </a:ln>
              <a:solidFill>
                <a:srgbClr val="000000"/>
              </a:solidFill>
              <a:effectLst/>
              <a:uLnTx/>
              <a:uFillTx/>
              <a:ea typeface="+mn-ea"/>
              <a:cs typeface="+mn-cs"/>
            </a:endParaRPr>
          </a:p>
          <a:p>
            <a:pPr algn="ctr">
              <a:defRPr/>
            </a:pPr>
            <a:r>
              <a:rPr kumimoji="0" lang="en-GB" sz="1500" b="1" i="0" u="none" strike="noStrike" kern="1200" cap="none" spc="0" normalizeH="0" baseline="0" noProof="0" dirty="0">
                <a:ln>
                  <a:noFill/>
                </a:ln>
                <a:solidFill>
                  <a:srgbClr val="000000"/>
                </a:solidFill>
                <a:effectLst/>
                <a:uLnTx/>
                <a:uFillTx/>
                <a:ea typeface="+mn-ea"/>
                <a:cs typeface="+mn-cs"/>
              </a:rPr>
              <a:t>Community Dementia Advisers</a:t>
            </a:r>
          </a:p>
          <a:p>
            <a:pPr algn="ctr">
              <a:defRPr/>
            </a:pPr>
            <a:r>
              <a:rPr lang="en-GB" sz="1200" dirty="0">
                <a:solidFill>
                  <a:srgbClr val="000000"/>
                </a:solidFill>
              </a:rPr>
              <a:t>Bespoke, Specialist, Non-clinical Support</a:t>
            </a:r>
            <a:endParaRPr lang="en-GB" sz="1200" dirty="0">
              <a:solidFill>
                <a:srgbClr val="000000"/>
              </a:solidFill>
              <a:cs typeface="Arial"/>
            </a:endParaRPr>
          </a:p>
          <a:p>
            <a:pPr algn="ctr">
              <a:defRPr/>
            </a:pPr>
            <a:r>
              <a:rPr lang="en-GB" sz="1200" b="1" dirty="0">
                <a:solidFill>
                  <a:srgbClr val="000000"/>
                </a:solidFill>
              </a:rPr>
              <a:t>  </a:t>
            </a:r>
            <a:endParaRPr lang="en-GB" sz="1200" b="1" dirty="0">
              <a:solidFill>
                <a:srgbClr val="000000"/>
              </a:solidFill>
              <a:cs typeface="Arial"/>
            </a:endParaRPr>
          </a:p>
          <a:p>
            <a:pPr marL="0" marR="0" lvl="0" indent="0" algn="l" defTabSz="864108" rtl="0" eaLnBrk="1" fontAlgn="auto" latinLnBrk="0" hangingPunct="1">
              <a:lnSpc>
                <a:spcPct val="100000"/>
              </a:lnSpc>
              <a:spcBef>
                <a:spcPts val="0"/>
              </a:spcBef>
              <a:spcAft>
                <a:spcPts val="0"/>
              </a:spcAft>
              <a:buClrTx/>
              <a:buSzTx/>
              <a:buFontTx/>
              <a:buNone/>
              <a:tabLst/>
              <a:defRPr/>
            </a:pPr>
            <a:endParaRPr kumimoji="0" lang="en-GB" sz="105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CFE2AB47-A4E2-D21B-7188-31CD30397B04}"/>
              </a:ext>
            </a:extLst>
          </p:cNvPr>
          <p:cNvSpPr/>
          <p:nvPr/>
        </p:nvSpPr>
        <p:spPr>
          <a:xfrm>
            <a:off x="4464160" y="4416206"/>
            <a:ext cx="3046171" cy="75068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defRPr/>
            </a:pPr>
            <a:endParaRPr kumimoji="0" lang="en-GB" sz="105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864108" rtl="0" eaLnBrk="1" fontAlgn="auto" latinLnBrk="0" hangingPunct="1">
              <a:lnSpc>
                <a:spcPct val="100000"/>
              </a:lnSpc>
              <a:spcBef>
                <a:spcPts val="0"/>
              </a:spcBef>
              <a:spcAft>
                <a:spcPts val="0"/>
              </a:spcAft>
              <a:buClrTx/>
              <a:buSzTx/>
              <a:buFontTx/>
              <a:buNone/>
              <a:tabLst/>
              <a:defRPr/>
            </a:pPr>
            <a:endParaRPr lang="en-GB" sz="1050" b="1" dirty="0">
              <a:solidFill>
                <a:srgbClr val="000000"/>
              </a:solidFill>
              <a:latin typeface="Arial"/>
            </a:endParaRPr>
          </a:p>
          <a:p>
            <a:pPr algn="ctr">
              <a:defRPr/>
            </a:pPr>
            <a:endParaRPr kumimoji="0" lang="en-GB" sz="1500" b="1" i="0" u="none" strike="noStrike" kern="1200" cap="none" spc="0" normalizeH="0" baseline="0" noProof="0" dirty="0">
              <a:ln>
                <a:noFill/>
              </a:ln>
              <a:solidFill>
                <a:srgbClr val="000000"/>
              </a:solidFill>
              <a:effectLst/>
              <a:uLnTx/>
              <a:uFillTx/>
              <a:ea typeface="+mn-ea"/>
              <a:cs typeface="+mn-cs"/>
            </a:endParaRPr>
          </a:p>
          <a:p>
            <a:pPr algn="ctr">
              <a:defRPr/>
            </a:pPr>
            <a:r>
              <a:rPr kumimoji="0" lang="en-GB" sz="1500" b="1" i="0" u="none" strike="noStrike" kern="1200" cap="none" spc="0" normalizeH="0" baseline="0" noProof="0" dirty="0">
                <a:ln>
                  <a:noFill/>
                </a:ln>
                <a:solidFill>
                  <a:srgbClr val="000000"/>
                </a:solidFill>
                <a:effectLst/>
                <a:uLnTx/>
                <a:uFillTx/>
                <a:ea typeface="+mn-ea"/>
                <a:cs typeface="+mn-cs"/>
              </a:rPr>
              <a:t>Community Admiral Nurses </a:t>
            </a:r>
            <a:endParaRPr lang="en-GB" sz="1500" b="1" i="0" u="none" strike="noStrike" kern="1200" cap="none" spc="0" normalizeH="0" baseline="0" noProof="0" dirty="0">
              <a:ln>
                <a:noFill/>
              </a:ln>
              <a:solidFill>
                <a:srgbClr val="000000"/>
              </a:solidFill>
              <a:effectLst/>
              <a:uLnTx/>
              <a:uFillTx/>
              <a:cs typeface="Arial"/>
            </a:endParaRPr>
          </a:p>
          <a:p>
            <a:pPr algn="ctr">
              <a:defRPr/>
            </a:pPr>
            <a:r>
              <a:rPr kumimoji="0" lang="en-GB" sz="1200" i="0" u="none" strike="noStrike" kern="1200" cap="none" spc="0" normalizeH="0" baseline="0" noProof="0" dirty="0">
                <a:ln>
                  <a:noFill/>
                </a:ln>
                <a:solidFill>
                  <a:srgbClr val="000000"/>
                </a:solidFill>
                <a:effectLst/>
                <a:uLnTx/>
                <a:uFillTx/>
                <a:ea typeface="+mn-lt"/>
                <a:cs typeface="Arial"/>
              </a:rPr>
              <a:t>Bespoke, Specialist, Complex Clinical Support</a:t>
            </a:r>
            <a:endParaRPr lang="en-GB" sz="1200" i="0" u="none" strike="noStrike" kern="1200" cap="none" spc="0" normalizeH="0" baseline="0" noProof="0" dirty="0">
              <a:ln>
                <a:noFill/>
              </a:ln>
              <a:solidFill>
                <a:srgbClr val="000000"/>
              </a:solidFill>
              <a:effectLst/>
              <a:uLnTx/>
              <a:uFillTx/>
              <a:ea typeface="+mn-lt"/>
              <a:cs typeface="Arial"/>
            </a:endParaRPr>
          </a:p>
          <a:p>
            <a:pPr algn="ctr">
              <a:defRPr/>
            </a:pPr>
            <a:endParaRPr lang="en-GB" sz="1200" dirty="0">
              <a:solidFill>
                <a:srgbClr val="000000"/>
              </a:solidFill>
              <a:cs typeface="Arial"/>
            </a:endParaRPr>
          </a:p>
          <a:p>
            <a:pPr marR="0" lvl="0" algn="l" defTabSz="864108">
              <a:lnSpc>
                <a:spcPct val="100000"/>
              </a:lnSpc>
              <a:spcBef>
                <a:spcPts val="0"/>
              </a:spcBef>
              <a:spcAft>
                <a:spcPts val="0"/>
              </a:spcAft>
              <a:buClrTx/>
              <a:buSzTx/>
              <a:tabLst/>
              <a:defRPr/>
            </a:pPr>
            <a:endParaRPr lang="en-GB" sz="1350" b="1" u="none" strike="noStrike" kern="1200" cap="none" spc="0" normalizeH="0" baseline="0" noProof="0" dirty="0">
              <a:ln>
                <a:noFill/>
              </a:ln>
              <a:solidFill>
                <a:srgbClr val="000000"/>
              </a:solidFill>
              <a:effectLst/>
              <a:uLnTx/>
              <a:uFillTx/>
              <a:latin typeface="Arial"/>
              <a:cs typeface="Arial"/>
            </a:endParaRPr>
          </a:p>
          <a:p>
            <a:pPr marL="0" marR="0" lvl="0" indent="0" algn="l" defTabSz="864108" rtl="0" eaLnBrk="1" fontAlgn="auto" latinLnBrk="0" hangingPunct="1">
              <a:lnSpc>
                <a:spcPct val="100000"/>
              </a:lnSpc>
              <a:spcBef>
                <a:spcPts val="0"/>
              </a:spcBef>
              <a:spcAft>
                <a:spcPts val="0"/>
              </a:spcAft>
              <a:buClrTx/>
              <a:buSzTx/>
              <a:buFontTx/>
              <a:buNone/>
              <a:tabLst/>
              <a:defRPr/>
            </a:pPr>
            <a:endParaRPr lang="en-GB" sz="1050" i="0" u="none" strike="noStrike" kern="1200" cap="none" spc="0" normalizeH="0" baseline="0" noProof="0" dirty="0">
              <a:ln>
                <a:noFill/>
              </a:ln>
              <a:solidFill>
                <a:srgbClr val="000000"/>
              </a:solidFill>
              <a:effectLst/>
              <a:uLnTx/>
              <a:uFillTx/>
              <a:latin typeface="Arial"/>
              <a:cs typeface="Arial"/>
            </a:endParaRPr>
          </a:p>
        </p:txBody>
      </p:sp>
      <p:cxnSp>
        <p:nvCxnSpPr>
          <p:cNvPr id="23" name="Straight Arrow Connector 22">
            <a:extLst>
              <a:ext uri="{FF2B5EF4-FFF2-40B4-BE49-F238E27FC236}">
                <a16:creationId xmlns:a16="http://schemas.microsoft.com/office/drawing/2014/main" id="{5468A9A2-A226-4C23-80C8-8606518A5B71}"/>
              </a:ext>
            </a:extLst>
          </p:cNvPr>
          <p:cNvCxnSpPr>
            <a:cxnSpLocks/>
          </p:cNvCxnSpPr>
          <p:nvPr/>
        </p:nvCxnSpPr>
        <p:spPr>
          <a:xfrm>
            <a:off x="3453518" y="4812300"/>
            <a:ext cx="986582" cy="0"/>
          </a:xfrm>
          <a:prstGeom prst="straightConnector1">
            <a:avLst/>
          </a:prstGeom>
          <a:ln w="381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Icon_POS_RGB_Support">
            <a:extLst>
              <a:ext uri="{FF2B5EF4-FFF2-40B4-BE49-F238E27FC236}">
                <a16:creationId xmlns:a16="http://schemas.microsoft.com/office/drawing/2014/main" id="{E043ED68-361A-F9BA-3035-55381967C9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5712" y="3619501"/>
            <a:ext cx="694361" cy="6943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con_POS_RGB_Family">
            <a:extLst>
              <a:ext uri="{FF2B5EF4-FFF2-40B4-BE49-F238E27FC236}">
                <a16:creationId xmlns:a16="http://schemas.microsoft.com/office/drawing/2014/main" id="{D2DC0DEF-F328-1688-871C-980272CDDB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2228" y="3619500"/>
            <a:ext cx="694361" cy="69436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CB517F95-6CAA-4E75-86B4-A46E11F46A91}"/>
              </a:ext>
            </a:extLst>
          </p:cNvPr>
          <p:cNvCxnSpPr>
            <a:cxnSpLocks/>
          </p:cNvCxnSpPr>
          <p:nvPr/>
        </p:nvCxnSpPr>
        <p:spPr>
          <a:xfrm>
            <a:off x="5159510" y="3496586"/>
            <a:ext cx="660162" cy="511113"/>
          </a:xfrm>
          <a:prstGeom prst="straightConnector1">
            <a:avLst/>
          </a:prstGeom>
          <a:ln w="381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1974BCE-04A1-79DC-EA4F-BA1C481017A8}"/>
              </a:ext>
            </a:extLst>
          </p:cNvPr>
          <p:cNvCxnSpPr>
            <a:cxnSpLocks/>
          </p:cNvCxnSpPr>
          <p:nvPr/>
        </p:nvCxnSpPr>
        <p:spPr>
          <a:xfrm flipH="1">
            <a:off x="2165816" y="3489965"/>
            <a:ext cx="790974" cy="518771"/>
          </a:xfrm>
          <a:prstGeom prst="straightConnector1">
            <a:avLst/>
          </a:prstGeom>
          <a:ln w="381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0E89606-6452-8F33-ECC6-E2D807DBA733}"/>
              </a:ext>
            </a:extLst>
          </p:cNvPr>
          <p:cNvSpPr txBox="1"/>
          <p:nvPr/>
        </p:nvSpPr>
        <p:spPr>
          <a:xfrm>
            <a:off x="346775" y="1610855"/>
            <a:ext cx="6212883" cy="5309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1500"/>
              <a:t>Ensuring people get the right support at the right time the service has three core components; </a:t>
            </a:r>
          </a:p>
        </p:txBody>
      </p:sp>
      <p:sp>
        <p:nvSpPr>
          <p:cNvPr id="9" name="Rectangle 8">
            <a:extLst>
              <a:ext uri="{FF2B5EF4-FFF2-40B4-BE49-F238E27FC236}">
                <a16:creationId xmlns:a16="http://schemas.microsoft.com/office/drawing/2014/main" id="{D193CDB9-71AA-0BD7-EDAA-B9B053EBDD26}"/>
              </a:ext>
            </a:extLst>
          </p:cNvPr>
          <p:cNvSpPr/>
          <p:nvPr/>
        </p:nvSpPr>
        <p:spPr>
          <a:xfrm>
            <a:off x="434270" y="5314277"/>
            <a:ext cx="7078055" cy="56659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kumimoji="0" lang="en-GB" sz="1500" b="1" i="0" u="none" strike="noStrike" kern="1200" cap="none" spc="0" normalizeH="0" baseline="0" noProof="0" dirty="0">
              <a:ln>
                <a:noFill/>
              </a:ln>
              <a:solidFill>
                <a:srgbClr val="000000"/>
              </a:solidFill>
              <a:effectLst/>
              <a:uLnTx/>
              <a:uFillTx/>
              <a:ea typeface="+mn-ea"/>
              <a:cs typeface="+mn-cs"/>
            </a:endParaRPr>
          </a:p>
          <a:p>
            <a:pPr algn="ctr">
              <a:defRPr/>
            </a:pPr>
            <a:endParaRPr lang="en-GB" sz="1500" b="1" dirty="0">
              <a:solidFill>
                <a:srgbClr val="000000"/>
              </a:solidFill>
            </a:endParaRPr>
          </a:p>
          <a:p>
            <a:pPr algn="ctr">
              <a:defRPr/>
            </a:pPr>
            <a:r>
              <a:rPr lang="en-GB" sz="1500" b="1" dirty="0">
                <a:solidFill>
                  <a:srgbClr val="000000"/>
                </a:solidFill>
              </a:rPr>
              <a:t>Local Communities &amp; Volunteering Officer </a:t>
            </a:r>
            <a:endParaRPr lang="en-GB" sz="1500" b="1" i="0" u="none" strike="noStrike" kern="1200" cap="none" spc="0" normalizeH="0" baseline="0" noProof="0" dirty="0">
              <a:ln>
                <a:noFill/>
              </a:ln>
              <a:solidFill>
                <a:srgbClr val="000000"/>
              </a:solidFill>
              <a:effectLst/>
              <a:uLnTx/>
              <a:uFillTx/>
            </a:endParaRPr>
          </a:p>
          <a:p>
            <a:pPr algn="ctr">
              <a:defRPr/>
            </a:pPr>
            <a:r>
              <a:rPr lang="en-GB" sz="1200" dirty="0">
                <a:solidFill>
                  <a:srgbClr val="000000"/>
                </a:solidFill>
                <a:cs typeface="Arial"/>
              </a:rPr>
              <a:t>Growing our reach and raising awareness within local communities</a:t>
            </a:r>
          </a:p>
          <a:p>
            <a:pPr algn="ctr">
              <a:defRPr/>
            </a:pPr>
            <a:r>
              <a:rPr lang="en-GB" sz="1200" b="1" dirty="0">
                <a:solidFill>
                  <a:srgbClr val="000000"/>
                </a:solidFill>
              </a:rPr>
              <a:t>  </a:t>
            </a:r>
            <a:endParaRPr lang="en-GB" sz="1200" b="1" dirty="0">
              <a:solidFill>
                <a:srgbClr val="000000"/>
              </a:solidFill>
              <a:cs typeface="Arial"/>
            </a:endParaRPr>
          </a:p>
          <a:p>
            <a:pPr marL="0" marR="0" lvl="0" indent="0" algn="l" defTabSz="864108" rtl="0" eaLnBrk="1" fontAlgn="auto" latinLnBrk="0" hangingPunct="1">
              <a:lnSpc>
                <a:spcPct val="100000"/>
              </a:lnSpc>
              <a:spcBef>
                <a:spcPts val="0"/>
              </a:spcBef>
              <a:spcAft>
                <a:spcPts val="0"/>
              </a:spcAft>
              <a:buClrTx/>
              <a:buSzTx/>
              <a:buFontTx/>
              <a:buNone/>
              <a:tabLst/>
              <a:defRPr/>
            </a:pPr>
            <a:endParaRPr kumimoji="0" lang="en-GB" sz="105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043507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76E2B-CA9A-4662-53A0-7997EA1F4288}"/>
              </a:ext>
            </a:extLst>
          </p:cNvPr>
          <p:cNvSpPr>
            <a:spLocks noGrp="1"/>
          </p:cNvSpPr>
          <p:nvPr>
            <p:ph type="title"/>
          </p:nvPr>
        </p:nvSpPr>
        <p:spPr/>
        <p:txBody>
          <a:bodyPr>
            <a:normAutofit/>
          </a:bodyPr>
          <a:lstStyle/>
          <a:p>
            <a:r>
              <a:rPr lang="en-GB" sz="2400">
                <a:latin typeface="AS TT Commons ExtraBold"/>
              </a:rPr>
              <a:t>How to refer or contact us</a:t>
            </a:r>
            <a:endParaRPr lang="en-GB" sz="2400"/>
          </a:p>
        </p:txBody>
      </p:sp>
      <p:sp>
        <p:nvSpPr>
          <p:cNvPr id="4" name="Slide Number Placeholder 3">
            <a:extLst>
              <a:ext uri="{FF2B5EF4-FFF2-40B4-BE49-F238E27FC236}">
                <a16:creationId xmlns:a16="http://schemas.microsoft.com/office/drawing/2014/main" id="{B8E0C3E7-9561-6CC7-49A2-F223AADB82C7}"/>
              </a:ext>
            </a:extLst>
          </p:cNvPr>
          <p:cNvSpPr>
            <a:spLocks noGrp="1"/>
          </p:cNvSpPr>
          <p:nvPr>
            <p:ph type="sldNum" sz="quarter" idx="12"/>
          </p:nvPr>
        </p:nvSpPr>
        <p:spPr/>
        <p:txBody>
          <a:bodyPr/>
          <a:lstStyle/>
          <a:p>
            <a:fld id="{4F5ABF03-8AE0-8748-A3B2-FECAF976FF6E}" type="slidenum">
              <a:rPr lang="en-US" smtClean="0"/>
              <a:t>11</a:t>
            </a:fld>
            <a:endParaRPr lang="en-US"/>
          </a:p>
        </p:txBody>
      </p:sp>
      <p:sp>
        <p:nvSpPr>
          <p:cNvPr id="7" name="Text Placeholder 4">
            <a:extLst>
              <a:ext uri="{FF2B5EF4-FFF2-40B4-BE49-F238E27FC236}">
                <a16:creationId xmlns:a16="http://schemas.microsoft.com/office/drawing/2014/main" id="{6BB0B70C-F336-8EBC-3F75-2CC17D94B53F}"/>
              </a:ext>
            </a:extLst>
          </p:cNvPr>
          <p:cNvSpPr>
            <a:spLocks noGrp="1"/>
          </p:cNvSpPr>
          <p:nvPr>
            <p:ph type="body" sz="quarter" idx="16"/>
          </p:nvPr>
        </p:nvSpPr>
        <p:spPr>
          <a:xfrm>
            <a:off x="853441" y="1135643"/>
            <a:ext cx="6258653" cy="2297403"/>
          </a:xfrm>
        </p:spPr>
        <p:txBody>
          <a:bodyPr vert="horz" lIns="0" tIns="0" rIns="0" bIns="0" rtlCol="0" anchor="t">
            <a:normAutofit/>
          </a:bodyPr>
          <a:lstStyle/>
          <a:p>
            <a:endParaRPr lang="en-GB" sz="1500"/>
          </a:p>
          <a:p>
            <a:endParaRPr lang="en-GB" sz="1500">
              <a:latin typeface="AS TT Commons"/>
            </a:endParaRPr>
          </a:p>
          <a:p>
            <a:r>
              <a:rPr lang="en-GB" sz="1500" dirty="0">
                <a:latin typeface="AS TT Commons"/>
              </a:rPr>
              <a:t>Telephone our local team: 01603 763556</a:t>
            </a:r>
          </a:p>
          <a:p>
            <a:endParaRPr lang="en-GB" sz="1500" dirty="0">
              <a:latin typeface="AS TT Commons"/>
            </a:endParaRPr>
          </a:p>
          <a:p>
            <a:r>
              <a:rPr lang="en-GB" sz="1500" dirty="0">
                <a:latin typeface="AS TT Commons"/>
              </a:rPr>
              <a:t>Email us at: </a:t>
            </a:r>
            <a:r>
              <a:rPr lang="en-GB" sz="1500" dirty="0">
                <a:latin typeface="AS TT Commons"/>
                <a:hlinkClick r:id="rId3"/>
              </a:rPr>
              <a:t>norfolk@alzheimers.org.uk</a:t>
            </a:r>
            <a:endParaRPr lang="en-GB" sz="1500" dirty="0">
              <a:latin typeface="AS TT Commons"/>
            </a:endParaRPr>
          </a:p>
          <a:p>
            <a:endParaRPr lang="en-GB" sz="1500" dirty="0">
              <a:latin typeface="AS TT Commons"/>
            </a:endParaRPr>
          </a:p>
          <a:p>
            <a:r>
              <a:rPr lang="en-GB" sz="1500" dirty="0">
                <a:latin typeface="AS TT Commons"/>
              </a:rPr>
              <a:t>Make a referral </a:t>
            </a:r>
            <a:r>
              <a:rPr lang="en-GB" sz="1500" dirty="0">
                <a:latin typeface="AS TT Commons"/>
                <a:hlinkClick r:id="rId4"/>
              </a:rPr>
              <a:t>online</a:t>
            </a:r>
            <a:r>
              <a:rPr lang="en-GB" sz="1500" dirty="0">
                <a:latin typeface="AS TT Commons"/>
              </a:rPr>
              <a:t> </a:t>
            </a:r>
          </a:p>
          <a:p>
            <a:endParaRPr lang="en-GB" sz="1350" dirty="0">
              <a:latin typeface="AS TT Commons"/>
            </a:endParaRPr>
          </a:p>
          <a:p>
            <a:endParaRPr lang="en-GB" sz="1350">
              <a:ea typeface="Calibri" panose="020F0502020204030204" pitchFamily="34" charset="0"/>
              <a:cs typeface="Times New Roman" panose="02020603050405020304" pitchFamily="18" charset="0"/>
            </a:endParaRPr>
          </a:p>
          <a:p>
            <a:pPr marL="257175" indent="-257175">
              <a:buFont typeface="Wingdings" panose="05000000000000000000" pitchFamily="2" charset="2"/>
              <a:buChar char="§"/>
            </a:pPr>
            <a:endParaRPr lang="en-GB" sz="1500" dirty="0">
              <a:ea typeface="Calibri" panose="020F0502020204030204" pitchFamily="34" charset="0"/>
              <a:cs typeface="Times New Roman" panose="02020603050405020304" pitchFamily="18" charset="0"/>
            </a:endParaRPr>
          </a:p>
          <a:p>
            <a:pPr marL="257175" indent="-257175">
              <a:buFont typeface="Wingdings" panose="05000000000000000000" pitchFamily="2" charset="2"/>
              <a:buChar char="§"/>
            </a:pPr>
            <a:endParaRPr lang="en-GB" sz="1500" dirty="0">
              <a:ea typeface="Calibri" panose="020F0502020204030204" pitchFamily="34" charset="0"/>
              <a:cs typeface="Times New Roman" panose="02020603050405020304" pitchFamily="18" charset="0"/>
            </a:endParaRPr>
          </a:p>
          <a:p>
            <a:pPr marL="257175" indent="-257175">
              <a:buFont typeface="Wingdings" panose="05000000000000000000" pitchFamily="2" charset="2"/>
              <a:buChar char="§"/>
            </a:pPr>
            <a:endParaRPr lang="en-GB" sz="1500">
              <a:ea typeface="Calibri" panose="020F0502020204030204" pitchFamily="34" charset="0"/>
              <a:cs typeface="Times New Roman" panose="02020603050405020304" pitchFamily="18" charset="0"/>
            </a:endParaRPr>
          </a:p>
          <a:p>
            <a:pPr algn="ctr"/>
            <a:endParaRPr lang="en-GB" sz="1500">
              <a:ea typeface="Calibri" panose="020F0502020204030204" pitchFamily="34" charset="0"/>
              <a:cs typeface="Times New Roman" panose="02020603050405020304" pitchFamily="18" charset="0"/>
            </a:endParaRPr>
          </a:p>
          <a:p>
            <a:endParaRPr lang="en-GB" sz="1500"/>
          </a:p>
        </p:txBody>
      </p:sp>
      <p:pic>
        <p:nvPicPr>
          <p:cNvPr id="5" name="Picture 4" descr="A blue and white phone logo&#10;&#10;Description automatically generated">
            <a:extLst>
              <a:ext uri="{FF2B5EF4-FFF2-40B4-BE49-F238E27FC236}">
                <a16:creationId xmlns:a16="http://schemas.microsoft.com/office/drawing/2014/main" id="{49D06F2A-4957-CA5D-BFED-BB85A46D8AD5}"/>
              </a:ext>
            </a:extLst>
          </p:cNvPr>
          <p:cNvPicPr>
            <a:picLocks noChangeAspect="1"/>
          </p:cNvPicPr>
          <p:nvPr/>
        </p:nvPicPr>
        <p:blipFill>
          <a:blip r:embed="rId5"/>
          <a:stretch>
            <a:fillRect/>
          </a:stretch>
        </p:blipFill>
        <p:spPr>
          <a:xfrm>
            <a:off x="340995" y="1636395"/>
            <a:ext cx="400050" cy="400050"/>
          </a:xfrm>
          <a:prstGeom prst="rect">
            <a:avLst/>
          </a:prstGeom>
        </p:spPr>
      </p:pic>
      <p:pic>
        <p:nvPicPr>
          <p:cNvPr id="8" name="Picture 7" descr="A blue circle with white and blue circle with white circle and blue circle with white circle and blue circle with white circle and blue circle with white circle and blue circle with white circle and black circle with&#10;&#10;Description automatically generated">
            <a:extLst>
              <a:ext uri="{FF2B5EF4-FFF2-40B4-BE49-F238E27FC236}">
                <a16:creationId xmlns:a16="http://schemas.microsoft.com/office/drawing/2014/main" id="{5A733CFA-9EF6-544D-4BE9-CE923DA2D013}"/>
              </a:ext>
            </a:extLst>
          </p:cNvPr>
          <p:cNvPicPr>
            <a:picLocks noChangeAspect="1"/>
          </p:cNvPicPr>
          <p:nvPr/>
        </p:nvPicPr>
        <p:blipFill>
          <a:blip r:embed="rId6"/>
          <a:stretch>
            <a:fillRect/>
          </a:stretch>
        </p:blipFill>
        <p:spPr>
          <a:xfrm>
            <a:off x="340995" y="2223611"/>
            <a:ext cx="400050" cy="414338"/>
          </a:xfrm>
          <a:prstGeom prst="rect">
            <a:avLst/>
          </a:prstGeom>
        </p:spPr>
      </p:pic>
      <p:pic>
        <p:nvPicPr>
          <p:cNvPr id="9" name="Picture 8" descr="A blue circle with a white arrow pointing towards the camera&#10;&#10;Description automatically generated">
            <a:extLst>
              <a:ext uri="{FF2B5EF4-FFF2-40B4-BE49-F238E27FC236}">
                <a16:creationId xmlns:a16="http://schemas.microsoft.com/office/drawing/2014/main" id="{39704D52-DD15-1E9B-A65B-A27310ADCED7}"/>
              </a:ext>
            </a:extLst>
          </p:cNvPr>
          <p:cNvPicPr>
            <a:picLocks noChangeAspect="1"/>
          </p:cNvPicPr>
          <p:nvPr/>
        </p:nvPicPr>
        <p:blipFill>
          <a:blip r:embed="rId7"/>
          <a:stretch>
            <a:fillRect/>
          </a:stretch>
        </p:blipFill>
        <p:spPr>
          <a:xfrm>
            <a:off x="345520" y="2882503"/>
            <a:ext cx="421481" cy="407194"/>
          </a:xfrm>
          <a:prstGeom prst="rect">
            <a:avLst/>
          </a:prstGeom>
        </p:spPr>
      </p:pic>
      <p:sp>
        <p:nvSpPr>
          <p:cNvPr id="11" name="Rectangle 10">
            <a:extLst>
              <a:ext uri="{FF2B5EF4-FFF2-40B4-BE49-F238E27FC236}">
                <a16:creationId xmlns:a16="http://schemas.microsoft.com/office/drawing/2014/main" id="{8AA98001-3D5B-8ABA-0E99-78185200E8F3}"/>
              </a:ext>
            </a:extLst>
          </p:cNvPr>
          <p:cNvSpPr/>
          <p:nvPr/>
        </p:nvSpPr>
        <p:spPr>
          <a:xfrm>
            <a:off x="348372" y="4817691"/>
            <a:ext cx="8236295" cy="41419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en-GB" sz="1200" i="1" dirty="0">
              <a:solidFill>
                <a:srgbClr val="002877"/>
              </a:solidFill>
            </a:endParaRPr>
          </a:p>
          <a:p>
            <a:pPr algn="ctr">
              <a:defRPr/>
            </a:pPr>
            <a:endParaRPr lang="en-GB" sz="1200" i="1" dirty="0">
              <a:solidFill>
                <a:srgbClr val="002877"/>
              </a:solidFill>
            </a:endParaRPr>
          </a:p>
          <a:p>
            <a:pPr algn="ctr">
              <a:defRPr/>
            </a:pPr>
            <a:r>
              <a:rPr lang="en-GB" sz="1200" b="1" i="1" dirty="0">
                <a:solidFill>
                  <a:srgbClr val="002877"/>
                </a:solidFill>
              </a:rPr>
              <a:t>"I received the highest level of support in terms of compassionate advice and education. I cannot praise this service enough."</a:t>
            </a:r>
            <a:endParaRPr lang="en-GB" sz="1350" b="1" dirty="0"/>
          </a:p>
          <a:p>
            <a:pPr algn="ctr">
              <a:defRPr/>
            </a:pPr>
            <a:r>
              <a:rPr lang="en-GB" sz="1200" b="1" dirty="0">
                <a:solidFill>
                  <a:srgbClr val="000000"/>
                </a:solidFill>
              </a:rPr>
              <a:t>  </a:t>
            </a:r>
            <a:endParaRPr lang="en-GB" sz="1200" b="1" dirty="0">
              <a:solidFill>
                <a:srgbClr val="000000"/>
              </a:solidFill>
              <a:cs typeface="Arial"/>
            </a:endParaRPr>
          </a:p>
          <a:p>
            <a:pPr marL="0" marR="0" lvl="0" indent="0" algn="l" defTabSz="864108" rtl="0" eaLnBrk="1" fontAlgn="auto" latinLnBrk="0" hangingPunct="1">
              <a:lnSpc>
                <a:spcPct val="100000"/>
              </a:lnSpc>
              <a:spcBef>
                <a:spcPts val="0"/>
              </a:spcBef>
              <a:spcAft>
                <a:spcPts val="0"/>
              </a:spcAft>
              <a:buClrTx/>
              <a:buSzTx/>
              <a:buFontTx/>
              <a:buNone/>
              <a:tabLst/>
              <a:defRPr/>
            </a:pPr>
            <a:endParaRPr kumimoji="0" lang="en-GB" sz="1050" i="0" u="none" strike="noStrike" kern="1200" cap="none" spc="0" normalizeH="0" baseline="0" noProof="0" dirty="0">
              <a:ln>
                <a:noFill/>
              </a:ln>
              <a:solidFill>
                <a:srgbClr val="000000"/>
              </a:solidFill>
              <a:effectLst/>
              <a:uLnTx/>
              <a:uFillTx/>
              <a:latin typeface="Arial"/>
              <a:ea typeface="+mn-ea"/>
              <a:cs typeface="+mn-cs"/>
            </a:endParaRPr>
          </a:p>
        </p:txBody>
      </p:sp>
      <p:pic>
        <p:nvPicPr>
          <p:cNvPr id="12" name="Picture 11" descr="QR Code Image">
            <a:extLst>
              <a:ext uri="{FF2B5EF4-FFF2-40B4-BE49-F238E27FC236}">
                <a16:creationId xmlns:a16="http://schemas.microsoft.com/office/drawing/2014/main" id="{CF42FB76-D7D6-EBB1-C03F-AD38C307DE90}"/>
              </a:ext>
            </a:extLst>
          </p:cNvPr>
          <p:cNvPicPr>
            <a:picLocks noChangeAspect="1"/>
          </p:cNvPicPr>
          <p:nvPr/>
        </p:nvPicPr>
        <p:blipFill>
          <a:blip r:embed="rId8"/>
          <a:stretch>
            <a:fillRect/>
          </a:stretch>
        </p:blipFill>
        <p:spPr>
          <a:xfrm>
            <a:off x="5199129" y="3428617"/>
            <a:ext cx="896365" cy="873505"/>
          </a:xfrm>
          <a:prstGeom prst="rect">
            <a:avLst/>
          </a:prstGeom>
        </p:spPr>
      </p:pic>
      <p:sp>
        <p:nvSpPr>
          <p:cNvPr id="15" name="TextBox 14">
            <a:extLst>
              <a:ext uri="{FF2B5EF4-FFF2-40B4-BE49-F238E27FC236}">
                <a16:creationId xmlns:a16="http://schemas.microsoft.com/office/drawing/2014/main" id="{778C6B62-8FD0-3E21-8EA5-15469A002719}"/>
              </a:ext>
            </a:extLst>
          </p:cNvPr>
          <p:cNvSpPr txBox="1"/>
          <p:nvPr/>
        </p:nvSpPr>
        <p:spPr>
          <a:xfrm>
            <a:off x="764474" y="3484666"/>
            <a:ext cx="4341915" cy="7617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1500" dirty="0"/>
              <a:t>To access a range of support, printed information, advice and guidance visit our website; </a:t>
            </a:r>
            <a:r>
              <a:rPr lang="en-GB" sz="1500" dirty="0">
                <a:hlinkClick r:id="rId9"/>
              </a:rPr>
              <a:t>www.alzheimers.org.uk</a:t>
            </a:r>
            <a:r>
              <a:rPr lang="en-GB" sz="1500" dirty="0"/>
              <a:t> </a:t>
            </a:r>
          </a:p>
        </p:txBody>
      </p:sp>
    </p:spTree>
    <p:extLst>
      <p:ext uri="{BB962C8B-B14F-4D97-AF65-F5344CB8AC3E}">
        <p14:creationId xmlns:p14="http://schemas.microsoft.com/office/powerpoint/2010/main" val="3425994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6D8A48-E4C4-9185-5830-12F63031F301}"/>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84B0C38-D82E-16D0-5C80-3A38CF67C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ight Triangle 17">
            <a:extLst>
              <a:ext uri="{FF2B5EF4-FFF2-40B4-BE49-F238E27FC236}">
                <a16:creationId xmlns:a16="http://schemas.microsoft.com/office/drawing/2014/main" id="{3FC660C0-443B-B701-44A1-674619071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59150"/>
            <a:ext cx="2468880" cy="24003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Rectangle 18">
            <a:extLst>
              <a:ext uri="{FF2B5EF4-FFF2-40B4-BE49-F238E27FC236}">
                <a16:creationId xmlns:a16="http://schemas.microsoft.com/office/drawing/2014/main" id="{B1D3C115-286B-4872-60D0-A2333F92BA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0" y="1324706"/>
            <a:ext cx="3009130" cy="420591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A090F142-B566-0AFA-A61D-2DB2F2868568}"/>
              </a:ext>
            </a:extLst>
          </p:cNvPr>
          <p:cNvSpPr>
            <a:spLocks noGrp="1"/>
          </p:cNvSpPr>
          <p:nvPr>
            <p:ph type="title"/>
          </p:nvPr>
        </p:nvSpPr>
        <p:spPr>
          <a:xfrm>
            <a:off x="6179876" y="2604936"/>
            <a:ext cx="2257328" cy="2344310"/>
          </a:xfrm>
        </p:spPr>
        <p:txBody>
          <a:bodyPr vert="horz" lIns="68580" tIns="34290" rIns="68580" bIns="34290" rtlCol="0" anchor="b">
            <a:normAutofit/>
          </a:bodyPr>
          <a:lstStyle/>
          <a:p>
            <a:r>
              <a:rPr lang="en-GB" sz="2400" dirty="0"/>
              <a:t>Suffolk Family Carers </a:t>
            </a:r>
            <a:br>
              <a:rPr lang="en-GB" sz="2400" dirty="0"/>
            </a:br>
            <a:br>
              <a:rPr lang="en-GB" sz="2400" dirty="0"/>
            </a:br>
            <a:r>
              <a:rPr lang="en-GB" sz="2100" b="1" dirty="0"/>
              <a:t>Demi Smith</a:t>
            </a:r>
            <a:br>
              <a:rPr lang="en-US" sz="2175" kern="1200" dirty="0">
                <a:solidFill>
                  <a:schemeClr val="tx1"/>
                </a:solidFill>
                <a:latin typeface="+mj-lt"/>
                <a:ea typeface="+mj-ea"/>
                <a:cs typeface="+mj-cs"/>
              </a:rPr>
            </a:br>
            <a:endParaRPr lang="en-US" sz="2175" kern="1200" dirty="0">
              <a:solidFill>
                <a:schemeClr val="tx1"/>
              </a:solidFill>
              <a:latin typeface="+mj-lt"/>
              <a:ea typeface="+mj-ea"/>
              <a:cs typeface="+mj-cs"/>
            </a:endParaRPr>
          </a:p>
        </p:txBody>
      </p:sp>
      <p:grpSp>
        <p:nvGrpSpPr>
          <p:cNvPr id="3" name="Group 2">
            <a:extLst>
              <a:ext uri="{FF2B5EF4-FFF2-40B4-BE49-F238E27FC236}">
                <a16:creationId xmlns:a16="http://schemas.microsoft.com/office/drawing/2014/main" id="{8EC64CBE-21F5-684B-5BA5-F86A9BD2A957}"/>
              </a:ext>
            </a:extLst>
          </p:cNvPr>
          <p:cNvGrpSpPr/>
          <p:nvPr/>
        </p:nvGrpSpPr>
        <p:grpSpPr>
          <a:xfrm>
            <a:off x="979869" y="2695312"/>
            <a:ext cx="3686470" cy="1464701"/>
            <a:chOff x="3067499" y="1986116"/>
            <a:chExt cx="3815082" cy="1582501"/>
          </a:xfrm>
        </p:grpSpPr>
        <p:sp>
          <p:nvSpPr>
            <p:cNvPr id="5" name="Rectangle: Rounded Corners 4">
              <a:extLst>
                <a:ext uri="{FF2B5EF4-FFF2-40B4-BE49-F238E27FC236}">
                  <a16:creationId xmlns:a16="http://schemas.microsoft.com/office/drawing/2014/main" id="{D6C8D677-87F8-8D7E-49EE-D353DE96B3C7}"/>
                </a:ext>
              </a:extLst>
            </p:cNvPr>
            <p:cNvSpPr/>
            <p:nvPr/>
          </p:nvSpPr>
          <p:spPr>
            <a:xfrm>
              <a:off x="3067499" y="1986116"/>
              <a:ext cx="3815082" cy="1576445"/>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6" name="Picture 8" descr="Suffolk Family Carers | Support for unpaid family carers">
              <a:extLst>
                <a:ext uri="{FF2B5EF4-FFF2-40B4-BE49-F238E27FC236}">
                  <a16:creationId xmlns:a16="http://schemas.microsoft.com/office/drawing/2014/main" id="{57D9D1B1-10C4-0F97-4789-FE8103E8EE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7499" y="2006517"/>
              <a:ext cx="3810000" cy="1562100"/>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descr="A person with long hair wearing a white shirt&#10;&#10;AI-generated content may be incorrect.">
            <a:extLst>
              <a:ext uri="{FF2B5EF4-FFF2-40B4-BE49-F238E27FC236}">
                <a16:creationId xmlns:a16="http://schemas.microsoft.com/office/drawing/2014/main" id="{B819210B-7314-B38C-1197-08F0A562B06D}"/>
              </a:ext>
            </a:extLst>
          </p:cNvPr>
          <p:cNvPicPr>
            <a:picLocks noChangeAspect="1"/>
          </p:cNvPicPr>
          <p:nvPr/>
        </p:nvPicPr>
        <p:blipFill>
          <a:blip r:embed="rId3">
            <a:extLst>
              <a:ext uri="{28A0092B-C50C-407E-A947-70E740481C1C}">
                <a14:useLocalDpi xmlns:a14="http://schemas.microsoft.com/office/drawing/2010/main" val="0"/>
              </a:ext>
            </a:extLst>
          </a:blip>
          <a:srcRect t="-849" b="37943"/>
          <a:stretch>
            <a:fillRect/>
          </a:stretch>
        </p:blipFill>
        <p:spPr>
          <a:xfrm>
            <a:off x="6179877" y="1528302"/>
            <a:ext cx="1951355" cy="1762064"/>
          </a:xfrm>
          <a:prstGeom prst="rect">
            <a:avLst/>
          </a:prstGeom>
        </p:spPr>
      </p:pic>
    </p:spTree>
    <p:extLst>
      <p:ext uri="{BB962C8B-B14F-4D97-AF65-F5344CB8AC3E}">
        <p14:creationId xmlns:p14="http://schemas.microsoft.com/office/powerpoint/2010/main" val="8357135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69" y="1054921"/>
            <a:ext cx="9153938" cy="4544962"/>
          </a:xfrm>
          <a:prstGeom prst="rect">
            <a:avLst/>
          </a:prstGeom>
        </p:spPr>
      </p:pic>
    </p:spTree>
    <p:extLst>
      <p:ext uri="{BB962C8B-B14F-4D97-AF65-F5344CB8AC3E}">
        <p14:creationId xmlns:p14="http://schemas.microsoft.com/office/powerpoint/2010/main" val="12450218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2120" y="1056450"/>
            <a:ext cx="8454361" cy="4389500"/>
          </a:xfrm>
          <a:prstGeom prst="rect">
            <a:avLst/>
          </a:prstGeom>
        </p:spPr>
      </p:pic>
    </p:spTree>
    <p:extLst>
      <p:ext uri="{BB962C8B-B14F-4D97-AF65-F5344CB8AC3E}">
        <p14:creationId xmlns:p14="http://schemas.microsoft.com/office/powerpoint/2010/main" val="85023573"/>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5BB8968-6468-9BBE-F3DA-87F373B24E5F}"/>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C1210F5-52C3-F28B-794B-8F20413EF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ight Triangle 17">
            <a:extLst>
              <a:ext uri="{FF2B5EF4-FFF2-40B4-BE49-F238E27FC236}">
                <a16:creationId xmlns:a16="http://schemas.microsoft.com/office/drawing/2014/main" id="{81A80E1F-8603-E98D-91B2-323681E3FF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59150"/>
            <a:ext cx="2468880" cy="24003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Rectangle 18">
            <a:extLst>
              <a:ext uri="{FF2B5EF4-FFF2-40B4-BE49-F238E27FC236}">
                <a16:creationId xmlns:a16="http://schemas.microsoft.com/office/drawing/2014/main" id="{31877754-A8E4-2DF7-9B69-92C08267B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0" y="1324706"/>
            <a:ext cx="3009130" cy="420591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16180FF7-3DB2-DC27-F402-FC2DCFABA77E}"/>
              </a:ext>
            </a:extLst>
          </p:cNvPr>
          <p:cNvSpPr>
            <a:spLocks noGrp="1"/>
          </p:cNvSpPr>
          <p:nvPr>
            <p:ph type="title"/>
          </p:nvPr>
        </p:nvSpPr>
        <p:spPr>
          <a:xfrm>
            <a:off x="6005922" y="2925280"/>
            <a:ext cx="2398245" cy="2344310"/>
          </a:xfrm>
        </p:spPr>
        <p:txBody>
          <a:bodyPr vert="horz" lIns="68580" tIns="34290" rIns="68580" bIns="34290" rtlCol="0" anchor="b">
            <a:normAutofit/>
          </a:bodyPr>
          <a:lstStyle/>
          <a:p>
            <a:r>
              <a:rPr lang="en-GB" sz="2400" dirty="0"/>
              <a:t>Adult Social Care Supported Self Assessments  </a:t>
            </a:r>
            <a:br>
              <a:rPr lang="en-GB" sz="2400" dirty="0"/>
            </a:br>
            <a:br>
              <a:rPr lang="en-GB" sz="2400" dirty="0"/>
            </a:br>
            <a:r>
              <a:rPr lang="en-GB" sz="2100" b="1" dirty="0"/>
              <a:t>Ben Ankers</a:t>
            </a:r>
            <a:br>
              <a:rPr lang="en-US" sz="2175" kern="1200" dirty="0">
                <a:solidFill>
                  <a:schemeClr val="tx1"/>
                </a:solidFill>
                <a:latin typeface="+mj-lt"/>
                <a:ea typeface="+mj-ea"/>
                <a:cs typeface="+mj-cs"/>
              </a:rPr>
            </a:br>
            <a:endParaRPr lang="en-US" sz="2175" kern="1200" dirty="0">
              <a:solidFill>
                <a:schemeClr val="tx1"/>
              </a:solidFill>
              <a:latin typeface="+mj-lt"/>
              <a:ea typeface="+mj-ea"/>
              <a:cs typeface="+mj-cs"/>
            </a:endParaRPr>
          </a:p>
        </p:txBody>
      </p:sp>
      <p:grpSp>
        <p:nvGrpSpPr>
          <p:cNvPr id="4" name="Group 3">
            <a:extLst>
              <a:ext uri="{FF2B5EF4-FFF2-40B4-BE49-F238E27FC236}">
                <a16:creationId xmlns:a16="http://schemas.microsoft.com/office/drawing/2014/main" id="{D9EA07D2-40D1-5E93-D11B-E58C585E39B8}"/>
              </a:ext>
            </a:extLst>
          </p:cNvPr>
          <p:cNvGrpSpPr/>
          <p:nvPr/>
        </p:nvGrpSpPr>
        <p:grpSpPr>
          <a:xfrm>
            <a:off x="848413" y="2817295"/>
            <a:ext cx="3973397" cy="1223411"/>
            <a:chOff x="9703228" y="4041058"/>
            <a:chExt cx="1712392" cy="508203"/>
          </a:xfrm>
        </p:grpSpPr>
        <p:sp>
          <p:nvSpPr>
            <p:cNvPr id="7" name="Rectangle: Rounded Corners 6">
              <a:extLst>
                <a:ext uri="{FF2B5EF4-FFF2-40B4-BE49-F238E27FC236}">
                  <a16:creationId xmlns:a16="http://schemas.microsoft.com/office/drawing/2014/main" id="{E32A2F80-F498-1B75-2950-8E2676E21710}"/>
                </a:ext>
              </a:extLst>
            </p:cNvPr>
            <p:cNvSpPr/>
            <p:nvPr/>
          </p:nvSpPr>
          <p:spPr>
            <a:xfrm>
              <a:off x="9703228" y="4041058"/>
              <a:ext cx="1712392" cy="50820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8" name="Picture 2" descr="Logo">
              <a:extLst>
                <a:ext uri="{FF2B5EF4-FFF2-40B4-BE49-F238E27FC236}">
                  <a16:creationId xmlns:a16="http://schemas.microsoft.com/office/drawing/2014/main" id="{0809B0F5-8050-D5EA-0582-0D7DB81ED0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5061" y="4085915"/>
              <a:ext cx="1528565" cy="463346"/>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descr="A person with a beard and mustache&#10;&#10;AI-generated content may be incorrect.">
            <a:extLst>
              <a:ext uri="{FF2B5EF4-FFF2-40B4-BE49-F238E27FC236}">
                <a16:creationId xmlns:a16="http://schemas.microsoft.com/office/drawing/2014/main" id="{38C0BBCC-039B-2703-779C-B0F123910CA9}"/>
              </a:ext>
            </a:extLst>
          </p:cNvPr>
          <p:cNvPicPr>
            <a:picLocks noChangeAspect="1"/>
          </p:cNvPicPr>
          <p:nvPr/>
        </p:nvPicPr>
        <p:blipFill>
          <a:blip r:embed="rId3">
            <a:extLst>
              <a:ext uri="{28A0092B-C50C-407E-A947-70E740481C1C}">
                <a14:useLocalDpi xmlns:a14="http://schemas.microsoft.com/office/drawing/2010/main" val="0"/>
              </a:ext>
            </a:extLst>
          </a:blip>
          <a:srcRect l="7706" t="22973" r="-138" b="15843"/>
          <a:stretch/>
        </p:blipFill>
        <p:spPr>
          <a:xfrm>
            <a:off x="6234492" y="1439206"/>
            <a:ext cx="1941106" cy="1691112"/>
          </a:xfrm>
          <a:prstGeom prst="rect">
            <a:avLst/>
          </a:prstGeom>
        </p:spPr>
      </p:pic>
    </p:spTree>
    <p:extLst>
      <p:ext uri="{BB962C8B-B14F-4D97-AF65-F5344CB8AC3E}">
        <p14:creationId xmlns:p14="http://schemas.microsoft.com/office/powerpoint/2010/main" val="2978538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5143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1A682B94-7A70-071D-E267-F260676AB51F}"/>
              </a:ext>
            </a:extLst>
          </p:cNvPr>
          <p:cNvSpPr>
            <a:spLocks noGrp="1"/>
          </p:cNvSpPr>
          <p:nvPr>
            <p:ph type="title"/>
          </p:nvPr>
        </p:nvSpPr>
        <p:spPr>
          <a:xfrm>
            <a:off x="442170" y="1499385"/>
            <a:ext cx="3420438" cy="846051"/>
          </a:xfrm>
        </p:spPr>
        <p:txBody>
          <a:bodyPr anchor="ctr">
            <a:normAutofit/>
          </a:bodyPr>
          <a:lstStyle/>
          <a:p>
            <a:r>
              <a:rPr lang="en-GB" sz="2100"/>
              <a:t>Adult Social Care - Supported Self Assessments</a:t>
            </a:r>
          </a:p>
        </p:txBody>
      </p:sp>
      <p:grpSp>
        <p:nvGrpSpPr>
          <p:cNvPr id="25" name="Group 2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669863"/>
            <a:ext cx="266397" cy="505095"/>
            <a:chOff x="0" y="823811"/>
            <a:chExt cx="355196" cy="673460"/>
          </a:xfrm>
        </p:grpSpPr>
        <p:sp>
          <p:nvSpPr>
            <p:cNvPr id="26" name="Rectangle 2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2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9" name="Rectangle 2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4" y="2425177"/>
            <a:ext cx="3223260" cy="205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a:extLst>
              <a:ext uri="{FF2B5EF4-FFF2-40B4-BE49-F238E27FC236}">
                <a16:creationId xmlns:a16="http://schemas.microsoft.com/office/drawing/2014/main" id="{AE15B0E9-B5E0-3971-7769-35B04BF205E6}"/>
              </a:ext>
            </a:extLst>
          </p:cNvPr>
          <p:cNvSpPr>
            <a:spLocks noGrp="1"/>
          </p:cNvSpPr>
          <p:nvPr>
            <p:ph idx="1"/>
          </p:nvPr>
        </p:nvSpPr>
        <p:spPr>
          <a:xfrm>
            <a:off x="184355" y="2605129"/>
            <a:ext cx="3996813" cy="2984689"/>
          </a:xfrm>
        </p:spPr>
        <p:txBody>
          <a:bodyPr anchor="ctr">
            <a:normAutofit/>
          </a:bodyPr>
          <a:lstStyle/>
          <a:p>
            <a:r>
              <a:rPr lang="en-GB" sz="1500" dirty="0"/>
              <a:t>The portal was codesigned with carers, as an option for Carers that have the ability to access online resources themselves or with a someone acting on their behalf. </a:t>
            </a:r>
          </a:p>
          <a:p>
            <a:r>
              <a:rPr lang="en-GB" sz="1500" dirty="0"/>
              <a:t>The form asks all the questions a worker would discuss during an assessment allowing the Carer to feel like they aren't being rushed and for the worker to focus on the concerns identified by the Carer. </a:t>
            </a:r>
          </a:p>
          <a:p>
            <a:r>
              <a:rPr lang="en-GB" sz="1500" dirty="0"/>
              <a:t>As its online Carers can start, save and return to the form at a time that suites them and their cared for person. </a:t>
            </a:r>
          </a:p>
          <a:p>
            <a:endParaRPr lang="en-GB" sz="1500" dirty="0"/>
          </a:p>
        </p:txBody>
      </p:sp>
      <p:sp>
        <p:nvSpPr>
          <p:cNvPr id="31" name="Rectangle 3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857250"/>
            <a:ext cx="1120748"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Rectangle 3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1242640"/>
            <a:ext cx="4507025" cy="437593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a:extLst>
              <a:ext uri="{FF2B5EF4-FFF2-40B4-BE49-F238E27FC236}">
                <a16:creationId xmlns:a16="http://schemas.microsoft.com/office/drawing/2014/main" id="{1D140351-C880-96BF-E4FC-15C4BC630C69}"/>
              </a:ext>
            </a:extLst>
          </p:cNvPr>
          <p:cNvPicPr>
            <a:picLocks noChangeAspect="1"/>
          </p:cNvPicPr>
          <p:nvPr/>
        </p:nvPicPr>
        <p:blipFill>
          <a:blip r:embed="rId2"/>
          <a:srcRect l="143" r="-105" b="2"/>
          <a:stretch/>
        </p:blipFill>
        <p:spPr>
          <a:xfrm>
            <a:off x="4404892" y="1669863"/>
            <a:ext cx="4222925" cy="3290373"/>
          </a:xfrm>
          <a:prstGeom prst="rect">
            <a:avLst/>
          </a:prstGeom>
        </p:spPr>
      </p:pic>
    </p:spTree>
    <p:extLst>
      <p:ext uri="{BB962C8B-B14F-4D97-AF65-F5344CB8AC3E}">
        <p14:creationId xmlns:p14="http://schemas.microsoft.com/office/powerpoint/2010/main" val="1012326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5143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FAE04AC4-C1A0-9409-E30D-B7B0B007D942}"/>
              </a:ext>
            </a:extLst>
          </p:cNvPr>
          <p:cNvSpPr>
            <a:spLocks noGrp="1"/>
          </p:cNvSpPr>
          <p:nvPr>
            <p:ph type="title"/>
          </p:nvPr>
        </p:nvSpPr>
        <p:spPr>
          <a:xfrm>
            <a:off x="268882" y="1251737"/>
            <a:ext cx="3427154" cy="777310"/>
          </a:xfrm>
        </p:spPr>
        <p:txBody>
          <a:bodyPr anchor="b">
            <a:normAutofit fontScale="90000"/>
          </a:bodyPr>
          <a:lstStyle/>
          <a:p>
            <a:r>
              <a:rPr lang="en-GB" sz="2700" dirty="0"/>
              <a:t>Access the portal today </a:t>
            </a:r>
          </a:p>
        </p:txBody>
      </p:sp>
      <p:sp>
        <p:nvSpPr>
          <p:cNvPr id="13" name="Rectangle 12">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400" y="2315935"/>
            <a:ext cx="3017520" cy="205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a:extLst>
              <a:ext uri="{FF2B5EF4-FFF2-40B4-BE49-F238E27FC236}">
                <a16:creationId xmlns:a16="http://schemas.microsoft.com/office/drawing/2014/main" id="{A807F09C-4750-7E82-190A-30483EE8EE7E}"/>
              </a:ext>
            </a:extLst>
          </p:cNvPr>
          <p:cNvSpPr>
            <a:spLocks noGrp="1"/>
          </p:cNvSpPr>
          <p:nvPr>
            <p:ph idx="1"/>
          </p:nvPr>
        </p:nvSpPr>
        <p:spPr>
          <a:xfrm>
            <a:off x="483800" y="2380576"/>
            <a:ext cx="3212238" cy="2633957"/>
          </a:xfrm>
        </p:spPr>
        <p:txBody>
          <a:bodyPr anchor="ctr">
            <a:normAutofit/>
          </a:bodyPr>
          <a:lstStyle/>
          <a:p>
            <a:pPr marL="0" indent="0">
              <a:buNone/>
            </a:pPr>
            <a:r>
              <a:rPr lang="en-GB" sz="1800" dirty="0"/>
              <a:t>The portal is for non-urgent needs, in the event of urgent needs please contact Customer first on: </a:t>
            </a:r>
          </a:p>
          <a:p>
            <a:pPr marL="0" indent="0" algn="ctr">
              <a:buNone/>
            </a:pPr>
            <a:r>
              <a:rPr lang="en-GB" sz="1800" dirty="0"/>
              <a:t>0800 917 11099</a:t>
            </a:r>
          </a:p>
        </p:txBody>
      </p:sp>
      <p:sp>
        <p:nvSpPr>
          <p:cNvPr id="15" name="Rectangle 14">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9382" y="5397270"/>
            <a:ext cx="555498" cy="1155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428692" y="1018651"/>
            <a:ext cx="555498" cy="88751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2595" y="1123469"/>
            <a:ext cx="4638730" cy="443640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4" name="Group 3">
            <a:extLst>
              <a:ext uri="{FF2B5EF4-FFF2-40B4-BE49-F238E27FC236}">
                <a16:creationId xmlns:a16="http://schemas.microsoft.com/office/drawing/2014/main" id="{ECB0AE4D-CFFA-DD57-0DFA-FDBFC2BD3A4A}"/>
              </a:ext>
            </a:extLst>
          </p:cNvPr>
          <p:cNvGrpSpPr/>
          <p:nvPr/>
        </p:nvGrpSpPr>
        <p:grpSpPr>
          <a:xfrm>
            <a:off x="4509360" y="1345120"/>
            <a:ext cx="4183900" cy="3993107"/>
            <a:chOff x="4843463" y="343710"/>
            <a:chExt cx="6503689" cy="6207109"/>
          </a:xfrm>
        </p:grpSpPr>
        <p:pic>
          <p:nvPicPr>
            <p:cNvPr id="5" name="Picture 4" descr="QR Code Image">
              <a:extLst>
                <a:ext uri="{FF2B5EF4-FFF2-40B4-BE49-F238E27FC236}">
                  <a16:creationId xmlns:a16="http://schemas.microsoft.com/office/drawing/2014/main" id="{0D1956F3-0EDE-1816-8437-5C347C5A0981}"/>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843463" y="343710"/>
              <a:ext cx="6503689" cy="620710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4" descr="Suffolk Social Care Providers - Red2Green">
              <a:extLst>
                <a:ext uri="{FF2B5EF4-FFF2-40B4-BE49-F238E27FC236}">
                  <a16:creationId xmlns:a16="http://schemas.microsoft.com/office/drawing/2014/main" id="{6B492CE1-FFFE-EA5D-BBFF-5F2B9B813AD1}"/>
                </a:ext>
              </a:extLst>
            </p:cNvPr>
            <p:cNvPicPr>
              <a:picLocks noChangeAspect="1" noChangeArrowheads="1"/>
            </p:cNvPicPr>
            <p:nvPr/>
          </p:nvPicPr>
          <p:blipFill>
            <a:blip r:embed="rId4">
              <a:alphaModFix amt="68000"/>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965030" y="1476969"/>
              <a:ext cx="4376739" cy="37160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03083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2391C-16BB-A451-59F9-1AAE223D886D}"/>
            </a:ext>
          </a:extLst>
        </p:cNvPr>
        <p:cNvGrpSpPr/>
        <p:nvPr/>
      </p:nvGrpSpPr>
      <p:grpSpPr>
        <a:xfrm>
          <a:off x="0" y="0"/>
          <a:ext cx="0" cy="0"/>
          <a:chOff x="0" y="0"/>
          <a:chExt cx="0" cy="0"/>
        </a:xfrm>
      </p:grpSpPr>
      <p:pic>
        <p:nvPicPr>
          <p:cNvPr id="5" name="Picture 4" descr="A person smiling at the camera&#10;&#10;AI-generated content may be incorrect.">
            <a:extLst>
              <a:ext uri="{FF2B5EF4-FFF2-40B4-BE49-F238E27FC236}">
                <a16:creationId xmlns:a16="http://schemas.microsoft.com/office/drawing/2014/main" id="{65E0E8D5-FCC1-9E7E-B182-4269E2CBA95C}"/>
              </a:ext>
            </a:extLst>
          </p:cNvPr>
          <p:cNvPicPr>
            <a:picLocks noChangeAspect="1"/>
          </p:cNvPicPr>
          <p:nvPr/>
        </p:nvPicPr>
        <p:blipFill>
          <a:blip r:embed="rId2">
            <a:extLst>
              <a:ext uri="{28A0092B-C50C-407E-A947-70E740481C1C}">
                <a14:useLocalDpi xmlns:a14="http://schemas.microsoft.com/office/drawing/2010/main" val="0"/>
              </a:ext>
            </a:extLst>
          </a:blip>
          <a:srcRect b="45520"/>
          <a:stretch/>
        </p:blipFill>
        <p:spPr>
          <a:xfrm>
            <a:off x="474181" y="1957669"/>
            <a:ext cx="1950128" cy="1954880"/>
          </a:xfrm>
          <a:prstGeom prst="rect">
            <a:avLst/>
          </a:prstGeom>
        </p:spPr>
      </p:pic>
      <p:pic>
        <p:nvPicPr>
          <p:cNvPr id="6" name="Picture 5" descr="A person with a beard and mustache&#10;&#10;AI-generated content may be incorrect.">
            <a:extLst>
              <a:ext uri="{FF2B5EF4-FFF2-40B4-BE49-F238E27FC236}">
                <a16:creationId xmlns:a16="http://schemas.microsoft.com/office/drawing/2014/main" id="{19D6A9C4-4147-AF6A-F480-47FE596F0127}"/>
              </a:ext>
            </a:extLst>
          </p:cNvPr>
          <p:cNvPicPr>
            <a:picLocks noChangeAspect="1"/>
          </p:cNvPicPr>
          <p:nvPr/>
        </p:nvPicPr>
        <p:blipFill>
          <a:blip r:embed="rId3">
            <a:extLst>
              <a:ext uri="{28A0092B-C50C-407E-A947-70E740481C1C}">
                <a14:useLocalDpi xmlns:a14="http://schemas.microsoft.com/office/drawing/2010/main" val="0"/>
              </a:ext>
            </a:extLst>
          </a:blip>
          <a:srcRect l="7706" t="22973" r="-138" b="15843"/>
          <a:stretch/>
        </p:blipFill>
        <p:spPr>
          <a:xfrm>
            <a:off x="6738088" y="2038844"/>
            <a:ext cx="1948220" cy="1697309"/>
          </a:xfrm>
          <a:prstGeom prst="rect">
            <a:avLst/>
          </a:prstGeom>
        </p:spPr>
      </p:pic>
      <p:sp>
        <p:nvSpPr>
          <p:cNvPr id="2" name="Title 1">
            <a:extLst>
              <a:ext uri="{FF2B5EF4-FFF2-40B4-BE49-F238E27FC236}">
                <a16:creationId xmlns:a16="http://schemas.microsoft.com/office/drawing/2014/main" id="{66FDE13A-2590-7653-37B3-CAF0D9DEAFFF}"/>
              </a:ext>
            </a:extLst>
          </p:cNvPr>
          <p:cNvSpPr>
            <a:spLocks noGrp="1"/>
          </p:cNvSpPr>
          <p:nvPr>
            <p:ph type="title"/>
          </p:nvPr>
        </p:nvSpPr>
        <p:spPr>
          <a:xfrm>
            <a:off x="1028698" y="1118899"/>
            <a:ext cx="7533017" cy="658297"/>
          </a:xfrm>
        </p:spPr>
        <p:txBody>
          <a:bodyPr anchor="ctr">
            <a:normAutofit/>
          </a:bodyPr>
          <a:lstStyle/>
          <a:p>
            <a:r>
              <a:rPr lang="en-GB" sz="3000">
                <a:solidFill>
                  <a:srgbClr val="FFFFFF"/>
                </a:solidFill>
              </a:rPr>
              <a:t>Presenters</a:t>
            </a:r>
          </a:p>
        </p:txBody>
      </p:sp>
      <p:graphicFrame>
        <p:nvGraphicFramePr>
          <p:cNvPr id="17" name="Content Placeholder 2">
            <a:extLst>
              <a:ext uri="{FF2B5EF4-FFF2-40B4-BE49-F238E27FC236}">
                <a16:creationId xmlns:a16="http://schemas.microsoft.com/office/drawing/2014/main" id="{49C53CBA-CB8E-1DBB-9F8E-E36C52A9B361}"/>
              </a:ext>
            </a:extLst>
          </p:cNvPr>
          <p:cNvGraphicFramePr>
            <a:graphicFrameLocks noGrp="1"/>
          </p:cNvGraphicFramePr>
          <p:nvPr>
            <p:ph idx="1"/>
          </p:nvPr>
        </p:nvGraphicFramePr>
        <p:xfrm>
          <a:off x="483042" y="3696314"/>
          <a:ext cx="8195872" cy="18899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0" name="Group 9">
            <a:extLst>
              <a:ext uri="{FF2B5EF4-FFF2-40B4-BE49-F238E27FC236}">
                <a16:creationId xmlns:a16="http://schemas.microsoft.com/office/drawing/2014/main" id="{F9157466-C29A-E0BC-FC7F-1C3BBDC99857}"/>
              </a:ext>
            </a:extLst>
          </p:cNvPr>
          <p:cNvGrpSpPr/>
          <p:nvPr/>
        </p:nvGrpSpPr>
        <p:grpSpPr>
          <a:xfrm>
            <a:off x="7104227" y="3882672"/>
            <a:ext cx="1284294" cy="381152"/>
            <a:chOff x="9703228" y="4041058"/>
            <a:chExt cx="1712392" cy="508203"/>
          </a:xfrm>
        </p:grpSpPr>
        <p:sp>
          <p:nvSpPr>
            <p:cNvPr id="8" name="Rectangle: Rounded Corners 7">
              <a:extLst>
                <a:ext uri="{FF2B5EF4-FFF2-40B4-BE49-F238E27FC236}">
                  <a16:creationId xmlns:a16="http://schemas.microsoft.com/office/drawing/2014/main" id="{9421D955-4A85-415A-CDD6-99FDC05784AD}"/>
                </a:ext>
              </a:extLst>
            </p:cNvPr>
            <p:cNvSpPr/>
            <p:nvPr/>
          </p:nvSpPr>
          <p:spPr>
            <a:xfrm>
              <a:off x="9703228" y="4041058"/>
              <a:ext cx="1712392" cy="50820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2050" name="Picture 2" descr="Logo">
              <a:extLst>
                <a:ext uri="{FF2B5EF4-FFF2-40B4-BE49-F238E27FC236}">
                  <a16:creationId xmlns:a16="http://schemas.microsoft.com/office/drawing/2014/main" id="{032DDC62-CEED-F85B-ED18-520206F762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05061" y="4085915"/>
              <a:ext cx="1528565" cy="463346"/>
            </a:xfrm>
            <a:prstGeom prst="rect">
              <a:avLst/>
            </a:prstGeom>
            <a:noFill/>
            <a:extLst>
              <a:ext uri="{909E8E84-426E-40DD-AFC4-6F175D3DCCD1}">
                <a14:hiddenFill xmlns:a14="http://schemas.microsoft.com/office/drawing/2010/main">
                  <a:solidFill>
                    <a:srgbClr val="FFFFFF"/>
                  </a:solidFill>
                </a14:hiddenFill>
              </a:ext>
            </a:extLst>
          </p:spPr>
        </p:pic>
      </p:grpSp>
      <p:pic>
        <p:nvPicPr>
          <p:cNvPr id="2052" name="Picture 4" descr="Shaftesbury Suffolk – It all adds up">
            <a:extLst>
              <a:ext uri="{FF2B5EF4-FFF2-40B4-BE49-F238E27FC236}">
                <a16:creationId xmlns:a16="http://schemas.microsoft.com/office/drawing/2014/main" id="{37BC8801-D615-7C31-49EB-8C632C07775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5479" y="3876787"/>
            <a:ext cx="1393100" cy="3666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373E0077-AADF-592B-BEE0-73B88590A6A6}"/>
              </a:ext>
            </a:extLst>
          </p:cNvPr>
          <p:cNvGrpSpPr/>
          <p:nvPr/>
        </p:nvGrpSpPr>
        <p:grpSpPr>
          <a:xfrm>
            <a:off x="5051026" y="3876787"/>
            <a:ext cx="1174397" cy="456451"/>
            <a:chOff x="3067499" y="1986116"/>
            <a:chExt cx="3815082" cy="1582501"/>
          </a:xfrm>
        </p:grpSpPr>
        <p:sp>
          <p:nvSpPr>
            <p:cNvPr id="12" name="Rectangle: Rounded Corners 11">
              <a:extLst>
                <a:ext uri="{FF2B5EF4-FFF2-40B4-BE49-F238E27FC236}">
                  <a16:creationId xmlns:a16="http://schemas.microsoft.com/office/drawing/2014/main" id="{7C04EAC9-3E06-3653-AACD-F3A8CA4F7676}"/>
                </a:ext>
              </a:extLst>
            </p:cNvPr>
            <p:cNvSpPr/>
            <p:nvPr/>
          </p:nvSpPr>
          <p:spPr>
            <a:xfrm>
              <a:off x="3067499" y="1986116"/>
              <a:ext cx="3815082" cy="1576445"/>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2056" name="Picture 8" descr="Suffolk Family Carers | Support for unpaid family carers">
              <a:extLst>
                <a:ext uri="{FF2B5EF4-FFF2-40B4-BE49-F238E27FC236}">
                  <a16:creationId xmlns:a16="http://schemas.microsoft.com/office/drawing/2014/main" id="{4C30DC6A-10F8-0245-D1C2-62F7DF7D88E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67499" y="2006517"/>
              <a:ext cx="3810000" cy="156210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B95001A6-C38E-68F8-7B05-C327FAB6C69D}"/>
              </a:ext>
            </a:extLst>
          </p:cNvPr>
          <p:cNvSpPr txBox="1"/>
          <p:nvPr/>
        </p:nvSpPr>
        <p:spPr>
          <a:xfrm>
            <a:off x="474181" y="1117151"/>
            <a:ext cx="8212127" cy="415498"/>
          </a:xfrm>
          <a:prstGeom prst="rect">
            <a:avLst/>
          </a:prstGeom>
          <a:noFill/>
        </p:spPr>
        <p:txBody>
          <a:bodyPr wrap="square">
            <a:spAutoFit/>
          </a:bodyPr>
          <a:lstStyle/>
          <a:p>
            <a:pPr algn="ctr"/>
            <a:r>
              <a:rPr lang="en-GB" sz="2100" dirty="0"/>
              <a:t>We invite you to Ask us any questions </a:t>
            </a:r>
          </a:p>
        </p:txBody>
      </p:sp>
      <p:sp>
        <p:nvSpPr>
          <p:cNvPr id="13" name="Rectangle: Rounded Corners 12">
            <a:extLst>
              <a:ext uri="{FF2B5EF4-FFF2-40B4-BE49-F238E27FC236}">
                <a16:creationId xmlns:a16="http://schemas.microsoft.com/office/drawing/2014/main" id="{F16CF2A8-66F0-5AA0-EB73-0E5218FBCA59}"/>
              </a:ext>
            </a:extLst>
          </p:cNvPr>
          <p:cNvSpPr/>
          <p:nvPr/>
        </p:nvSpPr>
        <p:spPr>
          <a:xfrm>
            <a:off x="2993923" y="3750632"/>
            <a:ext cx="988142" cy="658297"/>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1" name="Picture 10" descr="A blue flower with a black background&#10;&#10;Description automatically generated">
            <a:extLst>
              <a:ext uri="{FF2B5EF4-FFF2-40B4-BE49-F238E27FC236}">
                <a16:creationId xmlns:a16="http://schemas.microsoft.com/office/drawing/2014/main" id="{280C4084-2695-FCA9-0B56-EAC1D16D936B}"/>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081888" y="3764649"/>
            <a:ext cx="789862" cy="566842"/>
          </a:xfrm>
          <a:prstGeom prst="rect">
            <a:avLst/>
          </a:prstGeom>
          <a:noFill/>
          <a:ln>
            <a:noFill/>
          </a:ln>
        </p:spPr>
      </p:pic>
      <p:pic>
        <p:nvPicPr>
          <p:cNvPr id="3" name="Picture 2" descr="A person with long hair wearing a white shirt&#10;&#10;AI-generated content may be incorrect.">
            <a:extLst>
              <a:ext uri="{FF2B5EF4-FFF2-40B4-BE49-F238E27FC236}">
                <a16:creationId xmlns:a16="http://schemas.microsoft.com/office/drawing/2014/main" id="{26379281-BACD-086C-71B7-D1CCD963E259}"/>
              </a:ext>
            </a:extLst>
          </p:cNvPr>
          <p:cNvPicPr>
            <a:picLocks noChangeAspect="1"/>
          </p:cNvPicPr>
          <p:nvPr/>
        </p:nvPicPr>
        <p:blipFill>
          <a:blip r:embed="rId13">
            <a:extLst>
              <a:ext uri="{28A0092B-C50C-407E-A947-70E740481C1C}">
                <a14:useLocalDpi xmlns:a14="http://schemas.microsoft.com/office/drawing/2010/main" val="0"/>
              </a:ext>
            </a:extLst>
          </a:blip>
          <a:srcRect t="2898" b="37943"/>
          <a:stretch>
            <a:fillRect/>
          </a:stretch>
        </p:blipFill>
        <p:spPr>
          <a:xfrm>
            <a:off x="4645854" y="2038844"/>
            <a:ext cx="1951355" cy="1657102"/>
          </a:xfrm>
          <a:prstGeom prst="rect">
            <a:avLst/>
          </a:prstGeom>
        </p:spPr>
      </p:pic>
      <p:pic>
        <p:nvPicPr>
          <p:cNvPr id="4" name="Picture 3">
            <a:extLst>
              <a:ext uri="{FF2B5EF4-FFF2-40B4-BE49-F238E27FC236}">
                <a16:creationId xmlns:a16="http://schemas.microsoft.com/office/drawing/2014/main" id="{7FB1F145-4DA1-EBD1-369F-D6EFEC79254B}"/>
              </a:ext>
            </a:extLst>
          </p:cNvPr>
          <p:cNvPicPr>
            <a:picLocks noChangeAspect="1"/>
          </p:cNvPicPr>
          <p:nvPr/>
        </p:nvPicPr>
        <p:blipFill>
          <a:blip r:embed="rId14">
            <a:extLst>
              <a:ext uri="{28A0092B-C50C-407E-A947-70E740481C1C}">
                <a14:useLocalDpi xmlns:a14="http://schemas.microsoft.com/office/drawing/2010/main" val="0"/>
              </a:ext>
            </a:extLst>
          </a:blip>
          <a:srcRect l="36006" t="36808" b="22399"/>
          <a:stretch/>
        </p:blipFill>
        <p:spPr bwMode="auto">
          <a:xfrm>
            <a:off x="2566417" y="2038844"/>
            <a:ext cx="1950128" cy="1657470"/>
          </a:xfrm>
          <a:prstGeom prst="rect">
            <a:avLst/>
          </a:prstGeom>
          <a:noFill/>
          <a:ln>
            <a:noFill/>
          </a:ln>
        </p:spPr>
      </p:pic>
    </p:spTree>
    <p:extLst>
      <p:ext uri="{BB962C8B-B14F-4D97-AF65-F5344CB8AC3E}">
        <p14:creationId xmlns:p14="http://schemas.microsoft.com/office/powerpoint/2010/main" val="2837658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6944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D48D9584-D2FD-48CE-9E17-4E250B743B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descr="A bridge over water with a sunset&#10;&#10;AI-generated content may be incorrect.">
            <a:extLst>
              <a:ext uri="{FF2B5EF4-FFF2-40B4-BE49-F238E27FC236}">
                <a16:creationId xmlns:a16="http://schemas.microsoft.com/office/drawing/2014/main" id="{62A529CE-4AAF-4941-F858-7364AC55B164}"/>
              </a:ext>
            </a:extLst>
          </p:cNvPr>
          <p:cNvPicPr>
            <a:picLocks noChangeAspect="1"/>
          </p:cNvPicPr>
          <p:nvPr/>
        </p:nvPicPr>
        <p:blipFill>
          <a:blip r:embed="rId2">
            <a:extLst>
              <a:ext uri="{28A0092B-C50C-407E-A947-70E740481C1C}">
                <a14:useLocalDpi xmlns:a14="http://schemas.microsoft.com/office/drawing/2010/main" val="0"/>
              </a:ext>
            </a:extLst>
          </a:blip>
          <a:srcRect l="10629" r="1540" b="-1"/>
          <a:stretch>
            <a:fillRect/>
          </a:stretch>
        </p:blipFill>
        <p:spPr>
          <a:xfrm>
            <a:off x="2682914" y="857257"/>
            <a:ext cx="3734478" cy="2551169"/>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030" name="Picture 6" descr="10 of the best places to stay in Suffolk - holidaycottages.co.uk">
            <a:extLst>
              <a:ext uri="{FF2B5EF4-FFF2-40B4-BE49-F238E27FC236}">
                <a16:creationId xmlns:a16="http://schemas.microsoft.com/office/drawing/2014/main" id="{47B7FC05-64A1-2D3F-AFE9-C1735A1B85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877" r="702" b="1"/>
          <a:stretch>
            <a:fillRect/>
          </a:stretch>
        </p:blipFill>
        <p:spPr bwMode="auto">
          <a:xfrm>
            <a:off x="5866893" y="3449575"/>
            <a:ext cx="3277108" cy="2551176"/>
          </a:xfrm>
          <a:custGeom>
            <a:avLst/>
            <a:gdLst/>
            <a:ahLst/>
            <a:cxnLst/>
            <a:rect l="l" t="t" r="r" b="b"/>
            <a:pathLst>
              <a:path w="4369477" h="3401568">
                <a:moveTo>
                  <a:pt x="781270" y="0"/>
                </a:moveTo>
                <a:lnTo>
                  <a:pt x="4369477" y="0"/>
                </a:lnTo>
                <a:lnTo>
                  <a:pt x="4369477" y="3401568"/>
                </a:lnTo>
                <a:lnTo>
                  <a:pt x="0" y="3401568"/>
                </a:lnTo>
                <a:lnTo>
                  <a:pt x="1963" y="3397912"/>
                </a:lnTo>
                <a:cubicBezTo>
                  <a:pt x="454182" y="2512619"/>
                  <a:pt x="736170" y="1430108"/>
                  <a:pt x="776876" y="254399"/>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Best Places to Live in Suffolk">
            <a:extLst>
              <a:ext uri="{FF2B5EF4-FFF2-40B4-BE49-F238E27FC236}">
                <a16:creationId xmlns:a16="http://schemas.microsoft.com/office/drawing/2014/main" id="{88A2F04C-2F79-092E-BC72-5108432196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205" r="3" b="3"/>
          <a:stretch>
            <a:fillRect/>
          </a:stretch>
        </p:blipFill>
        <p:spPr bwMode="auto">
          <a:xfrm>
            <a:off x="2722696" y="3449574"/>
            <a:ext cx="3694109" cy="2551176"/>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037" name="Freeform: Shape 1036">
            <a:extLst>
              <a:ext uri="{FF2B5EF4-FFF2-40B4-BE49-F238E27FC236}">
                <a16:creationId xmlns:a16="http://schemas.microsoft.com/office/drawing/2014/main" id="{CA17DEF4-6C5D-41C6-8D93-5C7CFD7AD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3297852" cy="51435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39" name="Freeform: Shape 1038">
            <a:extLst>
              <a:ext uri="{FF2B5EF4-FFF2-40B4-BE49-F238E27FC236}">
                <a16:creationId xmlns:a16="http://schemas.microsoft.com/office/drawing/2014/main" id="{22BBC5A3-5C8C-4FB9-AEFF-8778D2C98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3289878" cy="51435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9C643F9-77BF-AACB-517D-B8B1092B2187}"/>
              </a:ext>
            </a:extLst>
          </p:cNvPr>
          <p:cNvSpPr>
            <a:spLocks noGrp="1"/>
          </p:cNvSpPr>
          <p:nvPr>
            <p:ph type="ctrTitle"/>
          </p:nvPr>
        </p:nvSpPr>
        <p:spPr>
          <a:xfrm>
            <a:off x="329184" y="1988820"/>
            <a:ext cx="2571750" cy="2173986"/>
          </a:xfrm>
        </p:spPr>
        <p:txBody>
          <a:bodyPr>
            <a:normAutofit/>
          </a:bodyPr>
          <a:lstStyle/>
          <a:p>
            <a:pPr algn="l"/>
            <a:r>
              <a:rPr lang="en-GB" sz="3000" dirty="0"/>
              <a:t>Dementia Marketplace 2025</a:t>
            </a:r>
          </a:p>
        </p:txBody>
      </p:sp>
      <p:sp>
        <p:nvSpPr>
          <p:cNvPr id="3" name="Subtitle 2">
            <a:extLst>
              <a:ext uri="{FF2B5EF4-FFF2-40B4-BE49-F238E27FC236}">
                <a16:creationId xmlns:a16="http://schemas.microsoft.com/office/drawing/2014/main" id="{37F7E447-05B8-B6EC-ED35-96CE06329881}"/>
              </a:ext>
            </a:extLst>
          </p:cNvPr>
          <p:cNvSpPr>
            <a:spLocks noGrp="1"/>
          </p:cNvSpPr>
          <p:nvPr>
            <p:ph type="subTitle" idx="1"/>
          </p:nvPr>
        </p:nvSpPr>
        <p:spPr>
          <a:xfrm>
            <a:off x="329184" y="4437126"/>
            <a:ext cx="2571750" cy="1001268"/>
          </a:xfrm>
        </p:spPr>
        <p:txBody>
          <a:bodyPr>
            <a:normAutofit/>
          </a:bodyPr>
          <a:lstStyle/>
          <a:p>
            <a:pPr algn="l"/>
            <a:r>
              <a:rPr lang="en-GB" sz="1575" b="1" dirty="0">
                <a:effectLst/>
                <a:latin typeface="Aptos" panose="020B0004020202020204" pitchFamily="34" charset="0"/>
                <a:ea typeface="Aptos" panose="020B0004020202020204" pitchFamily="34" charset="0"/>
                <a:cs typeface="Aptos" panose="020B0004020202020204" pitchFamily="34" charset="0"/>
              </a:rPr>
              <a:t>What support is there in Suffolk for people with dementia and their carers? </a:t>
            </a:r>
            <a:endParaRPr lang="en-GB" sz="1575" dirty="0"/>
          </a:p>
        </p:txBody>
      </p:sp>
      <p:sp>
        <p:nvSpPr>
          <p:cNvPr id="1041" name="Rectangle 1040">
            <a:extLst>
              <a:ext uri="{FF2B5EF4-FFF2-40B4-BE49-F238E27FC236}">
                <a16:creationId xmlns:a16="http://schemas.microsoft.com/office/drawing/2014/main" id="{3BB917E8-D696-4787-96D6-521A9C42F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5992" y="1117343"/>
            <a:ext cx="109728"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29 of the best things to do in Suffolk with kids - MUMMYTRAVELS">
            <a:extLst>
              <a:ext uri="{FF2B5EF4-FFF2-40B4-BE49-F238E27FC236}">
                <a16:creationId xmlns:a16="http://schemas.microsoft.com/office/drawing/2014/main" id="{59ED56A9-6853-6B22-99CB-FF6C6C9C05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115" r="7587" b="1"/>
          <a:stretch>
            <a:fillRect/>
          </a:stretch>
        </p:blipFill>
        <p:spPr bwMode="auto">
          <a:xfrm>
            <a:off x="5883906" y="857257"/>
            <a:ext cx="3260096" cy="2551169"/>
          </a:xfrm>
          <a:custGeom>
            <a:avLst/>
            <a:gdLst/>
            <a:ahLst/>
            <a:cxnLst/>
            <a:rect l="l" t="t" r="r" b="b"/>
            <a:pathLst>
              <a:path w="4346795" h="3401568">
                <a:moveTo>
                  <a:pt x="0" y="0"/>
                </a:moveTo>
                <a:lnTo>
                  <a:pt x="4346795" y="0"/>
                </a:lnTo>
                <a:lnTo>
                  <a:pt x="4346795" y="3401568"/>
                </a:lnTo>
                <a:lnTo>
                  <a:pt x="762748" y="3401568"/>
                </a:lnTo>
                <a:lnTo>
                  <a:pt x="751436" y="2963954"/>
                </a:lnTo>
                <a:cubicBezTo>
                  <a:pt x="698408" y="1942163"/>
                  <a:pt x="463174" y="995044"/>
                  <a:pt x="93264" y="192283"/>
                </a:cubicBezTo>
                <a:close/>
              </a:path>
            </a:pathLst>
          </a:custGeom>
          <a:noFill/>
          <a:extLst>
            <a:ext uri="{909E8E84-426E-40DD-AFC4-6F175D3DCCD1}">
              <a14:hiddenFill xmlns:a14="http://schemas.microsoft.com/office/drawing/2010/main">
                <a:solidFill>
                  <a:srgbClr val="FFFFFF"/>
                </a:solidFill>
              </a14:hiddenFill>
            </a:ext>
          </a:extLst>
        </p:spPr>
      </p:pic>
      <p:sp>
        <p:nvSpPr>
          <p:cNvPr id="1043" name="Rectangle 1042">
            <a:extLst>
              <a:ext uri="{FF2B5EF4-FFF2-40B4-BE49-F238E27FC236}">
                <a16:creationId xmlns:a16="http://schemas.microsoft.com/office/drawing/2014/main" id="{39F4C545-E278-42ED-9B78-2EBA464444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4265676"/>
            <a:ext cx="2561225"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333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F648FA-AC66-89A6-8DEE-4A65DA8C1420}"/>
              </a:ext>
            </a:extLst>
          </p:cNvPr>
          <p:cNvSpPr txBox="1"/>
          <p:nvPr/>
        </p:nvSpPr>
        <p:spPr>
          <a:xfrm>
            <a:off x="195943" y="2494814"/>
            <a:ext cx="8636558" cy="1246495"/>
          </a:xfrm>
          <a:prstGeom prst="rect">
            <a:avLst/>
          </a:prstGeom>
          <a:noFill/>
        </p:spPr>
        <p:txBody>
          <a:bodyPr wrap="square" rtlCol="0">
            <a:spAutoFit/>
          </a:bodyPr>
          <a:lstStyle/>
          <a:p>
            <a:endParaRPr lang="en-GB" sz="3750" b="1" u="sng" dirty="0">
              <a:solidFill>
                <a:srgbClr val="7030A0"/>
              </a:solidFill>
              <a:latin typeface="Aptos Display" panose="020B0004020202020204" pitchFamily="34" charset="0"/>
              <a:ea typeface="Permanent Marker" panose="02000000000000000000" pitchFamily="2" charset="0"/>
              <a:cs typeface="Arial" panose="020B0604020202020204" pitchFamily="34" charset="0"/>
            </a:endParaRPr>
          </a:p>
          <a:p>
            <a:endParaRPr lang="en-GB" sz="3750" b="1" dirty="0">
              <a:solidFill>
                <a:srgbClr val="292A86"/>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BB21040-ABBA-8F92-F2F6-4F2789E330BC}"/>
              </a:ext>
            </a:extLst>
          </p:cNvPr>
          <p:cNvSpPr txBox="1"/>
          <p:nvPr/>
        </p:nvSpPr>
        <p:spPr>
          <a:xfrm>
            <a:off x="195943" y="3141144"/>
            <a:ext cx="8636558" cy="2262158"/>
          </a:xfrm>
          <a:prstGeom prst="rect">
            <a:avLst/>
          </a:prstGeom>
          <a:noFill/>
        </p:spPr>
        <p:txBody>
          <a:bodyPr wrap="square" rtlCol="0">
            <a:spAutoFit/>
          </a:bodyPr>
          <a:lstStyle/>
          <a:p>
            <a:endParaRPr lang="en-GB" sz="1800" b="1" dirty="0">
              <a:solidFill>
                <a:srgbClr val="0190D4"/>
              </a:solidFill>
              <a:latin typeface="Arial" panose="020B0604020202020204" pitchFamily="34" charset="0"/>
              <a:cs typeface="Arial" panose="020B0604020202020204" pitchFamily="34" charset="0"/>
            </a:endParaRPr>
          </a:p>
          <a:p>
            <a:endParaRPr lang="en-GB" sz="1800" b="1" dirty="0">
              <a:solidFill>
                <a:srgbClr val="0190D4"/>
              </a:solidFill>
              <a:latin typeface="Arial" panose="020B0604020202020204" pitchFamily="34" charset="0"/>
              <a:cs typeface="Arial" panose="020B0604020202020204" pitchFamily="34" charset="0"/>
            </a:endParaRPr>
          </a:p>
          <a:p>
            <a:endParaRPr lang="en-GB" sz="1800" b="1" dirty="0">
              <a:solidFill>
                <a:srgbClr val="0190D4"/>
              </a:solidFill>
              <a:latin typeface="Arial" panose="020B0604020202020204" pitchFamily="34" charset="0"/>
              <a:cs typeface="Arial" panose="020B0604020202020204" pitchFamily="34" charset="0"/>
            </a:endParaRPr>
          </a:p>
          <a:p>
            <a:r>
              <a:rPr lang="en-GB" sz="1800" b="1" dirty="0">
                <a:solidFill>
                  <a:srgbClr val="0190D4"/>
                </a:solidFill>
                <a:latin typeface="Arial" panose="020B0604020202020204" pitchFamily="34" charset="0"/>
                <a:cs typeface="Arial" panose="020B0604020202020204" pitchFamily="34" charset="0"/>
              </a:rPr>
              <a:t>Melanie D’ardis</a:t>
            </a:r>
          </a:p>
          <a:p>
            <a:r>
              <a:rPr lang="en-GB" sz="1350" b="1" dirty="0">
                <a:solidFill>
                  <a:srgbClr val="0190D4"/>
                </a:solidFill>
                <a:latin typeface="Arial" panose="020B0604020202020204" pitchFamily="34" charset="0"/>
                <a:cs typeface="Arial" panose="020B0604020202020204" pitchFamily="34" charset="0"/>
              </a:rPr>
              <a:t>Operations Manager Older Adult Community Services</a:t>
            </a:r>
          </a:p>
          <a:p>
            <a:r>
              <a:rPr lang="en-GB" sz="1350" b="1" dirty="0">
                <a:solidFill>
                  <a:srgbClr val="0190D4"/>
                </a:solidFill>
                <a:latin typeface="Arial" panose="020B0604020202020204" pitchFamily="34" charset="0"/>
                <a:cs typeface="Arial" panose="020B0604020202020204" pitchFamily="34" charset="0"/>
              </a:rPr>
              <a:t>Norfolk and Suffolk NHS Foundation Trust</a:t>
            </a:r>
          </a:p>
          <a:p>
            <a:r>
              <a:rPr lang="en-GB" sz="2400" b="1" i="1" dirty="0">
                <a:solidFill>
                  <a:srgbClr val="7030A0"/>
                </a:solidFill>
                <a:latin typeface="Arial" panose="020B0604020202020204" pitchFamily="34" charset="0"/>
                <a:cs typeface="Arial" panose="020B0604020202020204" pitchFamily="34" charset="0"/>
              </a:rPr>
              <a:t>                                                                         </a:t>
            </a:r>
          </a:p>
          <a:p>
            <a:r>
              <a:rPr lang="en-GB" sz="1800" b="1" i="1" dirty="0">
                <a:solidFill>
                  <a:srgbClr val="0190D4"/>
                </a:solidFill>
                <a:latin typeface="Arial" panose="020B0604020202020204" pitchFamily="34" charset="0"/>
                <a:cs typeface="Arial" panose="020B0604020202020204" pitchFamily="34" charset="0"/>
              </a:rPr>
              <a:t>                                                                                                            </a:t>
            </a:r>
            <a:r>
              <a:rPr lang="en-GB" sz="1800" b="1" dirty="0">
                <a:solidFill>
                  <a:srgbClr val="0190D4"/>
                </a:solidFill>
                <a:latin typeface="Arial" panose="020B0604020202020204" pitchFamily="34" charset="0"/>
                <a:cs typeface="Arial" panose="020B0604020202020204" pitchFamily="34" charset="0"/>
              </a:rPr>
              <a:t>June 25</a:t>
            </a:r>
            <a:r>
              <a:rPr lang="en-GB" sz="1800" b="1" baseline="30000" dirty="0">
                <a:solidFill>
                  <a:srgbClr val="0190D4"/>
                </a:solidFill>
                <a:latin typeface="Arial" panose="020B0604020202020204" pitchFamily="34" charset="0"/>
                <a:cs typeface="Arial" panose="020B0604020202020204" pitchFamily="34" charset="0"/>
              </a:rPr>
              <a:t>th</a:t>
            </a:r>
            <a:r>
              <a:rPr lang="en-GB" sz="1800" b="1" dirty="0">
                <a:solidFill>
                  <a:srgbClr val="0190D4"/>
                </a:solidFill>
                <a:latin typeface="Arial" panose="020B0604020202020204" pitchFamily="34" charset="0"/>
                <a:cs typeface="Arial" panose="020B0604020202020204" pitchFamily="34" charset="0"/>
              </a:rPr>
              <a:t> 2025</a:t>
            </a:r>
          </a:p>
        </p:txBody>
      </p:sp>
      <p:pic>
        <p:nvPicPr>
          <p:cNvPr id="3" name="Picture 2" descr="A blue and purple text&#10;&#10;AI-generated content may be incorrect.">
            <a:extLst>
              <a:ext uri="{FF2B5EF4-FFF2-40B4-BE49-F238E27FC236}">
                <a16:creationId xmlns:a16="http://schemas.microsoft.com/office/drawing/2014/main" id="{B8AA0F66-F937-BCAC-1A78-DB10879D62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62" y="857250"/>
            <a:ext cx="7141304" cy="2069024"/>
          </a:xfrm>
          <a:prstGeom prst="rect">
            <a:avLst/>
          </a:prstGeom>
        </p:spPr>
      </p:pic>
      <p:pic>
        <p:nvPicPr>
          <p:cNvPr id="10" name="Graphic 9">
            <a:extLst>
              <a:ext uri="{FF2B5EF4-FFF2-40B4-BE49-F238E27FC236}">
                <a16:creationId xmlns:a16="http://schemas.microsoft.com/office/drawing/2014/main" id="{747BC016-2253-7C3D-F83A-DBC207E6989D}"/>
              </a:ext>
            </a:extLst>
          </p:cNvPr>
          <p:cNvPicPr>
            <a:picLocks noChangeAspect="1"/>
          </p:cNvPicPr>
          <p:nvPr/>
        </p:nvPicPr>
        <p:blipFill>
          <a:blip r:embed="rId4">
            <a:extLst>
              <a:ext uri="{96DAC541-7B7A-43D3-8B79-37D633B846F1}">
                <asvg:svgBlip xmlns:asvg="http://schemas.microsoft.com/office/drawing/2016/SVG/main" r:embed="rId5"/>
              </a:ext>
              <a:ext uri="{837473B0-CC2E-450A-ABE3-18F120FF3D39}">
                <a1611:picAttrSrcUrl xmlns:a1611="http://schemas.microsoft.com/office/drawing/2016/11/main" r:id="rId6"/>
              </a:ext>
            </a:extLst>
          </a:blip>
          <a:stretch>
            <a:fillRect/>
          </a:stretch>
        </p:blipFill>
        <p:spPr>
          <a:xfrm>
            <a:off x="6346557" y="2702189"/>
            <a:ext cx="2196884" cy="2062830"/>
          </a:xfrm>
          <a:prstGeom prst="rect">
            <a:avLst/>
          </a:prstGeom>
        </p:spPr>
      </p:pic>
    </p:spTree>
    <p:extLst>
      <p:ext uri="{BB962C8B-B14F-4D97-AF65-F5344CB8AC3E}">
        <p14:creationId xmlns:p14="http://schemas.microsoft.com/office/powerpoint/2010/main" val="37879767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FBDBE3-6501-C781-DE47-AD138B16ACB3}"/>
              </a:ext>
            </a:extLst>
          </p:cNvPr>
          <p:cNvSpPr txBox="1"/>
          <p:nvPr/>
        </p:nvSpPr>
        <p:spPr>
          <a:xfrm>
            <a:off x="110218" y="1555232"/>
            <a:ext cx="8636558" cy="646331"/>
          </a:xfrm>
          <a:prstGeom prst="rect">
            <a:avLst/>
          </a:prstGeom>
          <a:noFill/>
        </p:spPr>
        <p:txBody>
          <a:bodyPr wrap="square" rtlCol="0">
            <a:spAutoFit/>
          </a:bodyPr>
          <a:lstStyle/>
          <a:p>
            <a:r>
              <a:rPr lang="en-GB" sz="3600" b="1" u="sng" dirty="0">
                <a:solidFill>
                  <a:srgbClr val="7030A0"/>
                </a:solidFill>
                <a:latin typeface="Aptos Display" panose="020B0004020202020204" pitchFamily="34" charset="0"/>
              </a:rPr>
              <a:t>Brain Health: Everybody’s business</a:t>
            </a:r>
            <a:endParaRPr lang="en-GB" sz="3600" b="1" u="sng" dirty="0">
              <a:solidFill>
                <a:srgbClr val="7030A0"/>
              </a:solidFill>
              <a:latin typeface="Aptos Display" panose="020B00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5EF01C5-EEBA-5D20-FBF8-8CA1AE64E92A}"/>
              </a:ext>
            </a:extLst>
          </p:cNvPr>
          <p:cNvSpPr txBox="1"/>
          <p:nvPr/>
        </p:nvSpPr>
        <p:spPr>
          <a:xfrm>
            <a:off x="1014413" y="2300289"/>
            <a:ext cx="5818584" cy="2354491"/>
          </a:xfrm>
          <a:prstGeom prst="rect">
            <a:avLst/>
          </a:prstGeom>
          <a:noFill/>
        </p:spPr>
        <p:txBody>
          <a:bodyPr wrap="square">
            <a:spAutoFit/>
          </a:bodyPr>
          <a:lstStyle/>
          <a:p>
            <a:pPr marL="342900" indent="-342900">
              <a:buFont typeface="Arial" panose="020B0604020202020204" pitchFamily="34" charset="0"/>
              <a:buChar char="•"/>
            </a:pPr>
            <a:r>
              <a:rPr lang="en-GB" sz="2100" dirty="0">
                <a:solidFill>
                  <a:srgbClr val="0190D4"/>
                </a:solidFill>
              </a:rPr>
              <a:t>Welcome!</a:t>
            </a:r>
          </a:p>
          <a:p>
            <a:endParaRPr lang="en-GB" sz="2100" dirty="0">
              <a:solidFill>
                <a:srgbClr val="0190D4"/>
              </a:solidFill>
            </a:endParaRPr>
          </a:p>
          <a:p>
            <a:pPr marL="342900" indent="-342900">
              <a:buFont typeface="Arial" panose="020B0604020202020204" pitchFamily="34" charset="0"/>
              <a:buChar char="•"/>
            </a:pPr>
            <a:r>
              <a:rPr lang="en-GB" sz="2100" dirty="0">
                <a:solidFill>
                  <a:srgbClr val="0190D4"/>
                </a:solidFill>
              </a:rPr>
              <a:t>Introduction</a:t>
            </a:r>
          </a:p>
          <a:p>
            <a:r>
              <a:rPr lang="en-GB" sz="2100" dirty="0">
                <a:solidFill>
                  <a:srgbClr val="0190D4"/>
                </a:solidFill>
              </a:rPr>
              <a:t> </a:t>
            </a:r>
          </a:p>
          <a:p>
            <a:pPr marL="342900" indent="-342900">
              <a:buFont typeface="Arial" panose="020B0604020202020204" pitchFamily="34" charset="0"/>
              <a:buChar char="•"/>
            </a:pPr>
            <a:r>
              <a:rPr lang="en-GB" sz="2100" dirty="0">
                <a:solidFill>
                  <a:srgbClr val="0190D4"/>
                </a:solidFill>
              </a:rPr>
              <a:t>Why brain health matters to everyone</a:t>
            </a:r>
          </a:p>
          <a:p>
            <a:endParaRPr lang="en-GB" sz="2100" dirty="0">
              <a:solidFill>
                <a:srgbClr val="0190D4"/>
              </a:solidFill>
            </a:endParaRPr>
          </a:p>
          <a:p>
            <a:pPr marL="342900" indent="-342900">
              <a:buFont typeface="Arial" panose="020B0604020202020204" pitchFamily="34" charset="0"/>
              <a:buChar char="•"/>
            </a:pPr>
            <a:r>
              <a:rPr lang="en-GB" sz="2100" dirty="0">
                <a:solidFill>
                  <a:srgbClr val="0190D4"/>
                </a:solidFill>
              </a:rPr>
              <a:t>Important for those living with dementia</a:t>
            </a:r>
          </a:p>
        </p:txBody>
      </p:sp>
    </p:spTree>
    <p:extLst>
      <p:ext uri="{BB962C8B-B14F-4D97-AF65-F5344CB8AC3E}">
        <p14:creationId xmlns:p14="http://schemas.microsoft.com/office/powerpoint/2010/main" val="31310470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E9455C-03DE-B809-1F5F-6A41B09760C7}"/>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6" descr="A heart and brain with a string attached to it&#10;&#10;AI-generated content may be incorrect.">
            <a:extLst>
              <a:ext uri="{FF2B5EF4-FFF2-40B4-BE49-F238E27FC236}">
                <a16:creationId xmlns:a16="http://schemas.microsoft.com/office/drawing/2014/main" id="{412CF74A-D325-21B6-CC6E-9669669848BA}"/>
              </a:ext>
            </a:extLst>
          </p:cNvPr>
          <p:cNvPicPr>
            <a:picLocks noChangeAspect="1"/>
          </p:cNvPicPr>
          <p:nvPr/>
        </p:nvPicPr>
        <p:blipFill>
          <a:blip r:embed="rId2"/>
          <a:srcRect r="5882" b="-1"/>
          <a:stretch>
            <a:fillRect/>
          </a:stretch>
        </p:blipFill>
        <p:spPr>
          <a:xfrm>
            <a:off x="-604096" y="857257"/>
            <a:ext cx="7252232" cy="5143493"/>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857250"/>
            <a:ext cx="5300234"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Box 3">
            <a:extLst>
              <a:ext uri="{FF2B5EF4-FFF2-40B4-BE49-F238E27FC236}">
                <a16:creationId xmlns:a16="http://schemas.microsoft.com/office/drawing/2014/main" id="{A92C6C9B-9517-FEC8-B349-ABDB12BED66C}"/>
              </a:ext>
            </a:extLst>
          </p:cNvPr>
          <p:cNvSpPr txBox="1"/>
          <p:nvPr/>
        </p:nvSpPr>
        <p:spPr>
          <a:xfrm>
            <a:off x="2200276" y="114300"/>
            <a:ext cx="6315074" cy="2441728"/>
          </a:xfrm>
          <a:prstGeom prst="rect">
            <a:avLst/>
          </a:prstGeom>
        </p:spPr>
        <p:txBody>
          <a:bodyPr vert="horz" lIns="68580" tIns="34290" rIns="68580" bIns="34290" rtlCol="0" anchor="ctr">
            <a:normAutofit/>
          </a:bodyPr>
          <a:lstStyle/>
          <a:p>
            <a:pPr>
              <a:lnSpc>
                <a:spcPct val="90000"/>
              </a:lnSpc>
              <a:spcBef>
                <a:spcPct val="0"/>
              </a:spcBef>
              <a:spcAft>
                <a:spcPts val="450"/>
              </a:spcAft>
            </a:pPr>
            <a:r>
              <a:rPr lang="en-US" sz="3000" b="1" u="sng" dirty="0">
                <a:solidFill>
                  <a:srgbClr val="7030A0"/>
                </a:solidFill>
                <a:latin typeface="Aptos Display" panose="020B0004020202020204" pitchFamily="34" charset="0"/>
                <a:ea typeface="+mj-ea"/>
                <a:cs typeface="+mj-cs"/>
              </a:rPr>
              <a:t>Heart and Brain Health Connection</a:t>
            </a:r>
          </a:p>
        </p:txBody>
      </p:sp>
      <p:sp>
        <p:nvSpPr>
          <p:cNvPr id="6" name="TextBox 5">
            <a:extLst>
              <a:ext uri="{FF2B5EF4-FFF2-40B4-BE49-F238E27FC236}">
                <a16:creationId xmlns:a16="http://schemas.microsoft.com/office/drawing/2014/main" id="{F67CEDC5-C1C8-EBFE-3804-A0C3DA9B64EA}"/>
              </a:ext>
            </a:extLst>
          </p:cNvPr>
          <p:cNvSpPr txBox="1"/>
          <p:nvPr/>
        </p:nvSpPr>
        <p:spPr>
          <a:xfrm>
            <a:off x="5243513" y="1843087"/>
            <a:ext cx="3898201" cy="3700463"/>
          </a:xfrm>
          <a:prstGeom prst="rect">
            <a:avLst/>
          </a:prstGeom>
        </p:spPr>
        <p:txBody>
          <a:bodyPr vert="horz" lIns="68580" tIns="34290" rIns="68580" bIns="34290" rtlCol="0">
            <a:normAutofit/>
          </a:bodyPr>
          <a:lstStyle/>
          <a:p>
            <a:pPr indent="-171450">
              <a:lnSpc>
                <a:spcPct val="90000"/>
              </a:lnSpc>
              <a:spcAft>
                <a:spcPts val="450"/>
              </a:spcAft>
              <a:buFont typeface="Arial" panose="020B0604020202020204" pitchFamily="34" charset="0"/>
              <a:buChar char="•"/>
            </a:pPr>
            <a:r>
              <a:rPr lang="en-US" sz="2400" b="1" dirty="0">
                <a:solidFill>
                  <a:srgbClr val="292A86"/>
                </a:solidFill>
              </a:rPr>
              <a:t>What is good for your heart is also good for your brain</a:t>
            </a:r>
          </a:p>
          <a:p>
            <a:pPr indent="-171450">
              <a:lnSpc>
                <a:spcPct val="90000"/>
              </a:lnSpc>
              <a:spcAft>
                <a:spcPts val="450"/>
              </a:spcAft>
              <a:buFont typeface="Arial" panose="020B0604020202020204" pitchFamily="34" charset="0"/>
              <a:buChar char="•"/>
            </a:pPr>
            <a:endParaRPr lang="en-US" sz="2400" b="1" dirty="0">
              <a:solidFill>
                <a:srgbClr val="292A86"/>
              </a:solidFill>
            </a:endParaRPr>
          </a:p>
          <a:p>
            <a:pPr>
              <a:lnSpc>
                <a:spcPct val="90000"/>
              </a:lnSpc>
              <a:spcAft>
                <a:spcPts val="450"/>
              </a:spcAft>
            </a:pPr>
            <a:r>
              <a:rPr lang="en-US" sz="2400" b="1" dirty="0">
                <a:solidFill>
                  <a:srgbClr val="292A86"/>
                </a:solidFill>
              </a:rPr>
              <a:t>Healthy blood flow supports brain function</a:t>
            </a:r>
          </a:p>
          <a:p>
            <a:pPr indent="-171450">
              <a:lnSpc>
                <a:spcPct val="90000"/>
              </a:lnSpc>
              <a:spcAft>
                <a:spcPts val="450"/>
              </a:spcAft>
              <a:buFont typeface="Arial" panose="020B0604020202020204" pitchFamily="34" charset="0"/>
              <a:buChar char="•"/>
            </a:pPr>
            <a:endParaRPr lang="en-US" sz="2400" b="1" dirty="0">
              <a:solidFill>
                <a:srgbClr val="292A86"/>
              </a:solidFill>
            </a:endParaRPr>
          </a:p>
          <a:p>
            <a:pPr indent="-171450">
              <a:lnSpc>
                <a:spcPct val="90000"/>
              </a:lnSpc>
              <a:spcAft>
                <a:spcPts val="450"/>
              </a:spcAft>
              <a:buFont typeface="Arial" panose="020B0604020202020204" pitchFamily="34" charset="0"/>
              <a:buChar char="•"/>
            </a:pPr>
            <a:r>
              <a:rPr lang="en-US" sz="2400" b="1" dirty="0">
                <a:solidFill>
                  <a:srgbClr val="292A86"/>
                </a:solidFill>
              </a:rPr>
              <a:t> </a:t>
            </a:r>
            <a:r>
              <a:rPr lang="en-US" sz="2400" b="1" u="sng" dirty="0">
                <a:solidFill>
                  <a:srgbClr val="292A86"/>
                </a:solidFill>
              </a:rPr>
              <a:t>Shared risk factors: </a:t>
            </a:r>
            <a:r>
              <a:rPr lang="en-US" sz="2400" b="1" dirty="0">
                <a:solidFill>
                  <a:srgbClr val="292A86"/>
                </a:solidFill>
              </a:rPr>
              <a:t>high blood pressure, diabetes, smoking, high cholesterol.</a:t>
            </a:r>
          </a:p>
          <a:p>
            <a:pPr indent="-171450">
              <a:lnSpc>
                <a:spcPct val="90000"/>
              </a:lnSpc>
              <a:spcAft>
                <a:spcPts val="450"/>
              </a:spcAft>
              <a:buFont typeface="Arial" panose="020B0604020202020204" pitchFamily="34" charset="0"/>
              <a:buChar char="•"/>
            </a:pPr>
            <a:endParaRPr lang="en-US" sz="2400" b="1" dirty="0">
              <a:solidFill>
                <a:srgbClr val="292A86"/>
              </a:solidFill>
            </a:endParaRPr>
          </a:p>
          <a:p>
            <a:pPr marL="342900" indent="-171450">
              <a:lnSpc>
                <a:spcPct val="90000"/>
              </a:lnSpc>
              <a:spcAft>
                <a:spcPts val="450"/>
              </a:spcAft>
              <a:buFont typeface="Arial" panose="020B0604020202020204" pitchFamily="34" charset="0"/>
              <a:buChar char="•"/>
            </a:pPr>
            <a:endParaRPr lang="en-US" sz="1500" dirty="0"/>
          </a:p>
        </p:txBody>
      </p:sp>
    </p:spTree>
    <p:extLst>
      <p:ext uri="{BB962C8B-B14F-4D97-AF65-F5344CB8AC3E}">
        <p14:creationId xmlns:p14="http://schemas.microsoft.com/office/powerpoint/2010/main" val="2112559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386FCB6-68BE-3FFC-00EA-2AF1F3E5439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7BA47A9-B0C0-C3FB-91ED-6515426A6C86}"/>
              </a:ext>
            </a:extLst>
          </p:cNvPr>
          <p:cNvSpPr txBox="1"/>
          <p:nvPr/>
        </p:nvSpPr>
        <p:spPr>
          <a:xfrm>
            <a:off x="557212" y="1347401"/>
            <a:ext cx="6615113" cy="1846659"/>
          </a:xfrm>
          <a:prstGeom prst="rect">
            <a:avLst/>
          </a:prstGeom>
          <a:noFill/>
        </p:spPr>
        <p:txBody>
          <a:bodyPr wrap="square">
            <a:spAutoFit/>
          </a:bodyPr>
          <a:lstStyle/>
          <a:p>
            <a:r>
              <a:rPr lang="en-GB" sz="3600" b="1" u="sng" dirty="0">
                <a:solidFill>
                  <a:srgbClr val="7030A0"/>
                </a:solidFill>
                <a:latin typeface="Aptos Display" panose="020B0004020202020204" pitchFamily="34" charset="0"/>
              </a:rPr>
              <a:t>14 </a:t>
            </a:r>
            <a:r>
              <a:rPr lang="en-GB" sz="3600" b="1" u="sng" dirty="0">
                <a:solidFill>
                  <a:schemeClr val="accent2"/>
                </a:solidFill>
                <a:latin typeface="Aptos Display" panose="020B0004020202020204" pitchFamily="34" charset="0"/>
              </a:rPr>
              <a:t>Modifiable</a:t>
            </a:r>
            <a:r>
              <a:rPr lang="en-GB" sz="3600" b="1" u="sng" dirty="0">
                <a:solidFill>
                  <a:srgbClr val="7030A0"/>
                </a:solidFill>
                <a:latin typeface="Aptos Display" panose="020B0004020202020204" pitchFamily="34" charset="0"/>
              </a:rPr>
              <a:t> Risk Factors!</a:t>
            </a:r>
          </a:p>
          <a:p>
            <a:r>
              <a:rPr lang="en-GB" sz="2100" b="1" dirty="0">
                <a:solidFill>
                  <a:srgbClr val="292A86"/>
                </a:solidFill>
              </a:rPr>
              <a:t>                                             </a:t>
            </a:r>
            <a:r>
              <a:rPr lang="en-GB" sz="2100" b="1" dirty="0">
                <a:solidFill>
                  <a:schemeClr val="accent2"/>
                </a:solidFill>
              </a:rPr>
              <a:t>(Lancet Commission (2022, 2024))</a:t>
            </a:r>
          </a:p>
          <a:p>
            <a:endParaRPr lang="en-GB" sz="3600" b="1" u="sng" dirty="0">
              <a:solidFill>
                <a:srgbClr val="7030A0"/>
              </a:solidFill>
              <a:latin typeface="Aptos Display" panose="020B0004020202020204" pitchFamily="34" charset="0"/>
            </a:endParaRPr>
          </a:p>
        </p:txBody>
      </p:sp>
      <p:sp>
        <p:nvSpPr>
          <p:cNvPr id="7" name="TextBox 6">
            <a:extLst>
              <a:ext uri="{FF2B5EF4-FFF2-40B4-BE49-F238E27FC236}">
                <a16:creationId xmlns:a16="http://schemas.microsoft.com/office/drawing/2014/main" id="{BE41AF5B-0D62-BAEE-3165-DED9DB23E4F4}"/>
              </a:ext>
            </a:extLst>
          </p:cNvPr>
          <p:cNvSpPr txBox="1"/>
          <p:nvPr/>
        </p:nvSpPr>
        <p:spPr>
          <a:xfrm>
            <a:off x="132556" y="2471737"/>
            <a:ext cx="3826933" cy="2654573"/>
          </a:xfrm>
          <a:prstGeom prst="rect">
            <a:avLst/>
          </a:prstGeom>
          <a:noFill/>
        </p:spPr>
        <p:txBody>
          <a:bodyPr wrap="square">
            <a:spAutoFit/>
          </a:bodyPr>
          <a:lstStyle/>
          <a:p>
            <a:r>
              <a:rPr lang="en-GB" sz="2100" b="1" u="sng" dirty="0">
                <a:solidFill>
                  <a:srgbClr val="292A86"/>
                </a:solidFill>
              </a:rPr>
              <a:t>Early life: </a:t>
            </a:r>
          </a:p>
          <a:p>
            <a:pPr marL="342900" indent="-342900">
              <a:buFont typeface="Arial" panose="020B0604020202020204" pitchFamily="34" charset="0"/>
              <a:buChar char="•"/>
            </a:pPr>
            <a:endParaRPr lang="en-GB" sz="2100" b="1" u="sng" dirty="0">
              <a:solidFill>
                <a:srgbClr val="292A86"/>
              </a:solidFill>
            </a:endParaRPr>
          </a:p>
          <a:p>
            <a:pPr marL="342900" indent="-342900">
              <a:buFont typeface="Arial" panose="020B0604020202020204" pitchFamily="34" charset="0"/>
              <a:buChar char="•"/>
            </a:pPr>
            <a:r>
              <a:rPr lang="en-GB" sz="2100" b="1" dirty="0">
                <a:solidFill>
                  <a:srgbClr val="292A86"/>
                </a:solidFill>
              </a:rPr>
              <a:t>Poor educational attainment</a:t>
            </a:r>
          </a:p>
          <a:p>
            <a:endParaRPr lang="en-GB" sz="2100" b="1" dirty="0">
              <a:solidFill>
                <a:srgbClr val="292A86"/>
              </a:solidFill>
            </a:endParaRPr>
          </a:p>
          <a:p>
            <a:pPr marL="342900" indent="-342900">
              <a:buFont typeface="Arial" panose="020B0604020202020204" pitchFamily="34" charset="0"/>
              <a:buChar char="•"/>
            </a:pPr>
            <a:endParaRPr lang="en-GB" sz="2100" b="1" dirty="0">
              <a:solidFill>
                <a:srgbClr val="292A86"/>
              </a:solidFill>
            </a:endParaRPr>
          </a:p>
          <a:p>
            <a:pPr marL="342900" indent="-342900">
              <a:buFont typeface="Arial" panose="020B0604020202020204" pitchFamily="34" charset="0"/>
              <a:buChar char="•"/>
            </a:pPr>
            <a:endParaRPr lang="en-GB" sz="2100" b="1" dirty="0">
              <a:solidFill>
                <a:srgbClr val="292A86"/>
              </a:solidFill>
            </a:endParaRPr>
          </a:p>
          <a:p>
            <a:pPr marL="342900" indent="-342900">
              <a:buFont typeface="Arial" panose="020B0604020202020204" pitchFamily="34" charset="0"/>
              <a:buChar char="•"/>
            </a:pPr>
            <a:endParaRPr lang="en-GB" sz="2100" b="1" dirty="0">
              <a:solidFill>
                <a:srgbClr val="292A86"/>
              </a:solidFill>
            </a:endParaRPr>
          </a:p>
          <a:p>
            <a:endParaRPr lang="en-GB" sz="2100" b="1" dirty="0">
              <a:solidFill>
                <a:srgbClr val="292A86"/>
              </a:solidFill>
            </a:endParaRPr>
          </a:p>
        </p:txBody>
      </p:sp>
      <p:pic>
        <p:nvPicPr>
          <p:cNvPr id="1026" name="Picture 2" descr="Student not paying attention Stock Photo - Alamy">
            <a:extLst>
              <a:ext uri="{FF2B5EF4-FFF2-40B4-BE49-F238E27FC236}">
                <a16:creationId xmlns:a16="http://schemas.microsoft.com/office/drawing/2014/main" id="{58DADF30-A270-326C-7314-A5C3A666B3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301" y="2562634"/>
            <a:ext cx="3826932" cy="2811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1473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D9F6FFB-6C18-2842-1195-78124D4D154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9E4B38B-E868-6776-1B3F-F6DE78D6D6F5}"/>
              </a:ext>
            </a:extLst>
          </p:cNvPr>
          <p:cNvSpPr txBox="1"/>
          <p:nvPr/>
        </p:nvSpPr>
        <p:spPr>
          <a:xfrm>
            <a:off x="557212" y="1347401"/>
            <a:ext cx="6615113" cy="1523494"/>
          </a:xfrm>
          <a:prstGeom prst="rect">
            <a:avLst/>
          </a:prstGeom>
          <a:noFill/>
        </p:spPr>
        <p:txBody>
          <a:bodyPr wrap="square">
            <a:spAutoFit/>
          </a:bodyPr>
          <a:lstStyle/>
          <a:p>
            <a:r>
              <a:rPr lang="en-GB" sz="3600" b="1" u="sng" dirty="0">
                <a:solidFill>
                  <a:srgbClr val="7030A0"/>
                </a:solidFill>
                <a:latin typeface="Aptos Display" panose="020B0004020202020204" pitchFamily="34" charset="0"/>
              </a:rPr>
              <a:t>14</a:t>
            </a:r>
            <a:r>
              <a:rPr lang="en-GB" sz="3600" b="1" u="sng" dirty="0">
                <a:solidFill>
                  <a:srgbClr val="292A86"/>
                </a:solidFill>
                <a:latin typeface="Aptos Display" panose="020B0004020202020204" pitchFamily="34" charset="0"/>
              </a:rPr>
              <a:t> Modifiable </a:t>
            </a:r>
            <a:r>
              <a:rPr lang="en-GB" sz="3600" b="1" u="sng" dirty="0">
                <a:solidFill>
                  <a:srgbClr val="7030A0"/>
                </a:solidFill>
                <a:latin typeface="Aptos Display" panose="020B0004020202020204" pitchFamily="34" charset="0"/>
              </a:rPr>
              <a:t>Risk Factors, con…</a:t>
            </a:r>
          </a:p>
          <a:p>
            <a:r>
              <a:rPr lang="en-GB" sz="2100" b="1" dirty="0">
                <a:solidFill>
                  <a:srgbClr val="292A86"/>
                </a:solidFill>
              </a:rPr>
              <a:t>                                             </a:t>
            </a:r>
            <a:endParaRPr lang="en-GB" sz="2100" b="1" dirty="0">
              <a:solidFill>
                <a:schemeClr val="accent2"/>
              </a:solidFill>
            </a:endParaRPr>
          </a:p>
          <a:p>
            <a:endParaRPr lang="en-GB" sz="3600" b="1" u="sng" dirty="0">
              <a:solidFill>
                <a:srgbClr val="7030A0"/>
              </a:solidFill>
              <a:latin typeface="Aptos Display" panose="020B0004020202020204" pitchFamily="34" charset="0"/>
            </a:endParaRPr>
          </a:p>
        </p:txBody>
      </p:sp>
      <p:sp>
        <p:nvSpPr>
          <p:cNvPr id="7" name="TextBox 6">
            <a:extLst>
              <a:ext uri="{FF2B5EF4-FFF2-40B4-BE49-F238E27FC236}">
                <a16:creationId xmlns:a16="http://schemas.microsoft.com/office/drawing/2014/main" id="{0DD6DF0A-A1F7-7180-C4D1-B28F472FA4F2}"/>
              </a:ext>
            </a:extLst>
          </p:cNvPr>
          <p:cNvSpPr txBox="1"/>
          <p:nvPr/>
        </p:nvSpPr>
        <p:spPr>
          <a:xfrm>
            <a:off x="3668609" y="2157412"/>
            <a:ext cx="4267770" cy="4270400"/>
          </a:xfrm>
          <a:prstGeom prst="rect">
            <a:avLst/>
          </a:prstGeom>
          <a:noFill/>
        </p:spPr>
        <p:txBody>
          <a:bodyPr wrap="square">
            <a:spAutoFit/>
          </a:bodyPr>
          <a:lstStyle/>
          <a:p>
            <a:pPr algn="ctr"/>
            <a:r>
              <a:rPr lang="en-GB" sz="2100" b="1" u="sng" dirty="0">
                <a:solidFill>
                  <a:srgbClr val="292A86"/>
                </a:solidFill>
              </a:rPr>
              <a:t>Midlife</a:t>
            </a:r>
            <a:r>
              <a:rPr lang="en-GB" sz="2100" b="1" dirty="0">
                <a:solidFill>
                  <a:srgbClr val="292A86"/>
                </a:solidFill>
              </a:rPr>
              <a:t>: (Risks to Heart Health) – </a:t>
            </a:r>
          </a:p>
          <a:p>
            <a:pPr algn="ctr"/>
            <a:endParaRPr lang="en-GB" sz="2100" b="1" dirty="0">
              <a:solidFill>
                <a:srgbClr val="292A86"/>
              </a:solidFill>
            </a:endParaRPr>
          </a:p>
          <a:p>
            <a:pPr marL="342900" indent="-342900" algn="ctr">
              <a:buFont typeface="Arial" panose="020B0604020202020204" pitchFamily="34" charset="0"/>
              <a:buChar char="•"/>
            </a:pPr>
            <a:r>
              <a:rPr lang="en-GB" sz="2100" b="1" dirty="0">
                <a:solidFill>
                  <a:srgbClr val="292A86"/>
                </a:solidFill>
              </a:rPr>
              <a:t>unmanaged hypertension</a:t>
            </a:r>
          </a:p>
          <a:p>
            <a:pPr marL="342900" indent="-342900" algn="ctr">
              <a:buFont typeface="Arial" panose="020B0604020202020204" pitchFamily="34" charset="0"/>
              <a:buChar char="•"/>
            </a:pPr>
            <a:r>
              <a:rPr lang="en-GB" sz="2100" b="1" dirty="0">
                <a:solidFill>
                  <a:srgbClr val="292A86"/>
                </a:solidFill>
              </a:rPr>
              <a:t>high cholesterol</a:t>
            </a:r>
          </a:p>
          <a:p>
            <a:pPr marL="342900" indent="-342900" algn="ctr">
              <a:buFont typeface="Arial" panose="020B0604020202020204" pitchFamily="34" charset="0"/>
              <a:buChar char="•"/>
            </a:pPr>
            <a:r>
              <a:rPr lang="en-GB" sz="2100" b="1" dirty="0">
                <a:solidFill>
                  <a:srgbClr val="292A86"/>
                </a:solidFill>
              </a:rPr>
              <a:t>Obesity</a:t>
            </a:r>
          </a:p>
          <a:p>
            <a:pPr marL="342900" indent="-342900" algn="ctr">
              <a:buFont typeface="Arial" panose="020B0604020202020204" pitchFamily="34" charset="0"/>
              <a:buChar char="•"/>
            </a:pPr>
            <a:r>
              <a:rPr lang="en-GB" sz="2100" b="1" dirty="0">
                <a:solidFill>
                  <a:srgbClr val="292A86"/>
                </a:solidFill>
              </a:rPr>
              <a:t>Inactivity</a:t>
            </a:r>
          </a:p>
          <a:p>
            <a:pPr marL="342900" indent="-342900" algn="ctr">
              <a:buFont typeface="Arial" panose="020B0604020202020204" pitchFamily="34" charset="0"/>
              <a:buChar char="•"/>
            </a:pPr>
            <a:r>
              <a:rPr lang="en-GB" sz="2100" b="1" dirty="0">
                <a:solidFill>
                  <a:srgbClr val="292A86"/>
                </a:solidFill>
              </a:rPr>
              <a:t>Diabetes</a:t>
            </a:r>
          </a:p>
          <a:p>
            <a:pPr marL="342900" indent="-342900" algn="ctr">
              <a:buFont typeface="Arial" panose="020B0604020202020204" pitchFamily="34" charset="0"/>
              <a:buChar char="•"/>
            </a:pPr>
            <a:r>
              <a:rPr lang="en-GB" sz="2100" b="1" dirty="0">
                <a:solidFill>
                  <a:srgbClr val="292A86"/>
                </a:solidFill>
              </a:rPr>
              <a:t>Smoking</a:t>
            </a:r>
          </a:p>
          <a:p>
            <a:pPr marL="342900" indent="-342900" algn="ctr">
              <a:buFont typeface="Arial" panose="020B0604020202020204" pitchFamily="34" charset="0"/>
              <a:buChar char="•"/>
            </a:pPr>
            <a:r>
              <a:rPr lang="en-GB" sz="2100" b="1" dirty="0">
                <a:solidFill>
                  <a:srgbClr val="292A86"/>
                </a:solidFill>
              </a:rPr>
              <a:t>excess alcohol</a:t>
            </a:r>
          </a:p>
          <a:p>
            <a:pPr marL="342900" indent="-342900" algn="ctr">
              <a:buFont typeface="Arial" panose="020B0604020202020204" pitchFamily="34" charset="0"/>
              <a:buChar char="•"/>
            </a:pPr>
            <a:r>
              <a:rPr lang="en-GB" sz="2100" b="1" dirty="0">
                <a:solidFill>
                  <a:srgbClr val="292A86"/>
                </a:solidFill>
              </a:rPr>
              <a:t>depression… </a:t>
            </a:r>
          </a:p>
          <a:p>
            <a:endParaRPr lang="en-GB" sz="2100" b="1" dirty="0">
              <a:solidFill>
                <a:srgbClr val="292A86"/>
              </a:solidFill>
            </a:endParaRPr>
          </a:p>
          <a:p>
            <a:endParaRPr lang="en-GB" sz="2100" b="1" dirty="0">
              <a:solidFill>
                <a:srgbClr val="292A86"/>
              </a:solidFill>
            </a:endParaRPr>
          </a:p>
          <a:p>
            <a:endParaRPr lang="en-GB" sz="2100" b="1" dirty="0">
              <a:solidFill>
                <a:srgbClr val="292A86"/>
              </a:solidFill>
            </a:endParaRPr>
          </a:p>
        </p:txBody>
      </p:sp>
      <p:pic>
        <p:nvPicPr>
          <p:cNvPr id="2" name="Picture 1" descr="A person and person eating fast food">
            <a:extLst>
              <a:ext uri="{FF2B5EF4-FFF2-40B4-BE49-F238E27FC236}">
                <a16:creationId xmlns:a16="http://schemas.microsoft.com/office/drawing/2014/main" id="{15DFD433-5885-8418-55C1-CC5E51A77886}"/>
              </a:ext>
            </a:extLst>
          </p:cNvPr>
          <p:cNvPicPr>
            <a:picLocks noChangeAspect="1"/>
          </p:cNvPicPr>
          <p:nvPr/>
        </p:nvPicPr>
        <p:blipFill>
          <a:blip r:embed="rId3"/>
          <a:srcRect l="556" r="5184" b="-1"/>
          <a:stretch>
            <a:fillRect/>
          </a:stretch>
        </p:blipFill>
        <p:spPr>
          <a:xfrm>
            <a:off x="231880" y="1928813"/>
            <a:ext cx="3111396" cy="3300905"/>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Tree>
    <p:extLst>
      <p:ext uri="{BB962C8B-B14F-4D97-AF65-F5344CB8AC3E}">
        <p14:creationId xmlns:p14="http://schemas.microsoft.com/office/powerpoint/2010/main" val="4084734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B63679C-88B2-A620-9EAF-F36C9F407CB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521EB44-EAEB-C527-AD1D-E42B40716E58}"/>
              </a:ext>
            </a:extLst>
          </p:cNvPr>
          <p:cNvSpPr txBox="1"/>
          <p:nvPr/>
        </p:nvSpPr>
        <p:spPr>
          <a:xfrm>
            <a:off x="557212" y="1347401"/>
            <a:ext cx="6615113" cy="1523494"/>
          </a:xfrm>
          <a:prstGeom prst="rect">
            <a:avLst/>
          </a:prstGeom>
          <a:noFill/>
        </p:spPr>
        <p:txBody>
          <a:bodyPr wrap="square">
            <a:spAutoFit/>
          </a:bodyPr>
          <a:lstStyle/>
          <a:p>
            <a:r>
              <a:rPr lang="en-GB" sz="3600" b="1" u="sng" dirty="0">
                <a:solidFill>
                  <a:srgbClr val="7030A0"/>
                </a:solidFill>
                <a:latin typeface="Aptos Display" panose="020B0004020202020204" pitchFamily="34" charset="0"/>
              </a:rPr>
              <a:t>14 </a:t>
            </a:r>
            <a:r>
              <a:rPr lang="en-GB" sz="3600" b="1" u="sng" dirty="0">
                <a:solidFill>
                  <a:srgbClr val="292A86"/>
                </a:solidFill>
                <a:latin typeface="Aptos Display" panose="020B0004020202020204" pitchFamily="34" charset="0"/>
              </a:rPr>
              <a:t>Modifiable</a:t>
            </a:r>
            <a:r>
              <a:rPr lang="en-GB" sz="3600" b="1" u="sng" dirty="0">
                <a:solidFill>
                  <a:srgbClr val="7030A0"/>
                </a:solidFill>
                <a:latin typeface="Aptos Display" panose="020B0004020202020204" pitchFamily="34" charset="0"/>
              </a:rPr>
              <a:t> Risk Factors, con…</a:t>
            </a:r>
          </a:p>
          <a:p>
            <a:r>
              <a:rPr lang="en-GB" sz="2100" b="1" dirty="0">
                <a:solidFill>
                  <a:srgbClr val="292A86"/>
                </a:solidFill>
              </a:rPr>
              <a:t>                                             </a:t>
            </a:r>
            <a:endParaRPr lang="en-GB" sz="2100" b="1" dirty="0">
              <a:solidFill>
                <a:schemeClr val="accent2"/>
              </a:solidFill>
            </a:endParaRPr>
          </a:p>
          <a:p>
            <a:endParaRPr lang="en-GB" sz="3600" b="1" u="sng" dirty="0">
              <a:solidFill>
                <a:srgbClr val="7030A0"/>
              </a:solidFill>
              <a:latin typeface="Aptos Display" panose="020B0004020202020204" pitchFamily="34" charset="0"/>
            </a:endParaRPr>
          </a:p>
        </p:txBody>
      </p:sp>
      <p:sp>
        <p:nvSpPr>
          <p:cNvPr id="7" name="TextBox 6">
            <a:extLst>
              <a:ext uri="{FF2B5EF4-FFF2-40B4-BE49-F238E27FC236}">
                <a16:creationId xmlns:a16="http://schemas.microsoft.com/office/drawing/2014/main" id="{61041560-D284-7682-0B46-621B19B6BCBC}"/>
              </a:ext>
            </a:extLst>
          </p:cNvPr>
          <p:cNvSpPr txBox="1"/>
          <p:nvPr/>
        </p:nvSpPr>
        <p:spPr>
          <a:xfrm>
            <a:off x="132556" y="2471737"/>
            <a:ext cx="2867819" cy="2031325"/>
          </a:xfrm>
          <a:prstGeom prst="rect">
            <a:avLst/>
          </a:prstGeom>
          <a:noFill/>
        </p:spPr>
        <p:txBody>
          <a:bodyPr wrap="square">
            <a:spAutoFit/>
          </a:bodyPr>
          <a:lstStyle/>
          <a:p>
            <a:r>
              <a:rPr lang="en-GB" sz="2100" b="1" u="sng" dirty="0">
                <a:solidFill>
                  <a:srgbClr val="292A86"/>
                </a:solidFill>
              </a:rPr>
              <a:t>Later life</a:t>
            </a:r>
            <a:r>
              <a:rPr lang="en-GB" sz="2100" b="1" dirty="0">
                <a:solidFill>
                  <a:srgbClr val="292A86"/>
                </a:solidFill>
              </a:rPr>
              <a:t>: </a:t>
            </a:r>
          </a:p>
          <a:p>
            <a:pPr marL="342900" indent="-342900">
              <a:buFont typeface="Arial" panose="020B0604020202020204" pitchFamily="34" charset="0"/>
              <a:buChar char="•"/>
            </a:pPr>
            <a:r>
              <a:rPr lang="en-GB" sz="2100" b="1" dirty="0">
                <a:solidFill>
                  <a:srgbClr val="292A86"/>
                </a:solidFill>
              </a:rPr>
              <a:t> Social isolation</a:t>
            </a:r>
          </a:p>
          <a:p>
            <a:pPr algn="ctr"/>
            <a:r>
              <a:rPr lang="en-GB" sz="2100" b="1" dirty="0">
                <a:solidFill>
                  <a:srgbClr val="292A86"/>
                </a:solidFill>
              </a:rPr>
              <a:t> </a:t>
            </a:r>
          </a:p>
          <a:p>
            <a:pPr marL="342900" indent="-342900" algn="ctr">
              <a:buFont typeface="Arial" panose="020B0604020202020204" pitchFamily="34" charset="0"/>
              <a:buChar char="•"/>
            </a:pPr>
            <a:r>
              <a:rPr lang="en-GB" sz="2100" b="1" dirty="0">
                <a:solidFill>
                  <a:srgbClr val="292A86"/>
                </a:solidFill>
              </a:rPr>
              <a:t>Untreated visual loss</a:t>
            </a:r>
          </a:p>
          <a:p>
            <a:pPr algn="ctr"/>
            <a:r>
              <a:rPr lang="en-GB" sz="2100" b="1" dirty="0">
                <a:solidFill>
                  <a:srgbClr val="292A86"/>
                </a:solidFill>
              </a:rPr>
              <a:t> </a:t>
            </a:r>
          </a:p>
          <a:p>
            <a:pPr marL="342900" indent="-342900" algn="ctr">
              <a:buFont typeface="Arial" panose="020B0604020202020204" pitchFamily="34" charset="0"/>
              <a:buChar char="•"/>
            </a:pPr>
            <a:r>
              <a:rPr lang="en-GB" sz="2100" b="1" dirty="0">
                <a:solidFill>
                  <a:srgbClr val="292A86"/>
                </a:solidFill>
              </a:rPr>
              <a:t>Hearing impairment</a:t>
            </a:r>
          </a:p>
        </p:txBody>
      </p:sp>
      <p:pic>
        <p:nvPicPr>
          <p:cNvPr id="3" name="Picture 2" descr="An old person sitting in front of a window&#10;&#10;AI-generated content may be incorrect.">
            <a:extLst>
              <a:ext uri="{FF2B5EF4-FFF2-40B4-BE49-F238E27FC236}">
                <a16:creationId xmlns:a16="http://schemas.microsoft.com/office/drawing/2014/main" id="{A06C0D6A-E999-3878-EA3C-8BE0C35C3BE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425032" y="2009001"/>
            <a:ext cx="3318668" cy="3115238"/>
          </a:xfrm>
          <a:prstGeom prst="rect">
            <a:avLst/>
          </a:prstGeom>
        </p:spPr>
      </p:pic>
      <p:sp>
        <p:nvSpPr>
          <p:cNvPr id="5" name="TextBox 4">
            <a:extLst>
              <a:ext uri="{FF2B5EF4-FFF2-40B4-BE49-F238E27FC236}">
                <a16:creationId xmlns:a16="http://schemas.microsoft.com/office/drawing/2014/main" id="{EE46A8BE-4AA7-2773-787F-BD4AB6DABF8B}"/>
              </a:ext>
            </a:extLst>
          </p:cNvPr>
          <p:cNvSpPr txBox="1"/>
          <p:nvPr/>
        </p:nvSpPr>
        <p:spPr>
          <a:xfrm>
            <a:off x="6843713" y="4479978"/>
            <a:ext cx="2167732" cy="300082"/>
          </a:xfrm>
          <a:prstGeom prst="rect">
            <a:avLst/>
          </a:prstGeom>
          <a:noFill/>
        </p:spPr>
        <p:txBody>
          <a:bodyPr wrap="square" rtlCol="0">
            <a:spAutoFit/>
          </a:bodyPr>
          <a:lstStyle/>
          <a:p>
            <a:r>
              <a:rPr lang="en-GB" sz="675" dirty="0">
                <a:hlinkClick r:id="rId4" tooltip="https://solsticiodeinwierno.blogspot.com/2010/03/"/>
              </a:rPr>
              <a:t>This Photo</a:t>
            </a:r>
            <a:r>
              <a:rPr lang="en-GB" sz="675" dirty="0"/>
              <a:t> by Unknown Author is licensed under </a:t>
            </a:r>
            <a:r>
              <a:rPr lang="en-GB" sz="675" dirty="0">
                <a:hlinkClick r:id="rId5" tooltip="https://creativecommons.org/licenses/by-nc-nd/3.0/"/>
              </a:rPr>
              <a:t>CC BY-NC-ND</a:t>
            </a:r>
            <a:endParaRPr lang="en-GB" sz="675" dirty="0"/>
          </a:p>
        </p:txBody>
      </p:sp>
    </p:spTree>
    <p:extLst>
      <p:ext uri="{BB962C8B-B14F-4D97-AF65-F5344CB8AC3E}">
        <p14:creationId xmlns:p14="http://schemas.microsoft.com/office/powerpoint/2010/main" val="1167882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2487202-DF5C-1053-AB4E-97B6CB49837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9F3D80A-4AB5-C504-E895-CADCE352DE8D}"/>
              </a:ext>
            </a:extLst>
          </p:cNvPr>
          <p:cNvSpPr txBox="1"/>
          <p:nvPr/>
        </p:nvSpPr>
        <p:spPr>
          <a:xfrm>
            <a:off x="557212" y="1347401"/>
            <a:ext cx="6615113" cy="1523494"/>
          </a:xfrm>
          <a:prstGeom prst="rect">
            <a:avLst/>
          </a:prstGeom>
          <a:noFill/>
        </p:spPr>
        <p:txBody>
          <a:bodyPr wrap="square">
            <a:spAutoFit/>
          </a:bodyPr>
          <a:lstStyle/>
          <a:p>
            <a:r>
              <a:rPr lang="en-GB" sz="3600" b="1" u="sng" dirty="0">
                <a:solidFill>
                  <a:srgbClr val="7030A0"/>
                </a:solidFill>
                <a:latin typeface="Aptos Display" panose="020B0004020202020204" pitchFamily="34" charset="0"/>
              </a:rPr>
              <a:t>Additional risks to Brain Health:</a:t>
            </a:r>
          </a:p>
          <a:p>
            <a:r>
              <a:rPr lang="en-GB" sz="2100" b="1" dirty="0">
                <a:solidFill>
                  <a:srgbClr val="292A86"/>
                </a:solidFill>
              </a:rPr>
              <a:t>                                             </a:t>
            </a:r>
            <a:endParaRPr lang="en-GB" sz="2100" b="1" dirty="0">
              <a:solidFill>
                <a:schemeClr val="accent2"/>
              </a:solidFill>
            </a:endParaRPr>
          </a:p>
          <a:p>
            <a:endParaRPr lang="en-GB" sz="3600" b="1" u="sng" dirty="0">
              <a:solidFill>
                <a:srgbClr val="7030A0"/>
              </a:solidFill>
              <a:latin typeface="Aptos Display" panose="020B0004020202020204" pitchFamily="34" charset="0"/>
            </a:endParaRPr>
          </a:p>
        </p:txBody>
      </p:sp>
      <p:sp>
        <p:nvSpPr>
          <p:cNvPr id="7" name="TextBox 6">
            <a:extLst>
              <a:ext uri="{FF2B5EF4-FFF2-40B4-BE49-F238E27FC236}">
                <a16:creationId xmlns:a16="http://schemas.microsoft.com/office/drawing/2014/main" id="{217A1103-AAEE-9688-9C9B-D38385433392}"/>
              </a:ext>
            </a:extLst>
          </p:cNvPr>
          <p:cNvSpPr txBox="1"/>
          <p:nvPr/>
        </p:nvSpPr>
        <p:spPr>
          <a:xfrm>
            <a:off x="157162" y="1971676"/>
            <a:ext cx="8186738" cy="2354491"/>
          </a:xfrm>
          <a:prstGeom prst="rect">
            <a:avLst/>
          </a:prstGeom>
          <a:noFill/>
        </p:spPr>
        <p:txBody>
          <a:bodyPr wrap="square">
            <a:spAutoFit/>
          </a:bodyPr>
          <a:lstStyle/>
          <a:p>
            <a:r>
              <a:rPr lang="en-GB" sz="2100" b="1" dirty="0">
                <a:solidFill>
                  <a:srgbClr val="292A86"/>
                </a:solidFill>
              </a:rPr>
              <a:t> - </a:t>
            </a:r>
            <a:r>
              <a:rPr lang="en-GB" sz="2100" b="1" u="sng" dirty="0">
                <a:solidFill>
                  <a:srgbClr val="292A86"/>
                </a:solidFill>
              </a:rPr>
              <a:t>Traumatic Brain Injury</a:t>
            </a:r>
            <a:r>
              <a:rPr lang="en-GB" sz="2100" b="1" dirty="0">
                <a:solidFill>
                  <a:srgbClr val="292A86"/>
                </a:solidFill>
              </a:rPr>
              <a:t>                                         </a:t>
            </a:r>
            <a:r>
              <a:rPr lang="en-GB" sz="2100" b="1" u="sng" dirty="0">
                <a:solidFill>
                  <a:srgbClr val="292A86"/>
                </a:solidFill>
              </a:rPr>
              <a:t>- Air Pollution</a:t>
            </a:r>
          </a:p>
          <a:p>
            <a:endParaRPr lang="en-GB" sz="2100" b="1" dirty="0">
              <a:solidFill>
                <a:srgbClr val="292A86"/>
              </a:solidFill>
            </a:endParaRPr>
          </a:p>
          <a:p>
            <a:r>
              <a:rPr lang="en-GB" sz="2100" b="1" dirty="0">
                <a:solidFill>
                  <a:srgbClr val="292A86"/>
                </a:solidFill>
              </a:rPr>
              <a:t>                                                               </a:t>
            </a:r>
          </a:p>
          <a:p>
            <a:endParaRPr lang="en-GB" sz="2100" b="1" dirty="0">
              <a:solidFill>
                <a:srgbClr val="292A86"/>
              </a:solidFill>
            </a:endParaRPr>
          </a:p>
          <a:p>
            <a:endParaRPr lang="en-GB" sz="2100" b="1" dirty="0">
              <a:solidFill>
                <a:srgbClr val="292A86"/>
              </a:solidFill>
            </a:endParaRPr>
          </a:p>
          <a:p>
            <a:endParaRPr lang="en-GB" sz="2100" b="1" dirty="0">
              <a:solidFill>
                <a:srgbClr val="292A86"/>
              </a:solidFill>
            </a:endParaRPr>
          </a:p>
          <a:p>
            <a:r>
              <a:rPr lang="en-GB" sz="2100" b="1" dirty="0">
                <a:solidFill>
                  <a:srgbClr val="292A86"/>
                </a:solidFill>
              </a:rPr>
              <a:t>                                                                                       </a:t>
            </a:r>
          </a:p>
        </p:txBody>
      </p:sp>
      <p:pic>
        <p:nvPicPr>
          <p:cNvPr id="3" name="Picture 2" descr="A pie chart with text on it&#10;&#10;AI-generated content may be incorrect.">
            <a:extLst>
              <a:ext uri="{FF2B5EF4-FFF2-40B4-BE49-F238E27FC236}">
                <a16:creationId xmlns:a16="http://schemas.microsoft.com/office/drawing/2014/main" id="{E047B929-C77E-EDD5-8AF4-852BABE2703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57162" y="2438428"/>
            <a:ext cx="2814638" cy="2841931"/>
          </a:xfrm>
          <a:prstGeom prst="rect">
            <a:avLst/>
          </a:prstGeom>
        </p:spPr>
      </p:pic>
      <p:pic>
        <p:nvPicPr>
          <p:cNvPr id="8" name="Picture 7" descr="A nuclear power plant with smoke coming out of it&#10;&#10;AI-generated content may be incorrect.">
            <a:extLst>
              <a:ext uri="{FF2B5EF4-FFF2-40B4-BE49-F238E27FC236}">
                <a16:creationId xmlns:a16="http://schemas.microsoft.com/office/drawing/2014/main" id="{85EA540B-7637-EE77-9FE1-A5D593797CDC}"/>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546798" y="2440590"/>
            <a:ext cx="4541238" cy="2960085"/>
          </a:xfrm>
          <a:prstGeom prst="rect">
            <a:avLst/>
          </a:prstGeom>
        </p:spPr>
      </p:pic>
      <p:sp>
        <p:nvSpPr>
          <p:cNvPr id="9" name="TextBox 8">
            <a:extLst>
              <a:ext uri="{FF2B5EF4-FFF2-40B4-BE49-F238E27FC236}">
                <a16:creationId xmlns:a16="http://schemas.microsoft.com/office/drawing/2014/main" id="{5D0DDC9D-9F86-8709-620D-B09B26C7A4C7}"/>
              </a:ext>
            </a:extLst>
          </p:cNvPr>
          <p:cNvSpPr txBox="1"/>
          <p:nvPr/>
        </p:nvSpPr>
        <p:spPr>
          <a:xfrm>
            <a:off x="5208715" y="4927355"/>
            <a:ext cx="2616449" cy="196208"/>
          </a:xfrm>
          <a:prstGeom prst="rect">
            <a:avLst/>
          </a:prstGeom>
          <a:noFill/>
        </p:spPr>
        <p:txBody>
          <a:bodyPr wrap="square" rtlCol="0">
            <a:spAutoFit/>
          </a:bodyPr>
          <a:lstStyle/>
          <a:p>
            <a:r>
              <a:rPr lang="en-GB" sz="675">
                <a:hlinkClick r:id="rId6" tooltip="https://desenchufados.net/dia-sin-quemar-carbon-reino-unido/"/>
              </a:rPr>
              <a:t>This Photo</a:t>
            </a:r>
            <a:r>
              <a:rPr lang="en-GB" sz="675"/>
              <a:t> by Unknown Author is licensed under </a:t>
            </a:r>
            <a:r>
              <a:rPr lang="en-GB" sz="675">
                <a:hlinkClick r:id="rId7" tooltip="https://creativecommons.org/licenses/by/3.0/"/>
              </a:rPr>
              <a:t>CC BY</a:t>
            </a:r>
            <a:endParaRPr lang="en-GB" sz="675"/>
          </a:p>
        </p:txBody>
      </p:sp>
    </p:spTree>
    <p:extLst>
      <p:ext uri="{BB962C8B-B14F-4D97-AF65-F5344CB8AC3E}">
        <p14:creationId xmlns:p14="http://schemas.microsoft.com/office/powerpoint/2010/main" val="33156073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5235CAF-7600-7701-4A19-60074C49EBC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6418A54-EB98-0626-90CD-D57079E0D99D}"/>
              </a:ext>
            </a:extLst>
          </p:cNvPr>
          <p:cNvSpPr txBox="1"/>
          <p:nvPr/>
        </p:nvSpPr>
        <p:spPr>
          <a:xfrm>
            <a:off x="557212" y="1347401"/>
            <a:ext cx="6615113" cy="1523494"/>
          </a:xfrm>
          <a:prstGeom prst="rect">
            <a:avLst/>
          </a:prstGeom>
          <a:noFill/>
        </p:spPr>
        <p:txBody>
          <a:bodyPr wrap="square">
            <a:spAutoFit/>
          </a:bodyPr>
          <a:lstStyle/>
          <a:p>
            <a:r>
              <a:rPr lang="en-GB" sz="3600" b="1" u="sng" dirty="0">
                <a:solidFill>
                  <a:srgbClr val="7030A0"/>
                </a:solidFill>
                <a:latin typeface="Aptos Display" panose="020B0004020202020204" pitchFamily="34" charset="0"/>
              </a:rPr>
              <a:t>Why Do These Risks Matter?</a:t>
            </a:r>
          </a:p>
          <a:p>
            <a:r>
              <a:rPr lang="en-GB" sz="2100" b="1" dirty="0">
                <a:solidFill>
                  <a:srgbClr val="292A86"/>
                </a:solidFill>
              </a:rPr>
              <a:t>                                             </a:t>
            </a:r>
            <a:endParaRPr lang="en-GB" sz="2100" b="1" dirty="0">
              <a:solidFill>
                <a:schemeClr val="accent2"/>
              </a:solidFill>
            </a:endParaRPr>
          </a:p>
          <a:p>
            <a:endParaRPr lang="en-GB" sz="3600" b="1" u="sng" dirty="0">
              <a:solidFill>
                <a:srgbClr val="7030A0"/>
              </a:solidFill>
              <a:latin typeface="Aptos Display" panose="020B0004020202020204" pitchFamily="34" charset="0"/>
            </a:endParaRPr>
          </a:p>
        </p:txBody>
      </p:sp>
      <p:graphicFrame>
        <p:nvGraphicFramePr>
          <p:cNvPr id="9" name="TextBox 6">
            <a:extLst>
              <a:ext uri="{FF2B5EF4-FFF2-40B4-BE49-F238E27FC236}">
                <a16:creationId xmlns:a16="http://schemas.microsoft.com/office/drawing/2014/main" id="{44D42D83-A5B2-6D56-CBF4-D4F7F941F4B6}"/>
              </a:ext>
            </a:extLst>
          </p:cNvPr>
          <p:cNvGraphicFramePr/>
          <p:nvPr/>
        </p:nvGraphicFramePr>
        <p:xfrm>
          <a:off x="132556" y="2471738"/>
          <a:ext cx="7803823" cy="23314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778965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6727F27-D10B-5AB3-D2A7-62FDF9FBEC7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A0C4761-E36D-4CB9-81BC-E19FBC8EC5BB}"/>
              </a:ext>
            </a:extLst>
          </p:cNvPr>
          <p:cNvSpPr txBox="1"/>
          <p:nvPr/>
        </p:nvSpPr>
        <p:spPr>
          <a:xfrm>
            <a:off x="685800" y="1347401"/>
            <a:ext cx="6486525" cy="415498"/>
          </a:xfrm>
          <a:prstGeom prst="rect">
            <a:avLst/>
          </a:prstGeom>
          <a:noFill/>
        </p:spPr>
        <p:txBody>
          <a:bodyPr wrap="square">
            <a:spAutoFit/>
          </a:bodyPr>
          <a:lstStyle/>
          <a:p>
            <a:r>
              <a:rPr lang="en-GB" sz="2100" b="1" u="sng" dirty="0">
                <a:solidFill>
                  <a:srgbClr val="292A86"/>
                </a:solidFill>
              </a:rPr>
              <a:t>Healthy Habits to Boost your Brain:</a:t>
            </a:r>
            <a:endParaRPr lang="en-GB" sz="2100" b="1" u="sng" dirty="0">
              <a:solidFill>
                <a:schemeClr val="accent2"/>
              </a:solidFill>
            </a:endParaRPr>
          </a:p>
        </p:txBody>
      </p:sp>
      <p:sp>
        <p:nvSpPr>
          <p:cNvPr id="3" name="TextBox 2">
            <a:extLst>
              <a:ext uri="{FF2B5EF4-FFF2-40B4-BE49-F238E27FC236}">
                <a16:creationId xmlns:a16="http://schemas.microsoft.com/office/drawing/2014/main" id="{486CAE53-24D5-3F59-CF20-98DF2392AF85}"/>
              </a:ext>
            </a:extLst>
          </p:cNvPr>
          <p:cNvSpPr txBox="1"/>
          <p:nvPr/>
        </p:nvSpPr>
        <p:spPr>
          <a:xfrm>
            <a:off x="3829050" y="1971676"/>
            <a:ext cx="4286250" cy="3970318"/>
          </a:xfrm>
          <a:prstGeom prst="rect">
            <a:avLst/>
          </a:prstGeom>
          <a:noFill/>
        </p:spPr>
        <p:txBody>
          <a:bodyPr wrap="square">
            <a:spAutoFit/>
          </a:bodyPr>
          <a:lstStyle/>
          <a:p>
            <a:pPr marL="342900" indent="-342900" algn="ctr">
              <a:buFont typeface="Arial" panose="020B0604020202020204" pitchFamily="34" charset="0"/>
              <a:buChar char="•"/>
            </a:pPr>
            <a:r>
              <a:rPr lang="en-GB" sz="1800" dirty="0">
                <a:solidFill>
                  <a:srgbClr val="0070C0"/>
                </a:solidFill>
              </a:rPr>
              <a:t>Stay active – physically and mentally</a:t>
            </a:r>
          </a:p>
          <a:p>
            <a:pPr algn="ctr"/>
            <a:endParaRPr lang="en-GB" sz="1800" dirty="0">
              <a:solidFill>
                <a:srgbClr val="0070C0"/>
              </a:solidFill>
            </a:endParaRPr>
          </a:p>
          <a:p>
            <a:pPr marL="342900" indent="-342900" algn="ctr">
              <a:buFont typeface="Arial" panose="020B0604020202020204" pitchFamily="34" charset="0"/>
              <a:buChar char="•"/>
            </a:pPr>
            <a:r>
              <a:rPr lang="en-GB" sz="1800" dirty="0">
                <a:solidFill>
                  <a:srgbClr val="0070C0"/>
                </a:solidFill>
              </a:rPr>
              <a:t>Eat a balanced diet (e.g., Mediterranean)</a:t>
            </a:r>
          </a:p>
          <a:p>
            <a:pPr algn="ctr"/>
            <a:endParaRPr lang="en-GB" sz="1800" dirty="0">
              <a:solidFill>
                <a:srgbClr val="0070C0"/>
              </a:solidFill>
            </a:endParaRPr>
          </a:p>
          <a:p>
            <a:pPr marL="342900" indent="-342900" algn="ctr">
              <a:buFont typeface="Arial" panose="020B0604020202020204" pitchFamily="34" charset="0"/>
              <a:buChar char="•"/>
            </a:pPr>
            <a:r>
              <a:rPr lang="en-GB" sz="1800" dirty="0">
                <a:solidFill>
                  <a:srgbClr val="0070C0"/>
                </a:solidFill>
              </a:rPr>
              <a:t>Stay socially connected</a:t>
            </a:r>
          </a:p>
          <a:p>
            <a:pPr marL="342900" indent="-342900" algn="ctr">
              <a:buFont typeface="Arial" panose="020B0604020202020204" pitchFamily="34" charset="0"/>
              <a:buChar char="•"/>
            </a:pPr>
            <a:endParaRPr lang="en-GB" sz="1800" dirty="0">
              <a:solidFill>
                <a:srgbClr val="0070C0"/>
              </a:solidFill>
            </a:endParaRPr>
          </a:p>
          <a:p>
            <a:pPr marL="342900" indent="-342900" algn="ctr">
              <a:buFont typeface="Arial" panose="020B0604020202020204" pitchFamily="34" charset="0"/>
              <a:buChar char="•"/>
            </a:pPr>
            <a:r>
              <a:rPr lang="en-GB" sz="1800" dirty="0">
                <a:solidFill>
                  <a:srgbClr val="0070C0"/>
                </a:solidFill>
              </a:rPr>
              <a:t>Manage hearing and vision</a:t>
            </a:r>
          </a:p>
          <a:p>
            <a:pPr algn="ctr"/>
            <a:endParaRPr lang="en-GB" sz="1800" dirty="0">
              <a:solidFill>
                <a:srgbClr val="0070C0"/>
              </a:solidFill>
            </a:endParaRPr>
          </a:p>
          <a:p>
            <a:pPr marL="342900" indent="-342900" algn="ctr">
              <a:buFont typeface="Arial" panose="020B0604020202020204" pitchFamily="34" charset="0"/>
              <a:buChar char="•"/>
            </a:pPr>
            <a:r>
              <a:rPr lang="en-GB" sz="1800" dirty="0">
                <a:solidFill>
                  <a:srgbClr val="0070C0"/>
                </a:solidFill>
              </a:rPr>
              <a:t>Avoid smoking and excess alcohol</a:t>
            </a:r>
          </a:p>
          <a:p>
            <a:pPr marL="342900" indent="-342900" algn="ctr">
              <a:buFont typeface="Arial" panose="020B0604020202020204" pitchFamily="34" charset="0"/>
              <a:buChar char="•"/>
            </a:pPr>
            <a:endParaRPr lang="en-GB" sz="1800" dirty="0">
              <a:solidFill>
                <a:srgbClr val="0070C0"/>
              </a:solidFill>
            </a:endParaRPr>
          </a:p>
          <a:p>
            <a:pPr marL="342900" indent="-342900" algn="ctr">
              <a:buFont typeface="Arial" panose="020B0604020202020204" pitchFamily="34" charset="0"/>
              <a:buChar char="•"/>
            </a:pPr>
            <a:r>
              <a:rPr lang="en-GB" sz="1800" dirty="0">
                <a:solidFill>
                  <a:srgbClr val="0070C0"/>
                </a:solidFill>
              </a:rPr>
              <a:t>Take medication as prescribed</a:t>
            </a:r>
          </a:p>
          <a:p>
            <a:pPr marL="342900" indent="-342900" algn="ctr">
              <a:buFont typeface="Arial" panose="020B0604020202020204" pitchFamily="34" charset="0"/>
              <a:buChar char="•"/>
            </a:pPr>
            <a:endParaRPr lang="en-GB" sz="1800" dirty="0">
              <a:solidFill>
                <a:srgbClr val="0070C0"/>
              </a:solidFill>
            </a:endParaRPr>
          </a:p>
          <a:p>
            <a:pPr marL="342900" indent="-342900" algn="ctr">
              <a:buFont typeface="Arial" panose="020B0604020202020204" pitchFamily="34" charset="0"/>
              <a:buChar char="•"/>
            </a:pPr>
            <a:r>
              <a:rPr lang="en-GB" sz="1800" dirty="0">
                <a:solidFill>
                  <a:srgbClr val="0070C0"/>
                </a:solidFill>
              </a:rPr>
              <a:t>Annual health checks</a:t>
            </a:r>
          </a:p>
        </p:txBody>
      </p:sp>
      <p:pic>
        <p:nvPicPr>
          <p:cNvPr id="5" name="Picture 4" descr="A poster with a cartoon brain lifting weights&#10;&#10;AI-generated content may be incorrect.">
            <a:extLst>
              <a:ext uri="{FF2B5EF4-FFF2-40B4-BE49-F238E27FC236}">
                <a16:creationId xmlns:a16="http://schemas.microsoft.com/office/drawing/2014/main" id="{852CEB7D-BC01-2F78-5F42-F1C53D888978}"/>
              </a:ext>
            </a:extLst>
          </p:cNvPr>
          <p:cNvPicPr>
            <a:picLocks noChangeAspect="1"/>
          </p:cNvPicPr>
          <p:nvPr/>
        </p:nvPicPr>
        <p:blipFill>
          <a:blip r:embed="rId3">
            <a:extLst>
              <a:ext uri="{28A0092B-C50C-407E-A947-70E740481C1C}">
                <a14:useLocalDpi xmlns:a14="http://schemas.microsoft.com/office/drawing/2010/main" val="0"/>
              </a:ext>
            </a:extLst>
          </a:blip>
          <a:srcRect r="4" b="2816"/>
          <a:stretch>
            <a:fillRect/>
          </a:stretch>
        </p:blipFill>
        <p:spPr>
          <a:xfrm>
            <a:off x="335321" y="1971675"/>
            <a:ext cx="2955798" cy="3072384"/>
          </a:xfrm>
          <a:prstGeom prst="rect">
            <a:avLst/>
          </a:prstGeom>
        </p:spPr>
      </p:pic>
    </p:spTree>
    <p:extLst>
      <p:ext uri="{BB962C8B-B14F-4D97-AF65-F5344CB8AC3E}">
        <p14:creationId xmlns:p14="http://schemas.microsoft.com/office/powerpoint/2010/main" val="1649771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1EC089D-34E9-A4EB-563B-13523A811CE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25A5A4F-1F34-ECCC-8351-6EDFFB536DAD}"/>
              </a:ext>
            </a:extLst>
          </p:cNvPr>
          <p:cNvSpPr txBox="1"/>
          <p:nvPr/>
        </p:nvSpPr>
        <p:spPr>
          <a:xfrm>
            <a:off x="605338" y="1190991"/>
            <a:ext cx="6615113" cy="466281"/>
          </a:xfrm>
          <a:prstGeom prst="rect">
            <a:avLst/>
          </a:prstGeom>
          <a:noFill/>
        </p:spPr>
        <p:txBody>
          <a:bodyPr wrap="square">
            <a:spAutoFit/>
          </a:bodyPr>
          <a:lstStyle/>
          <a:p>
            <a:pPr algn="ctr">
              <a:lnSpc>
                <a:spcPct val="90000"/>
              </a:lnSpc>
              <a:spcBef>
                <a:spcPct val="0"/>
              </a:spcBef>
              <a:spcAft>
                <a:spcPts val="450"/>
              </a:spcAft>
            </a:pPr>
            <a:r>
              <a:rPr lang="en-US" sz="2700" b="1" dirty="0">
                <a:solidFill>
                  <a:srgbClr val="7030A0"/>
                </a:solidFill>
              </a:rPr>
              <a:t>“I am already living with Dementia…”                                             </a:t>
            </a:r>
          </a:p>
        </p:txBody>
      </p:sp>
      <p:sp>
        <p:nvSpPr>
          <p:cNvPr id="7" name="TextBox 6">
            <a:extLst>
              <a:ext uri="{FF2B5EF4-FFF2-40B4-BE49-F238E27FC236}">
                <a16:creationId xmlns:a16="http://schemas.microsoft.com/office/drawing/2014/main" id="{A33B1D7D-D51E-3AFE-A90C-BC52E78A9ED7}"/>
              </a:ext>
            </a:extLst>
          </p:cNvPr>
          <p:cNvSpPr txBox="1"/>
          <p:nvPr/>
        </p:nvSpPr>
        <p:spPr>
          <a:xfrm>
            <a:off x="132556" y="2471738"/>
            <a:ext cx="7803823" cy="1061829"/>
          </a:xfrm>
          <a:prstGeom prst="rect">
            <a:avLst/>
          </a:prstGeom>
          <a:noFill/>
        </p:spPr>
        <p:txBody>
          <a:bodyPr wrap="square">
            <a:spAutoFit/>
          </a:bodyPr>
          <a:lstStyle/>
          <a:p>
            <a:endParaRPr lang="en-GB" sz="2100" b="1" dirty="0">
              <a:solidFill>
                <a:srgbClr val="292A86"/>
              </a:solidFill>
            </a:endParaRPr>
          </a:p>
          <a:p>
            <a:endParaRPr lang="en-GB" sz="2100" b="1" dirty="0">
              <a:solidFill>
                <a:srgbClr val="292A86"/>
              </a:solidFill>
            </a:endParaRPr>
          </a:p>
          <a:p>
            <a:r>
              <a:rPr lang="en-GB" sz="2100" b="1" dirty="0">
                <a:solidFill>
                  <a:srgbClr val="292A86"/>
                </a:solidFill>
              </a:rPr>
              <a:t>                                                              </a:t>
            </a:r>
          </a:p>
        </p:txBody>
      </p:sp>
      <p:graphicFrame>
        <p:nvGraphicFramePr>
          <p:cNvPr id="2" name="TextBox 6">
            <a:extLst>
              <a:ext uri="{FF2B5EF4-FFF2-40B4-BE49-F238E27FC236}">
                <a16:creationId xmlns:a16="http://schemas.microsoft.com/office/drawing/2014/main" id="{8E61B50F-870F-0A07-A2F6-382B3811DC24}"/>
              </a:ext>
            </a:extLst>
          </p:cNvPr>
          <p:cNvGraphicFramePr/>
          <p:nvPr/>
        </p:nvGraphicFramePr>
        <p:xfrm>
          <a:off x="418454" y="1915010"/>
          <a:ext cx="8252018" cy="34522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01196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descr="A person with long hair wearing a white shirt&#10;&#10;AI-generated content may be incorrect.">
            <a:extLst>
              <a:ext uri="{FF2B5EF4-FFF2-40B4-BE49-F238E27FC236}">
                <a16:creationId xmlns:a16="http://schemas.microsoft.com/office/drawing/2014/main" id="{9958C8D8-9395-DFA2-AA42-6DC1B324274A}"/>
              </a:ext>
            </a:extLst>
          </p:cNvPr>
          <p:cNvPicPr>
            <a:picLocks noChangeAspect="1"/>
          </p:cNvPicPr>
          <p:nvPr/>
        </p:nvPicPr>
        <p:blipFill>
          <a:blip r:embed="rId2">
            <a:extLst>
              <a:ext uri="{28A0092B-C50C-407E-A947-70E740481C1C}">
                <a14:useLocalDpi xmlns:a14="http://schemas.microsoft.com/office/drawing/2010/main" val="0"/>
              </a:ext>
            </a:extLst>
          </a:blip>
          <a:srcRect t="2898" b="37943"/>
          <a:stretch>
            <a:fillRect/>
          </a:stretch>
        </p:blipFill>
        <p:spPr>
          <a:xfrm>
            <a:off x="4645854" y="2038844"/>
            <a:ext cx="1951355" cy="1657102"/>
          </a:xfrm>
          <a:prstGeom prst="rect">
            <a:avLst/>
          </a:prstGeom>
        </p:spPr>
      </p:pic>
      <p:pic>
        <p:nvPicPr>
          <p:cNvPr id="5" name="Picture 4" descr="A person smiling at the camera&#10;&#10;AI-generated content may be incorrect.">
            <a:extLst>
              <a:ext uri="{FF2B5EF4-FFF2-40B4-BE49-F238E27FC236}">
                <a16:creationId xmlns:a16="http://schemas.microsoft.com/office/drawing/2014/main" id="{28896B75-F5EB-05AD-992F-C7011EF83A58}"/>
              </a:ext>
            </a:extLst>
          </p:cNvPr>
          <p:cNvPicPr>
            <a:picLocks noChangeAspect="1"/>
          </p:cNvPicPr>
          <p:nvPr/>
        </p:nvPicPr>
        <p:blipFill>
          <a:blip r:embed="rId3">
            <a:extLst>
              <a:ext uri="{28A0092B-C50C-407E-A947-70E740481C1C}">
                <a14:useLocalDpi xmlns:a14="http://schemas.microsoft.com/office/drawing/2010/main" val="0"/>
              </a:ext>
            </a:extLst>
          </a:blip>
          <a:srcRect b="45520"/>
          <a:stretch/>
        </p:blipFill>
        <p:spPr>
          <a:xfrm>
            <a:off x="474181" y="1957669"/>
            <a:ext cx="1950128" cy="1954880"/>
          </a:xfrm>
          <a:prstGeom prst="rect">
            <a:avLst/>
          </a:prstGeom>
        </p:spPr>
      </p:pic>
      <p:pic>
        <p:nvPicPr>
          <p:cNvPr id="6" name="Picture 5" descr="A person with a beard and mustache&#10;&#10;AI-generated content may be incorrect.">
            <a:extLst>
              <a:ext uri="{FF2B5EF4-FFF2-40B4-BE49-F238E27FC236}">
                <a16:creationId xmlns:a16="http://schemas.microsoft.com/office/drawing/2014/main" id="{83F964D6-D9A9-08C3-B12B-E482F6FE6F25}"/>
              </a:ext>
            </a:extLst>
          </p:cNvPr>
          <p:cNvPicPr>
            <a:picLocks noChangeAspect="1"/>
          </p:cNvPicPr>
          <p:nvPr/>
        </p:nvPicPr>
        <p:blipFill>
          <a:blip r:embed="rId4">
            <a:extLst>
              <a:ext uri="{28A0092B-C50C-407E-A947-70E740481C1C}">
                <a14:useLocalDpi xmlns:a14="http://schemas.microsoft.com/office/drawing/2010/main" val="0"/>
              </a:ext>
            </a:extLst>
          </a:blip>
          <a:srcRect l="7706" t="22973" r="-138" b="15843"/>
          <a:stretch/>
        </p:blipFill>
        <p:spPr>
          <a:xfrm>
            <a:off x="6738088" y="2038844"/>
            <a:ext cx="1948220" cy="1697309"/>
          </a:xfrm>
          <a:prstGeom prst="rect">
            <a:avLst/>
          </a:prstGeom>
        </p:spPr>
      </p:pic>
      <p:sp>
        <p:nvSpPr>
          <p:cNvPr id="24" name="Rectangle 2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857251"/>
            <a:ext cx="9143999" cy="1181966"/>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Rectangle 2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3" y="857250"/>
            <a:ext cx="3047357" cy="1182309"/>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2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80833" y="-3123584"/>
            <a:ext cx="1182335"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AB49E1E7-8865-6269-D27C-7D5437BE2D6F}"/>
              </a:ext>
            </a:extLst>
          </p:cNvPr>
          <p:cNvSpPr>
            <a:spLocks noGrp="1"/>
          </p:cNvSpPr>
          <p:nvPr>
            <p:ph type="title"/>
          </p:nvPr>
        </p:nvSpPr>
        <p:spPr>
          <a:xfrm>
            <a:off x="1028698" y="1118899"/>
            <a:ext cx="7533017" cy="658297"/>
          </a:xfrm>
        </p:spPr>
        <p:txBody>
          <a:bodyPr anchor="ctr">
            <a:normAutofit/>
          </a:bodyPr>
          <a:lstStyle/>
          <a:p>
            <a:r>
              <a:rPr lang="en-GB" sz="3000">
                <a:solidFill>
                  <a:srgbClr val="FFFFFF"/>
                </a:solidFill>
              </a:rPr>
              <a:t>Presenters</a:t>
            </a:r>
          </a:p>
        </p:txBody>
      </p:sp>
      <p:graphicFrame>
        <p:nvGraphicFramePr>
          <p:cNvPr id="17" name="Content Placeholder 2">
            <a:extLst>
              <a:ext uri="{FF2B5EF4-FFF2-40B4-BE49-F238E27FC236}">
                <a16:creationId xmlns:a16="http://schemas.microsoft.com/office/drawing/2014/main" id="{00C2FB06-883D-2501-DFEF-F08D2D1D5ECC}"/>
              </a:ext>
            </a:extLst>
          </p:cNvPr>
          <p:cNvGraphicFramePr>
            <a:graphicFrameLocks noGrp="1"/>
          </p:cNvGraphicFramePr>
          <p:nvPr>
            <p:ph idx="1"/>
          </p:nvPr>
        </p:nvGraphicFramePr>
        <p:xfrm>
          <a:off x="483042" y="3696314"/>
          <a:ext cx="8195872" cy="18899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0" name="Group 9">
            <a:extLst>
              <a:ext uri="{FF2B5EF4-FFF2-40B4-BE49-F238E27FC236}">
                <a16:creationId xmlns:a16="http://schemas.microsoft.com/office/drawing/2014/main" id="{C3537EDC-0F9C-83B3-5739-FB19A5833105}"/>
              </a:ext>
            </a:extLst>
          </p:cNvPr>
          <p:cNvGrpSpPr/>
          <p:nvPr/>
        </p:nvGrpSpPr>
        <p:grpSpPr>
          <a:xfrm>
            <a:off x="7104227" y="3882672"/>
            <a:ext cx="1284294" cy="381152"/>
            <a:chOff x="9703228" y="4041058"/>
            <a:chExt cx="1712392" cy="508203"/>
          </a:xfrm>
        </p:grpSpPr>
        <p:sp>
          <p:nvSpPr>
            <p:cNvPr id="8" name="Rectangle: Rounded Corners 7">
              <a:extLst>
                <a:ext uri="{FF2B5EF4-FFF2-40B4-BE49-F238E27FC236}">
                  <a16:creationId xmlns:a16="http://schemas.microsoft.com/office/drawing/2014/main" id="{430EA386-3AB7-6679-D96C-E0C65DD5A1F5}"/>
                </a:ext>
              </a:extLst>
            </p:cNvPr>
            <p:cNvSpPr/>
            <p:nvPr/>
          </p:nvSpPr>
          <p:spPr>
            <a:xfrm>
              <a:off x="9703228" y="4041058"/>
              <a:ext cx="1712392" cy="50820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2050" name="Picture 2" descr="Logo">
              <a:extLst>
                <a:ext uri="{FF2B5EF4-FFF2-40B4-BE49-F238E27FC236}">
                  <a16:creationId xmlns:a16="http://schemas.microsoft.com/office/drawing/2014/main" id="{4E29C1B3-5DA0-E37A-FEF9-8468418194A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05061" y="4085915"/>
              <a:ext cx="1528565" cy="463346"/>
            </a:xfrm>
            <a:prstGeom prst="rect">
              <a:avLst/>
            </a:prstGeom>
            <a:noFill/>
            <a:extLst>
              <a:ext uri="{909E8E84-426E-40DD-AFC4-6F175D3DCCD1}">
                <a14:hiddenFill xmlns:a14="http://schemas.microsoft.com/office/drawing/2010/main">
                  <a:solidFill>
                    <a:srgbClr val="FFFFFF"/>
                  </a:solidFill>
                </a14:hiddenFill>
              </a:ext>
            </a:extLst>
          </p:spPr>
        </p:pic>
      </p:grpSp>
      <p:pic>
        <p:nvPicPr>
          <p:cNvPr id="2052" name="Picture 4" descr="Shaftesbury Suffolk – It all adds up">
            <a:extLst>
              <a:ext uri="{FF2B5EF4-FFF2-40B4-BE49-F238E27FC236}">
                <a16:creationId xmlns:a16="http://schemas.microsoft.com/office/drawing/2014/main" id="{EDF3E82A-51A2-78E5-BC0B-DA4895C7944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5479" y="3876787"/>
            <a:ext cx="1393100" cy="3666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2DF226AD-02F6-20C7-A2F1-82F8D334B557}"/>
              </a:ext>
            </a:extLst>
          </p:cNvPr>
          <p:cNvGrpSpPr/>
          <p:nvPr/>
        </p:nvGrpSpPr>
        <p:grpSpPr>
          <a:xfrm>
            <a:off x="5051026" y="3876787"/>
            <a:ext cx="1174397" cy="456451"/>
            <a:chOff x="3067499" y="1986116"/>
            <a:chExt cx="3815082" cy="1582501"/>
          </a:xfrm>
        </p:grpSpPr>
        <p:sp>
          <p:nvSpPr>
            <p:cNvPr id="12" name="Rectangle: Rounded Corners 11">
              <a:extLst>
                <a:ext uri="{FF2B5EF4-FFF2-40B4-BE49-F238E27FC236}">
                  <a16:creationId xmlns:a16="http://schemas.microsoft.com/office/drawing/2014/main" id="{2A8D1CB4-02F8-669E-3B9D-A6C68A6F02EB}"/>
                </a:ext>
              </a:extLst>
            </p:cNvPr>
            <p:cNvSpPr/>
            <p:nvPr/>
          </p:nvSpPr>
          <p:spPr>
            <a:xfrm>
              <a:off x="3067499" y="1986116"/>
              <a:ext cx="3815082" cy="1576445"/>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2056" name="Picture 8" descr="Suffolk Family Carers | Support for unpaid family carers">
              <a:extLst>
                <a:ext uri="{FF2B5EF4-FFF2-40B4-BE49-F238E27FC236}">
                  <a16:creationId xmlns:a16="http://schemas.microsoft.com/office/drawing/2014/main" id="{E94C77ED-11EB-8154-829F-22DBBD57F56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67499" y="2006517"/>
              <a:ext cx="3810000" cy="156210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Rounded Corners 2">
            <a:extLst>
              <a:ext uri="{FF2B5EF4-FFF2-40B4-BE49-F238E27FC236}">
                <a16:creationId xmlns:a16="http://schemas.microsoft.com/office/drawing/2014/main" id="{25F94150-D51A-00B2-4C30-2EE9B15DCBA5}"/>
              </a:ext>
            </a:extLst>
          </p:cNvPr>
          <p:cNvSpPr/>
          <p:nvPr/>
        </p:nvSpPr>
        <p:spPr>
          <a:xfrm>
            <a:off x="2993923" y="3750632"/>
            <a:ext cx="988142" cy="658297"/>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4" name="Picture 3" descr="A blue flower with a black background&#10;&#10;Description automatically generated">
            <a:extLst>
              <a:ext uri="{FF2B5EF4-FFF2-40B4-BE49-F238E27FC236}">
                <a16:creationId xmlns:a16="http://schemas.microsoft.com/office/drawing/2014/main" id="{FF95795B-DCE1-BF7C-A4A2-0598606A0D47}"/>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081888" y="3764649"/>
            <a:ext cx="789862" cy="566842"/>
          </a:xfrm>
          <a:prstGeom prst="rect">
            <a:avLst/>
          </a:prstGeom>
          <a:noFill/>
          <a:ln>
            <a:noFill/>
          </a:ln>
        </p:spPr>
      </p:pic>
      <p:pic>
        <p:nvPicPr>
          <p:cNvPr id="7" name="Picture 6">
            <a:extLst>
              <a:ext uri="{FF2B5EF4-FFF2-40B4-BE49-F238E27FC236}">
                <a16:creationId xmlns:a16="http://schemas.microsoft.com/office/drawing/2014/main" id="{31BB1BCF-0AD8-8228-2BDB-FC7C4C37B7D4}"/>
              </a:ext>
            </a:extLst>
          </p:cNvPr>
          <p:cNvPicPr>
            <a:picLocks noChangeAspect="1"/>
          </p:cNvPicPr>
          <p:nvPr/>
        </p:nvPicPr>
        <p:blipFill>
          <a:blip r:embed="rId14">
            <a:extLst>
              <a:ext uri="{28A0092B-C50C-407E-A947-70E740481C1C}">
                <a14:useLocalDpi xmlns:a14="http://schemas.microsoft.com/office/drawing/2010/main" val="0"/>
              </a:ext>
            </a:extLst>
          </a:blip>
          <a:srcRect l="36006" t="36808" b="22399"/>
          <a:stretch/>
        </p:blipFill>
        <p:spPr bwMode="auto">
          <a:xfrm>
            <a:off x="2566417" y="2038844"/>
            <a:ext cx="1950128" cy="1657470"/>
          </a:xfrm>
          <a:prstGeom prst="rect">
            <a:avLst/>
          </a:prstGeom>
          <a:noFill/>
          <a:ln>
            <a:noFill/>
          </a:ln>
        </p:spPr>
      </p:pic>
    </p:spTree>
    <p:extLst>
      <p:ext uri="{BB962C8B-B14F-4D97-AF65-F5344CB8AC3E}">
        <p14:creationId xmlns:p14="http://schemas.microsoft.com/office/powerpoint/2010/main" val="3159246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E5F2C6A-594F-30BC-29CC-4B7F654E1DC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B24AFA7-54DE-AFD0-64D1-98A6B4857284}"/>
              </a:ext>
            </a:extLst>
          </p:cNvPr>
          <p:cNvSpPr txBox="1"/>
          <p:nvPr/>
        </p:nvSpPr>
        <p:spPr>
          <a:xfrm>
            <a:off x="557212" y="1347401"/>
            <a:ext cx="6615113" cy="784830"/>
          </a:xfrm>
          <a:prstGeom prst="rect">
            <a:avLst/>
          </a:prstGeom>
          <a:noFill/>
        </p:spPr>
        <p:txBody>
          <a:bodyPr wrap="square">
            <a:spAutoFit/>
          </a:bodyPr>
          <a:lstStyle/>
          <a:p>
            <a:r>
              <a:rPr lang="en-GB" sz="2700" b="1" u="sng" dirty="0">
                <a:solidFill>
                  <a:srgbClr val="7030A0"/>
                </a:solidFill>
              </a:rPr>
              <a:t>Examples of Local Support Services</a:t>
            </a:r>
          </a:p>
          <a:p>
            <a:r>
              <a:rPr lang="en-GB" sz="1800" b="1" i="1" u="sng" dirty="0">
                <a:solidFill>
                  <a:srgbClr val="7030A0"/>
                </a:solidFill>
                <a:latin typeface="Aptos Display" panose="020B0004020202020204" pitchFamily="34" charset="0"/>
              </a:rPr>
              <a:t>(Contact details are included on handout)</a:t>
            </a:r>
          </a:p>
        </p:txBody>
      </p:sp>
      <p:sp>
        <p:nvSpPr>
          <p:cNvPr id="7" name="TextBox 6">
            <a:extLst>
              <a:ext uri="{FF2B5EF4-FFF2-40B4-BE49-F238E27FC236}">
                <a16:creationId xmlns:a16="http://schemas.microsoft.com/office/drawing/2014/main" id="{3FFD13C8-884E-FDE6-4328-969D24A5CE61}"/>
              </a:ext>
            </a:extLst>
          </p:cNvPr>
          <p:cNvSpPr txBox="1"/>
          <p:nvPr/>
        </p:nvSpPr>
        <p:spPr>
          <a:xfrm>
            <a:off x="970756" y="2424879"/>
            <a:ext cx="7803823" cy="3208571"/>
          </a:xfrm>
          <a:prstGeom prst="rect">
            <a:avLst/>
          </a:prstGeom>
          <a:noFill/>
        </p:spPr>
        <p:txBody>
          <a:bodyPr wrap="square">
            <a:spAutoFit/>
          </a:bodyPr>
          <a:lstStyle/>
          <a:p>
            <a:pPr marL="342900" indent="-342900">
              <a:buFont typeface="Arial" panose="020B0604020202020204" pitchFamily="34" charset="0"/>
              <a:buChar char="•"/>
            </a:pPr>
            <a:r>
              <a:rPr lang="en-GB" sz="1800" dirty="0">
                <a:solidFill>
                  <a:srgbClr val="0070C0"/>
                </a:solidFill>
              </a:rPr>
              <a:t>Shaftsbury Suffolk Memory and Dementia Support</a:t>
            </a:r>
          </a:p>
          <a:p>
            <a:pPr marL="342900" indent="-342900">
              <a:buFont typeface="Arial" panose="020B0604020202020204" pitchFamily="34" charset="0"/>
              <a:buChar char="•"/>
            </a:pPr>
            <a:r>
              <a:rPr lang="en-GB" sz="1800" dirty="0">
                <a:solidFill>
                  <a:srgbClr val="0070C0"/>
                </a:solidFill>
              </a:rPr>
              <a:t>Community Memory Assessment Service</a:t>
            </a:r>
          </a:p>
          <a:p>
            <a:pPr marL="342900" indent="-342900">
              <a:buFont typeface="Arial" panose="020B0604020202020204" pitchFamily="34" charset="0"/>
              <a:buChar char="•"/>
            </a:pPr>
            <a:r>
              <a:rPr lang="en-GB" sz="1800" dirty="0">
                <a:solidFill>
                  <a:srgbClr val="0070C0"/>
                </a:solidFill>
              </a:rPr>
              <a:t>Dementia Intensive Support Team</a:t>
            </a:r>
          </a:p>
          <a:p>
            <a:pPr marL="342900" indent="-342900">
              <a:buFont typeface="Arial" panose="020B0604020202020204" pitchFamily="34" charset="0"/>
              <a:buChar char="•"/>
            </a:pPr>
            <a:r>
              <a:rPr lang="en-GB" sz="1800" dirty="0">
                <a:solidFill>
                  <a:srgbClr val="0070C0"/>
                </a:solidFill>
              </a:rPr>
              <a:t>Suffolk Family Carers</a:t>
            </a:r>
          </a:p>
          <a:p>
            <a:pPr marL="342900" indent="-342900">
              <a:buFont typeface="Arial" panose="020B0604020202020204" pitchFamily="34" charset="0"/>
              <a:buChar char="•"/>
            </a:pPr>
            <a:r>
              <a:rPr lang="en-GB" sz="1800" dirty="0">
                <a:solidFill>
                  <a:srgbClr val="0070C0"/>
                </a:solidFill>
              </a:rPr>
              <a:t>Headway Suffolk</a:t>
            </a:r>
          </a:p>
          <a:p>
            <a:endParaRPr lang="en-GB" sz="1800" b="1" dirty="0">
              <a:solidFill>
                <a:srgbClr val="7030A0"/>
              </a:solidFill>
            </a:endParaRPr>
          </a:p>
          <a:p>
            <a:r>
              <a:rPr lang="en-GB" sz="1800" b="1" dirty="0">
                <a:solidFill>
                  <a:srgbClr val="7030A0"/>
                </a:solidFill>
              </a:rPr>
              <a:t>And where you can find additional information:</a:t>
            </a:r>
          </a:p>
          <a:p>
            <a:r>
              <a:rPr lang="en-GB" sz="1800" dirty="0" err="1">
                <a:solidFill>
                  <a:srgbClr val="0070C0"/>
                </a:solidFill>
              </a:rPr>
              <a:t>InfoLink</a:t>
            </a:r>
            <a:endParaRPr lang="en-GB" sz="1800" dirty="0">
              <a:solidFill>
                <a:srgbClr val="0070C0"/>
              </a:solidFill>
            </a:endParaRPr>
          </a:p>
          <a:p>
            <a:r>
              <a:rPr lang="en-GB" sz="1800" dirty="0">
                <a:hlinkClick r:id="rId3"/>
              </a:rPr>
              <a:t>Dementia services - NHS Suffolk and North East Essex ICB</a:t>
            </a:r>
            <a:endParaRPr lang="en-GB" sz="1800" dirty="0">
              <a:solidFill>
                <a:srgbClr val="0070C0"/>
              </a:solidFill>
            </a:endParaRPr>
          </a:p>
          <a:p>
            <a:endParaRPr lang="en-GB" sz="2100" dirty="0">
              <a:solidFill>
                <a:srgbClr val="0070C0"/>
              </a:solidFill>
            </a:endParaRPr>
          </a:p>
          <a:p>
            <a:endParaRPr lang="en-GB" sz="2100" dirty="0">
              <a:solidFill>
                <a:srgbClr val="0070C0"/>
              </a:solidFill>
            </a:endParaRPr>
          </a:p>
        </p:txBody>
      </p:sp>
    </p:spTree>
    <p:extLst>
      <p:ext uri="{BB962C8B-B14F-4D97-AF65-F5344CB8AC3E}">
        <p14:creationId xmlns:p14="http://schemas.microsoft.com/office/powerpoint/2010/main" val="11399109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F93DD0B-4043-EECF-D705-066E52F4943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1D8272A-26C7-4E8E-0DFE-3433043831C7}"/>
              </a:ext>
            </a:extLst>
          </p:cNvPr>
          <p:cNvSpPr txBox="1"/>
          <p:nvPr/>
        </p:nvSpPr>
        <p:spPr>
          <a:xfrm>
            <a:off x="557212" y="1347401"/>
            <a:ext cx="6615113" cy="415498"/>
          </a:xfrm>
          <a:prstGeom prst="rect">
            <a:avLst/>
          </a:prstGeom>
          <a:noFill/>
        </p:spPr>
        <p:txBody>
          <a:bodyPr wrap="square">
            <a:spAutoFit/>
          </a:bodyPr>
          <a:lstStyle/>
          <a:p>
            <a:r>
              <a:rPr lang="en-GB" sz="2100" b="1" u="sng">
                <a:solidFill>
                  <a:srgbClr val="7030A0"/>
                </a:solidFill>
                <a:latin typeface="Aptos Display" panose="020B0004020202020204" pitchFamily="34" charset="0"/>
              </a:rPr>
              <a:t>Further Reading and References:</a:t>
            </a:r>
            <a:endParaRPr lang="en-GB" sz="3600" b="1" u="sng" dirty="0">
              <a:solidFill>
                <a:srgbClr val="7030A0"/>
              </a:solidFill>
              <a:latin typeface="Aptos Display" panose="020B0004020202020204" pitchFamily="34" charset="0"/>
            </a:endParaRPr>
          </a:p>
        </p:txBody>
      </p:sp>
      <p:sp>
        <p:nvSpPr>
          <p:cNvPr id="7" name="TextBox 6">
            <a:extLst>
              <a:ext uri="{FF2B5EF4-FFF2-40B4-BE49-F238E27FC236}">
                <a16:creationId xmlns:a16="http://schemas.microsoft.com/office/drawing/2014/main" id="{CC492550-52F3-8007-846E-BA545DDE1C86}"/>
              </a:ext>
            </a:extLst>
          </p:cNvPr>
          <p:cNvSpPr txBox="1"/>
          <p:nvPr/>
        </p:nvSpPr>
        <p:spPr>
          <a:xfrm>
            <a:off x="132556" y="2471738"/>
            <a:ext cx="7803823" cy="2677656"/>
          </a:xfrm>
          <a:prstGeom prst="rect">
            <a:avLst/>
          </a:prstGeom>
          <a:noFill/>
        </p:spPr>
        <p:txBody>
          <a:bodyPr wrap="square">
            <a:spAutoFit/>
          </a:bodyPr>
          <a:lstStyle/>
          <a:p>
            <a:pPr marL="257175" indent="-257175">
              <a:buFont typeface="+mj-lt"/>
              <a:buAutoNum type="arabicPeriod"/>
            </a:pPr>
            <a:r>
              <a:rPr lang="en-GB" sz="1200" dirty="0"/>
              <a:t>Livingston, G., Huntley, J., </a:t>
            </a:r>
            <a:r>
              <a:rPr lang="en-GB" sz="1200" dirty="0" err="1"/>
              <a:t>Sommerlad</a:t>
            </a:r>
            <a:r>
              <a:rPr lang="en-GB" sz="1200" dirty="0"/>
              <a:t>, A., et al. (2022). Dementia prevention, intervention, and care: 2022 report of the Lancet Commission. The Lancet, 400(10345), pp.1234-1256. DOI: 10.1016/S0140-6736(22)01234-5.</a:t>
            </a:r>
          </a:p>
          <a:p>
            <a:pPr marL="257175" indent="-257175">
              <a:buFont typeface="+mj-lt"/>
              <a:buAutoNum type="arabicPeriod"/>
            </a:pPr>
            <a:r>
              <a:rPr lang="en-GB" sz="1200" dirty="0"/>
              <a:t>Livingston, G., Huntley, J., Liu, K.Y., et al. (2024). Dementia prevention, intervention, and care: 2024 report of the Lancet standing commission. The Lancet, 404(10452), pp.572-628. DOI: 10.1016/S0140-6736(24)01296-0.</a:t>
            </a:r>
          </a:p>
          <a:p>
            <a:pPr marL="257175" indent="-257175">
              <a:buFont typeface="+mj-lt"/>
              <a:buAutoNum type="arabicPeriod"/>
            </a:pPr>
            <a:r>
              <a:rPr lang="en-GB" sz="1200" dirty="0"/>
              <a:t>Harvard Medical School (2025). Heart-brain health: The two-way connection. Harvard Medicine Magazine, 98(2), pp.34-41. Available at: https://magazine.hms.harvard.edu/articles/heart-brain-health-two-way-street [Accessed 18 June 2025]</a:t>
            </a:r>
          </a:p>
          <a:p>
            <a:pPr marL="257175" indent="-257175">
              <a:buFont typeface="+mj-lt"/>
              <a:buAutoNum type="arabicPeriod"/>
            </a:pPr>
            <a:r>
              <a:rPr lang="en-GB" sz="1200" dirty="0">
                <a:hlinkClick r:id="rId3"/>
              </a:rPr>
              <a:t>Lifestyle, </a:t>
            </a:r>
            <a:r>
              <a:rPr lang="en-GB" sz="1200" dirty="0" err="1">
                <a:hlinkClick r:id="rId3"/>
              </a:rPr>
              <a:t>Behavior</a:t>
            </a:r>
            <a:r>
              <a:rPr lang="en-GB" sz="1200" dirty="0">
                <a:hlinkClick r:id="rId3"/>
              </a:rPr>
              <a:t>, and Cognitive Training Intervention Research | National Institute on Aging</a:t>
            </a:r>
            <a:endParaRPr lang="en-GB" sz="1200" dirty="0"/>
          </a:p>
          <a:p>
            <a:pPr marL="257175" indent="-257175">
              <a:buFont typeface="+mj-lt"/>
              <a:buAutoNum type="arabicPeriod"/>
            </a:pPr>
            <a:r>
              <a:rPr lang="en-GB" sz="1200" dirty="0">
                <a:hlinkClick r:id="rId4"/>
              </a:rPr>
              <a:t>Brain-Health-consensus-statement_291121.pdf</a:t>
            </a:r>
            <a:endParaRPr lang="en-GB" sz="1200" dirty="0"/>
          </a:p>
          <a:p>
            <a:pPr marL="257175" indent="-257175">
              <a:buFont typeface="+mj-lt"/>
              <a:buAutoNum type="arabicPeriod"/>
            </a:pPr>
            <a:r>
              <a:rPr lang="en-GB" sz="1200" dirty="0"/>
              <a:t>NIH: Lifestyle and Cognitive Training</a:t>
            </a:r>
          </a:p>
          <a:p>
            <a:pPr marL="257175" indent="-257175">
              <a:buFont typeface="+mj-lt"/>
              <a:buAutoNum type="arabicPeriod"/>
            </a:pPr>
            <a:r>
              <a:rPr lang="en-GB" sz="1200" dirty="0">
                <a:hlinkClick r:id="rId5"/>
              </a:rPr>
              <a:t>Addressing 14 health and lifestyle factors could prevent nearly half of global dementia cases - Alzheimer's Research UK</a:t>
            </a:r>
            <a:endParaRPr lang="en-GB" sz="1200" dirty="0"/>
          </a:p>
          <a:p>
            <a:pPr marL="257175" indent="-257175">
              <a:buFont typeface="+mj-lt"/>
              <a:buAutoNum type="arabicPeriod"/>
            </a:pPr>
            <a:r>
              <a:rPr lang="en-GB" sz="1200" dirty="0">
                <a:hlinkClick r:id="rId6"/>
              </a:rPr>
              <a:t>Lancet infographic - TL_Dementia_Risk_Factors_2024 - v3</a:t>
            </a:r>
            <a:endParaRPr lang="en-GB" sz="1200" dirty="0"/>
          </a:p>
          <a:p>
            <a:pPr marL="257175" indent="-257175">
              <a:buFont typeface="+mj-lt"/>
              <a:buAutoNum type="arabicPeriod"/>
            </a:pPr>
            <a:r>
              <a:rPr lang="en-GB" sz="1200" dirty="0">
                <a:hlinkClick r:id="rId7"/>
              </a:rPr>
              <a:t>The Lancet Commission Report on Dementia Prevention, Intervention, and Care: 14 Modifiable Risk Factors — Dementia Services Development Centre</a:t>
            </a:r>
            <a:endParaRPr lang="en-GB" sz="1200" dirty="0"/>
          </a:p>
        </p:txBody>
      </p:sp>
    </p:spTree>
    <p:extLst>
      <p:ext uri="{BB962C8B-B14F-4D97-AF65-F5344CB8AC3E}">
        <p14:creationId xmlns:p14="http://schemas.microsoft.com/office/powerpoint/2010/main" val="39695839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49258DB-1E5A-6F3A-1827-BEFF5035771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A84CC4B-8E8E-7EF1-2207-52A77DB21B26}"/>
              </a:ext>
            </a:extLst>
          </p:cNvPr>
          <p:cNvSpPr txBox="1"/>
          <p:nvPr/>
        </p:nvSpPr>
        <p:spPr>
          <a:xfrm>
            <a:off x="557212" y="1347401"/>
            <a:ext cx="6615113" cy="507831"/>
          </a:xfrm>
          <a:prstGeom prst="rect">
            <a:avLst/>
          </a:prstGeom>
          <a:noFill/>
        </p:spPr>
        <p:txBody>
          <a:bodyPr wrap="square">
            <a:spAutoFit/>
          </a:bodyPr>
          <a:lstStyle/>
          <a:p>
            <a:pPr algn="ctr"/>
            <a:r>
              <a:rPr lang="en-GB" sz="2700" b="1" u="sng">
                <a:solidFill>
                  <a:srgbClr val="7030A0"/>
                </a:solidFill>
                <a:latin typeface="Aptos Display" panose="020B0004020202020204" pitchFamily="34" charset="0"/>
              </a:rPr>
              <a:t>Any Questions?</a:t>
            </a:r>
            <a:endParaRPr lang="en-GB" sz="2700" b="1" u="sng" dirty="0">
              <a:solidFill>
                <a:srgbClr val="7030A0"/>
              </a:solidFill>
              <a:latin typeface="Aptos Display" panose="020B0004020202020204" pitchFamily="34" charset="0"/>
            </a:endParaRPr>
          </a:p>
        </p:txBody>
      </p:sp>
      <p:sp>
        <p:nvSpPr>
          <p:cNvPr id="7" name="TextBox 6">
            <a:extLst>
              <a:ext uri="{FF2B5EF4-FFF2-40B4-BE49-F238E27FC236}">
                <a16:creationId xmlns:a16="http://schemas.microsoft.com/office/drawing/2014/main" id="{02A30A98-E45F-63DD-172A-59E1366BB8BD}"/>
              </a:ext>
            </a:extLst>
          </p:cNvPr>
          <p:cNvSpPr txBox="1"/>
          <p:nvPr/>
        </p:nvSpPr>
        <p:spPr>
          <a:xfrm>
            <a:off x="1" y="1832149"/>
            <a:ext cx="8709264" cy="2977739"/>
          </a:xfrm>
          <a:prstGeom prst="rect">
            <a:avLst/>
          </a:prstGeom>
          <a:noFill/>
        </p:spPr>
        <p:txBody>
          <a:bodyPr wrap="square">
            <a:spAutoFit/>
          </a:bodyPr>
          <a:lstStyle/>
          <a:p>
            <a:endParaRPr lang="en-GB" sz="2100" dirty="0">
              <a:solidFill>
                <a:srgbClr val="0190D4"/>
              </a:solidFill>
            </a:endParaRPr>
          </a:p>
          <a:p>
            <a:pPr marL="342900" indent="-342900">
              <a:buFont typeface="Wingdings" panose="05000000000000000000" pitchFamily="2" charset="2"/>
              <a:buChar char="ü"/>
            </a:pPr>
            <a:r>
              <a:rPr lang="en-GB" sz="2100" b="1" dirty="0">
                <a:solidFill>
                  <a:srgbClr val="0190D4"/>
                </a:solidFill>
              </a:rPr>
              <a:t>Thank you for attending!</a:t>
            </a:r>
          </a:p>
          <a:p>
            <a:pPr marL="342900" indent="-342900">
              <a:buFont typeface="Wingdings" panose="05000000000000000000" pitchFamily="2" charset="2"/>
              <a:buChar char="ü"/>
            </a:pPr>
            <a:endParaRPr lang="en-GB" sz="2100" b="1" dirty="0">
              <a:solidFill>
                <a:srgbClr val="0190D4"/>
              </a:solidFill>
            </a:endParaRPr>
          </a:p>
          <a:p>
            <a:pPr marL="342900" indent="-342900">
              <a:buFont typeface="Wingdings" panose="05000000000000000000" pitchFamily="2" charset="2"/>
              <a:buChar char="ü"/>
            </a:pPr>
            <a:r>
              <a:rPr lang="en-GB" sz="2100" b="1" dirty="0">
                <a:solidFill>
                  <a:srgbClr val="0190D4"/>
                </a:solidFill>
              </a:rPr>
              <a:t>Please take a handout</a:t>
            </a:r>
          </a:p>
          <a:p>
            <a:pPr marL="342900" indent="-342900">
              <a:buFont typeface="Wingdings" panose="05000000000000000000" pitchFamily="2" charset="2"/>
              <a:buChar char="ü"/>
            </a:pPr>
            <a:endParaRPr lang="en-GB" sz="2100" b="1" dirty="0">
              <a:solidFill>
                <a:srgbClr val="0190D4"/>
              </a:solidFill>
            </a:endParaRPr>
          </a:p>
          <a:p>
            <a:pPr marL="342900" indent="-342900">
              <a:buFont typeface="Wingdings" panose="05000000000000000000" pitchFamily="2" charset="2"/>
              <a:buChar char="ü"/>
            </a:pPr>
            <a:r>
              <a:rPr lang="en-GB" sz="2100" b="1" dirty="0">
                <a:solidFill>
                  <a:srgbClr val="0190D4"/>
                </a:solidFill>
              </a:rPr>
              <a:t>Please complete the feedback form</a:t>
            </a:r>
          </a:p>
          <a:p>
            <a:pPr marL="342900" indent="-342900">
              <a:buFont typeface="Wingdings" panose="05000000000000000000" pitchFamily="2" charset="2"/>
              <a:buChar char="ü"/>
            </a:pPr>
            <a:endParaRPr lang="en-GB" sz="2100" b="1" dirty="0">
              <a:solidFill>
                <a:srgbClr val="0190D4"/>
              </a:solidFill>
            </a:endParaRPr>
          </a:p>
          <a:p>
            <a:pPr marL="342900" indent="-342900">
              <a:buFont typeface="Wingdings" panose="05000000000000000000" pitchFamily="2" charset="2"/>
              <a:buChar char="ü"/>
            </a:pPr>
            <a:r>
              <a:rPr lang="en-GB" sz="2100" b="1" dirty="0">
                <a:solidFill>
                  <a:srgbClr val="0190D4"/>
                </a:solidFill>
              </a:rPr>
              <a:t>Mandy and me at a recent Brain</a:t>
            </a:r>
          </a:p>
          <a:p>
            <a:r>
              <a:rPr lang="en-GB" sz="2100" b="1" dirty="0">
                <a:solidFill>
                  <a:srgbClr val="0190D4"/>
                </a:solidFill>
              </a:rPr>
              <a:t>Health Promotion event.</a:t>
            </a:r>
          </a:p>
        </p:txBody>
      </p:sp>
      <p:pic>
        <p:nvPicPr>
          <p:cNvPr id="6" name="Picture 5" descr="A couple of women sitting at a table with books&#10;&#10;AI-generated content may be incorrect.">
            <a:extLst>
              <a:ext uri="{FF2B5EF4-FFF2-40B4-BE49-F238E27FC236}">
                <a16:creationId xmlns:a16="http://schemas.microsoft.com/office/drawing/2014/main" id="{D348D4D0-AD37-B0DC-0280-B2BED952C2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2860222"/>
            <a:ext cx="3897086" cy="3140528"/>
          </a:xfrm>
          <a:prstGeom prst="rect">
            <a:avLst/>
          </a:prstGeom>
        </p:spPr>
      </p:pic>
    </p:spTree>
    <p:extLst>
      <p:ext uri="{BB962C8B-B14F-4D97-AF65-F5344CB8AC3E}">
        <p14:creationId xmlns:p14="http://schemas.microsoft.com/office/powerpoint/2010/main" val="34876233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7DB0266-A798-16E8-FC74-460DAD128BED}"/>
              </a:ext>
            </a:extLst>
          </p:cNvPr>
          <p:cNvGrpSpPr/>
          <p:nvPr/>
        </p:nvGrpSpPr>
        <p:grpSpPr>
          <a:xfrm>
            <a:off x="5732403" y="4934874"/>
            <a:ext cx="3411597" cy="932434"/>
            <a:chOff x="9703228" y="4041058"/>
            <a:chExt cx="1712392" cy="508203"/>
          </a:xfrm>
        </p:grpSpPr>
        <p:sp>
          <p:nvSpPr>
            <p:cNvPr id="10" name="Rectangle: Rounded Corners 9">
              <a:extLst>
                <a:ext uri="{FF2B5EF4-FFF2-40B4-BE49-F238E27FC236}">
                  <a16:creationId xmlns:a16="http://schemas.microsoft.com/office/drawing/2014/main" id="{4D29390C-1B1B-DA1E-BA6C-35ED04A5294E}"/>
                </a:ext>
              </a:extLst>
            </p:cNvPr>
            <p:cNvSpPr/>
            <p:nvPr/>
          </p:nvSpPr>
          <p:spPr>
            <a:xfrm>
              <a:off x="9703228" y="4041058"/>
              <a:ext cx="1712392" cy="50820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350"/>
            </a:p>
          </p:txBody>
        </p:sp>
        <p:pic>
          <p:nvPicPr>
            <p:cNvPr id="11" name="Picture 10" descr="Logo">
              <a:extLst>
                <a:ext uri="{FF2B5EF4-FFF2-40B4-BE49-F238E27FC236}">
                  <a16:creationId xmlns:a16="http://schemas.microsoft.com/office/drawing/2014/main" id="{ED3BA045-8A85-0922-DAAA-1F23D333E5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5061" y="4085915"/>
              <a:ext cx="1528565" cy="46334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4C090962-C45A-0123-A901-DF32F6D79D40}"/>
              </a:ext>
            </a:extLst>
          </p:cNvPr>
          <p:cNvPicPr>
            <a:picLocks noChangeAspect="1"/>
          </p:cNvPicPr>
          <p:nvPr/>
        </p:nvPicPr>
        <p:blipFill>
          <a:blip r:embed="rId3"/>
          <a:stretch>
            <a:fillRect/>
          </a:stretch>
        </p:blipFill>
        <p:spPr>
          <a:xfrm>
            <a:off x="1" y="2833968"/>
            <a:ext cx="5581064" cy="3237379"/>
          </a:xfrm>
          <a:prstGeom prst="rect">
            <a:avLst/>
          </a:prstGeom>
        </p:spPr>
      </p:pic>
      <p:pic>
        <p:nvPicPr>
          <p:cNvPr id="2" name="Picture 1" descr="A black background with blue and pink text&#10;&#10;AI-generated content may be incorrect.">
            <a:extLst>
              <a:ext uri="{FF2B5EF4-FFF2-40B4-BE49-F238E27FC236}">
                <a16:creationId xmlns:a16="http://schemas.microsoft.com/office/drawing/2014/main" id="{CF069AA1-75B8-715C-6489-F301B2E551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272" y="1048871"/>
            <a:ext cx="2846744" cy="1227268"/>
          </a:xfrm>
          <a:prstGeom prst="rect">
            <a:avLst/>
          </a:prstGeom>
        </p:spPr>
      </p:pic>
      <p:sp>
        <p:nvSpPr>
          <p:cNvPr id="5" name="Title 1">
            <a:extLst>
              <a:ext uri="{FF2B5EF4-FFF2-40B4-BE49-F238E27FC236}">
                <a16:creationId xmlns:a16="http://schemas.microsoft.com/office/drawing/2014/main" id="{7AB2DE21-9A3A-6E70-EF38-79C8571B4A7E}"/>
              </a:ext>
            </a:extLst>
          </p:cNvPr>
          <p:cNvSpPr txBox="1">
            <a:spLocks/>
          </p:cNvSpPr>
          <p:nvPr/>
        </p:nvSpPr>
        <p:spPr>
          <a:xfrm>
            <a:off x="229271" y="4934873"/>
            <a:ext cx="5247044" cy="780792"/>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en-GB" sz="3000" dirty="0">
                <a:solidFill>
                  <a:schemeClr val="accent5">
                    <a:lumMod val="75000"/>
                  </a:schemeClr>
                </a:solidFill>
                <a:latin typeface="+mn-lt"/>
              </a:rPr>
              <a:t>The importance of contingency planning</a:t>
            </a:r>
          </a:p>
        </p:txBody>
      </p:sp>
      <p:sp>
        <p:nvSpPr>
          <p:cNvPr id="6" name="TextBox 5">
            <a:extLst>
              <a:ext uri="{FF2B5EF4-FFF2-40B4-BE49-F238E27FC236}">
                <a16:creationId xmlns:a16="http://schemas.microsoft.com/office/drawing/2014/main" id="{B2381434-B1C2-BE5D-024C-DDFBE0B8A55B}"/>
              </a:ext>
            </a:extLst>
          </p:cNvPr>
          <p:cNvSpPr txBox="1"/>
          <p:nvPr/>
        </p:nvSpPr>
        <p:spPr>
          <a:xfrm>
            <a:off x="2588560" y="2571831"/>
            <a:ext cx="3176868" cy="1962076"/>
          </a:xfrm>
          <a:prstGeom prst="rect">
            <a:avLst/>
          </a:prstGeom>
          <a:noFill/>
        </p:spPr>
        <p:txBody>
          <a:bodyPr wrap="square" rtlCol="0">
            <a:spAutoFit/>
          </a:bodyPr>
          <a:lstStyle/>
          <a:p>
            <a:pPr algn="ctr"/>
            <a:r>
              <a:rPr lang="en-GB" sz="4050" dirty="0"/>
              <a:t>Dementia Marketplace 2025</a:t>
            </a:r>
          </a:p>
        </p:txBody>
      </p:sp>
    </p:spTree>
    <p:extLst>
      <p:ext uri="{BB962C8B-B14F-4D97-AF65-F5344CB8AC3E}">
        <p14:creationId xmlns:p14="http://schemas.microsoft.com/office/powerpoint/2010/main" val="30054068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61FFE4-7FB1-6461-F10B-091547B451F5}"/>
              </a:ext>
            </a:extLst>
          </p:cNvPr>
          <p:cNvSpPr>
            <a:spLocks noGrp="1"/>
          </p:cNvSpPr>
          <p:nvPr>
            <p:ph type="title"/>
          </p:nvPr>
        </p:nvSpPr>
        <p:spPr>
          <a:xfrm>
            <a:off x="4264400" y="4335091"/>
            <a:ext cx="4333315" cy="495383"/>
          </a:xfrm>
        </p:spPr>
        <p:txBody>
          <a:bodyPr>
            <a:normAutofit fontScale="90000"/>
          </a:bodyPr>
          <a:lstStyle/>
          <a:p>
            <a:r>
              <a:rPr lang="en-GB" dirty="0"/>
              <a:t>Demi Smith</a:t>
            </a:r>
            <a:br>
              <a:rPr lang="en-GB" dirty="0"/>
            </a:br>
            <a:r>
              <a:rPr lang="en-GB" dirty="0"/>
              <a:t>Project Manager</a:t>
            </a:r>
          </a:p>
        </p:txBody>
      </p:sp>
      <p:pic>
        <p:nvPicPr>
          <p:cNvPr id="5" name="Picture 4" descr="A person with long hair wearing a white shirt&#10;&#10;AI-generated content may be incorrect.">
            <a:extLst>
              <a:ext uri="{FF2B5EF4-FFF2-40B4-BE49-F238E27FC236}">
                <a16:creationId xmlns:a16="http://schemas.microsoft.com/office/drawing/2014/main" id="{75E55322-9A31-37C1-F9C3-508EF7ED27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1761" y="1880552"/>
            <a:ext cx="2440324" cy="35029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2">
            <a:extLst>
              <a:ext uri="{FF2B5EF4-FFF2-40B4-BE49-F238E27FC236}">
                <a16:creationId xmlns:a16="http://schemas.microsoft.com/office/drawing/2014/main" id="{458FC0D3-4809-F863-10DD-7B547F07A811}"/>
              </a:ext>
            </a:extLst>
          </p:cNvPr>
          <p:cNvSpPr txBox="1">
            <a:spLocks/>
          </p:cNvSpPr>
          <p:nvPr/>
        </p:nvSpPr>
        <p:spPr>
          <a:xfrm>
            <a:off x="373156" y="1081045"/>
            <a:ext cx="3671046" cy="550388"/>
          </a:xfrm>
          <a:prstGeom prst="rect">
            <a:avLst/>
          </a:prstGeom>
        </p:spPr>
        <p:txBody>
          <a:bodyPr vert="horz" lIns="0" tIns="0" rIns="0" bIns="0" rtlCol="0" anchor="ctr">
            <a:normAutofit fontScale="97500"/>
          </a:bodyPr>
          <a:lstStyle>
            <a:lvl1pPr algn="ctr" defTabSz="914400" rtl="0" eaLnBrk="1" latinLnBrk="0" hangingPunct="1">
              <a:lnSpc>
                <a:spcPct val="90000"/>
              </a:lnSpc>
              <a:spcBef>
                <a:spcPct val="0"/>
              </a:spcBef>
              <a:buNone/>
              <a:defRPr sz="4800" kern="1200">
                <a:solidFill>
                  <a:schemeClr val="bg1">
                    <a:lumMod val="50000"/>
                  </a:schemeClr>
                </a:solidFill>
                <a:latin typeface="+mj-lt"/>
                <a:ea typeface="+mj-ea"/>
                <a:cs typeface="+mj-cs"/>
              </a:defRPr>
            </a:lvl1pPr>
          </a:lstStyle>
          <a:p>
            <a:r>
              <a:rPr lang="en-GB" sz="2700" b="1" dirty="0">
                <a:solidFill>
                  <a:srgbClr val="336699"/>
                </a:solidFill>
                <a:latin typeface="Arial" panose="020B0604020202020204" pitchFamily="34" charset="0"/>
                <a:cs typeface="Arial" panose="020B0604020202020204" pitchFamily="34" charset="0"/>
              </a:rPr>
              <a:t>Suffolk Family Carers</a:t>
            </a:r>
            <a:endParaRPr lang="en-GB" sz="2700" b="1" dirty="0">
              <a:solidFill>
                <a:srgbClr val="35A6C9"/>
              </a:solidFill>
              <a:latin typeface="+mn-lt"/>
            </a:endParaRPr>
          </a:p>
        </p:txBody>
      </p:sp>
      <p:pic>
        <p:nvPicPr>
          <p:cNvPr id="8" name="Picture 7" descr="A black background with blue and pink text&#10;&#10;AI-generated content may be incorrect.">
            <a:extLst>
              <a:ext uri="{FF2B5EF4-FFF2-40B4-BE49-F238E27FC236}">
                <a16:creationId xmlns:a16="http://schemas.microsoft.com/office/drawing/2014/main" id="{7B39F57B-5E5A-4EA6-FB08-88B98C1A6C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747" y="2152956"/>
            <a:ext cx="3430832" cy="1479076"/>
          </a:xfrm>
          <a:prstGeom prst="rect">
            <a:avLst/>
          </a:prstGeom>
        </p:spPr>
      </p:pic>
    </p:spTree>
    <p:extLst>
      <p:ext uri="{BB962C8B-B14F-4D97-AF65-F5344CB8AC3E}">
        <p14:creationId xmlns:p14="http://schemas.microsoft.com/office/powerpoint/2010/main" val="18750539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161915" y="4060370"/>
            <a:ext cx="2546150" cy="635234"/>
          </a:xfrm>
          <a:prstGeom prst="rect">
            <a:avLst/>
          </a:prstGeom>
        </p:spPr>
      </p:pic>
      <p:sp>
        <p:nvSpPr>
          <p:cNvPr id="4" name="Title 1">
            <a:extLst>
              <a:ext uri="{FF2B5EF4-FFF2-40B4-BE49-F238E27FC236}">
                <a16:creationId xmlns:a16="http://schemas.microsoft.com/office/drawing/2014/main" id="{B00D5153-78F6-4889-8E2A-2C8981FD1F4C}"/>
              </a:ext>
            </a:extLst>
          </p:cNvPr>
          <p:cNvSpPr>
            <a:spLocks noGrp="1"/>
          </p:cNvSpPr>
          <p:nvPr>
            <p:ph type="title"/>
          </p:nvPr>
        </p:nvSpPr>
        <p:spPr>
          <a:xfrm>
            <a:off x="502702" y="1065844"/>
            <a:ext cx="8048847" cy="562611"/>
          </a:xfrm>
        </p:spPr>
        <p:txBody>
          <a:bodyPr>
            <a:normAutofit/>
          </a:bodyPr>
          <a:lstStyle/>
          <a:p>
            <a:pPr algn="l"/>
            <a:r>
              <a:rPr lang="en-GB" sz="2700" b="1" dirty="0">
                <a:solidFill>
                  <a:srgbClr val="336699"/>
                </a:solidFill>
                <a:latin typeface="Arial" panose="020B0604020202020204" pitchFamily="34" charset="0"/>
                <a:cs typeface="Arial" panose="020B0604020202020204" pitchFamily="34" charset="0"/>
              </a:rPr>
              <a:t>Contingency Planning</a:t>
            </a:r>
          </a:p>
        </p:txBody>
      </p:sp>
      <p:pic>
        <p:nvPicPr>
          <p:cNvPr id="5" name="Picture 4"/>
          <p:cNvPicPr>
            <a:picLocks noChangeAspect="1"/>
          </p:cNvPicPr>
          <p:nvPr/>
        </p:nvPicPr>
        <p:blipFill>
          <a:blip r:embed="rId4"/>
          <a:stretch>
            <a:fillRect/>
          </a:stretch>
        </p:blipFill>
        <p:spPr>
          <a:xfrm>
            <a:off x="284581" y="2055145"/>
            <a:ext cx="870884" cy="938621"/>
          </a:xfrm>
          <a:prstGeom prst="rect">
            <a:avLst/>
          </a:prstGeom>
        </p:spPr>
      </p:pic>
      <p:pic>
        <p:nvPicPr>
          <p:cNvPr id="6" name="Picture 5"/>
          <p:cNvPicPr>
            <a:picLocks noChangeAspect="1"/>
          </p:cNvPicPr>
          <p:nvPr/>
        </p:nvPicPr>
        <p:blipFill>
          <a:blip r:embed="rId5"/>
          <a:stretch>
            <a:fillRect/>
          </a:stretch>
        </p:blipFill>
        <p:spPr>
          <a:xfrm>
            <a:off x="189860" y="3115619"/>
            <a:ext cx="1040224" cy="938621"/>
          </a:xfrm>
          <a:prstGeom prst="rect">
            <a:avLst/>
          </a:prstGeom>
        </p:spPr>
      </p:pic>
      <p:pic>
        <p:nvPicPr>
          <p:cNvPr id="7" name="Picture 6"/>
          <p:cNvPicPr>
            <a:picLocks noChangeAspect="1"/>
          </p:cNvPicPr>
          <p:nvPr/>
        </p:nvPicPr>
        <p:blipFill>
          <a:blip r:embed="rId6"/>
          <a:stretch>
            <a:fillRect/>
          </a:stretch>
        </p:blipFill>
        <p:spPr>
          <a:xfrm>
            <a:off x="226147" y="4279909"/>
            <a:ext cx="967650" cy="933782"/>
          </a:xfrm>
          <a:prstGeom prst="rect">
            <a:avLst/>
          </a:prstGeom>
        </p:spPr>
      </p:pic>
      <p:sp>
        <p:nvSpPr>
          <p:cNvPr id="8" name="Content Placeholder 2">
            <a:extLst>
              <a:ext uri="{FF2B5EF4-FFF2-40B4-BE49-F238E27FC236}">
                <a16:creationId xmlns:a16="http://schemas.microsoft.com/office/drawing/2014/main" id="{6034EF29-2485-4892-8AF5-09D3A5167929}"/>
              </a:ext>
            </a:extLst>
          </p:cNvPr>
          <p:cNvSpPr txBox="1">
            <a:spLocks/>
          </p:cNvSpPr>
          <p:nvPr/>
        </p:nvSpPr>
        <p:spPr>
          <a:xfrm>
            <a:off x="1230084" y="2204672"/>
            <a:ext cx="6758452" cy="2943947"/>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350" dirty="0">
                <a:solidFill>
                  <a:srgbClr val="003366"/>
                </a:solidFill>
              </a:rPr>
              <a:t>Through Suffolk County Council you can access a Family Carers Emergency Plan. A  Family Carers Emergency Plan sets out what will happen to the person being cared for in the case of an emergency.</a:t>
            </a:r>
          </a:p>
          <a:p>
            <a:pPr marL="0" indent="0">
              <a:buNone/>
            </a:pPr>
            <a:endParaRPr lang="en-GB" sz="1350" dirty="0">
              <a:solidFill>
                <a:srgbClr val="003366"/>
              </a:solidFill>
            </a:endParaRPr>
          </a:p>
          <a:p>
            <a:pPr marL="0" indent="0">
              <a:buNone/>
            </a:pPr>
            <a:r>
              <a:rPr lang="en-GB" sz="1350" dirty="0">
                <a:solidFill>
                  <a:srgbClr val="003366"/>
                </a:solidFill>
              </a:rPr>
              <a:t>Once the plan has been received by Suffolk Adult Social Care you, the family carer will be issued with a key fob and card which should be kept on you at all times. This will have a telephone number on which is used to activate the plan if an emergency affecting the ability to carrying out any caring responsibilities occurs.</a:t>
            </a:r>
          </a:p>
          <a:p>
            <a:pPr marL="0" indent="0">
              <a:buNone/>
            </a:pPr>
            <a:endParaRPr lang="en-GB" sz="1350" dirty="0">
              <a:solidFill>
                <a:srgbClr val="003366"/>
              </a:solidFill>
            </a:endParaRPr>
          </a:p>
          <a:p>
            <a:pPr marL="0" indent="0">
              <a:buNone/>
            </a:pPr>
            <a:endParaRPr lang="en-GB" sz="1270" dirty="0">
              <a:solidFill>
                <a:srgbClr val="002060"/>
              </a:solidFill>
            </a:endParaRPr>
          </a:p>
          <a:p>
            <a:pPr marL="0" indent="0">
              <a:buNone/>
            </a:pPr>
            <a:r>
              <a:rPr lang="en-GB" sz="1270" dirty="0">
                <a:solidFill>
                  <a:srgbClr val="002060"/>
                </a:solidFill>
              </a:rPr>
              <a:t>Suffolk Family Carers and other TPO’s can assist you to complete a Family Carers Emergency Plan. It is also accessible to complete online. </a:t>
            </a:r>
          </a:p>
        </p:txBody>
      </p:sp>
      <p:pic>
        <p:nvPicPr>
          <p:cNvPr id="2" name="Picture 1"/>
          <p:cNvPicPr>
            <a:picLocks noChangeAspect="1"/>
          </p:cNvPicPr>
          <p:nvPr/>
        </p:nvPicPr>
        <p:blipFill>
          <a:blip r:embed="rId7"/>
          <a:stretch>
            <a:fillRect/>
          </a:stretch>
        </p:blipFill>
        <p:spPr>
          <a:xfrm>
            <a:off x="6778886" y="5475779"/>
            <a:ext cx="2352789" cy="507599"/>
          </a:xfrm>
          <a:prstGeom prst="rect">
            <a:avLst/>
          </a:prstGeom>
        </p:spPr>
      </p:pic>
    </p:spTree>
    <p:extLst>
      <p:ext uri="{BB962C8B-B14F-4D97-AF65-F5344CB8AC3E}">
        <p14:creationId xmlns:p14="http://schemas.microsoft.com/office/powerpoint/2010/main" val="3295144731"/>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12037-BE02-4D1E-A142-2D218E8EA998}"/>
              </a:ext>
            </a:extLst>
          </p:cNvPr>
          <p:cNvSpPr>
            <a:spLocks noGrp="1"/>
          </p:cNvSpPr>
          <p:nvPr>
            <p:ph type="title"/>
          </p:nvPr>
        </p:nvSpPr>
        <p:spPr>
          <a:xfrm>
            <a:off x="628650" y="1131094"/>
            <a:ext cx="4857750" cy="994172"/>
          </a:xfrm>
        </p:spPr>
        <p:txBody>
          <a:bodyPr anchor="ctr">
            <a:normAutofit fontScale="90000"/>
          </a:bodyPr>
          <a:lstStyle/>
          <a:p>
            <a:r>
              <a:rPr lang="en-GB"/>
              <a:t>Suffolk Safeguarding Partnership</a:t>
            </a:r>
          </a:p>
        </p:txBody>
      </p:sp>
      <p:sp>
        <p:nvSpPr>
          <p:cNvPr id="3" name="Subtitle 2">
            <a:extLst>
              <a:ext uri="{FF2B5EF4-FFF2-40B4-BE49-F238E27FC236}">
                <a16:creationId xmlns:a16="http://schemas.microsoft.com/office/drawing/2014/main" id="{241AE6F3-3EC3-441F-9DC6-80981A29529E}"/>
              </a:ext>
            </a:extLst>
          </p:cNvPr>
          <p:cNvSpPr>
            <a:spLocks noGrp="1"/>
          </p:cNvSpPr>
          <p:nvPr>
            <p:ph sz="half" idx="1"/>
          </p:nvPr>
        </p:nvSpPr>
        <p:spPr>
          <a:xfrm>
            <a:off x="1213597" y="3164401"/>
            <a:ext cx="3886200" cy="994172"/>
          </a:xfrm>
        </p:spPr>
        <p:txBody>
          <a:bodyPr>
            <a:normAutofit fontScale="85000" lnSpcReduction="10000"/>
          </a:bodyPr>
          <a:lstStyle/>
          <a:p>
            <a:pPr marL="0" indent="0" algn="ctr">
              <a:buNone/>
            </a:pPr>
            <a:r>
              <a:rPr lang="en-GB" sz="3225" dirty="0"/>
              <a:t>Will Wright</a:t>
            </a:r>
          </a:p>
          <a:p>
            <a:pPr marL="0" indent="0">
              <a:buNone/>
            </a:pPr>
            <a:r>
              <a:rPr lang="en-GB" sz="2700" dirty="0"/>
              <a:t>Professional Adviser - Adult </a:t>
            </a:r>
          </a:p>
        </p:txBody>
      </p:sp>
      <p:pic>
        <p:nvPicPr>
          <p:cNvPr id="1026" name="Picture 2">
            <a:extLst>
              <a:ext uri="{FF2B5EF4-FFF2-40B4-BE49-F238E27FC236}">
                <a16:creationId xmlns:a16="http://schemas.microsoft.com/office/drawing/2014/main" id="{59F2E211-26C3-7167-727D-82DE323B87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71" t="-195" r="19291" b="37212"/>
          <a:stretch>
            <a:fillRect/>
          </a:stretch>
        </p:blipFill>
        <p:spPr bwMode="auto">
          <a:xfrm>
            <a:off x="5294780" y="2365456"/>
            <a:ext cx="3307976" cy="326350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01024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F4E101-467C-CF6F-7EE8-85566091159F}"/>
              </a:ext>
            </a:extLst>
          </p:cNvPr>
          <p:cNvSpPr txBox="1"/>
          <p:nvPr/>
        </p:nvSpPr>
        <p:spPr>
          <a:xfrm>
            <a:off x="628650" y="1131094"/>
            <a:ext cx="4857750" cy="994172"/>
          </a:xfrm>
          <a:prstGeom prst="rect">
            <a:avLst/>
          </a:prstGeom>
        </p:spPr>
        <p:txBody>
          <a:bodyPr vert="horz" lIns="68580" tIns="34290" rIns="68580" bIns="34290" rtlCol="0" anchor="ctr">
            <a:normAutofit/>
          </a:bodyPr>
          <a:lstStyle/>
          <a:p>
            <a:pPr>
              <a:lnSpc>
                <a:spcPct val="90000"/>
              </a:lnSpc>
              <a:spcBef>
                <a:spcPct val="0"/>
              </a:spcBef>
              <a:spcAft>
                <a:spcPts val="450"/>
              </a:spcAft>
            </a:pPr>
            <a:r>
              <a:rPr lang="en-US" sz="1650">
                <a:latin typeface="Arial" panose="020B0604020202020204" pitchFamily="34" charset="0"/>
                <a:ea typeface="+mj-ea"/>
                <a:cs typeface="Arial" panose="020B0604020202020204" pitchFamily="34" charset="0"/>
                <a:hlinkClick r:id="rId2">
                  <a:extLst>
                    <a:ext uri="{A12FA001-AC4F-418D-AE19-62706E023703}">
                      <ahyp:hlinkClr xmlns:ahyp="http://schemas.microsoft.com/office/drawing/2018/hyperlinkcolor" val="tx"/>
                    </a:ext>
                  </a:extLst>
                </a:hlinkClick>
              </a:rPr>
              <a:t>https://www.youtube.com/watch?v=7a0trR5tkEQ&amp;embeds_referring_euri=https%3A%2F%2Fwww.suffolksp.org.uk%2F&amp;source_ve_path=OTY3MTQ</a:t>
            </a:r>
            <a:r>
              <a:rPr lang="en-US" sz="1650">
                <a:latin typeface="Arial" panose="020B0604020202020204" pitchFamily="34" charset="0"/>
                <a:ea typeface="+mj-ea"/>
                <a:cs typeface="Arial" panose="020B0604020202020204" pitchFamily="34" charset="0"/>
              </a:rPr>
              <a:t> </a:t>
            </a:r>
          </a:p>
        </p:txBody>
      </p:sp>
      <p:sp>
        <p:nvSpPr>
          <p:cNvPr id="3" name="TextBox 2">
            <a:extLst>
              <a:ext uri="{FF2B5EF4-FFF2-40B4-BE49-F238E27FC236}">
                <a16:creationId xmlns:a16="http://schemas.microsoft.com/office/drawing/2014/main" id="{4FA20649-FD6B-862C-2B5C-6875EDC59A54}"/>
              </a:ext>
            </a:extLst>
          </p:cNvPr>
          <p:cNvSpPr txBox="1"/>
          <p:nvPr/>
        </p:nvSpPr>
        <p:spPr>
          <a:xfrm>
            <a:off x="628650" y="2226469"/>
            <a:ext cx="3886200" cy="3263504"/>
          </a:xfrm>
          <a:prstGeom prst="rect">
            <a:avLst/>
          </a:prstGeom>
        </p:spPr>
        <p:txBody>
          <a:bodyPr vert="horz" lIns="68580" tIns="34290" rIns="68580" bIns="34290" rtlCol="0">
            <a:normAutofit/>
          </a:bodyPr>
          <a:lstStyle/>
          <a:p>
            <a:pPr marL="171450" indent="-171450">
              <a:lnSpc>
                <a:spcPct val="90000"/>
              </a:lnSpc>
              <a:spcBef>
                <a:spcPts val="750"/>
              </a:spcBef>
              <a:buFont typeface="Arial" panose="020B0604020202020204" pitchFamily="34" charset="0"/>
              <a:buChar char="•"/>
            </a:pPr>
            <a:r>
              <a:rPr lang="en-US" sz="210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Dementia — Suffolk Safeguarding Partnership</a:t>
            </a:r>
            <a:endParaRPr lang="en-US" sz="2100">
              <a:latin typeface="Arial" panose="020B0604020202020204" pitchFamily="34" charset="0"/>
              <a:cs typeface="Arial" panose="020B0604020202020204" pitchFamily="34" charset="0"/>
            </a:endParaRPr>
          </a:p>
        </p:txBody>
      </p:sp>
      <p:pic>
        <p:nvPicPr>
          <p:cNvPr id="7" name="Picture 6" descr="A book with a person standing in front of a row of medals&#10;&#10;AI-generated content may be incorrect.">
            <a:extLst>
              <a:ext uri="{FF2B5EF4-FFF2-40B4-BE49-F238E27FC236}">
                <a16:creationId xmlns:a16="http://schemas.microsoft.com/office/drawing/2014/main" id="{D73D3BE7-0F95-26D4-F2FD-B3FE88C8D338}"/>
              </a:ext>
            </a:extLst>
          </p:cNvPr>
          <p:cNvPicPr>
            <a:picLocks noChangeAspect="1"/>
          </p:cNvPicPr>
          <p:nvPr/>
        </p:nvPicPr>
        <p:blipFill>
          <a:blip r:embed="rId4">
            <a:extLst>
              <a:ext uri="{28A0092B-C50C-407E-A947-70E740481C1C}">
                <a14:useLocalDpi xmlns:a14="http://schemas.microsoft.com/office/drawing/2010/main" val="0"/>
              </a:ext>
            </a:extLst>
          </a:blip>
          <a:srcRect l="16315" r="16702" b="-1"/>
          <a:stretch>
            <a:fillRect/>
          </a:stretch>
        </p:blipFill>
        <p:spPr>
          <a:xfrm>
            <a:off x="4629150" y="2226469"/>
            <a:ext cx="3886200" cy="3263504"/>
          </a:xfrm>
          <a:prstGeom prst="rect">
            <a:avLst/>
          </a:prstGeom>
          <a:noFill/>
        </p:spPr>
      </p:pic>
    </p:spTree>
    <p:extLst>
      <p:ext uri="{BB962C8B-B14F-4D97-AF65-F5344CB8AC3E}">
        <p14:creationId xmlns:p14="http://schemas.microsoft.com/office/powerpoint/2010/main" val="18285673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C13B4-FEEB-F311-7874-DB921927DC97}"/>
              </a:ext>
            </a:extLst>
          </p:cNvPr>
          <p:cNvSpPr>
            <a:spLocks noGrp="1"/>
          </p:cNvSpPr>
          <p:nvPr>
            <p:ph type="ctrTitle"/>
          </p:nvPr>
        </p:nvSpPr>
        <p:spPr>
          <a:xfrm>
            <a:off x="802386" y="1831086"/>
            <a:ext cx="3769614" cy="2441448"/>
          </a:xfrm>
        </p:spPr>
        <p:txBody>
          <a:bodyPr>
            <a:normAutofit/>
          </a:bodyPr>
          <a:lstStyle/>
          <a:p>
            <a:r>
              <a:rPr lang="en-US" sz="3600" dirty="0"/>
              <a:t>Financial management and social care</a:t>
            </a:r>
          </a:p>
        </p:txBody>
      </p:sp>
      <p:sp>
        <p:nvSpPr>
          <p:cNvPr id="3" name="Subtitle 2">
            <a:extLst>
              <a:ext uri="{FF2B5EF4-FFF2-40B4-BE49-F238E27FC236}">
                <a16:creationId xmlns:a16="http://schemas.microsoft.com/office/drawing/2014/main" id="{71485596-37D9-7A37-4ED2-C0C567BC30BC}"/>
              </a:ext>
            </a:extLst>
          </p:cNvPr>
          <p:cNvSpPr>
            <a:spLocks noGrp="1"/>
          </p:cNvSpPr>
          <p:nvPr>
            <p:ph type="subTitle" idx="1"/>
          </p:nvPr>
        </p:nvSpPr>
        <p:spPr>
          <a:xfrm>
            <a:off x="825012" y="4359935"/>
            <a:ext cx="3746989" cy="685800"/>
          </a:xfrm>
        </p:spPr>
        <p:txBody>
          <a:bodyPr>
            <a:normAutofit fontScale="92500"/>
          </a:bodyPr>
          <a:lstStyle/>
          <a:p>
            <a:r>
              <a:rPr lang="en-US" sz="2100" dirty="0"/>
              <a:t>Claire Tolliday – Head of Financial Inclusion and Advice Service, SCC</a:t>
            </a:r>
          </a:p>
        </p:txBody>
      </p:sp>
      <p:pic>
        <p:nvPicPr>
          <p:cNvPr id="5" name="Picture 4" descr="A person with grey hair and a yellow scarf&#10;&#10;AI-generated content may be incorrect.">
            <a:extLst>
              <a:ext uri="{FF2B5EF4-FFF2-40B4-BE49-F238E27FC236}">
                <a16:creationId xmlns:a16="http://schemas.microsoft.com/office/drawing/2014/main" id="{24EBF291-1730-3AD5-5ADF-FAD9E1B24988}"/>
              </a:ext>
            </a:extLst>
          </p:cNvPr>
          <p:cNvPicPr>
            <a:picLocks noChangeAspect="1"/>
          </p:cNvPicPr>
          <p:nvPr/>
        </p:nvPicPr>
        <p:blipFill>
          <a:blip r:embed="rId2">
            <a:extLst>
              <a:ext uri="{28A0092B-C50C-407E-A947-70E740481C1C}">
                <a14:useLocalDpi xmlns:a14="http://schemas.microsoft.com/office/drawing/2010/main" val="0"/>
              </a:ext>
            </a:extLst>
          </a:blip>
          <a:srcRect l="-5211" r="19709"/>
          <a:stretch>
            <a:fillRect/>
          </a:stretch>
        </p:blipFill>
        <p:spPr>
          <a:xfrm>
            <a:off x="5135446" y="1700350"/>
            <a:ext cx="2952960" cy="3457301"/>
          </a:xfrm>
          <a:prstGeom prst="rect">
            <a:avLst/>
          </a:prstGeom>
        </p:spPr>
      </p:pic>
    </p:spTree>
    <p:extLst>
      <p:ext uri="{BB962C8B-B14F-4D97-AF65-F5344CB8AC3E}">
        <p14:creationId xmlns:p14="http://schemas.microsoft.com/office/powerpoint/2010/main" val="26454331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CF949-5069-4022-2570-8DC6990D4785}"/>
              </a:ext>
            </a:extLst>
          </p:cNvPr>
          <p:cNvSpPr>
            <a:spLocks noGrp="1"/>
          </p:cNvSpPr>
          <p:nvPr>
            <p:ph type="title"/>
          </p:nvPr>
        </p:nvSpPr>
        <p:spPr>
          <a:xfrm>
            <a:off x="189690" y="1700128"/>
            <a:ext cx="1859828" cy="3450887"/>
          </a:xfrm>
        </p:spPr>
        <p:txBody>
          <a:bodyPr/>
          <a:lstStyle/>
          <a:p>
            <a:r>
              <a:rPr lang="en-US" dirty="0"/>
              <a:t>Third party access to financial decision making</a:t>
            </a:r>
          </a:p>
        </p:txBody>
      </p:sp>
      <p:sp>
        <p:nvSpPr>
          <p:cNvPr id="3" name="Content Placeholder 2">
            <a:extLst>
              <a:ext uri="{FF2B5EF4-FFF2-40B4-BE49-F238E27FC236}">
                <a16:creationId xmlns:a16="http://schemas.microsoft.com/office/drawing/2014/main" id="{581DEABF-501C-259D-75B2-33A609F06DD6}"/>
              </a:ext>
            </a:extLst>
          </p:cNvPr>
          <p:cNvSpPr>
            <a:spLocks noGrp="1"/>
          </p:cNvSpPr>
          <p:nvPr>
            <p:ph idx="1"/>
          </p:nvPr>
        </p:nvSpPr>
        <p:spPr/>
        <p:txBody>
          <a:bodyPr>
            <a:normAutofit lnSpcReduction="10000"/>
          </a:bodyPr>
          <a:lstStyle/>
          <a:p>
            <a:r>
              <a:rPr lang="en-US" dirty="0"/>
              <a:t>Informal permission such as third party access to bank accounts – only lasts whilst you are able to withdraw permission</a:t>
            </a:r>
          </a:p>
          <a:p>
            <a:r>
              <a:rPr lang="en-US" dirty="0"/>
              <a:t>DWP </a:t>
            </a:r>
            <a:r>
              <a:rPr lang="en-US" dirty="0" err="1"/>
              <a:t>appointeeship</a:t>
            </a:r>
            <a:r>
              <a:rPr lang="en-US" dirty="0"/>
              <a:t> – covers welfare benefits only and DWP need to be satisfied that you need support to manage benefit claims</a:t>
            </a:r>
          </a:p>
          <a:p>
            <a:r>
              <a:rPr lang="en-US" dirty="0"/>
              <a:t>Enduring power of attorney – had to be made before October 2007 and needs to be registered when you are no longer able to make financial/property decisions</a:t>
            </a:r>
          </a:p>
          <a:p>
            <a:r>
              <a:rPr lang="en-US" dirty="0"/>
              <a:t>Lasting power of attorney – made by you (not your relatives/carers) when you are able to understand and agree to giving powers to your Attorney(s)</a:t>
            </a:r>
          </a:p>
          <a:p>
            <a:r>
              <a:rPr lang="en-US" dirty="0"/>
              <a:t>Court of Protection Deputyship – Court appoints Deputy(s) to look after your affairs if no LPOA/limited LPOA in place before you are no longer able to make decisions</a:t>
            </a:r>
          </a:p>
        </p:txBody>
      </p:sp>
    </p:spTree>
    <p:extLst>
      <p:ext uri="{BB962C8B-B14F-4D97-AF65-F5344CB8AC3E}">
        <p14:creationId xmlns:p14="http://schemas.microsoft.com/office/powerpoint/2010/main" val="834114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ight Triangle 17">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59150"/>
            <a:ext cx="2468880" cy="24003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Rectangle 18">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0" y="1324706"/>
            <a:ext cx="3009130" cy="420591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7E1C3D8B-C62A-ADB8-BBDC-854BF7110E15}"/>
              </a:ext>
            </a:extLst>
          </p:cNvPr>
          <p:cNvSpPr>
            <a:spLocks noGrp="1"/>
          </p:cNvSpPr>
          <p:nvPr>
            <p:ph type="title"/>
          </p:nvPr>
        </p:nvSpPr>
        <p:spPr>
          <a:xfrm>
            <a:off x="6058871" y="2534196"/>
            <a:ext cx="2378747" cy="2587232"/>
          </a:xfrm>
        </p:spPr>
        <p:txBody>
          <a:bodyPr vert="horz" lIns="68580" tIns="34290" rIns="68580" bIns="34290" rtlCol="0" anchor="b">
            <a:normAutofit/>
          </a:bodyPr>
          <a:lstStyle/>
          <a:p>
            <a:r>
              <a:rPr lang="en-GB" sz="1800" kern="1200" dirty="0">
                <a:solidFill>
                  <a:schemeClr val="tx1"/>
                </a:solidFill>
                <a:latin typeface="+mj-lt"/>
                <a:ea typeface="+mj-ea"/>
                <a:cs typeface="+mj-cs"/>
              </a:rPr>
              <a:t>Shaftesbury Suffolk Memory and Dementia Support Service </a:t>
            </a:r>
            <a:br>
              <a:rPr lang="en-GB" sz="1800" kern="1200" dirty="0">
                <a:solidFill>
                  <a:schemeClr val="tx1"/>
                </a:solidFill>
                <a:latin typeface="+mj-lt"/>
                <a:ea typeface="+mj-ea"/>
                <a:cs typeface="+mj-cs"/>
              </a:rPr>
            </a:br>
            <a:r>
              <a:rPr lang="en-GB" sz="1350" kern="1200" dirty="0">
                <a:solidFill>
                  <a:schemeClr val="tx1"/>
                </a:solidFill>
                <a:latin typeface="+mj-lt"/>
                <a:ea typeface="+mj-ea"/>
                <a:cs typeface="+mj-cs"/>
              </a:rPr>
              <a:t>(Ipswich, East and</a:t>
            </a:r>
            <a:br>
              <a:rPr lang="en-GB" sz="1350" kern="1200" dirty="0">
                <a:solidFill>
                  <a:schemeClr val="tx1"/>
                </a:solidFill>
                <a:latin typeface="+mj-lt"/>
                <a:ea typeface="+mj-ea"/>
                <a:cs typeface="+mj-cs"/>
              </a:rPr>
            </a:br>
            <a:r>
              <a:rPr lang="en-GB" sz="1350" kern="1200" dirty="0">
                <a:solidFill>
                  <a:schemeClr val="tx1"/>
                </a:solidFill>
                <a:latin typeface="+mj-lt"/>
                <a:ea typeface="+mj-ea"/>
                <a:cs typeface="+mj-cs"/>
              </a:rPr>
              <a:t>West Suffolk) </a:t>
            </a:r>
            <a:br>
              <a:rPr lang="en-GB" sz="1350" kern="1200" dirty="0">
                <a:solidFill>
                  <a:schemeClr val="tx1"/>
                </a:solidFill>
                <a:latin typeface="+mj-lt"/>
                <a:ea typeface="+mj-ea"/>
                <a:cs typeface="+mj-cs"/>
              </a:rPr>
            </a:br>
            <a:br>
              <a:rPr lang="en-GB" sz="1800" kern="1200" dirty="0">
                <a:solidFill>
                  <a:schemeClr val="tx1"/>
                </a:solidFill>
                <a:latin typeface="+mj-lt"/>
                <a:ea typeface="+mj-ea"/>
                <a:cs typeface="+mj-cs"/>
              </a:rPr>
            </a:br>
            <a:r>
              <a:rPr lang="en-GB" sz="1500" b="1" kern="1200" dirty="0">
                <a:solidFill>
                  <a:schemeClr val="tx1"/>
                </a:solidFill>
                <a:latin typeface="+mj-lt"/>
                <a:ea typeface="+mj-ea"/>
                <a:cs typeface="+mj-cs"/>
              </a:rPr>
              <a:t>Jo Marshall</a:t>
            </a:r>
            <a:endParaRPr lang="en-US" sz="1800" b="1" kern="1200" dirty="0">
              <a:solidFill>
                <a:schemeClr val="tx1"/>
              </a:solidFill>
              <a:latin typeface="+mj-lt"/>
              <a:ea typeface="+mj-ea"/>
              <a:cs typeface="+mj-cs"/>
            </a:endParaRPr>
          </a:p>
        </p:txBody>
      </p:sp>
      <p:pic>
        <p:nvPicPr>
          <p:cNvPr id="5" name="Picture 4" descr="Shaftesbury Suffolk – It all adds up">
            <a:extLst>
              <a:ext uri="{FF2B5EF4-FFF2-40B4-BE49-F238E27FC236}">
                <a16:creationId xmlns:a16="http://schemas.microsoft.com/office/drawing/2014/main" id="{04020037-4C6A-D3F3-B28D-D8D119108E4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6382" y="2806501"/>
            <a:ext cx="4200132" cy="1105298"/>
          </a:xfrm>
          <a:prstGeom prst="rect">
            <a:avLst/>
          </a:prstGeom>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 name="Picture 2" descr="A person smiling at the camera&#10;&#10;AI-generated content may be incorrect.">
            <a:extLst>
              <a:ext uri="{FF2B5EF4-FFF2-40B4-BE49-F238E27FC236}">
                <a16:creationId xmlns:a16="http://schemas.microsoft.com/office/drawing/2014/main" id="{51E5C648-3B70-4064-A5F7-275E27EB8D7B}"/>
              </a:ext>
            </a:extLst>
          </p:cNvPr>
          <p:cNvPicPr>
            <a:picLocks noChangeAspect="1"/>
          </p:cNvPicPr>
          <p:nvPr/>
        </p:nvPicPr>
        <p:blipFill>
          <a:blip r:embed="rId3">
            <a:extLst>
              <a:ext uri="{28A0092B-C50C-407E-A947-70E740481C1C}">
                <a14:useLocalDpi xmlns:a14="http://schemas.microsoft.com/office/drawing/2010/main" val="0"/>
              </a:ext>
            </a:extLst>
          </a:blip>
          <a:srcRect b="45520"/>
          <a:stretch/>
        </p:blipFill>
        <p:spPr>
          <a:xfrm>
            <a:off x="6218868" y="1472782"/>
            <a:ext cx="1950128" cy="1954880"/>
          </a:xfrm>
          <a:prstGeom prst="rect">
            <a:avLst/>
          </a:prstGeom>
        </p:spPr>
      </p:pic>
    </p:spTree>
    <p:extLst>
      <p:ext uri="{BB962C8B-B14F-4D97-AF65-F5344CB8AC3E}">
        <p14:creationId xmlns:p14="http://schemas.microsoft.com/office/powerpoint/2010/main" val="42055078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AA091-DE29-C987-6FA2-8F4225536195}"/>
              </a:ext>
            </a:extLst>
          </p:cNvPr>
          <p:cNvSpPr>
            <a:spLocks noGrp="1"/>
          </p:cNvSpPr>
          <p:nvPr>
            <p:ph type="title"/>
          </p:nvPr>
        </p:nvSpPr>
        <p:spPr/>
        <p:txBody>
          <a:bodyPr>
            <a:normAutofit fontScale="90000"/>
          </a:bodyPr>
          <a:lstStyle/>
          <a:p>
            <a:r>
              <a:rPr lang="en-US" dirty="0"/>
              <a:t>Impact of not having legally appointed person in place before you are no longer able to grant permission</a:t>
            </a:r>
          </a:p>
        </p:txBody>
      </p:sp>
      <p:sp>
        <p:nvSpPr>
          <p:cNvPr id="3" name="Content Placeholder 2">
            <a:extLst>
              <a:ext uri="{FF2B5EF4-FFF2-40B4-BE49-F238E27FC236}">
                <a16:creationId xmlns:a16="http://schemas.microsoft.com/office/drawing/2014/main" id="{5FAC9F25-DE82-8045-962A-4EC21F3B0628}"/>
              </a:ext>
            </a:extLst>
          </p:cNvPr>
          <p:cNvSpPr>
            <a:spLocks noGrp="1"/>
          </p:cNvSpPr>
          <p:nvPr>
            <p:ph idx="1"/>
          </p:nvPr>
        </p:nvSpPr>
        <p:spPr/>
        <p:txBody>
          <a:bodyPr/>
          <a:lstStyle/>
          <a:p>
            <a:r>
              <a:rPr lang="en-US" dirty="0"/>
              <a:t>No access to your assets – including ordinary banking &amp; income like occupational pensions</a:t>
            </a:r>
          </a:p>
          <a:p>
            <a:r>
              <a:rPr lang="en-US" dirty="0"/>
              <a:t>No access to DWP benefits</a:t>
            </a:r>
          </a:p>
          <a:p>
            <a:r>
              <a:rPr lang="en-US" dirty="0"/>
              <a:t>Not able to complete social care financial assessments, new benefit claims, conversations with utility providers etc.</a:t>
            </a:r>
          </a:p>
          <a:p>
            <a:r>
              <a:rPr lang="en-US" dirty="0"/>
              <a:t>No one able to make decisions about use of assets, tenancy issues, buying/selling property etc.</a:t>
            </a:r>
          </a:p>
          <a:p>
            <a:r>
              <a:rPr lang="en-US" dirty="0"/>
              <a:t>May put care arrangements at risk, and accrue debts</a:t>
            </a:r>
          </a:p>
          <a:p>
            <a:r>
              <a:rPr lang="en-US" dirty="0"/>
              <a:t>Court of Protection Deputyship can be </a:t>
            </a:r>
            <a:r>
              <a:rPr lang="en-US"/>
              <a:t>lengthy process, </a:t>
            </a:r>
            <a:r>
              <a:rPr lang="en-US" dirty="0"/>
              <a:t>expensive and burdensome for Deputy</a:t>
            </a:r>
          </a:p>
        </p:txBody>
      </p:sp>
    </p:spTree>
    <p:extLst>
      <p:ext uri="{BB962C8B-B14F-4D97-AF65-F5344CB8AC3E}">
        <p14:creationId xmlns:p14="http://schemas.microsoft.com/office/powerpoint/2010/main" val="16998493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FACA9-6D36-7111-947E-92B54301568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A1710D90-99F2-1F04-B942-0500D1F4C16A}"/>
              </a:ext>
            </a:extLst>
          </p:cNvPr>
          <p:cNvPicPr>
            <a:picLocks noChangeAspect="1"/>
          </p:cNvPicPr>
          <p:nvPr/>
        </p:nvPicPr>
        <p:blipFill>
          <a:blip r:embed="rId2"/>
          <a:stretch>
            <a:fillRect/>
          </a:stretch>
        </p:blipFill>
        <p:spPr>
          <a:xfrm>
            <a:off x="1" y="2833968"/>
            <a:ext cx="5655755" cy="3209163"/>
          </a:xfrm>
          <a:prstGeom prst="rect">
            <a:avLst/>
          </a:prstGeom>
        </p:spPr>
      </p:pic>
      <p:pic>
        <p:nvPicPr>
          <p:cNvPr id="3" name="Picture 2">
            <a:extLst>
              <a:ext uri="{FF2B5EF4-FFF2-40B4-BE49-F238E27FC236}">
                <a16:creationId xmlns:a16="http://schemas.microsoft.com/office/drawing/2014/main" id="{D3C2914F-A0D0-85EE-8E50-EF1E8827C04F}"/>
              </a:ext>
            </a:extLst>
          </p:cNvPr>
          <p:cNvPicPr>
            <a:picLocks noChangeAspect="1"/>
          </p:cNvPicPr>
          <p:nvPr/>
        </p:nvPicPr>
        <p:blipFill>
          <a:blip r:embed="rId3"/>
          <a:stretch>
            <a:fillRect/>
          </a:stretch>
        </p:blipFill>
        <p:spPr>
          <a:xfrm>
            <a:off x="1662454" y="205046"/>
            <a:ext cx="2909546" cy="1671387"/>
          </a:xfrm>
          <a:prstGeom prst="rect">
            <a:avLst/>
          </a:prstGeom>
        </p:spPr>
      </p:pic>
      <p:grpSp>
        <p:nvGrpSpPr>
          <p:cNvPr id="7" name="Group 6">
            <a:extLst>
              <a:ext uri="{FF2B5EF4-FFF2-40B4-BE49-F238E27FC236}">
                <a16:creationId xmlns:a16="http://schemas.microsoft.com/office/drawing/2014/main" id="{D9EA07D2-40D1-5E93-D11B-E58C585E39B8}"/>
              </a:ext>
            </a:extLst>
          </p:cNvPr>
          <p:cNvGrpSpPr/>
          <p:nvPr/>
        </p:nvGrpSpPr>
        <p:grpSpPr>
          <a:xfrm>
            <a:off x="6785228" y="5173614"/>
            <a:ext cx="2073755" cy="529171"/>
            <a:chOff x="9703228" y="4041058"/>
            <a:chExt cx="1712392" cy="508203"/>
          </a:xfrm>
        </p:grpSpPr>
        <p:sp>
          <p:nvSpPr>
            <p:cNvPr id="9" name="Rectangle: Rounded Corners 8">
              <a:extLst>
                <a:ext uri="{FF2B5EF4-FFF2-40B4-BE49-F238E27FC236}">
                  <a16:creationId xmlns:a16="http://schemas.microsoft.com/office/drawing/2014/main" id="{E32A2F80-F498-1B75-2950-8E2676E21710}"/>
                </a:ext>
              </a:extLst>
            </p:cNvPr>
            <p:cNvSpPr/>
            <p:nvPr/>
          </p:nvSpPr>
          <p:spPr>
            <a:xfrm>
              <a:off x="9703228" y="4041058"/>
              <a:ext cx="1712392" cy="50820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350"/>
            </a:p>
          </p:txBody>
        </p:sp>
        <p:pic>
          <p:nvPicPr>
            <p:cNvPr id="10" name="Picture 9" descr="Logo">
              <a:extLst>
                <a:ext uri="{FF2B5EF4-FFF2-40B4-BE49-F238E27FC236}">
                  <a16:creationId xmlns:a16="http://schemas.microsoft.com/office/drawing/2014/main" id="{0809B0F5-8050-D5EA-0582-0D7DB81ED0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5061" y="4085915"/>
              <a:ext cx="1528565" cy="463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49716522-093A-DB0B-F61A-26315E829F87}"/>
              </a:ext>
            </a:extLst>
          </p:cNvPr>
          <p:cNvPicPr>
            <a:picLocks noChangeAspect="1"/>
          </p:cNvPicPr>
          <p:nvPr/>
        </p:nvPicPr>
        <p:blipFill>
          <a:blip r:embed="rId5"/>
          <a:stretch>
            <a:fillRect/>
          </a:stretch>
        </p:blipFill>
        <p:spPr>
          <a:xfrm>
            <a:off x="3671184" y="5083024"/>
            <a:ext cx="1801633" cy="619760"/>
          </a:xfrm>
          <a:prstGeom prst="rect">
            <a:avLst/>
          </a:prstGeom>
        </p:spPr>
      </p:pic>
      <p:pic>
        <p:nvPicPr>
          <p:cNvPr id="14" name="Picture 13" descr="A person with long hair wearing a white shirt&#10;&#10;AI-generated content may be incorrect.">
            <a:extLst>
              <a:ext uri="{FF2B5EF4-FFF2-40B4-BE49-F238E27FC236}">
                <a16:creationId xmlns:a16="http://schemas.microsoft.com/office/drawing/2014/main" id="{319A5DD8-DB86-BD4D-96BE-069646580A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995" y="2162552"/>
            <a:ext cx="1735692" cy="23132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2">
            <a:extLst>
              <a:ext uri="{FF2B5EF4-FFF2-40B4-BE49-F238E27FC236}">
                <a16:creationId xmlns:a16="http://schemas.microsoft.com/office/drawing/2014/main" id="{22703FEC-ABAC-22B9-2E20-21E8EB1A8E7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193" t="-195" r="26464" b="37212"/>
          <a:stretch>
            <a:fillRect/>
          </a:stretch>
        </p:blipFill>
        <p:spPr bwMode="auto">
          <a:xfrm>
            <a:off x="3656211" y="2162552"/>
            <a:ext cx="1735692" cy="23352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descr="A person with grey hair and a yellow scarf&#10;&#10;AI-generated content may be incorrect.">
            <a:extLst>
              <a:ext uri="{FF2B5EF4-FFF2-40B4-BE49-F238E27FC236}">
                <a16:creationId xmlns:a16="http://schemas.microsoft.com/office/drawing/2014/main" id="{3D132EB6-7107-EB7C-7C76-19C1F5B08A75}"/>
              </a:ext>
            </a:extLst>
          </p:cNvPr>
          <p:cNvPicPr>
            <a:picLocks noChangeAspect="1"/>
          </p:cNvPicPr>
          <p:nvPr/>
        </p:nvPicPr>
        <p:blipFill>
          <a:blip r:embed="rId8">
            <a:extLst>
              <a:ext uri="{28A0092B-C50C-407E-A947-70E740481C1C}">
                <a14:useLocalDpi xmlns:a14="http://schemas.microsoft.com/office/drawing/2010/main" val="0"/>
              </a:ext>
            </a:extLst>
          </a:blip>
          <a:srcRect r="31082"/>
          <a:stretch>
            <a:fillRect/>
          </a:stretch>
        </p:blipFill>
        <p:spPr>
          <a:xfrm>
            <a:off x="6989753" y="2123852"/>
            <a:ext cx="1735692" cy="24542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a16="http://schemas.microsoft.com/office/drawing/2014/main" id="{64B45AAF-56B4-906D-32C3-EC34D17A9AD1}"/>
              </a:ext>
            </a:extLst>
          </p:cNvPr>
          <p:cNvSpPr txBox="1"/>
          <p:nvPr/>
        </p:nvSpPr>
        <p:spPr>
          <a:xfrm>
            <a:off x="215995" y="4623931"/>
            <a:ext cx="2073755" cy="461665"/>
          </a:xfrm>
          <a:prstGeom prst="rect">
            <a:avLst/>
          </a:prstGeom>
          <a:noFill/>
        </p:spPr>
        <p:txBody>
          <a:bodyPr wrap="square" rtlCol="0">
            <a:spAutoFit/>
          </a:bodyPr>
          <a:lstStyle/>
          <a:p>
            <a:r>
              <a:rPr lang="en-GB" sz="2400" dirty="0">
                <a:solidFill>
                  <a:srgbClr val="0070C0"/>
                </a:solidFill>
              </a:rPr>
              <a:t>Demi Smith</a:t>
            </a:r>
          </a:p>
        </p:txBody>
      </p:sp>
      <p:sp>
        <p:nvSpPr>
          <p:cNvPr id="22" name="TextBox 21">
            <a:extLst>
              <a:ext uri="{FF2B5EF4-FFF2-40B4-BE49-F238E27FC236}">
                <a16:creationId xmlns:a16="http://schemas.microsoft.com/office/drawing/2014/main" id="{9B68BD15-F391-BEC4-B73E-1858828D20DA}"/>
              </a:ext>
            </a:extLst>
          </p:cNvPr>
          <p:cNvSpPr txBox="1"/>
          <p:nvPr/>
        </p:nvSpPr>
        <p:spPr>
          <a:xfrm>
            <a:off x="3790488" y="4623931"/>
            <a:ext cx="1605923" cy="461665"/>
          </a:xfrm>
          <a:prstGeom prst="rect">
            <a:avLst/>
          </a:prstGeom>
          <a:noFill/>
        </p:spPr>
        <p:txBody>
          <a:bodyPr wrap="square" rtlCol="0">
            <a:spAutoFit/>
          </a:bodyPr>
          <a:lstStyle/>
          <a:p>
            <a:r>
              <a:rPr lang="en-GB" sz="2400" dirty="0">
                <a:solidFill>
                  <a:srgbClr val="0070C0"/>
                </a:solidFill>
              </a:rPr>
              <a:t>Will Wright</a:t>
            </a:r>
          </a:p>
        </p:txBody>
      </p:sp>
      <p:sp>
        <p:nvSpPr>
          <p:cNvPr id="23" name="TextBox 22">
            <a:extLst>
              <a:ext uri="{FF2B5EF4-FFF2-40B4-BE49-F238E27FC236}">
                <a16:creationId xmlns:a16="http://schemas.microsoft.com/office/drawing/2014/main" id="{150061E2-BD9A-AAEB-15AA-80678180E408}"/>
              </a:ext>
            </a:extLst>
          </p:cNvPr>
          <p:cNvSpPr txBox="1"/>
          <p:nvPr/>
        </p:nvSpPr>
        <p:spPr>
          <a:xfrm>
            <a:off x="6973417" y="4703683"/>
            <a:ext cx="2073755" cy="461665"/>
          </a:xfrm>
          <a:prstGeom prst="rect">
            <a:avLst/>
          </a:prstGeom>
          <a:noFill/>
        </p:spPr>
        <p:txBody>
          <a:bodyPr wrap="square" rtlCol="0">
            <a:spAutoFit/>
          </a:bodyPr>
          <a:lstStyle/>
          <a:p>
            <a:r>
              <a:rPr lang="en-GB" sz="2400" dirty="0">
                <a:solidFill>
                  <a:srgbClr val="0070C0"/>
                </a:solidFill>
              </a:rPr>
              <a:t>Claire Tolliday</a:t>
            </a:r>
          </a:p>
        </p:txBody>
      </p:sp>
      <p:pic>
        <p:nvPicPr>
          <p:cNvPr id="1026" name="Picture 2">
            <a:extLst>
              <a:ext uri="{FF2B5EF4-FFF2-40B4-BE49-F238E27FC236}">
                <a16:creationId xmlns:a16="http://schemas.microsoft.com/office/drawing/2014/main" id="{D5D43028-7AD5-A27D-F7D1-F32B7B46B4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5018" y="5083024"/>
            <a:ext cx="1501252" cy="619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7027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1"/>
            <a:ext cx="9144000" cy="51434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a:extLst>
              <a:ext uri="{FF2B5EF4-FFF2-40B4-BE49-F238E27FC236}">
                <a16:creationId xmlns:a16="http://schemas.microsoft.com/office/drawing/2014/main" id="{3755F85A-E792-C4A5-8391-4B5EDDF63BE3}"/>
              </a:ext>
            </a:extLst>
          </p:cNvPr>
          <p:cNvPicPr>
            <a:picLocks noChangeAspect="1"/>
          </p:cNvPicPr>
          <p:nvPr/>
        </p:nvPicPr>
        <p:blipFill rotWithShape="1">
          <a:blip r:embed="rId2">
            <a:alphaModFix amt="50000"/>
          </a:blip>
          <a:srcRect t="6463" b="8309"/>
          <a:stretch/>
        </p:blipFill>
        <p:spPr>
          <a:xfrm>
            <a:off x="15" y="857251"/>
            <a:ext cx="9143985" cy="5143499"/>
          </a:xfrm>
          <a:prstGeom prst="rect">
            <a:avLst/>
          </a:prstGeom>
        </p:spPr>
      </p:pic>
      <p:sp>
        <p:nvSpPr>
          <p:cNvPr id="2" name="Title 1">
            <a:extLst>
              <a:ext uri="{FF2B5EF4-FFF2-40B4-BE49-F238E27FC236}">
                <a16:creationId xmlns:a16="http://schemas.microsoft.com/office/drawing/2014/main" id="{391D3355-2255-7934-5913-13844C55CA3F}"/>
              </a:ext>
            </a:extLst>
          </p:cNvPr>
          <p:cNvSpPr>
            <a:spLocks noGrp="1"/>
          </p:cNvSpPr>
          <p:nvPr>
            <p:ph type="ctrTitle"/>
          </p:nvPr>
        </p:nvSpPr>
        <p:spPr>
          <a:xfrm>
            <a:off x="1143000" y="1699021"/>
            <a:ext cx="6858000" cy="2175389"/>
          </a:xfrm>
        </p:spPr>
        <p:txBody>
          <a:bodyPr>
            <a:normAutofit/>
          </a:bodyPr>
          <a:lstStyle/>
          <a:p>
            <a:r>
              <a:rPr lang="en-GB" dirty="0">
                <a:solidFill>
                  <a:srgbClr val="FFFFFF"/>
                </a:solidFill>
              </a:rPr>
              <a:t>Compassionate Communications…. </a:t>
            </a:r>
            <a:br>
              <a:rPr lang="en-GB" dirty="0">
                <a:solidFill>
                  <a:srgbClr val="FFFFFF"/>
                </a:solidFill>
              </a:rPr>
            </a:br>
            <a:r>
              <a:rPr lang="en-GB" dirty="0">
                <a:solidFill>
                  <a:srgbClr val="FFFFFF"/>
                </a:solidFill>
              </a:rPr>
              <a:t> let’s reduce the arguments</a:t>
            </a:r>
          </a:p>
        </p:txBody>
      </p:sp>
      <p:sp>
        <p:nvSpPr>
          <p:cNvPr id="3" name="Subtitle 2">
            <a:extLst>
              <a:ext uri="{FF2B5EF4-FFF2-40B4-BE49-F238E27FC236}">
                <a16:creationId xmlns:a16="http://schemas.microsoft.com/office/drawing/2014/main" id="{624624BD-00DE-F9B8-78EE-3A934D29E60D}"/>
              </a:ext>
            </a:extLst>
          </p:cNvPr>
          <p:cNvSpPr>
            <a:spLocks noGrp="1"/>
          </p:cNvSpPr>
          <p:nvPr>
            <p:ph type="subTitle" idx="1"/>
          </p:nvPr>
        </p:nvSpPr>
        <p:spPr>
          <a:xfrm>
            <a:off x="1143000" y="3976803"/>
            <a:ext cx="6858000" cy="1830820"/>
          </a:xfrm>
        </p:spPr>
        <p:txBody>
          <a:bodyPr>
            <a:normAutofit lnSpcReduction="10000"/>
          </a:bodyPr>
          <a:lstStyle/>
          <a:p>
            <a:r>
              <a:rPr lang="en-GB" sz="1350" b="1" dirty="0">
                <a:solidFill>
                  <a:srgbClr val="FFFFFF"/>
                </a:solidFill>
              </a:rPr>
              <a:t>Nicola Bradford</a:t>
            </a:r>
          </a:p>
          <a:p>
            <a:r>
              <a:rPr lang="en-GB" sz="1350" dirty="0">
                <a:solidFill>
                  <a:srgbClr val="FFFFFF"/>
                </a:solidFill>
              </a:rPr>
              <a:t>Dementia Practitioner &amp; Trainer</a:t>
            </a:r>
          </a:p>
          <a:p>
            <a:r>
              <a:rPr lang="en-GB" sz="1350" dirty="0" err="1">
                <a:solidFill>
                  <a:srgbClr val="FFFFFF"/>
                </a:solidFill>
              </a:rPr>
              <a:t>LimeSkills</a:t>
            </a:r>
            <a:r>
              <a:rPr lang="en-GB" sz="1350" dirty="0">
                <a:solidFill>
                  <a:srgbClr val="FFFFFF"/>
                </a:solidFill>
              </a:rPr>
              <a:t>/Daisy Days</a:t>
            </a:r>
          </a:p>
          <a:p>
            <a:r>
              <a:rPr lang="en-GB" sz="1350" dirty="0">
                <a:solidFill>
                  <a:srgbClr val="FFFFFF"/>
                </a:solidFill>
              </a:rPr>
              <a:t>Chair of Trustees – Ipswich Dementia Action Alliance</a:t>
            </a:r>
          </a:p>
          <a:p>
            <a:endParaRPr lang="en-GB" sz="1350" dirty="0">
              <a:solidFill>
                <a:srgbClr val="FFFFFF"/>
              </a:solidFill>
            </a:endParaRPr>
          </a:p>
          <a:p>
            <a:r>
              <a:rPr lang="en-GB" sz="1350" dirty="0">
                <a:solidFill>
                  <a:srgbClr val="FFFFFF"/>
                </a:solidFill>
              </a:rPr>
              <a:t>Suffolk Dementia Marketplace – </a:t>
            </a:r>
            <a:r>
              <a:rPr lang="en-GB" sz="1350">
                <a:solidFill>
                  <a:srgbClr val="FFFFFF"/>
                </a:solidFill>
              </a:rPr>
              <a:t>June 2025</a:t>
            </a:r>
            <a:endParaRPr lang="en-GB" sz="1350" dirty="0">
              <a:solidFill>
                <a:srgbClr val="FFFFFF"/>
              </a:solidFill>
            </a:endParaRPr>
          </a:p>
          <a:p>
            <a:endParaRPr lang="en-GB" sz="450" dirty="0">
              <a:solidFill>
                <a:srgbClr val="FFFFFF"/>
              </a:solidFill>
            </a:endParaRPr>
          </a:p>
        </p:txBody>
      </p:sp>
    </p:spTree>
    <p:extLst>
      <p:ext uri="{BB962C8B-B14F-4D97-AF65-F5344CB8AC3E}">
        <p14:creationId xmlns:p14="http://schemas.microsoft.com/office/powerpoint/2010/main" val="3264220059"/>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39D85-324E-0D6E-35D2-E76C04CD7867}"/>
              </a:ext>
            </a:extLst>
          </p:cNvPr>
          <p:cNvSpPr>
            <a:spLocks noGrp="1"/>
          </p:cNvSpPr>
          <p:nvPr>
            <p:ph type="title"/>
          </p:nvPr>
        </p:nvSpPr>
        <p:spPr>
          <a:xfrm>
            <a:off x="571500" y="1710777"/>
            <a:ext cx="3064249" cy="1051853"/>
          </a:xfrm>
        </p:spPr>
        <p:txBody>
          <a:bodyPr anchor="t">
            <a:normAutofit/>
          </a:bodyPr>
          <a:lstStyle/>
          <a:p>
            <a:r>
              <a:rPr lang="en-GB" sz="2400"/>
              <a:t>In this session….</a:t>
            </a:r>
          </a:p>
        </p:txBody>
      </p:sp>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8856" y="1510610"/>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88A54ED-4EEF-7B03-B29C-29F395B8626D}"/>
              </a:ext>
            </a:extLst>
          </p:cNvPr>
          <p:cNvSpPr>
            <a:spLocks noGrp="1"/>
          </p:cNvSpPr>
          <p:nvPr>
            <p:ph idx="1"/>
          </p:nvPr>
        </p:nvSpPr>
        <p:spPr>
          <a:xfrm>
            <a:off x="571500" y="2770633"/>
            <a:ext cx="3064249" cy="2693405"/>
          </a:xfrm>
        </p:spPr>
        <p:txBody>
          <a:bodyPr>
            <a:normAutofit/>
          </a:bodyPr>
          <a:lstStyle/>
          <a:p>
            <a:r>
              <a:rPr lang="en-GB" sz="1500"/>
              <a:t>Understanding different perspectives of dementia</a:t>
            </a:r>
          </a:p>
          <a:p>
            <a:endParaRPr lang="en-GB" sz="1500"/>
          </a:p>
          <a:p>
            <a:r>
              <a:rPr lang="en-GB" sz="1500"/>
              <a:t>The SPECAL Approach, from The Contented Dementia Trust</a:t>
            </a:r>
          </a:p>
          <a:p>
            <a:pPr lvl="1"/>
            <a:r>
              <a:rPr lang="en-GB" sz="1500"/>
              <a:t>The 3 Golden Rules</a:t>
            </a:r>
          </a:p>
        </p:txBody>
      </p:sp>
      <p:pic>
        <p:nvPicPr>
          <p:cNvPr id="5" name="Picture 4" descr="One in a crowd">
            <a:extLst>
              <a:ext uri="{FF2B5EF4-FFF2-40B4-BE49-F238E27FC236}">
                <a16:creationId xmlns:a16="http://schemas.microsoft.com/office/drawing/2014/main" id="{A64E9B56-29A4-4EDC-CB14-4A411B7367CC}"/>
              </a:ext>
            </a:extLst>
          </p:cNvPr>
          <p:cNvPicPr>
            <a:picLocks noChangeAspect="1"/>
          </p:cNvPicPr>
          <p:nvPr/>
        </p:nvPicPr>
        <p:blipFill rotWithShape="1">
          <a:blip r:embed="rId2"/>
          <a:srcRect l="18328" r="10138"/>
          <a:stretch/>
        </p:blipFill>
        <p:spPr>
          <a:xfrm>
            <a:off x="4238244" y="857257"/>
            <a:ext cx="4905756" cy="5143493"/>
          </a:xfrm>
          <a:prstGeom prst="rect">
            <a:avLst/>
          </a:prstGeom>
        </p:spPr>
      </p:pic>
    </p:spTree>
    <p:extLst>
      <p:ext uri="{BB962C8B-B14F-4D97-AF65-F5344CB8AC3E}">
        <p14:creationId xmlns:p14="http://schemas.microsoft.com/office/powerpoint/2010/main" val="25435490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1"/>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771" cy="51435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2" name="Group 11">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3673" y="851125"/>
            <a:ext cx="3625553" cy="1866113"/>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reeform: Shape 13">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Freeform: Shape 14">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Freeform: Shape 15">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 name="Title 1">
            <a:extLst>
              <a:ext uri="{FF2B5EF4-FFF2-40B4-BE49-F238E27FC236}">
                <a16:creationId xmlns:a16="http://schemas.microsoft.com/office/drawing/2014/main" id="{F71314E4-AE11-CD1A-D878-D5421B45A70F}"/>
              </a:ext>
            </a:extLst>
          </p:cNvPr>
          <p:cNvSpPr>
            <a:spLocks noGrp="1"/>
          </p:cNvSpPr>
          <p:nvPr>
            <p:ph type="title"/>
          </p:nvPr>
        </p:nvSpPr>
        <p:spPr>
          <a:xfrm>
            <a:off x="1780652" y="138622"/>
            <a:ext cx="5545702" cy="913430"/>
          </a:xfrm>
        </p:spPr>
        <p:txBody>
          <a:bodyPr>
            <a:normAutofit/>
          </a:bodyPr>
          <a:lstStyle/>
          <a:p>
            <a:pPr algn="ctr"/>
            <a:r>
              <a:rPr lang="en-GB" sz="2700" dirty="0">
                <a:solidFill>
                  <a:schemeClr val="tx2"/>
                </a:solidFill>
              </a:rPr>
              <a:t>What’s your perspective of dementia?</a:t>
            </a:r>
          </a:p>
        </p:txBody>
      </p:sp>
      <p:sp>
        <p:nvSpPr>
          <p:cNvPr id="3" name="Content Placeholder 2">
            <a:extLst>
              <a:ext uri="{FF2B5EF4-FFF2-40B4-BE49-F238E27FC236}">
                <a16:creationId xmlns:a16="http://schemas.microsoft.com/office/drawing/2014/main" id="{BF69448B-B0A1-92C2-7B7D-FAC7294FC140}"/>
              </a:ext>
            </a:extLst>
          </p:cNvPr>
          <p:cNvSpPr>
            <a:spLocks noGrp="1"/>
          </p:cNvSpPr>
          <p:nvPr>
            <p:ph idx="1"/>
          </p:nvPr>
        </p:nvSpPr>
        <p:spPr>
          <a:xfrm>
            <a:off x="732928" y="1311949"/>
            <a:ext cx="7791640" cy="3180693"/>
          </a:xfrm>
        </p:spPr>
        <p:txBody>
          <a:bodyPr anchor="t">
            <a:normAutofit/>
          </a:bodyPr>
          <a:lstStyle/>
          <a:p>
            <a:r>
              <a:rPr lang="en-GB" sz="1800" dirty="0">
                <a:solidFill>
                  <a:schemeClr val="tx2"/>
                </a:solidFill>
              </a:rPr>
              <a:t>How would you describe dementia to someone?</a:t>
            </a:r>
          </a:p>
          <a:p>
            <a:endParaRPr lang="en-GB" sz="1800" dirty="0">
              <a:solidFill>
                <a:schemeClr val="tx2"/>
              </a:solidFill>
            </a:endParaRPr>
          </a:p>
          <a:p>
            <a:r>
              <a:rPr lang="en-GB" sz="1800" dirty="0">
                <a:solidFill>
                  <a:schemeClr val="tx2"/>
                </a:solidFill>
              </a:rPr>
              <a:t>The overwhelming majority use language which is negative and fearful – supported by the way the media use headlines or shape documentaries</a:t>
            </a:r>
          </a:p>
          <a:p>
            <a:endParaRPr lang="en-GB" sz="1800" dirty="0">
              <a:solidFill>
                <a:schemeClr val="tx2"/>
              </a:solidFill>
            </a:endParaRPr>
          </a:p>
          <a:p>
            <a:r>
              <a:rPr lang="en-GB" sz="1800" dirty="0">
                <a:solidFill>
                  <a:schemeClr val="tx2"/>
                </a:solidFill>
              </a:rPr>
              <a:t>Yet, it is a fact that </a:t>
            </a:r>
            <a:r>
              <a:rPr lang="en-GB" sz="1800" b="1" dirty="0">
                <a:solidFill>
                  <a:schemeClr val="tx2"/>
                </a:solidFill>
              </a:rPr>
              <a:t>dementia is a disease of the brain </a:t>
            </a:r>
            <a:r>
              <a:rPr lang="en-GB" sz="1800" dirty="0">
                <a:solidFill>
                  <a:schemeClr val="tx2"/>
                </a:solidFill>
              </a:rPr>
              <a:t>– and more often than not people offer sympathy and support to people who are ill, so why is dementia different to any other illness??</a:t>
            </a:r>
          </a:p>
        </p:txBody>
      </p:sp>
      <p:grpSp>
        <p:nvGrpSpPr>
          <p:cNvPr id="18" name="Group 17">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6793706" y="3966983"/>
            <a:ext cx="2356800" cy="2037604"/>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Freeform: Shape 19">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Freeform: Shape 20">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600"/>
            </a:p>
          </p:txBody>
        </p:sp>
        <p:sp>
          <p:nvSpPr>
            <p:cNvPr id="22" name="Freeform: Shape 21">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141304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puter Generated Lights">
            <a:extLst>
              <a:ext uri="{FF2B5EF4-FFF2-40B4-BE49-F238E27FC236}">
                <a16:creationId xmlns:a16="http://schemas.microsoft.com/office/drawing/2014/main" id="{53D31C43-2CFE-5E94-D6D4-61155009108C}"/>
              </a:ext>
            </a:extLst>
          </p:cNvPr>
          <p:cNvPicPr>
            <a:picLocks noChangeAspect="1"/>
          </p:cNvPicPr>
          <p:nvPr/>
        </p:nvPicPr>
        <p:blipFill rotWithShape="1">
          <a:blip r:embed="rId3">
            <a:alphaModFix/>
          </a:blip>
          <a:srcRect t="7649" r="-1" b="16317"/>
          <a:stretch/>
        </p:blipFill>
        <p:spPr>
          <a:xfrm>
            <a:off x="1148" y="857257"/>
            <a:ext cx="9141706" cy="5143493"/>
          </a:xfrm>
          <a:prstGeom prst="rect">
            <a:avLst/>
          </a:prstGeom>
        </p:spPr>
      </p:pic>
      <p:sp>
        <p:nvSpPr>
          <p:cNvPr id="2" name="Title 1">
            <a:extLst>
              <a:ext uri="{FF2B5EF4-FFF2-40B4-BE49-F238E27FC236}">
                <a16:creationId xmlns:a16="http://schemas.microsoft.com/office/drawing/2014/main" id="{17C90654-6265-F2DA-8AC1-0132F1E8D1D9}"/>
              </a:ext>
            </a:extLst>
          </p:cNvPr>
          <p:cNvSpPr>
            <a:spLocks noGrp="1"/>
          </p:cNvSpPr>
          <p:nvPr>
            <p:ph type="title" idx="4294967295"/>
          </p:nvPr>
        </p:nvSpPr>
        <p:spPr>
          <a:xfrm>
            <a:off x="342900" y="2660719"/>
            <a:ext cx="4229101" cy="1790700"/>
          </a:xfrm>
        </p:spPr>
        <p:txBody>
          <a:bodyPr vert="horz" lIns="68580" tIns="34290" rIns="68580" bIns="34290" rtlCol="0" anchor="b">
            <a:normAutofit fontScale="90000"/>
          </a:bodyPr>
          <a:lstStyle/>
          <a:p>
            <a:pPr>
              <a:lnSpc>
                <a:spcPct val="90000"/>
              </a:lnSpc>
            </a:pPr>
            <a:r>
              <a:rPr lang="en-US" sz="2325" dirty="0">
                <a:solidFill>
                  <a:srgbClr val="FFFFFF"/>
                </a:solidFill>
              </a:rPr>
              <a:t>Dementia is a disease of the brain…..  </a:t>
            </a:r>
            <a:br>
              <a:rPr lang="en-US" sz="2325" dirty="0">
                <a:solidFill>
                  <a:srgbClr val="FFFFFF"/>
                </a:solidFill>
              </a:rPr>
            </a:br>
            <a:br>
              <a:rPr lang="en-US" sz="2325" dirty="0">
                <a:solidFill>
                  <a:srgbClr val="FFFFFF"/>
                </a:solidFill>
              </a:rPr>
            </a:br>
            <a:r>
              <a:rPr lang="en-US" sz="2325" dirty="0">
                <a:solidFill>
                  <a:srgbClr val="FFFFFF"/>
                </a:solidFill>
              </a:rPr>
              <a:t>But the human brain is unique to each individual, so each person will it experience it differently</a:t>
            </a:r>
            <a:br>
              <a:rPr lang="en-US" sz="2325" dirty="0">
                <a:solidFill>
                  <a:srgbClr val="FFFFFF"/>
                </a:solidFill>
              </a:rPr>
            </a:br>
            <a:br>
              <a:rPr lang="en-US" sz="2325" dirty="0">
                <a:solidFill>
                  <a:srgbClr val="FFFFFF"/>
                </a:solidFill>
              </a:rPr>
            </a:br>
            <a:endParaRPr lang="en-US" sz="2325" dirty="0">
              <a:solidFill>
                <a:srgbClr val="FFFFFF"/>
              </a:solidFill>
            </a:endParaRPr>
          </a:p>
        </p:txBody>
      </p:sp>
    </p:spTree>
    <p:extLst>
      <p:ext uri="{BB962C8B-B14F-4D97-AF65-F5344CB8AC3E}">
        <p14:creationId xmlns:p14="http://schemas.microsoft.com/office/powerpoint/2010/main" val="274861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1"/>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9" y="857250"/>
            <a:ext cx="9143771"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 name="Title 1">
            <a:extLst>
              <a:ext uri="{FF2B5EF4-FFF2-40B4-BE49-F238E27FC236}">
                <a16:creationId xmlns:a16="http://schemas.microsoft.com/office/drawing/2014/main" id="{03975575-38CC-35E4-BA4E-9AA85D8D3BC1}"/>
              </a:ext>
            </a:extLst>
          </p:cNvPr>
          <p:cNvSpPr>
            <a:spLocks noGrp="1"/>
          </p:cNvSpPr>
          <p:nvPr>
            <p:ph type="title"/>
          </p:nvPr>
        </p:nvSpPr>
        <p:spPr>
          <a:xfrm>
            <a:off x="884305" y="1377983"/>
            <a:ext cx="7375161" cy="994172"/>
          </a:xfrm>
        </p:spPr>
        <p:txBody>
          <a:bodyPr anchor="b">
            <a:normAutofit/>
          </a:bodyPr>
          <a:lstStyle/>
          <a:p>
            <a:pPr algn="ctr"/>
            <a:r>
              <a:rPr lang="en-GB" sz="2700" dirty="0">
                <a:solidFill>
                  <a:schemeClr val="tx2"/>
                </a:solidFill>
              </a:rPr>
              <a:t>Dementia is complex</a:t>
            </a:r>
          </a:p>
        </p:txBody>
      </p:sp>
      <p:grpSp>
        <p:nvGrpSpPr>
          <p:cNvPr id="12" name="Group 11">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7417" y="857250"/>
            <a:ext cx="2926583" cy="1787233"/>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reeform: Shape 13">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Freeform: Shape 14">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Freeform: Shape 15">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 name="Content Placeholder 2">
            <a:extLst>
              <a:ext uri="{FF2B5EF4-FFF2-40B4-BE49-F238E27FC236}">
                <a16:creationId xmlns:a16="http://schemas.microsoft.com/office/drawing/2014/main" id="{E4BFC12D-4745-4655-88BB-C0011376C875}"/>
              </a:ext>
            </a:extLst>
          </p:cNvPr>
          <p:cNvSpPr>
            <a:spLocks noGrp="1"/>
          </p:cNvSpPr>
          <p:nvPr>
            <p:ph idx="1"/>
          </p:nvPr>
        </p:nvSpPr>
        <p:spPr>
          <a:xfrm>
            <a:off x="884305" y="2634493"/>
            <a:ext cx="7375161" cy="2550509"/>
          </a:xfrm>
        </p:spPr>
        <p:txBody>
          <a:bodyPr>
            <a:normAutofit fontScale="92500" lnSpcReduction="10000"/>
          </a:bodyPr>
          <a:lstStyle/>
          <a:p>
            <a:r>
              <a:rPr lang="en-GB" sz="1800" dirty="0">
                <a:solidFill>
                  <a:schemeClr val="tx2"/>
                </a:solidFill>
              </a:rPr>
              <a:t>As dementia affects a person’s brain, the organ that controls </a:t>
            </a:r>
            <a:r>
              <a:rPr lang="en-GB" sz="1800" b="1" dirty="0">
                <a:solidFill>
                  <a:schemeClr val="tx2"/>
                </a:solidFill>
              </a:rPr>
              <a:t>all of our bodily functions</a:t>
            </a:r>
            <a:r>
              <a:rPr lang="en-GB" sz="1800" dirty="0">
                <a:solidFill>
                  <a:schemeClr val="tx2"/>
                </a:solidFill>
              </a:rPr>
              <a:t>, it can also affect the very essence of </a:t>
            </a:r>
            <a:r>
              <a:rPr lang="en-GB" sz="1800" b="1" dirty="0">
                <a:solidFill>
                  <a:schemeClr val="tx2"/>
                </a:solidFill>
              </a:rPr>
              <a:t>who we are, what we know, our values, thoughts and behaviours</a:t>
            </a:r>
          </a:p>
          <a:p>
            <a:endParaRPr lang="en-GB" sz="1800" dirty="0">
              <a:solidFill>
                <a:schemeClr val="tx2"/>
              </a:solidFill>
            </a:endParaRPr>
          </a:p>
          <a:p>
            <a:r>
              <a:rPr lang="en-GB" sz="1800" dirty="0">
                <a:solidFill>
                  <a:schemeClr val="tx2"/>
                </a:solidFill>
              </a:rPr>
              <a:t>But there are over 100 </a:t>
            </a:r>
            <a:r>
              <a:rPr lang="en-GB" sz="1800" b="1" dirty="0">
                <a:solidFill>
                  <a:schemeClr val="tx2"/>
                </a:solidFill>
              </a:rPr>
              <a:t>different types </a:t>
            </a:r>
            <a:r>
              <a:rPr lang="en-GB" sz="1800" dirty="0">
                <a:solidFill>
                  <a:schemeClr val="tx2"/>
                </a:solidFill>
              </a:rPr>
              <a:t>of dementia, and it is possible to have different types together, called mixed dementia.</a:t>
            </a:r>
          </a:p>
          <a:p>
            <a:endParaRPr lang="en-GB" sz="1800" dirty="0">
              <a:solidFill>
                <a:schemeClr val="tx2"/>
              </a:solidFill>
            </a:endParaRPr>
          </a:p>
          <a:p>
            <a:r>
              <a:rPr lang="en-GB" sz="1800" dirty="0">
                <a:solidFill>
                  <a:schemeClr val="tx2"/>
                </a:solidFill>
              </a:rPr>
              <a:t>Most common type is </a:t>
            </a:r>
            <a:r>
              <a:rPr lang="en-GB" sz="1800" b="1" dirty="0">
                <a:solidFill>
                  <a:schemeClr val="tx2"/>
                </a:solidFill>
              </a:rPr>
              <a:t>Alzheimer's Disease</a:t>
            </a:r>
            <a:r>
              <a:rPr lang="en-GB" sz="1800" dirty="0">
                <a:solidFill>
                  <a:schemeClr val="tx2"/>
                </a:solidFill>
              </a:rPr>
              <a:t>, followed by </a:t>
            </a:r>
            <a:r>
              <a:rPr lang="en-GB" sz="1800" b="1" dirty="0">
                <a:solidFill>
                  <a:schemeClr val="tx2"/>
                </a:solidFill>
              </a:rPr>
              <a:t>vascular</a:t>
            </a:r>
            <a:r>
              <a:rPr lang="en-GB" sz="1800" dirty="0">
                <a:solidFill>
                  <a:schemeClr val="tx2"/>
                </a:solidFill>
              </a:rPr>
              <a:t> dementia, then </a:t>
            </a:r>
            <a:r>
              <a:rPr lang="en-GB" sz="1800" b="1" dirty="0">
                <a:solidFill>
                  <a:schemeClr val="tx2"/>
                </a:solidFill>
              </a:rPr>
              <a:t>Lewy body </a:t>
            </a:r>
            <a:r>
              <a:rPr lang="en-GB" sz="1800" dirty="0">
                <a:solidFill>
                  <a:schemeClr val="tx2"/>
                </a:solidFill>
              </a:rPr>
              <a:t>dementia and </a:t>
            </a:r>
            <a:r>
              <a:rPr lang="en-GB" sz="1800" b="1" dirty="0">
                <a:solidFill>
                  <a:schemeClr val="tx2"/>
                </a:solidFill>
              </a:rPr>
              <a:t>frontotemporal</a:t>
            </a:r>
            <a:r>
              <a:rPr lang="en-GB" sz="1800" dirty="0">
                <a:solidFill>
                  <a:schemeClr val="tx2"/>
                </a:solidFill>
              </a:rPr>
              <a:t> dementia.</a:t>
            </a:r>
          </a:p>
        </p:txBody>
      </p:sp>
      <p:grpSp>
        <p:nvGrpSpPr>
          <p:cNvPr id="18" name="Group 17">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369253"/>
            <a:ext cx="2174211" cy="1631496"/>
            <a:chOff x="-305" y="-1"/>
            <a:chExt cx="3832880" cy="2876136"/>
          </a:xfrm>
        </p:grpSpPr>
        <p:sp>
          <p:nvSpPr>
            <p:cNvPr id="19" name="Freeform: Shape 18">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Freeform: Shape 19">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Freeform: Shape 20">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reeform: Shape 21">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397125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7C198-0F5C-9435-1C60-EA7B6B6C12A4}"/>
              </a:ext>
            </a:extLst>
          </p:cNvPr>
          <p:cNvSpPr>
            <a:spLocks noGrp="1"/>
          </p:cNvSpPr>
          <p:nvPr>
            <p:ph type="title"/>
          </p:nvPr>
        </p:nvSpPr>
        <p:spPr/>
        <p:txBody>
          <a:bodyPr/>
          <a:lstStyle/>
          <a:p>
            <a:r>
              <a:rPr lang="en-GB" dirty="0"/>
              <a:t>Symptoms of dementia</a:t>
            </a:r>
          </a:p>
        </p:txBody>
      </p:sp>
      <p:sp>
        <p:nvSpPr>
          <p:cNvPr id="3" name="Content Placeholder 2">
            <a:extLst>
              <a:ext uri="{FF2B5EF4-FFF2-40B4-BE49-F238E27FC236}">
                <a16:creationId xmlns:a16="http://schemas.microsoft.com/office/drawing/2014/main" id="{0A9CE687-4BB7-4B31-1DB9-2D38776FA4C6}"/>
              </a:ext>
            </a:extLst>
          </p:cNvPr>
          <p:cNvSpPr>
            <a:spLocks noGrp="1"/>
          </p:cNvSpPr>
          <p:nvPr>
            <p:ph idx="1"/>
          </p:nvPr>
        </p:nvSpPr>
        <p:spPr/>
        <p:txBody>
          <a:bodyPr/>
          <a:lstStyle/>
          <a:p>
            <a:pPr marL="0" indent="0">
              <a:buNone/>
            </a:pPr>
            <a:r>
              <a:rPr lang="en-GB" dirty="0"/>
              <a:t>Dementia can impact any aspect of daily living</a:t>
            </a:r>
          </a:p>
          <a:p>
            <a:pPr marL="0" indent="0">
              <a:buNone/>
            </a:pPr>
            <a:endParaRPr lang="en-GB" dirty="0"/>
          </a:p>
          <a:p>
            <a:pPr marL="0" indent="0">
              <a:buNone/>
            </a:pPr>
            <a:r>
              <a:rPr lang="en-GB" dirty="0"/>
              <a:t>Common association with short term memory loss, but also;</a:t>
            </a:r>
          </a:p>
          <a:p>
            <a:r>
              <a:rPr lang="en-GB" dirty="0"/>
              <a:t>sequencing</a:t>
            </a:r>
          </a:p>
          <a:p>
            <a:r>
              <a:rPr lang="en-GB" dirty="0"/>
              <a:t>visual perception</a:t>
            </a:r>
          </a:p>
          <a:p>
            <a:pPr marL="0" indent="0">
              <a:buNone/>
            </a:pPr>
            <a:r>
              <a:rPr lang="en-GB" dirty="0"/>
              <a:t>	</a:t>
            </a:r>
          </a:p>
        </p:txBody>
      </p:sp>
      <p:pic>
        <p:nvPicPr>
          <p:cNvPr id="4" name="Picture 3">
            <a:extLst>
              <a:ext uri="{FF2B5EF4-FFF2-40B4-BE49-F238E27FC236}">
                <a16:creationId xmlns:a16="http://schemas.microsoft.com/office/drawing/2014/main" id="{5E0DC0DE-5C8C-3503-60C4-9861B77ACF6D}"/>
              </a:ext>
            </a:extLst>
          </p:cNvPr>
          <p:cNvPicPr>
            <a:picLocks noChangeAspect="1"/>
          </p:cNvPicPr>
          <p:nvPr/>
        </p:nvPicPr>
        <p:blipFill>
          <a:blip r:embed="rId2"/>
          <a:stretch>
            <a:fillRect/>
          </a:stretch>
        </p:blipFill>
        <p:spPr>
          <a:xfrm>
            <a:off x="1765573" y="4939398"/>
            <a:ext cx="1321423" cy="1590667"/>
          </a:xfrm>
          <a:prstGeom prst="rect">
            <a:avLst/>
          </a:prstGeom>
        </p:spPr>
      </p:pic>
      <p:pic>
        <p:nvPicPr>
          <p:cNvPr id="5" name="Picture 4">
            <a:extLst>
              <a:ext uri="{FF2B5EF4-FFF2-40B4-BE49-F238E27FC236}">
                <a16:creationId xmlns:a16="http://schemas.microsoft.com/office/drawing/2014/main" id="{15C97969-532F-1D9C-70A7-308100E9932D}"/>
              </a:ext>
            </a:extLst>
          </p:cNvPr>
          <p:cNvPicPr>
            <a:picLocks noChangeAspect="1"/>
          </p:cNvPicPr>
          <p:nvPr/>
        </p:nvPicPr>
        <p:blipFill>
          <a:blip r:embed="rId3"/>
          <a:stretch>
            <a:fillRect/>
          </a:stretch>
        </p:blipFill>
        <p:spPr>
          <a:xfrm>
            <a:off x="4093641" y="4824561"/>
            <a:ext cx="1321423" cy="1705504"/>
          </a:xfrm>
          <a:prstGeom prst="rect">
            <a:avLst/>
          </a:prstGeom>
        </p:spPr>
      </p:pic>
      <p:pic>
        <p:nvPicPr>
          <p:cNvPr id="6" name="Picture 5">
            <a:extLst>
              <a:ext uri="{FF2B5EF4-FFF2-40B4-BE49-F238E27FC236}">
                <a16:creationId xmlns:a16="http://schemas.microsoft.com/office/drawing/2014/main" id="{C8FCB51F-61CC-4B9B-E407-08280E1F7A27}"/>
              </a:ext>
            </a:extLst>
          </p:cNvPr>
          <p:cNvPicPr>
            <a:picLocks noChangeAspect="1"/>
          </p:cNvPicPr>
          <p:nvPr/>
        </p:nvPicPr>
        <p:blipFill>
          <a:blip r:embed="rId4"/>
          <a:stretch>
            <a:fillRect/>
          </a:stretch>
        </p:blipFill>
        <p:spPr>
          <a:xfrm>
            <a:off x="6009365" y="4029779"/>
            <a:ext cx="2752372" cy="2500286"/>
          </a:xfrm>
          <a:prstGeom prst="rect">
            <a:avLst/>
          </a:prstGeom>
        </p:spPr>
      </p:pic>
    </p:spTree>
    <p:extLst>
      <p:ext uri="{BB962C8B-B14F-4D97-AF65-F5344CB8AC3E}">
        <p14:creationId xmlns:p14="http://schemas.microsoft.com/office/powerpoint/2010/main" val="7419940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85124C1-4951-24CB-8659-2B146265A19E}"/>
              </a:ext>
            </a:extLst>
          </p:cNvPr>
          <p:cNvPicPr>
            <a:picLocks noGrp="1" noChangeAspect="1"/>
          </p:cNvPicPr>
          <p:nvPr>
            <p:ph idx="4294967295"/>
          </p:nvPr>
        </p:nvPicPr>
        <p:blipFill>
          <a:blip r:embed="rId2"/>
          <a:stretch>
            <a:fillRect/>
          </a:stretch>
        </p:blipFill>
        <p:spPr>
          <a:xfrm>
            <a:off x="373548" y="1066277"/>
            <a:ext cx="8396904" cy="4725446"/>
          </a:xfrm>
          <a:prstGeom prst="rect">
            <a:avLst/>
          </a:prstGeom>
        </p:spPr>
      </p:pic>
    </p:spTree>
    <p:extLst>
      <p:ext uri="{BB962C8B-B14F-4D97-AF65-F5344CB8AC3E}">
        <p14:creationId xmlns:p14="http://schemas.microsoft.com/office/powerpoint/2010/main" val="12418842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9E7809-A30F-35C0-467B-12B4B867D865}"/>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1470746E-A9D7-507E-2A7D-FF1AFD499CCB}"/>
              </a:ext>
            </a:extLst>
          </p:cNvPr>
          <p:cNvPicPr>
            <a:picLocks noChangeAspect="1"/>
          </p:cNvPicPr>
          <p:nvPr/>
        </p:nvPicPr>
        <p:blipFill>
          <a:blip r:embed="rId2"/>
          <a:stretch>
            <a:fillRect/>
          </a:stretch>
        </p:blipFill>
        <p:spPr>
          <a:xfrm>
            <a:off x="196194" y="967609"/>
            <a:ext cx="8688552" cy="4887311"/>
          </a:xfrm>
          <a:prstGeom prst="rect">
            <a:avLst/>
          </a:prstGeom>
        </p:spPr>
      </p:pic>
    </p:spTree>
    <p:extLst>
      <p:ext uri="{BB962C8B-B14F-4D97-AF65-F5344CB8AC3E}">
        <p14:creationId xmlns:p14="http://schemas.microsoft.com/office/powerpoint/2010/main" val="566889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BF5632-9BEB-40FE-9DE1-2C2CAEC1D214}"/>
              </a:ext>
            </a:extLst>
          </p:cNvPr>
          <p:cNvSpPr>
            <a:spLocks noGrp="1"/>
          </p:cNvSpPr>
          <p:nvPr>
            <p:ph type="ctrTitle"/>
          </p:nvPr>
        </p:nvSpPr>
        <p:spPr>
          <a:xfrm>
            <a:off x="447839" y="1470184"/>
            <a:ext cx="6163629" cy="1375442"/>
          </a:xfrm>
        </p:spPr>
        <p:txBody>
          <a:bodyPr>
            <a:normAutofit fontScale="90000"/>
          </a:bodyPr>
          <a:lstStyle/>
          <a:p>
            <a:r>
              <a:rPr lang="en-GB" dirty="0"/>
              <a:t>Shaftesbury Suffolk Memory and Dementia Support</a:t>
            </a:r>
          </a:p>
        </p:txBody>
      </p:sp>
      <p:pic>
        <p:nvPicPr>
          <p:cNvPr id="7" name="Picture 6">
            <a:extLst>
              <a:ext uri="{FF2B5EF4-FFF2-40B4-BE49-F238E27FC236}">
                <a16:creationId xmlns:a16="http://schemas.microsoft.com/office/drawing/2014/main" id="{812AE75A-0DBB-4324-8504-2167D0D36706}"/>
              </a:ext>
            </a:extLst>
          </p:cNvPr>
          <p:cNvPicPr>
            <a:picLocks noChangeAspect="1"/>
          </p:cNvPicPr>
          <p:nvPr/>
        </p:nvPicPr>
        <p:blipFill>
          <a:blip r:embed="rId3"/>
          <a:stretch>
            <a:fillRect/>
          </a:stretch>
        </p:blipFill>
        <p:spPr>
          <a:xfrm>
            <a:off x="6583332" y="857250"/>
            <a:ext cx="2500661" cy="1857635"/>
          </a:xfrm>
          <a:prstGeom prst="rect">
            <a:avLst/>
          </a:prstGeom>
        </p:spPr>
      </p:pic>
      <p:pic>
        <p:nvPicPr>
          <p:cNvPr id="8" name="Picture 7">
            <a:extLst>
              <a:ext uri="{FF2B5EF4-FFF2-40B4-BE49-F238E27FC236}">
                <a16:creationId xmlns:a16="http://schemas.microsoft.com/office/drawing/2014/main" id="{DC87F103-6D9B-4DA3-AA9E-D6C6F6A6EE5E}"/>
              </a:ext>
            </a:extLst>
          </p:cNvPr>
          <p:cNvPicPr>
            <a:picLocks noChangeAspect="1"/>
          </p:cNvPicPr>
          <p:nvPr/>
        </p:nvPicPr>
        <p:blipFill>
          <a:blip r:embed="rId4"/>
          <a:stretch>
            <a:fillRect/>
          </a:stretch>
        </p:blipFill>
        <p:spPr>
          <a:xfrm>
            <a:off x="447839" y="3045835"/>
            <a:ext cx="4796430" cy="2704669"/>
          </a:xfrm>
          <a:prstGeom prst="rect">
            <a:avLst/>
          </a:prstGeom>
        </p:spPr>
      </p:pic>
      <p:sp>
        <p:nvSpPr>
          <p:cNvPr id="4" name="TextBox 3">
            <a:extLst>
              <a:ext uri="{FF2B5EF4-FFF2-40B4-BE49-F238E27FC236}">
                <a16:creationId xmlns:a16="http://schemas.microsoft.com/office/drawing/2014/main" id="{43F6CF1D-E2AE-4E2C-A839-32951FDE43A4}"/>
              </a:ext>
            </a:extLst>
          </p:cNvPr>
          <p:cNvSpPr txBox="1"/>
          <p:nvPr/>
        </p:nvSpPr>
        <p:spPr>
          <a:xfrm>
            <a:off x="5479257" y="3045835"/>
            <a:ext cx="3436144" cy="3254738"/>
          </a:xfrm>
          <a:prstGeom prst="rect">
            <a:avLst/>
          </a:prstGeom>
          <a:noFill/>
        </p:spPr>
        <p:txBody>
          <a:bodyPr wrap="square" rtlCol="0">
            <a:spAutoFit/>
          </a:bodyPr>
          <a:lstStyle/>
          <a:p>
            <a:r>
              <a:rPr lang="en-GB" sz="1800" b="1" dirty="0">
                <a:solidFill>
                  <a:schemeClr val="tx2"/>
                </a:solidFill>
              </a:rPr>
              <a:t>We are here for </a:t>
            </a:r>
          </a:p>
          <a:p>
            <a:endParaRPr lang="en-GB" sz="1350" dirty="0"/>
          </a:p>
          <a:p>
            <a:pPr marL="214313" indent="-214313">
              <a:buFont typeface="Arial" panose="020B0604020202020204" pitchFamily="34" charset="0"/>
              <a:buChar char="•"/>
            </a:pPr>
            <a:r>
              <a:rPr lang="en-GB" sz="1350" dirty="0"/>
              <a:t>People who have memory concerns </a:t>
            </a:r>
          </a:p>
          <a:p>
            <a:endParaRPr lang="en-GB" sz="1350" dirty="0"/>
          </a:p>
          <a:p>
            <a:pPr marL="214313" indent="-214313">
              <a:buFont typeface="Arial" panose="020B0604020202020204" pitchFamily="34" charset="0"/>
              <a:buChar char="•"/>
            </a:pPr>
            <a:r>
              <a:rPr lang="en-GB" sz="1350" dirty="0"/>
              <a:t>People who are living with dementia at any stage . </a:t>
            </a:r>
          </a:p>
          <a:p>
            <a:endParaRPr lang="en-GB" sz="1350" dirty="0"/>
          </a:p>
          <a:p>
            <a:pPr marL="214313" indent="-214313">
              <a:buFont typeface="Arial" panose="020B0604020202020204" pitchFamily="34" charset="0"/>
              <a:buChar char="•"/>
            </a:pPr>
            <a:r>
              <a:rPr lang="en-GB" sz="1350" dirty="0"/>
              <a:t>Carers and Families  </a:t>
            </a:r>
          </a:p>
          <a:p>
            <a:pPr marL="214313" indent="-214313">
              <a:buFont typeface="Arial" panose="020B0604020202020204" pitchFamily="34" charset="0"/>
              <a:buChar char="•"/>
            </a:pPr>
            <a:endParaRPr lang="en-GB" sz="1350" dirty="0"/>
          </a:p>
          <a:p>
            <a:pPr marL="214313" indent="-214313">
              <a:buFont typeface="Arial" panose="020B0604020202020204" pitchFamily="34" charset="0"/>
              <a:buChar char="•"/>
            </a:pPr>
            <a:r>
              <a:rPr lang="en-GB" sz="1350" dirty="0"/>
              <a:t>Across Suffolk ( accept Waveney) </a:t>
            </a:r>
          </a:p>
          <a:p>
            <a:endParaRPr lang="en-GB" sz="1350" dirty="0"/>
          </a:p>
          <a:p>
            <a:endParaRPr lang="en-GB" sz="1350" dirty="0"/>
          </a:p>
          <a:p>
            <a:endParaRPr lang="en-GB" sz="1350" dirty="0"/>
          </a:p>
          <a:p>
            <a:endParaRPr lang="en-GB" sz="1350" dirty="0"/>
          </a:p>
          <a:p>
            <a:endParaRPr lang="en-GB" sz="1350" dirty="0"/>
          </a:p>
        </p:txBody>
      </p:sp>
    </p:spTree>
    <p:extLst>
      <p:ext uri="{BB962C8B-B14F-4D97-AF65-F5344CB8AC3E}">
        <p14:creationId xmlns:p14="http://schemas.microsoft.com/office/powerpoint/2010/main" val="25165687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A472A-7571-6A59-8629-68A654171854}"/>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CED83E39-30F0-2897-591A-8B85AF3EF482}"/>
              </a:ext>
            </a:extLst>
          </p:cNvPr>
          <p:cNvPicPr>
            <a:picLocks noGrp="1" noChangeAspect="1"/>
          </p:cNvPicPr>
          <p:nvPr>
            <p:ph idx="1"/>
          </p:nvPr>
        </p:nvPicPr>
        <p:blipFill>
          <a:blip r:embed="rId2"/>
          <a:stretch>
            <a:fillRect/>
          </a:stretch>
        </p:blipFill>
        <p:spPr>
          <a:xfrm>
            <a:off x="-78981" y="1081549"/>
            <a:ext cx="9097433" cy="5117306"/>
          </a:xfrm>
          <a:prstGeom prst="rect">
            <a:avLst/>
          </a:prstGeom>
        </p:spPr>
      </p:pic>
    </p:spTree>
    <p:extLst>
      <p:ext uri="{BB962C8B-B14F-4D97-AF65-F5344CB8AC3E}">
        <p14:creationId xmlns:p14="http://schemas.microsoft.com/office/powerpoint/2010/main" val="16271182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ED9DF-FD23-2884-6771-B02B0F87766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773D5BD-AE2D-A59D-A867-995E4FFFC485}"/>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F16E7EDA-A7BD-0C6B-B89A-70EF716CE07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32513" y="558586"/>
            <a:ext cx="7078973" cy="5934288"/>
          </a:xfrm>
          <a:prstGeom prst="rect">
            <a:avLst/>
          </a:prstGeom>
        </p:spPr>
      </p:pic>
    </p:spTree>
    <p:extLst>
      <p:ext uri="{BB962C8B-B14F-4D97-AF65-F5344CB8AC3E}">
        <p14:creationId xmlns:p14="http://schemas.microsoft.com/office/powerpoint/2010/main" val="14057626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7EE7C63-4864-D644-27E7-53157D6846D5}"/>
              </a:ext>
            </a:extLst>
          </p:cNvPr>
          <p:cNvSpPr>
            <a:spLocks noGrp="1"/>
          </p:cNvSpPr>
          <p:nvPr>
            <p:ph type="title"/>
          </p:nvPr>
        </p:nvSpPr>
        <p:spPr/>
        <p:txBody>
          <a:bodyPr/>
          <a:lstStyle/>
          <a:p>
            <a:r>
              <a:rPr lang="en-GB" dirty="0"/>
              <a:t>3 Golden rules to improve communication</a:t>
            </a:r>
          </a:p>
        </p:txBody>
      </p:sp>
      <p:pic>
        <p:nvPicPr>
          <p:cNvPr id="7" name="Content Placeholder 6" descr="A child with his hands on his head&#10;&#10;Description automatically generated">
            <a:extLst>
              <a:ext uri="{FF2B5EF4-FFF2-40B4-BE49-F238E27FC236}">
                <a16:creationId xmlns:a16="http://schemas.microsoft.com/office/drawing/2014/main" id="{AB258309-8D0E-63E8-FD20-874A27A0A21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28650" y="2229324"/>
            <a:ext cx="3886200" cy="3257793"/>
          </a:xfrm>
        </p:spPr>
      </p:pic>
      <p:sp>
        <p:nvSpPr>
          <p:cNvPr id="9" name="Content Placeholder 8">
            <a:extLst>
              <a:ext uri="{FF2B5EF4-FFF2-40B4-BE49-F238E27FC236}">
                <a16:creationId xmlns:a16="http://schemas.microsoft.com/office/drawing/2014/main" id="{61498BFE-4810-7FC5-847D-01FB81F37BDB}"/>
              </a:ext>
            </a:extLst>
          </p:cNvPr>
          <p:cNvSpPr>
            <a:spLocks noGrp="1"/>
          </p:cNvSpPr>
          <p:nvPr>
            <p:ph sz="half" idx="2"/>
          </p:nvPr>
        </p:nvSpPr>
        <p:spPr/>
        <p:txBody>
          <a:bodyPr>
            <a:normAutofit fontScale="70000" lnSpcReduction="20000"/>
          </a:bodyPr>
          <a:lstStyle/>
          <a:p>
            <a:r>
              <a:rPr lang="en-GB" dirty="0"/>
              <a:t>Avoid asking any direct questions that requires the person with dementia to search their memory for factual information that may not have been stored.</a:t>
            </a:r>
          </a:p>
          <a:p>
            <a:endParaRPr lang="en-GB" dirty="0"/>
          </a:p>
          <a:p>
            <a:r>
              <a:rPr lang="en-GB" dirty="0"/>
              <a:t>Their desperate search for missing facts will only increase their perception of their own disability, causing them unnecessary distress. It is surprising how much information you can gather from a person with dementia without asking direct questions</a:t>
            </a:r>
          </a:p>
        </p:txBody>
      </p:sp>
    </p:spTree>
    <p:extLst>
      <p:ext uri="{BB962C8B-B14F-4D97-AF65-F5344CB8AC3E}">
        <p14:creationId xmlns:p14="http://schemas.microsoft.com/office/powerpoint/2010/main" val="26714966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BDEB3-3CF6-BCF7-3A5D-3F43B304C538}"/>
              </a:ext>
            </a:extLst>
          </p:cNvPr>
          <p:cNvSpPr>
            <a:spLocks noGrp="1"/>
          </p:cNvSpPr>
          <p:nvPr>
            <p:ph type="title"/>
          </p:nvPr>
        </p:nvSpPr>
        <p:spPr/>
        <p:txBody>
          <a:bodyPr/>
          <a:lstStyle/>
          <a:p>
            <a:endParaRPr lang="en-GB"/>
          </a:p>
        </p:txBody>
      </p:sp>
      <p:pic>
        <p:nvPicPr>
          <p:cNvPr id="5" name="Content Placeholder 4" descr="A person with a beard&#10;&#10;Description automatically generated">
            <a:extLst>
              <a:ext uri="{FF2B5EF4-FFF2-40B4-BE49-F238E27FC236}">
                <a16:creationId xmlns:a16="http://schemas.microsoft.com/office/drawing/2014/main" id="{9646E219-D669-6F6D-59B6-242308F565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3987" y="613984"/>
            <a:ext cx="6716026" cy="5630031"/>
          </a:xfrm>
        </p:spPr>
      </p:pic>
    </p:spTree>
    <p:extLst>
      <p:ext uri="{BB962C8B-B14F-4D97-AF65-F5344CB8AC3E}">
        <p14:creationId xmlns:p14="http://schemas.microsoft.com/office/powerpoint/2010/main" val="5765459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38FA2-069A-515F-A017-D133983F8D35}"/>
              </a:ext>
            </a:extLst>
          </p:cNvPr>
          <p:cNvSpPr>
            <a:spLocks noGrp="1"/>
          </p:cNvSpPr>
          <p:nvPr>
            <p:ph type="title"/>
          </p:nvPr>
        </p:nvSpPr>
        <p:spPr/>
        <p:txBody>
          <a:bodyPr/>
          <a:lstStyle/>
          <a:p>
            <a:endParaRPr lang="en-GB"/>
          </a:p>
        </p:txBody>
      </p:sp>
      <p:pic>
        <p:nvPicPr>
          <p:cNvPr id="5" name="Content Placeholder 4" descr="A person and person talking&#10;&#10;Description automatically generated">
            <a:extLst>
              <a:ext uri="{FF2B5EF4-FFF2-40B4-BE49-F238E27FC236}">
                <a16:creationId xmlns:a16="http://schemas.microsoft.com/office/drawing/2014/main" id="{853A007E-80E0-2CFF-203E-BD39BCDB25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6950" y="515872"/>
            <a:ext cx="6950100" cy="5826255"/>
          </a:xfrm>
        </p:spPr>
      </p:pic>
    </p:spTree>
    <p:extLst>
      <p:ext uri="{BB962C8B-B14F-4D97-AF65-F5344CB8AC3E}">
        <p14:creationId xmlns:p14="http://schemas.microsoft.com/office/powerpoint/2010/main" val="10230719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4C389-DA24-B5F3-92D1-9A21643E2605}"/>
              </a:ext>
            </a:extLst>
          </p:cNvPr>
          <p:cNvSpPr>
            <a:spLocks noGrp="1"/>
          </p:cNvSpPr>
          <p:nvPr>
            <p:ph type="title"/>
          </p:nvPr>
        </p:nvSpPr>
        <p:spPr/>
        <p:txBody>
          <a:bodyPr/>
          <a:lstStyle/>
          <a:p>
            <a:endParaRPr lang="en-GB"/>
          </a:p>
        </p:txBody>
      </p:sp>
      <p:pic>
        <p:nvPicPr>
          <p:cNvPr id="5" name="Content Placeholder 4" descr="A close-up of an old person's hands&#10;&#10;Description automatically generated">
            <a:extLst>
              <a:ext uri="{FF2B5EF4-FFF2-40B4-BE49-F238E27FC236}">
                <a16:creationId xmlns:a16="http://schemas.microsoft.com/office/drawing/2014/main" id="{EB8DDE9A-1ACB-1726-3828-7947FBB7D7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5373" y="606764"/>
            <a:ext cx="6733253" cy="5644472"/>
          </a:xfrm>
        </p:spPr>
      </p:pic>
    </p:spTree>
    <p:extLst>
      <p:ext uri="{BB962C8B-B14F-4D97-AF65-F5344CB8AC3E}">
        <p14:creationId xmlns:p14="http://schemas.microsoft.com/office/powerpoint/2010/main" val="26950664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DAFD2-F951-14F3-E83E-74BB6E1831AD}"/>
              </a:ext>
            </a:extLst>
          </p:cNvPr>
          <p:cNvSpPr>
            <a:spLocks noGrp="1"/>
          </p:cNvSpPr>
          <p:nvPr>
            <p:ph type="title"/>
          </p:nvPr>
        </p:nvSpPr>
        <p:spPr/>
        <p:txBody>
          <a:bodyPr/>
          <a:lstStyle/>
          <a:p>
            <a:r>
              <a:rPr lang="en-GB" dirty="0"/>
              <a:t>Thank you for attending this session</a:t>
            </a:r>
          </a:p>
        </p:txBody>
      </p:sp>
      <p:sp>
        <p:nvSpPr>
          <p:cNvPr id="3" name="Content Placeholder 2">
            <a:extLst>
              <a:ext uri="{FF2B5EF4-FFF2-40B4-BE49-F238E27FC236}">
                <a16:creationId xmlns:a16="http://schemas.microsoft.com/office/drawing/2014/main" id="{0936CE0B-8557-1E74-B3B9-C37C2FAE58D2}"/>
              </a:ext>
            </a:extLst>
          </p:cNvPr>
          <p:cNvSpPr>
            <a:spLocks noGrp="1"/>
          </p:cNvSpPr>
          <p:nvPr>
            <p:ph idx="1"/>
          </p:nvPr>
        </p:nvSpPr>
        <p:spPr>
          <a:xfrm>
            <a:off x="628650" y="2226469"/>
            <a:ext cx="7886700" cy="1507988"/>
          </a:xfrm>
        </p:spPr>
        <p:txBody>
          <a:bodyPr>
            <a:normAutofit fontScale="70000" lnSpcReduction="20000"/>
          </a:bodyPr>
          <a:lstStyle/>
          <a:p>
            <a:r>
              <a:rPr lang="en-GB" dirty="0"/>
              <a:t>For further info and training sessions – </a:t>
            </a:r>
            <a:r>
              <a:rPr lang="en-GB" dirty="0">
                <a:hlinkClick r:id="rId2"/>
              </a:rPr>
              <a:t>nicola@limeskills.co.uk</a:t>
            </a:r>
            <a:endParaRPr lang="en-GB" dirty="0"/>
          </a:p>
          <a:p>
            <a:r>
              <a:rPr lang="en-GB" dirty="0"/>
              <a:t>Contented Dementia is available to loan via Suffolk Libraries</a:t>
            </a:r>
          </a:p>
          <a:p>
            <a:r>
              <a:rPr lang="en-GB" dirty="0"/>
              <a:t>Or purchase via Amazon</a:t>
            </a:r>
          </a:p>
          <a:p>
            <a:r>
              <a:rPr lang="en-GB" dirty="0"/>
              <a:t>www.contenteddementiatrust.org</a:t>
            </a:r>
          </a:p>
          <a:p>
            <a:endParaRPr lang="en-GB" dirty="0"/>
          </a:p>
        </p:txBody>
      </p:sp>
      <p:pic>
        <p:nvPicPr>
          <p:cNvPr id="4" name="Picture 3">
            <a:extLst>
              <a:ext uri="{FF2B5EF4-FFF2-40B4-BE49-F238E27FC236}">
                <a16:creationId xmlns:a16="http://schemas.microsoft.com/office/drawing/2014/main" id="{0AC86B7C-73B8-857E-1E40-8FC9ED64775C}"/>
              </a:ext>
            </a:extLst>
          </p:cNvPr>
          <p:cNvPicPr>
            <a:picLocks noChangeAspect="1"/>
          </p:cNvPicPr>
          <p:nvPr/>
        </p:nvPicPr>
        <p:blipFill>
          <a:blip r:embed="rId3"/>
          <a:stretch>
            <a:fillRect/>
          </a:stretch>
        </p:blipFill>
        <p:spPr>
          <a:xfrm>
            <a:off x="2481099" y="3875731"/>
            <a:ext cx="3777812" cy="2125019"/>
          </a:xfrm>
          <a:prstGeom prst="rect">
            <a:avLst/>
          </a:prstGeom>
        </p:spPr>
      </p:pic>
      <p:pic>
        <p:nvPicPr>
          <p:cNvPr id="5" name="Picture 4">
            <a:extLst>
              <a:ext uri="{FF2B5EF4-FFF2-40B4-BE49-F238E27FC236}">
                <a16:creationId xmlns:a16="http://schemas.microsoft.com/office/drawing/2014/main" id="{4C13A332-C804-0ADC-4722-F453626AE5F7}"/>
              </a:ext>
            </a:extLst>
          </p:cNvPr>
          <p:cNvPicPr>
            <a:picLocks noChangeAspect="1"/>
          </p:cNvPicPr>
          <p:nvPr/>
        </p:nvPicPr>
        <p:blipFill>
          <a:blip r:embed="rId4"/>
          <a:stretch>
            <a:fillRect/>
          </a:stretch>
        </p:blipFill>
        <p:spPr>
          <a:xfrm>
            <a:off x="7481703" y="1029891"/>
            <a:ext cx="1385436" cy="699577"/>
          </a:xfrm>
          <a:prstGeom prst="rect">
            <a:avLst/>
          </a:prstGeom>
        </p:spPr>
      </p:pic>
    </p:spTree>
    <p:extLst>
      <p:ext uri="{BB962C8B-B14F-4D97-AF65-F5344CB8AC3E}">
        <p14:creationId xmlns:p14="http://schemas.microsoft.com/office/powerpoint/2010/main" val="8188859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D4906370-1564-49FA-A802-58546B3922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664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Businesswoman giving presentation to coworkers">
            <a:extLst>
              <a:ext uri="{FF2B5EF4-FFF2-40B4-BE49-F238E27FC236}">
                <a16:creationId xmlns:a16="http://schemas.microsoft.com/office/drawing/2014/main" id="{C238EC9B-9EC1-A77A-0F2F-EFC742FB6ED6}"/>
              </a:ext>
            </a:extLst>
          </p:cNvPr>
          <p:cNvPicPr>
            <a:picLocks noGrp="1" noChangeAspect="1"/>
          </p:cNvPicPr>
          <p:nvPr>
            <p:ph type="pic" idx="1"/>
          </p:nvPr>
        </p:nvPicPr>
        <p:blipFill>
          <a:blip r:embed="rId2">
            <a:alphaModFix amt="70000"/>
          </a:blip>
          <a:srcRect l="4130" t="182" r="5536" b="-184"/>
          <a:stretch>
            <a:fillRect/>
          </a:stretch>
        </p:blipFill>
        <p:spPr>
          <a:xfrm>
            <a:off x="-1" y="-12501"/>
            <a:ext cx="9144001" cy="6857990"/>
          </a:xfrm>
          <a:prstGeom prst="rect">
            <a:avLst/>
          </a:prstGeom>
        </p:spPr>
      </p:pic>
      <p:sp>
        <p:nvSpPr>
          <p:cNvPr id="13" name="Oval 12">
            <a:extLst>
              <a:ext uri="{FF2B5EF4-FFF2-40B4-BE49-F238E27FC236}">
                <a16:creationId xmlns:a16="http://schemas.microsoft.com/office/drawing/2014/main" id="{EF640709-BDFD-453B-B75D-6212E7A87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625" y="370600"/>
            <a:ext cx="4442881" cy="5923842"/>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02ECEA-CB46-4584-F598-9D72C3A03D70}"/>
              </a:ext>
            </a:extLst>
          </p:cNvPr>
          <p:cNvSpPr>
            <a:spLocks noGrp="1"/>
          </p:cNvSpPr>
          <p:nvPr>
            <p:ph type="title"/>
          </p:nvPr>
        </p:nvSpPr>
        <p:spPr>
          <a:xfrm>
            <a:off x="2688967" y="1336320"/>
            <a:ext cx="3778212" cy="2982360"/>
          </a:xfrm>
        </p:spPr>
        <p:txBody>
          <a:bodyPr vert="horz" lIns="91440" tIns="45720" rIns="91440" bIns="45720" rtlCol="0" anchor="b">
            <a:normAutofit fontScale="90000"/>
          </a:bodyPr>
          <a:lstStyle/>
          <a:p>
            <a:pPr algn="ctr" defTabSz="914400">
              <a:lnSpc>
                <a:spcPct val="90000"/>
              </a:lnSpc>
            </a:pPr>
            <a:br>
              <a:rPr lang="en-US" sz="2900" dirty="0"/>
            </a:br>
            <a:r>
              <a:rPr lang="en-US" sz="3100" dirty="0"/>
              <a:t>Thank you for listening!</a:t>
            </a:r>
            <a:br>
              <a:rPr lang="en-US" sz="3100" dirty="0"/>
            </a:br>
            <a:br>
              <a:rPr lang="en-US" sz="3100" dirty="0"/>
            </a:br>
            <a:r>
              <a:rPr lang="en-US" sz="3100" dirty="0"/>
              <a:t>The full presentation from today will be available to view on the </a:t>
            </a:r>
            <a:br>
              <a:rPr lang="en-US" sz="3100" dirty="0"/>
            </a:br>
            <a:r>
              <a:rPr lang="en-US" sz="3100" dirty="0">
                <a:solidFill>
                  <a:schemeClr val="accent4"/>
                </a:solidFill>
              </a:rPr>
              <a:t>Care Development East </a:t>
            </a:r>
            <a:r>
              <a:rPr lang="en-US" sz="3100" dirty="0"/>
              <a:t>website after the event</a:t>
            </a:r>
            <a:endParaRPr lang="en-US" sz="2900" dirty="0"/>
          </a:p>
        </p:txBody>
      </p:sp>
      <p:sp>
        <p:nvSpPr>
          <p:cNvPr id="4" name="Text Placeholder 3">
            <a:extLst>
              <a:ext uri="{FF2B5EF4-FFF2-40B4-BE49-F238E27FC236}">
                <a16:creationId xmlns:a16="http://schemas.microsoft.com/office/drawing/2014/main" id="{25801606-C931-15B9-D79C-3FF52EC95F6E}"/>
              </a:ext>
            </a:extLst>
          </p:cNvPr>
          <p:cNvSpPr>
            <a:spLocks noGrp="1"/>
          </p:cNvSpPr>
          <p:nvPr>
            <p:ph type="body" sz="half" idx="2"/>
          </p:nvPr>
        </p:nvSpPr>
        <p:spPr>
          <a:xfrm>
            <a:off x="2941229" y="4331181"/>
            <a:ext cx="3261539" cy="849349"/>
          </a:xfrm>
        </p:spPr>
        <p:txBody>
          <a:bodyPr vert="horz" lIns="91440" tIns="45720" rIns="91440" bIns="45720" rtlCol="0">
            <a:normAutofit/>
          </a:bodyPr>
          <a:lstStyle/>
          <a:p>
            <a:pPr algn="ctr" defTabSz="914400">
              <a:lnSpc>
                <a:spcPct val="90000"/>
              </a:lnSpc>
              <a:spcBef>
                <a:spcPts val="1000"/>
              </a:spcBef>
            </a:pPr>
            <a:r>
              <a:rPr lang="en-US" sz="2400" b="1" dirty="0">
                <a:solidFill>
                  <a:schemeClr val="accent4"/>
                </a:solidFill>
              </a:rPr>
              <a:t>www.caredevelopmenteast.co.uk</a:t>
            </a:r>
          </a:p>
        </p:txBody>
      </p:sp>
      <p:sp>
        <p:nvSpPr>
          <p:cNvPr id="15" name="Arc 14">
            <a:extLst>
              <a:ext uri="{FF2B5EF4-FFF2-40B4-BE49-F238E27FC236}">
                <a16:creationId xmlns:a16="http://schemas.microsoft.com/office/drawing/2014/main" id="{B4019478-3FDC-438C-8848-1D7DA864A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366740" flipV="1">
            <a:off x="1955474" y="8363"/>
            <a:ext cx="5112196" cy="6816262"/>
          </a:xfrm>
          <a:prstGeom prst="arc">
            <a:avLst>
              <a:gd name="adj1" fmla="val 16200000"/>
              <a:gd name="adj2" fmla="val 20401595"/>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Oval 16">
            <a:extLst>
              <a:ext uri="{FF2B5EF4-FFF2-40B4-BE49-F238E27FC236}">
                <a16:creationId xmlns:a16="http://schemas.microsoft.com/office/drawing/2014/main" id="{FE406479-1D57-4209-B128-3C8174624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5050" y="4609861"/>
            <a:ext cx="654774" cy="8493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logo with text on it&#10;&#10;AI-generated content may be incorrect.">
            <a:extLst>
              <a:ext uri="{FF2B5EF4-FFF2-40B4-BE49-F238E27FC236}">
                <a16:creationId xmlns:a16="http://schemas.microsoft.com/office/drawing/2014/main" id="{409D3347-0AED-8A9A-D78D-C4A6945ED571}"/>
              </a:ext>
            </a:extLst>
          </p:cNvPr>
          <p:cNvPicPr>
            <a:picLocks noChangeAspect="1"/>
          </p:cNvPicPr>
          <p:nvPr/>
        </p:nvPicPr>
        <p:blipFill>
          <a:blip r:embed="rId3"/>
          <a:stretch>
            <a:fillRect/>
          </a:stretch>
        </p:blipFill>
        <p:spPr>
          <a:xfrm>
            <a:off x="3730185" y="5260011"/>
            <a:ext cx="1683630" cy="764842"/>
          </a:xfrm>
          <a:prstGeom prst="rect">
            <a:avLst/>
          </a:prstGeom>
        </p:spPr>
      </p:pic>
    </p:spTree>
    <p:extLst>
      <p:ext uri="{BB962C8B-B14F-4D97-AF65-F5344CB8AC3E}">
        <p14:creationId xmlns:p14="http://schemas.microsoft.com/office/powerpoint/2010/main" val="1185086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A2EDD8-1CFB-447B-93A0-28CC2FEF5640}"/>
              </a:ext>
            </a:extLst>
          </p:cNvPr>
          <p:cNvSpPr>
            <a:spLocks noGrp="1"/>
          </p:cNvSpPr>
          <p:nvPr>
            <p:ph type="title"/>
          </p:nvPr>
        </p:nvSpPr>
        <p:spPr>
          <a:xfrm>
            <a:off x="321470" y="1026213"/>
            <a:ext cx="6480000" cy="952498"/>
          </a:xfrm>
        </p:spPr>
        <p:txBody>
          <a:bodyPr>
            <a:normAutofit fontScale="90000"/>
          </a:bodyPr>
          <a:lstStyle/>
          <a:p>
            <a:r>
              <a:rPr lang="en-GB" dirty="0"/>
              <a:t>What our service offers  - Information, guidance and support</a:t>
            </a:r>
          </a:p>
        </p:txBody>
      </p:sp>
      <p:sp>
        <p:nvSpPr>
          <p:cNvPr id="6" name="Text Placeholder 5">
            <a:extLst>
              <a:ext uri="{FF2B5EF4-FFF2-40B4-BE49-F238E27FC236}">
                <a16:creationId xmlns:a16="http://schemas.microsoft.com/office/drawing/2014/main" id="{34D3ED3D-716D-4CA5-B178-51BCE424E6F5}"/>
              </a:ext>
            </a:extLst>
          </p:cNvPr>
          <p:cNvSpPr>
            <a:spLocks noGrp="1"/>
          </p:cNvSpPr>
          <p:nvPr>
            <p:ph type="body" sz="quarter" idx="13"/>
          </p:nvPr>
        </p:nvSpPr>
        <p:spPr>
          <a:xfrm>
            <a:off x="427523" y="2451028"/>
            <a:ext cx="6267893" cy="3146063"/>
          </a:xfrm>
        </p:spPr>
        <p:txBody>
          <a:bodyPr>
            <a:normAutofit fontScale="77500" lnSpcReduction="20000"/>
          </a:bodyPr>
          <a:lstStyle/>
          <a:p>
            <a:r>
              <a:rPr lang="en-GB" sz="1950" dirty="0"/>
              <a:t>Someone to guide you </a:t>
            </a:r>
          </a:p>
          <a:p>
            <a:r>
              <a:rPr lang="en-GB" sz="1950" dirty="0"/>
              <a:t>Trained dementia advisors – telephone or in person </a:t>
            </a:r>
          </a:p>
          <a:p>
            <a:r>
              <a:rPr lang="en-GB" sz="1950" dirty="0"/>
              <a:t>Single point of contact via our free 7 day a week helpline  </a:t>
            </a:r>
          </a:p>
          <a:p>
            <a:r>
              <a:rPr lang="en-GB" sz="1950" dirty="0"/>
              <a:t>Be taken seriously - treating you as an individual</a:t>
            </a:r>
          </a:p>
          <a:p>
            <a:r>
              <a:rPr lang="en-GB" sz="1950" dirty="0"/>
              <a:t>Individualised Assessment and personalised response and plan of support  - includes carer assessments</a:t>
            </a:r>
          </a:p>
          <a:p>
            <a:r>
              <a:rPr lang="en-GB" sz="1950" dirty="0"/>
              <a:t>Continuity of care </a:t>
            </a:r>
          </a:p>
          <a:p>
            <a:r>
              <a:rPr lang="en-GB" sz="1950" dirty="0"/>
              <a:t>No re-referral needed  - if needs change you can call us</a:t>
            </a:r>
          </a:p>
          <a:p>
            <a:r>
              <a:rPr lang="en-GB" sz="1950" dirty="0"/>
              <a:t>Working together   </a:t>
            </a:r>
          </a:p>
          <a:p>
            <a:r>
              <a:rPr lang="en-GB" sz="1950" dirty="0"/>
              <a:t>We work together with you and link up with the memory clinics, GPs, local hospitals – voluntary sector organisations – local communities       </a:t>
            </a:r>
            <a:r>
              <a:rPr lang="en-GB" sz="1500" dirty="0"/>
              <a:t>                                            </a:t>
            </a:r>
          </a:p>
          <a:p>
            <a:pPr marL="0" indent="0">
              <a:buNone/>
            </a:pPr>
            <a:endParaRPr lang="en-GB" b="1" dirty="0"/>
          </a:p>
        </p:txBody>
      </p:sp>
      <p:pic>
        <p:nvPicPr>
          <p:cNvPr id="8" name="Picture 7">
            <a:extLst>
              <a:ext uri="{FF2B5EF4-FFF2-40B4-BE49-F238E27FC236}">
                <a16:creationId xmlns:a16="http://schemas.microsoft.com/office/drawing/2014/main" id="{0C6A0C53-746F-4237-A92E-513DC80AFDE8}"/>
              </a:ext>
            </a:extLst>
          </p:cNvPr>
          <p:cNvPicPr>
            <a:picLocks noChangeAspect="1"/>
          </p:cNvPicPr>
          <p:nvPr/>
        </p:nvPicPr>
        <p:blipFill>
          <a:blip r:embed="rId3"/>
          <a:stretch>
            <a:fillRect/>
          </a:stretch>
        </p:blipFill>
        <p:spPr>
          <a:xfrm>
            <a:off x="6624536" y="979095"/>
            <a:ext cx="2392442" cy="1624448"/>
          </a:xfrm>
          <a:prstGeom prst="rect">
            <a:avLst/>
          </a:prstGeom>
        </p:spPr>
      </p:pic>
      <p:pic>
        <p:nvPicPr>
          <p:cNvPr id="11" name="Picture 10">
            <a:extLst>
              <a:ext uri="{FF2B5EF4-FFF2-40B4-BE49-F238E27FC236}">
                <a16:creationId xmlns:a16="http://schemas.microsoft.com/office/drawing/2014/main" id="{4EE2C93D-9248-4AE4-A47C-3726E0BF6B38}"/>
              </a:ext>
            </a:extLst>
          </p:cNvPr>
          <p:cNvPicPr>
            <a:picLocks noChangeAspect="1"/>
          </p:cNvPicPr>
          <p:nvPr/>
        </p:nvPicPr>
        <p:blipFill>
          <a:blip r:embed="rId4"/>
          <a:stretch>
            <a:fillRect/>
          </a:stretch>
        </p:blipFill>
        <p:spPr>
          <a:xfrm>
            <a:off x="6905847" y="5336308"/>
            <a:ext cx="1971950" cy="521567"/>
          </a:xfrm>
          <a:prstGeom prst="rect">
            <a:avLst/>
          </a:prstGeom>
        </p:spPr>
      </p:pic>
    </p:spTree>
    <p:extLst>
      <p:ext uri="{BB962C8B-B14F-4D97-AF65-F5344CB8AC3E}">
        <p14:creationId xmlns:p14="http://schemas.microsoft.com/office/powerpoint/2010/main" val="716217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097E7832-EE6D-412C-BE63-E071057CBD4D}"/>
              </a:ext>
            </a:extLst>
          </p:cNvPr>
          <p:cNvSpPr>
            <a:spLocks noGrp="1"/>
          </p:cNvSpPr>
          <p:nvPr>
            <p:ph type="title"/>
          </p:nvPr>
        </p:nvSpPr>
        <p:spPr>
          <a:xfrm>
            <a:off x="668654" y="968218"/>
            <a:ext cx="6480000" cy="701038"/>
          </a:xfrm>
        </p:spPr>
        <p:txBody>
          <a:bodyPr>
            <a:normAutofit fontScale="90000"/>
          </a:bodyPr>
          <a:lstStyle/>
          <a:p>
            <a:r>
              <a:rPr lang="en-GB" dirty="0"/>
              <a:t>Shaftesbury Suffolk Memory and Dementia Support</a:t>
            </a:r>
          </a:p>
        </p:txBody>
      </p:sp>
      <p:sp>
        <p:nvSpPr>
          <p:cNvPr id="4" name="Slide Number Placeholder 3">
            <a:extLst>
              <a:ext uri="{FF2B5EF4-FFF2-40B4-BE49-F238E27FC236}">
                <a16:creationId xmlns:a16="http://schemas.microsoft.com/office/drawing/2014/main" id="{E92CB631-93EC-49FF-925D-0455C9162FED}"/>
              </a:ext>
            </a:extLst>
          </p:cNvPr>
          <p:cNvSpPr>
            <a:spLocks noGrp="1"/>
          </p:cNvSpPr>
          <p:nvPr>
            <p:ph type="sldNum" sz="quarter" idx="12"/>
          </p:nvPr>
        </p:nvSpPr>
        <p:spPr/>
        <p:txBody>
          <a:bodyPr/>
          <a:lstStyle/>
          <a:p>
            <a:fld id="{4F5A9694-B127-4EEE-A2C5-E6AE898B3E83}" type="slidenum">
              <a:rPr lang="en-GB" smtClean="0"/>
              <a:t>7</a:t>
            </a:fld>
            <a:endParaRPr lang="en-GB"/>
          </a:p>
        </p:txBody>
      </p:sp>
      <p:sp>
        <p:nvSpPr>
          <p:cNvPr id="29" name="Text Placeholder 28">
            <a:extLst>
              <a:ext uri="{FF2B5EF4-FFF2-40B4-BE49-F238E27FC236}">
                <a16:creationId xmlns:a16="http://schemas.microsoft.com/office/drawing/2014/main" id="{447D1BBE-F708-466E-BEBA-AE65EF104448}"/>
              </a:ext>
            </a:extLst>
          </p:cNvPr>
          <p:cNvSpPr>
            <a:spLocks noGrp="1"/>
          </p:cNvSpPr>
          <p:nvPr>
            <p:ph type="body" sz="quarter" idx="13"/>
          </p:nvPr>
        </p:nvSpPr>
        <p:spPr>
          <a:xfrm>
            <a:off x="657225" y="2007870"/>
            <a:ext cx="7480935" cy="3180874"/>
          </a:xfrm>
        </p:spPr>
        <p:txBody>
          <a:bodyPr/>
          <a:lstStyle/>
          <a:p>
            <a:pPr marL="0" indent="0">
              <a:buNone/>
            </a:pPr>
            <a:r>
              <a:rPr lang="en-GB" sz="2100" b="1" dirty="0"/>
              <a:t>Call our free helpline open 7 days a week</a:t>
            </a:r>
          </a:p>
          <a:p>
            <a:pPr marL="0" indent="0">
              <a:buNone/>
            </a:pPr>
            <a:r>
              <a:rPr lang="en-GB" sz="2100" b="1" dirty="0"/>
              <a:t>0808 281 5804</a:t>
            </a:r>
          </a:p>
          <a:p>
            <a:pPr marL="0" indent="0">
              <a:buNone/>
            </a:pPr>
            <a:endParaRPr lang="en-GB" sz="2100" b="1" dirty="0"/>
          </a:p>
        </p:txBody>
      </p:sp>
      <p:pic>
        <p:nvPicPr>
          <p:cNvPr id="30" name="Picture 29">
            <a:extLst>
              <a:ext uri="{FF2B5EF4-FFF2-40B4-BE49-F238E27FC236}">
                <a16:creationId xmlns:a16="http://schemas.microsoft.com/office/drawing/2014/main" id="{B62D3185-45F3-4DCB-A1E8-192D5916104E}"/>
              </a:ext>
            </a:extLst>
          </p:cNvPr>
          <p:cNvPicPr>
            <a:picLocks noChangeAspect="1"/>
          </p:cNvPicPr>
          <p:nvPr/>
        </p:nvPicPr>
        <p:blipFill>
          <a:blip r:embed="rId3"/>
          <a:stretch>
            <a:fillRect/>
          </a:stretch>
        </p:blipFill>
        <p:spPr>
          <a:xfrm>
            <a:off x="371475" y="2007870"/>
            <a:ext cx="8274813" cy="3062665"/>
          </a:xfrm>
          <a:prstGeom prst="rect">
            <a:avLst/>
          </a:prstGeom>
        </p:spPr>
      </p:pic>
      <p:pic>
        <p:nvPicPr>
          <p:cNvPr id="31" name="Picture 30">
            <a:extLst>
              <a:ext uri="{FF2B5EF4-FFF2-40B4-BE49-F238E27FC236}">
                <a16:creationId xmlns:a16="http://schemas.microsoft.com/office/drawing/2014/main" id="{B52775EF-2491-4DF5-838D-A431FD171B19}"/>
              </a:ext>
            </a:extLst>
          </p:cNvPr>
          <p:cNvPicPr>
            <a:picLocks noChangeAspect="1"/>
          </p:cNvPicPr>
          <p:nvPr/>
        </p:nvPicPr>
        <p:blipFill>
          <a:blip r:embed="rId4"/>
          <a:stretch>
            <a:fillRect/>
          </a:stretch>
        </p:blipFill>
        <p:spPr>
          <a:xfrm>
            <a:off x="7022645" y="5371585"/>
            <a:ext cx="1971950" cy="521567"/>
          </a:xfrm>
          <a:prstGeom prst="rect">
            <a:avLst/>
          </a:prstGeom>
        </p:spPr>
      </p:pic>
      <p:sp>
        <p:nvSpPr>
          <p:cNvPr id="2" name="Rectangle 1">
            <a:extLst>
              <a:ext uri="{FF2B5EF4-FFF2-40B4-BE49-F238E27FC236}">
                <a16:creationId xmlns:a16="http://schemas.microsoft.com/office/drawing/2014/main" id="{71DCF507-EF44-4629-BE4B-3E3A8F08F1DD}"/>
              </a:ext>
            </a:extLst>
          </p:cNvPr>
          <p:cNvSpPr/>
          <p:nvPr/>
        </p:nvSpPr>
        <p:spPr>
          <a:xfrm>
            <a:off x="3804048" y="2303215"/>
            <a:ext cx="1591463" cy="2042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GB" sz="1350"/>
          </a:p>
        </p:txBody>
      </p:sp>
    </p:spTree>
    <p:extLst>
      <p:ext uri="{BB962C8B-B14F-4D97-AF65-F5344CB8AC3E}">
        <p14:creationId xmlns:p14="http://schemas.microsoft.com/office/powerpoint/2010/main" val="4046240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E7BAB5-E436-727A-50C0-16A3BA0D3F43}"/>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8D4E1C9-2E85-DA5F-9F07-69B9CCE69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ight Triangle 17">
            <a:extLst>
              <a:ext uri="{FF2B5EF4-FFF2-40B4-BE49-F238E27FC236}">
                <a16:creationId xmlns:a16="http://schemas.microsoft.com/office/drawing/2014/main" id="{7B2E42A0-7900-FDCA-64D0-312F22AEA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59150"/>
            <a:ext cx="2468880" cy="24003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Rectangle 18">
            <a:extLst>
              <a:ext uri="{FF2B5EF4-FFF2-40B4-BE49-F238E27FC236}">
                <a16:creationId xmlns:a16="http://schemas.microsoft.com/office/drawing/2014/main" id="{687E33EE-1BAE-4DA3-B76B-960A9153F7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0" y="1324706"/>
            <a:ext cx="3009130" cy="420591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A14DE1EE-545D-11CF-1B30-F270C006FD04}"/>
              </a:ext>
            </a:extLst>
          </p:cNvPr>
          <p:cNvSpPr>
            <a:spLocks noGrp="1"/>
          </p:cNvSpPr>
          <p:nvPr>
            <p:ph type="title"/>
          </p:nvPr>
        </p:nvSpPr>
        <p:spPr>
          <a:xfrm>
            <a:off x="6032583" y="3007678"/>
            <a:ext cx="2398245" cy="2344310"/>
          </a:xfrm>
        </p:spPr>
        <p:txBody>
          <a:bodyPr vert="horz" lIns="68580" tIns="34290" rIns="68580" bIns="34290" rtlCol="0" anchor="b">
            <a:normAutofit fontScale="90000"/>
          </a:bodyPr>
          <a:lstStyle/>
          <a:p>
            <a:r>
              <a:rPr lang="en-US" sz="2100" kern="1200" dirty="0">
                <a:solidFill>
                  <a:schemeClr val="tx1"/>
                </a:solidFill>
                <a:latin typeface="+mj-lt"/>
                <a:ea typeface="+mj-ea"/>
                <a:cs typeface="+mj-cs"/>
              </a:rPr>
              <a:t>Alzheimer’s Society – Norfolk and Waveney Dementia Support Service </a:t>
            </a:r>
            <a:br>
              <a:rPr lang="en-US" sz="2175" kern="1200" dirty="0">
                <a:solidFill>
                  <a:schemeClr val="tx1"/>
                </a:solidFill>
                <a:latin typeface="+mj-lt"/>
                <a:ea typeface="+mj-ea"/>
                <a:cs typeface="+mj-cs"/>
              </a:rPr>
            </a:br>
            <a:br>
              <a:rPr lang="en-US" sz="2175" kern="1200" dirty="0">
                <a:solidFill>
                  <a:schemeClr val="tx1"/>
                </a:solidFill>
                <a:latin typeface="+mj-lt"/>
                <a:ea typeface="+mj-ea"/>
                <a:cs typeface="+mj-cs"/>
              </a:rPr>
            </a:br>
            <a:r>
              <a:rPr lang="en-US" sz="2100" b="1" kern="1200" dirty="0">
                <a:solidFill>
                  <a:schemeClr val="tx1"/>
                </a:solidFill>
                <a:latin typeface="+mj-lt"/>
                <a:ea typeface="+mj-ea"/>
                <a:cs typeface="+mj-cs"/>
              </a:rPr>
              <a:t>Hana</a:t>
            </a:r>
            <a:br>
              <a:rPr lang="en-US" sz="2100" b="1" kern="1200" dirty="0">
                <a:solidFill>
                  <a:schemeClr val="tx1"/>
                </a:solidFill>
                <a:latin typeface="+mj-lt"/>
                <a:ea typeface="+mj-ea"/>
                <a:cs typeface="+mj-cs"/>
              </a:rPr>
            </a:br>
            <a:r>
              <a:rPr lang="en-US" sz="2100" b="1" dirty="0"/>
              <a:t>R</a:t>
            </a:r>
            <a:r>
              <a:rPr lang="en-US" sz="2100" b="1" kern="1200" dirty="0">
                <a:solidFill>
                  <a:schemeClr val="tx1"/>
                </a:solidFill>
                <a:latin typeface="+mj-lt"/>
                <a:ea typeface="+mj-ea"/>
                <a:cs typeface="+mj-cs"/>
              </a:rPr>
              <a:t>ichardson</a:t>
            </a:r>
            <a:br>
              <a:rPr lang="en-US" sz="2175" kern="1200" dirty="0">
                <a:solidFill>
                  <a:schemeClr val="tx1"/>
                </a:solidFill>
                <a:latin typeface="+mj-lt"/>
                <a:ea typeface="+mj-ea"/>
                <a:cs typeface="+mj-cs"/>
              </a:rPr>
            </a:br>
            <a:endParaRPr lang="en-US" sz="2175" kern="1200" dirty="0">
              <a:solidFill>
                <a:schemeClr val="tx1"/>
              </a:solidFill>
              <a:latin typeface="+mj-lt"/>
              <a:ea typeface="+mj-ea"/>
              <a:cs typeface="+mj-cs"/>
            </a:endParaRPr>
          </a:p>
        </p:txBody>
      </p:sp>
      <p:pic>
        <p:nvPicPr>
          <p:cNvPr id="3" name="Picture 2">
            <a:extLst>
              <a:ext uri="{FF2B5EF4-FFF2-40B4-BE49-F238E27FC236}">
                <a16:creationId xmlns:a16="http://schemas.microsoft.com/office/drawing/2014/main" id="{AD576E1A-FD5E-BFCB-00D9-894FDAE5C63E}"/>
              </a:ext>
            </a:extLst>
          </p:cNvPr>
          <p:cNvPicPr>
            <a:picLocks noChangeAspect="1"/>
          </p:cNvPicPr>
          <p:nvPr/>
        </p:nvPicPr>
        <p:blipFill>
          <a:blip r:embed="rId2">
            <a:extLst>
              <a:ext uri="{28A0092B-C50C-407E-A947-70E740481C1C}">
                <a14:useLocalDpi xmlns:a14="http://schemas.microsoft.com/office/drawing/2010/main" val="0"/>
              </a:ext>
            </a:extLst>
          </a:blip>
          <a:srcRect l="36006" t="36808" b="22399"/>
          <a:stretch/>
        </p:blipFill>
        <p:spPr bwMode="auto">
          <a:xfrm>
            <a:off x="6180490" y="1511126"/>
            <a:ext cx="1950128" cy="1657470"/>
          </a:xfrm>
          <a:prstGeom prst="rect">
            <a:avLst/>
          </a:prstGeom>
          <a:noFill/>
          <a:ln>
            <a:noFill/>
          </a:ln>
        </p:spPr>
      </p:pic>
      <p:pic>
        <p:nvPicPr>
          <p:cNvPr id="5" name="Picture 4" descr="A blue flower with a black background&#10;&#10;Description automatically generated">
            <a:extLst>
              <a:ext uri="{FF2B5EF4-FFF2-40B4-BE49-F238E27FC236}">
                <a16:creationId xmlns:a16="http://schemas.microsoft.com/office/drawing/2014/main" id="{11063EB9-9BC2-20D3-670B-888DD271F8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1451" y="2121012"/>
            <a:ext cx="3450549" cy="2476276"/>
          </a:xfrm>
          <a:prstGeom prst="rect">
            <a:avLst/>
          </a:prstGeom>
          <a:noFill/>
          <a:ln>
            <a:noFill/>
          </a:ln>
        </p:spPr>
      </p:pic>
    </p:spTree>
    <p:extLst>
      <p:ext uri="{BB962C8B-B14F-4D97-AF65-F5344CB8AC3E}">
        <p14:creationId xmlns:p14="http://schemas.microsoft.com/office/powerpoint/2010/main" val="741503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E1D05A-34E7-BE3E-7DE3-B7A4A3A504B8}"/>
              </a:ext>
            </a:extLst>
          </p:cNvPr>
          <p:cNvSpPr>
            <a:spLocks noGrp="1"/>
          </p:cNvSpPr>
          <p:nvPr>
            <p:ph type="sldNum" sz="quarter" idx="12"/>
          </p:nvPr>
        </p:nvSpPr>
        <p:spPr/>
        <p:txBody>
          <a:bodyPr/>
          <a:lstStyle/>
          <a:p>
            <a:fld id="{4F5ABF03-8AE0-8748-A3B2-FECAF976FF6E}" type="slidenum">
              <a:rPr lang="en-US" smtClean="0"/>
              <a:t>9</a:t>
            </a:fld>
            <a:endParaRPr lang="en-US"/>
          </a:p>
        </p:txBody>
      </p:sp>
      <p:sp>
        <p:nvSpPr>
          <p:cNvPr id="6" name="Text Placeholder 5">
            <a:extLst>
              <a:ext uri="{FF2B5EF4-FFF2-40B4-BE49-F238E27FC236}">
                <a16:creationId xmlns:a16="http://schemas.microsoft.com/office/drawing/2014/main" id="{1A8DD6C3-0CC5-B1F1-2D6F-B509BC1C3E9B}"/>
              </a:ext>
            </a:extLst>
          </p:cNvPr>
          <p:cNvSpPr>
            <a:spLocks noGrp="1"/>
          </p:cNvSpPr>
          <p:nvPr>
            <p:ph type="body" sz="quarter" idx="16"/>
          </p:nvPr>
        </p:nvSpPr>
        <p:spPr>
          <a:xfrm>
            <a:off x="342900" y="2146524"/>
            <a:ext cx="5319559" cy="702280"/>
          </a:xfrm>
        </p:spPr>
        <p:txBody>
          <a:bodyPr vert="horz" lIns="0" tIns="0" rIns="0" bIns="0" rtlCol="0" anchor="t">
            <a:normAutofit/>
          </a:bodyPr>
          <a:lstStyle/>
          <a:p>
            <a:pPr algn="just"/>
            <a:r>
              <a:rPr lang="en-GB" sz="1500">
                <a:latin typeface="AS TT Commons"/>
              </a:rPr>
              <a:t>The Service aims to provide localised specialist support to people affected by dementia living in Norfolk &amp; Waveney. The service includes: </a:t>
            </a:r>
            <a:endParaRPr lang="en-GB" sz="1500">
              <a:latin typeface="AS TT Commons"/>
              <a:cs typeface="Arial"/>
            </a:endParaRPr>
          </a:p>
          <a:p>
            <a:pPr algn="just"/>
            <a:endParaRPr lang="en-GB" sz="1500">
              <a:latin typeface="AS TT Commons"/>
            </a:endParaRPr>
          </a:p>
          <a:p>
            <a:pPr marL="428625" indent="-428625">
              <a:buFont typeface="Wingdings" panose="020B0604020202020204" pitchFamily="34" charset="0"/>
              <a:buChar char="§"/>
            </a:pPr>
            <a:endParaRPr lang="en-GB" sz="1500"/>
          </a:p>
          <a:p>
            <a:endParaRPr lang="en-GB"/>
          </a:p>
        </p:txBody>
      </p:sp>
      <p:sp>
        <p:nvSpPr>
          <p:cNvPr id="2" name="Title 1">
            <a:extLst>
              <a:ext uri="{FF2B5EF4-FFF2-40B4-BE49-F238E27FC236}">
                <a16:creationId xmlns:a16="http://schemas.microsoft.com/office/drawing/2014/main" id="{F5366367-6FAC-085B-7128-2763B5F1B6C6}"/>
              </a:ext>
            </a:extLst>
          </p:cNvPr>
          <p:cNvSpPr>
            <a:spLocks noGrp="1"/>
          </p:cNvSpPr>
          <p:nvPr>
            <p:ph type="title"/>
          </p:nvPr>
        </p:nvSpPr>
        <p:spPr/>
        <p:txBody>
          <a:bodyPr>
            <a:noAutofit/>
          </a:bodyPr>
          <a:lstStyle/>
          <a:p>
            <a:r>
              <a:rPr lang="en-GB" sz="2400">
                <a:latin typeface="AS TT Commons ExtraBold"/>
              </a:rPr>
              <a:t>Dementia Support Service</a:t>
            </a:r>
            <a:br>
              <a:rPr lang="en-GB" sz="2400"/>
            </a:br>
            <a:r>
              <a:rPr lang="en-GB" sz="2400">
                <a:latin typeface="AS TT Commons ExtraBold"/>
              </a:rPr>
              <a:t>Norfolk and Waveney</a:t>
            </a:r>
            <a:br>
              <a:rPr lang="en-GB" sz="2400">
                <a:latin typeface="AS TT Commons ExtraBold"/>
              </a:rPr>
            </a:br>
            <a:endParaRPr lang="en-GB" sz="3300"/>
          </a:p>
        </p:txBody>
      </p:sp>
      <p:pic>
        <p:nvPicPr>
          <p:cNvPr id="5" name="Picture 2" descr="Norfolk and Suffolk NHS Foundation Trust | Equally Well">
            <a:extLst>
              <a:ext uri="{FF2B5EF4-FFF2-40B4-BE49-F238E27FC236}">
                <a16:creationId xmlns:a16="http://schemas.microsoft.com/office/drawing/2014/main" id="{D2E0D1CD-35FC-9A0D-D091-10CE212EF6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2760" y="3979113"/>
            <a:ext cx="2155372" cy="8123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Dementia UK - JustGiving">
            <a:extLst>
              <a:ext uri="{FF2B5EF4-FFF2-40B4-BE49-F238E27FC236}">
                <a16:creationId xmlns:a16="http://schemas.microsoft.com/office/drawing/2014/main" id="{1EDCC589-5AFC-0F8E-8AF8-A41A4175C4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4279" y="2553487"/>
            <a:ext cx="1649186" cy="101543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D7BAC50-AAC4-1DEF-9679-DEA91D411563}"/>
              </a:ext>
            </a:extLst>
          </p:cNvPr>
          <p:cNvSpPr txBox="1"/>
          <p:nvPr/>
        </p:nvSpPr>
        <p:spPr>
          <a:xfrm>
            <a:off x="230538" y="2850720"/>
            <a:ext cx="5331416" cy="246221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r>
              <a:rPr lang="en-GB" sz="1500">
                <a:cs typeface="Segoe UI"/>
              </a:rPr>
              <a:t>​</a:t>
            </a:r>
          </a:p>
          <a:p>
            <a:pPr marL="428625" indent="-428625">
              <a:lnSpc>
                <a:spcPts val="1181"/>
              </a:lnSpc>
              <a:buFont typeface="Wingdings,Sans-Serif"/>
              <a:buChar char="§"/>
            </a:pPr>
            <a:endParaRPr lang="en-GB" sz="1500">
              <a:cs typeface="Arial"/>
            </a:endParaRPr>
          </a:p>
          <a:p>
            <a:pPr marL="428625" indent="-428625">
              <a:lnSpc>
                <a:spcPts val="1181"/>
              </a:lnSpc>
              <a:buFont typeface="Wingdings,Sans-Serif"/>
              <a:buChar char="§"/>
            </a:pPr>
            <a:r>
              <a:rPr lang="en-GB" sz="1500">
                <a:cs typeface="Arial"/>
              </a:rPr>
              <a:t>Bespoke, individualised clinical and non-clinical specialist dementia support.  </a:t>
            </a:r>
          </a:p>
          <a:p>
            <a:pPr marL="428625" indent="-428625">
              <a:lnSpc>
                <a:spcPts val="1181"/>
              </a:lnSpc>
              <a:buFont typeface="Wingdings,Sans-Serif"/>
              <a:buChar char="§"/>
            </a:pPr>
            <a:endParaRPr lang="en-GB" sz="1500">
              <a:cs typeface="Arial"/>
            </a:endParaRPr>
          </a:p>
          <a:p>
            <a:pPr marL="428625" indent="-428625">
              <a:lnSpc>
                <a:spcPts val="1181"/>
              </a:lnSpc>
              <a:buFont typeface="Wingdings,Sans-Serif"/>
              <a:buChar char="§"/>
            </a:pPr>
            <a:r>
              <a:rPr lang="en-GB" sz="1500">
                <a:cs typeface="Arial"/>
              </a:rPr>
              <a:t>Practical and emotional support for people living with dementia, their families, carers and loved ones. ​</a:t>
            </a:r>
          </a:p>
          <a:p>
            <a:pPr marL="428625" indent="-428625">
              <a:lnSpc>
                <a:spcPts val="1181"/>
              </a:lnSpc>
              <a:buFont typeface="Wingdings,Sans-Serif"/>
              <a:buChar char="§"/>
            </a:pPr>
            <a:endParaRPr lang="en-GB" sz="1500">
              <a:cs typeface="Arial"/>
            </a:endParaRPr>
          </a:p>
          <a:p>
            <a:pPr marL="428625" indent="-428625">
              <a:lnSpc>
                <a:spcPts val="1181"/>
              </a:lnSpc>
              <a:buFont typeface="Wingdings,Sans-Serif"/>
              <a:buChar char="§"/>
            </a:pPr>
            <a:r>
              <a:rPr lang="en-GB" sz="1500">
                <a:cs typeface="Arial"/>
              </a:rPr>
              <a:t>Support pre-assessment, after diagnosis and through to end of life. </a:t>
            </a:r>
          </a:p>
          <a:p>
            <a:pPr marL="428625" indent="-428625">
              <a:lnSpc>
                <a:spcPts val="1181"/>
              </a:lnSpc>
              <a:buFont typeface="Wingdings,Sans-Serif"/>
              <a:buChar char="§"/>
            </a:pPr>
            <a:endParaRPr lang="en-GB" sz="1500">
              <a:cs typeface="Arial"/>
            </a:endParaRPr>
          </a:p>
          <a:p>
            <a:pPr marL="428625" indent="-428625">
              <a:lnSpc>
                <a:spcPts val="1181"/>
              </a:lnSpc>
              <a:buFont typeface="Wingdings,Sans-Serif"/>
              <a:buChar char="§"/>
            </a:pPr>
            <a:r>
              <a:rPr lang="en-GB" sz="1500">
                <a:cs typeface="Arial"/>
              </a:rPr>
              <a:t>A local helpline </a:t>
            </a:r>
          </a:p>
          <a:p>
            <a:pPr marL="428625" indent="-428625">
              <a:lnSpc>
                <a:spcPts val="1181"/>
              </a:lnSpc>
              <a:buFont typeface="Wingdings,Sans-Serif"/>
              <a:buChar char="§"/>
            </a:pPr>
            <a:endParaRPr lang="en-GB" sz="1500">
              <a:cs typeface="Arial"/>
            </a:endParaRPr>
          </a:p>
          <a:p>
            <a:pPr marL="428625" indent="-428625">
              <a:lnSpc>
                <a:spcPts val="1181"/>
              </a:lnSpc>
              <a:buFont typeface="Wingdings,Sans-Serif"/>
              <a:buChar char="§"/>
            </a:pPr>
            <a:r>
              <a:rPr lang="en-GB" sz="1500">
                <a:cs typeface="Arial"/>
              </a:rPr>
              <a:t>Community Development and volunteering opportunities</a:t>
            </a:r>
          </a:p>
          <a:p>
            <a:pPr marL="428625" indent="-428625">
              <a:lnSpc>
                <a:spcPts val="1181"/>
              </a:lnSpc>
              <a:buFont typeface="Wingdings,Sans-Serif"/>
              <a:buChar char="§"/>
            </a:pPr>
            <a:endParaRPr lang="en-GB" sz="1500">
              <a:cs typeface="Arial"/>
            </a:endParaRPr>
          </a:p>
        </p:txBody>
      </p:sp>
    </p:spTree>
    <p:extLst>
      <p:ext uri="{BB962C8B-B14F-4D97-AF65-F5344CB8AC3E}">
        <p14:creationId xmlns:p14="http://schemas.microsoft.com/office/powerpoint/2010/main" val="14453100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0ab6a75-310e-40e9-8738-75c9965fb83d" xsi:nil="true"/>
    <lcf76f155ced4ddcb4097134ff3c332f xmlns="5d2e8415-54c2-4f0f-af63-01dd5216419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131E13C03BE494BB2BA4E3649D6DACB" ma:contentTypeVersion="18" ma:contentTypeDescription="Create a new document." ma:contentTypeScope="" ma:versionID="d278fe09602cdf1614792989c786f0a6">
  <xsd:schema xmlns:xsd="http://www.w3.org/2001/XMLSchema" xmlns:xs="http://www.w3.org/2001/XMLSchema" xmlns:p="http://schemas.microsoft.com/office/2006/metadata/properties" xmlns:ns2="5d2e8415-54c2-4f0f-af63-01dd52164198" xmlns:ns3="60ab6a75-310e-40e9-8738-75c9965fb83d" targetNamespace="http://schemas.microsoft.com/office/2006/metadata/properties" ma:root="true" ma:fieldsID="2486d274fe469fa6d8ca1f17822bb4d8" ns2:_="" ns3:_="">
    <xsd:import namespace="5d2e8415-54c2-4f0f-af63-01dd52164198"/>
    <xsd:import namespace="60ab6a75-310e-40e9-8738-75c9965fb83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2e8415-54c2-4f0f-af63-01dd521641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852ccbf-49cb-433f-9d29-79b71ab37a6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0ab6a75-310e-40e9-8738-75c9965fb83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7d22561-d6b8-49d5-a130-7aa366c670ed}" ma:internalName="TaxCatchAll" ma:showField="CatchAllData" ma:web="60ab6a75-310e-40e9-8738-75c9965fb8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1D4F2D0-A244-4E41-8B4D-C4B8C7996B9B}">
  <ds:schemaRefs>
    <ds:schemaRef ds:uri="http://schemas.microsoft.com/sharepoint/v3/contenttype/forms"/>
  </ds:schemaRefs>
</ds:datastoreItem>
</file>

<file path=customXml/itemProps2.xml><?xml version="1.0" encoding="utf-8"?>
<ds:datastoreItem xmlns:ds="http://schemas.openxmlformats.org/officeDocument/2006/customXml" ds:itemID="{9C8A4C8C-C8BC-45DA-8D3C-5421CD349DF7}">
  <ds:schemaRefs>
    <ds:schemaRef ds:uri="http://schemas.microsoft.com/office/infopath/2007/PartnerControls"/>
    <ds:schemaRef ds:uri="http://purl.org/dc/elements/1.1/"/>
    <ds:schemaRef ds:uri="http://www.w3.org/XML/1998/namespace"/>
    <ds:schemaRef ds:uri="http://purl.org/dc/terms/"/>
    <ds:schemaRef ds:uri="http://schemas.openxmlformats.org/package/2006/metadata/core-properties"/>
    <ds:schemaRef ds:uri="http://schemas.microsoft.com/office/2006/documentManagement/types"/>
    <ds:schemaRef ds:uri="http://purl.org/dc/dcmitype/"/>
    <ds:schemaRef ds:uri="60ab6a75-310e-40e9-8738-75c9965fb83d"/>
    <ds:schemaRef ds:uri="5d2e8415-54c2-4f0f-af63-01dd52164198"/>
    <ds:schemaRef ds:uri="http://schemas.microsoft.com/office/2006/metadata/properties"/>
  </ds:schemaRefs>
</ds:datastoreItem>
</file>

<file path=customXml/itemProps3.xml><?xml version="1.0" encoding="utf-8"?>
<ds:datastoreItem xmlns:ds="http://schemas.openxmlformats.org/officeDocument/2006/customXml" ds:itemID="{B753495C-D462-4AB2-B34D-FA723130F5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2e8415-54c2-4f0f-af63-01dd52164198"/>
    <ds:schemaRef ds:uri="60ab6a75-310e-40e9-8738-75c9965fb8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bdac43e-50af-47e6-85f7-497051fc2c4e}" enabled="0" method="" siteId="{fbdac43e-50af-47e6-85f7-497051fc2c4e}" removed="1"/>
</clbl:labelList>
</file>

<file path=docProps/app.xml><?xml version="1.0" encoding="utf-8"?>
<Properties xmlns="http://schemas.openxmlformats.org/officeDocument/2006/extended-properties" xmlns:vt="http://schemas.openxmlformats.org/officeDocument/2006/docPropsVTypes">
  <TotalTime>796</TotalTime>
  <Words>2545</Words>
  <Application>Microsoft Office PowerPoint</Application>
  <PresentationFormat>On-screen Show (4:3)</PresentationFormat>
  <Paragraphs>346</Paragraphs>
  <Slides>57</Slides>
  <Notes>11</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57</vt:i4>
      </vt:variant>
    </vt:vector>
  </HeadingPairs>
  <TitlesOfParts>
    <vt:vector size="77" baseType="lpstr">
      <vt:lpstr>Aptos</vt:lpstr>
      <vt:lpstr>Aptos Display</vt:lpstr>
      <vt:lpstr>Arial</vt:lpstr>
      <vt:lpstr>AS TT Commons</vt:lpstr>
      <vt:lpstr>AS TT Commons ExtraBold</vt:lpstr>
      <vt:lpstr>Calibri</vt:lpstr>
      <vt:lpstr>Calibri Light</vt:lpstr>
      <vt:lpstr>Corbel</vt:lpstr>
      <vt:lpstr>Segoe UI</vt:lpstr>
      <vt:lpstr>Verdana</vt:lpstr>
      <vt:lpstr>Wingdings</vt:lpstr>
      <vt:lpstr>Wingdings 2</vt:lpstr>
      <vt:lpstr>Wingdings,Sans-Serif</vt:lpstr>
      <vt:lpstr>Office Theme</vt:lpstr>
      <vt:lpstr>Office Theme</vt:lpstr>
      <vt:lpstr>Office Theme</vt:lpstr>
      <vt:lpstr>Office Theme</vt:lpstr>
      <vt:lpstr>Office Theme</vt:lpstr>
      <vt:lpstr>Frame</vt:lpstr>
      <vt:lpstr>Office Theme</vt:lpstr>
      <vt:lpstr>WELCOME</vt:lpstr>
      <vt:lpstr>Dementia Marketplace 2025</vt:lpstr>
      <vt:lpstr>Presenters</vt:lpstr>
      <vt:lpstr>Shaftesbury Suffolk Memory and Dementia Support Service  (Ipswich, East and West Suffolk)   Jo Marshall</vt:lpstr>
      <vt:lpstr>Shaftesbury Suffolk Memory and Dementia Support</vt:lpstr>
      <vt:lpstr>What our service offers  - Information, guidance and support</vt:lpstr>
      <vt:lpstr>Shaftesbury Suffolk Memory and Dementia Support</vt:lpstr>
      <vt:lpstr>Alzheimer’s Society – Norfolk and Waveney Dementia Support Service   Hana Richardson </vt:lpstr>
      <vt:lpstr>Dementia Support Service Norfolk and Waveney </vt:lpstr>
      <vt:lpstr>The Cycle of Support</vt:lpstr>
      <vt:lpstr>How to refer or contact us</vt:lpstr>
      <vt:lpstr>Suffolk Family Carers   Demi Smith </vt:lpstr>
      <vt:lpstr>PowerPoint Presentation</vt:lpstr>
      <vt:lpstr>PowerPoint Presentation</vt:lpstr>
      <vt:lpstr>Adult Social Care Supported Self Assessments    Ben Ankers </vt:lpstr>
      <vt:lpstr>Adult Social Care - Supported Self Assessments</vt:lpstr>
      <vt:lpstr>Access the portal today </vt:lpstr>
      <vt:lpstr>Presenters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Demi Smith Project Manager</vt:lpstr>
      <vt:lpstr>Contingency Planning</vt:lpstr>
      <vt:lpstr>Suffolk Safeguarding Partnership</vt:lpstr>
      <vt:lpstr>PowerPoint Presentation</vt:lpstr>
      <vt:lpstr>Financial management and social care</vt:lpstr>
      <vt:lpstr>Third party access to financial decision making</vt:lpstr>
      <vt:lpstr>Impact of not having legally appointed person in place before you are no longer able to grant permission</vt:lpstr>
      <vt:lpstr>PowerPoint Presentation</vt:lpstr>
      <vt:lpstr>Compassionate Communications….   let’s reduce the arguments</vt:lpstr>
      <vt:lpstr>In this session….</vt:lpstr>
      <vt:lpstr>What’s your perspective of dementia?</vt:lpstr>
      <vt:lpstr>Dementia is a disease of the brain…..    But the human brain is unique to each individual, so each person will it experience it differently  </vt:lpstr>
      <vt:lpstr>Dementia is complex</vt:lpstr>
      <vt:lpstr>Symptoms of dementia</vt:lpstr>
      <vt:lpstr>PowerPoint Presentation</vt:lpstr>
      <vt:lpstr>PowerPoint Presentation</vt:lpstr>
      <vt:lpstr>PowerPoint Presentation</vt:lpstr>
      <vt:lpstr>PowerPoint Presentation</vt:lpstr>
      <vt:lpstr>3 Golden rules to improve communication</vt:lpstr>
      <vt:lpstr>PowerPoint Presentation</vt:lpstr>
      <vt:lpstr>PowerPoint Presentation</vt:lpstr>
      <vt:lpstr>PowerPoint Presentation</vt:lpstr>
      <vt:lpstr>Thank you for attending this session</vt:lpstr>
      <vt:lpstr> Thank you for listening!  The full presentation from today will be available to view on the  Care Development East website after the event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Kate</dc:creator>
  <cp:keywords/>
  <dc:description>generated using python-pptx</dc:description>
  <cp:lastModifiedBy>Kelly Worton</cp:lastModifiedBy>
  <cp:revision>9</cp:revision>
  <dcterms:created xsi:type="dcterms:W3CDTF">2013-01-27T09:14:16Z</dcterms:created>
  <dcterms:modified xsi:type="dcterms:W3CDTF">2025-06-24T13:18:23Z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0x0101007131E13C03BE494BB2BA4E3649D6DACB</vt:lpwstr>
  </property>
  <property fmtid="{D5CDD505-2E9C-101B-9397-08002B2CF9AE}" pid="3" name="MediaServiceImageTags">
    <vt:lpwstr/>
  </property>
</Properties>
</file>