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7.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heme/themeOverride1.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45" r:id="rId4"/>
    <p:sldMasterId id="2147483765" r:id="rId5"/>
    <p:sldMasterId id="2147483727" r:id="rId6"/>
    <p:sldMasterId id="2147483707" r:id="rId7"/>
    <p:sldMasterId id="2147483751" r:id="rId8"/>
    <p:sldMasterId id="2147483750" r:id="rId9"/>
    <p:sldMasterId id="2147483766" r:id="rId10"/>
    <p:sldMasterId id="2147483660" r:id="rId11"/>
  </p:sldMasterIdLst>
  <p:notesMasterIdLst>
    <p:notesMasterId r:id="rId117"/>
  </p:notesMasterIdLst>
  <p:sldIdLst>
    <p:sldId id="256" r:id="rId12"/>
    <p:sldId id="258" r:id="rId13"/>
    <p:sldId id="259" r:id="rId14"/>
    <p:sldId id="281" r:id="rId15"/>
    <p:sldId id="282" r:id="rId16"/>
    <p:sldId id="283" r:id="rId17"/>
    <p:sldId id="284" r:id="rId18"/>
    <p:sldId id="285" r:id="rId19"/>
    <p:sldId id="286" r:id="rId20"/>
    <p:sldId id="287" r:id="rId21"/>
    <p:sldId id="288" r:id="rId22"/>
    <p:sldId id="289" r:id="rId23"/>
    <p:sldId id="290" r:id="rId24"/>
    <p:sldId id="291" r:id="rId25"/>
    <p:sldId id="292" r:id="rId26"/>
    <p:sldId id="293" r:id="rId27"/>
    <p:sldId id="294" r:id="rId28"/>
    <p:sldId id="295" r:id="rId29"/>
    <p:sldId id="296" r:id="rId30"/>
    <p:sldId id="297" r:id="rId31"/>
    <p:sldId id="298" r:id="rId32"/>
    <p:sldId id="299" r:id="rId33"/>
    <p:sldId id="300" r:id="rId34"/>
    <p:sldId id="301" r:id="rId35"/>
    <p:sldId id="302" r:id="rId36"/>
    <p:sldId id="303" r:id="rId37"/>
    <p:sldId id="371" r:id="rId38"/>
    <p:sldId id="372" r:id="rId39"/>
    <p:sldId id="373" r:id="rId40"/>
    <p:sldId id="374" r:id="rId41"/>
    <p:sldId id="375" r:id="rId42"/>
    <p:sldId id="376" r:id="rId43"/>
    <p:sldId id="377" r:id="rId44"/>
    <p:sldId id="378" r:id="rId45"/>
    <p:sldId id="379" r:id="rId46"/>
    <p:sldId id="380" r:id="rId47"/>
    <p:sldId id="381" r:id="rId48"/>
    <p:sldId id="304" r:id="rId49"/>
    <p:sldId id="305" r:id="rId50"/>
    <p:sldId id="306" r:id="rId51"/>
    <p:sldId id="307" r:id="rId52"/>
    <p:sldId id="310" r:id="rId53"/>
    <p:sldId id="311" r:id="rId54"/>
    <p:sldId id="312" r:id="rId55"/>
    <p:sldId id="313" r:id="rId56"/>
    <p:sldId id="314" r:id="rId57"/>
    <p:sldId id="315" r:id="rId58"/>
    <p:sldId id="316" r:id="rId59"/>
    <p:sldId id="317" r:id="rId60"/>
    <p:sldId id="318" r:id="rId61"/>
    <p:sldId id="319" r:id="rId62"/>
    <p:sldId id="320" r:id="rId63"/>
    <p:sldId id="321" r:id="rId64"/>
    <p:sldId id="322" r:id="rId65"/>
    <p:sldId id="323" r:id="rId66"/>
    <p:sldId id="324" r:id="rId67"/>
    <p:sldId id="325" r:id="rId68"/>
    <p:sldId id="326" r:id="rId69"/>
    <p:sldId id="327" r:id="rId70"/>
    <p:sldId id="328" r:id="rId71"/>
    <p:sldId id="329" r:id="rId72"/>
    <p:sldId id="330" r:id="rId73"/>
    <p:sldId id="331" r:id="rId74"/>
    <p:sldId id="332" r:id="rId75"/>
    <p:sldId id="333" r:id="rId76"/>
    <p:sldId id="334" r:id="rId77"/>
    <p:sldId id="335" r:id="rId78"/>
    <p:sldId id="336" r:id="rId79"/>
    <p:sldId id="337" r:id="rId80"/>
    <p:sldId id="338" r:id="rId81"/>
    <p:sldId id="339" r:id="rId82"/>
    <p:sldId id="340" r:id="rId83"/>
    <p:sldId id="341" r:id="rId84"/>
    <p:sldId id="309" r:id="rId85"/>
    <p:sldId id="342" r:id="rId86"/>
    <p:sldId id="343" r:id="rId87"/>
    <p:sldId id="344" r:id="rId88"/>
    <p:sldId id="345" r:id="rId89"/>
    <p:sldId id="346" r:id="rId90"/>
    <p:sldId id="347" r:id="rId91"/>
    <p:sldId id="348" r:id="rId92"/>
    <p:sldId id="349" r:id="rId93"/>
    <p:sldId id="350" r:id="rId94"/>
    <p:sldId id="351" r:id="rId95"/>
    <p:sldId id="352" r:id="rId96"/>
    <p:sldId id="353" r:id="rId97"/>
    <p:sldId id="354" r:id="rId98"/>
    <p:sldId id="355" r:id="rId99"/>
    <p:sldId id="356" r:id="rId100"/>
    <p:sldId id="357" r:id="rId101"/>
    <p:sldId id="358" r:id="rId102"/>
    <p:sldId id="359" r:id="rId103"/>
    <p:sldId id="360" r:id="rId104"/>
    <p:sldId id="361" r:id="rId105"/>
    <p:sldId id="362" r:id="rId106"/>
    <p:sldId id="363" r:id="rId107"/>
    <p:sldId id="364" r:id="rId108"/>
    <p:sldId id="276" r:id="rId109"/>
    <p:sldId id="365" r:id="rId110"/>
    <p:sldId id="366" r:id="rId111"/>
    <p:sldId id="367" r:id="rId112"/>
    <p:sldId id="368" r:id="rId113"/>
    <p:sldId id="369" r:id="rId114"/>
    <p:sldId id="370" r:id="rId115"/>
    <p:sldId id="280" r:id="rId116"/>
  </p:sldIdLst>
  <p:sldSz cx="18288000" cy="10287000"/>
  <p:notesSz cx="6858000" cy="9144000"/>
  <p:embeddedFontLst>
    <p:embeddedFont>
      <p:font typeface="Calibri (MS)" panose="020B0604020202020204" charset="0"/>
      <p:regular r:id="rId118"/>
    </p:embeddedFont>
    <p:embeddedFont>
      <p:font typeface="Calibri (MS) Bold" panose="020B0604020202020204" charset="0"/>
      <p:regular r:id="rId119"/>
    </p:embeddedFont>
    <p:embeddedFont>
      <p:font typeface="Century Gothic" panose="020B0502020202020204" pitchFamily="34" charset="0"/>
      <p:regular r:id="rId120"/>
      <p:bold r:id="rId121"/>
      <p:italic r:id="rId122"/>
      <p:boldItalic r:id="rId123"/>
    </p:embeddedFont>
    <p:embeddedFont>
      <p:font typeface="Helvetica" panose="020B0604020202020204" pitchFamily="34" charset="0"/>
      <p:regular r:id="rId124"/>
      <p:bold r:id="rId125"/>
      <p:italic r:id="rId126"/>
      <p:boldItalic r:id="rId127"/>
    </p:embeddedFont>
    <p:embeddedFont>
      <p:font typeface="Open Sans" panose="020B0606030504020204" pitchFamily="34" charset="0"/>
      <p:regular r:id="rId128"/>
      <p:bold r:id="rId129"/>
      <p:italic r:id="rId130"/>
      <p:boldItalic r:id="rId131"/>
    </p:embeddedFont>
    <p:embeddedFont>
      <p:font typeface="Open Sans Medium" panose="020B0604020202020204" charset="0"/>
      <p:regular r:id="rId132"/>
    </p:embeddedFont>
    <p:embeddedFont>
      <p:font typeface="Trebuchet MS" panose="020B0603020202020204" pitchFamily="34" charset="0"/>
      <p:regular r:id="rId133"/>
      <p:bold r:id="rId134"/>
      <p:italic r:id="rId135"/>
      <p:boldItalic r:id="rId1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F9A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AA3127A-FFBC-3D93-77BE-D8F31EDDF755}" v="14" dt="2025-09-30T08:28:55.598"/>
    <p1510:client id="{F932E8AC-C188-CAE1-117F-A78C8A7F4710}" v="32" dt="2025-09-29T11:12:57.5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4" d="100"/>
          <a:sy n="54" d="100"/>
        </p:scale>
        <p:origin x="754"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notesMaster" Target="notesMasters/notesMaster1.xml"/><Relationship Id="rId21" Type="http://schemas.openxmlformats.org/officeDocument/2006/relationships/slide" Target="slides/slide10.xml"/><Relationship Id="rId42" Type="http://schemas.openxmlformats.org/officeDocument/2006/relationships/slide" Target="slides/slide31.xml"/><Relationship Id="rId63" Type="http://schemas.openxmlformats.org/officeDocument/2006/relationships/slide" Target="slides/slide52.xml"/><Relationship Id="rId84" Type="http://schemas.openxmlformats.org/officeDocument/2006/relationships/slide" Target="slides/slide73.xml"/><Relationship Id="rId138" Type="http://schemas.openxmlformats.org/officeDocument/2006/relationships/viewProps" Target="viewProps.xml"/><Relationship Id="rId107" Type="http://schemas.openxmlformats.org/officeDocument/2006/relationships/slide" Target="slides/slide96.xml"/><Relationship Id="rId11" Type="http://schemas.openxmlformats.org/officeDocument/2006/relationships/slideMaster" Target="slideMasters/slideMaster8.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font" Target="fonts/font6.fntdata"/><Relationship Id="rId128" Type="http://schemas.openxmlformats.org/officeDocument/2006/relationships/font" Target="fonts/font11.fntdata"/><Relationship Id="rId5" Type="http://schemas.openxmlformats.org/officeDocument/2006/relationships/slideMaster" Target="slideMasters/slideMaster2.xml"/><Relationship Id="rId90" Type="http://schemas.openxmlformats.org/officeDocument/2006/relationships/slide" Target="slides/slide79.xml"/><Relationship Id="rId95" Type="http://schemas.openxmlformats.org/officeDocument/2006/relationships/slide" Target="slides/slide84.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113" Type="http://schemas.openxmlformats.org/officeDocument/2006/relationships/slide" Target="slides/slide102.xml"/><Relationship Id="rId118" Type="http://schemas.openxmlformats.org/officeDocument/2006/relationships/font" Target="fonts/font1.fntdata"/><Relationship Id="rId134" Type="http://schemas.openxmlformats.org/officeDocument/2006/relationships/font" Target="fonts/font17.fntdata"/><Relationship Id="rId139" Type="http://schemas.openxmlformats.org/officeDocument/2006/relationships/theme" Target="theme/theme1.xml"/><Relationship Id="rId80" Type="http://schemas.openxmlformats.org/officeDocument/2006/relationships/slide" Target="slides/slide69.xml"/><Relationship Id="rId85" Type="http://schemas.openxmlformats.org/officeDocument/2006/relationships/slide" Target="slides/slide74.xml"/><Relationship Id="rId12" Type="http://schemas.openxmlformats.org/officeDocument/2006/relationships/slide" Target="slides/slide1.xml"/><Relationship Id="rId17" Type="http://schemas.openxmlformats.org/officeDocument/2006/relationships/slide" Target="slides/slide6.xml"/><Relationship Id="rId33" Type="http://schemas.openxmlformats.org/officeDocument/2006/relationships/slide" Target="slides/slide22.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08" Type="http://schemas.openxmlformats.org/officeDocument/2006/relationships/slide" Target="slides/slide97.xml"/><Relationship Id="rId124" Type="http://schemas.openxmlformats.org/officeDocument/2006/relationships/font" Target="fonts/font7.fntdata"/><Relationship Id="rId129" Type="http://schemas.openxmlformats.org/officeDocument/2006/relationships/font" Target="fonts/font12.fntdata"/><Relationship Id="rId54" Type="http://schemas.openxmlformats.org/officeDocument/2006/relationships/slide" Target="slides/slide43.xml"/><Relationship Id="rId70" Type="http://schemas.openxmlformats.org/officeDocument/2006/relationships/slide" Target="slides/slide59.xml"/><Relationship Id="rId75" Type="http://schemas.openxmlformats.org/officeDocument/2006/relationships/slide" Target="slides/slide64.xml"/><Relationship Id="rId91" Type="http://schemas.openxmlformats.org/officeDocument/2006/relationships/slide" Target="slides/slide80.xml"/><Relationship Id="rId96" Type="http://schemas.openxmlformats.org/officeDocument/2006/relationships/slide" Target="slides/slide85.xml"/><Relationship Id="rId14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2.xml"/><Relationship Id="rId28" Type="http://schemas.openxmlformats.org/officeDocument/2006/relationships/slide" Target="slides/slide17.xml"/><Relationship Id="rId49" Type="http://schemas.openxmlformats.org/officeDocument/2006/relationships/slide" Target="slides/slide38.xml"/><Relationship Id="rId114" Type="http://schemas.openxmlformats.org/officeDocument/2006/relationships/slide" Target="slides/slide103.xml"/><Relationship Id="rId119" Type="http://schemas.openxmlformats.org/officeDocument/2006/relationships/font" Target="fonts/font2.fntdata"/><Relationship Id="rId44" Type="http://schemas.openxmlformats.org/officeDocument/2006/relationships/slide" Target="slides/slide33.xml"/><Relationship Id="rId60" Type="http://schemas.openxmlformats.org/officeDocument/2006/relationships/slide" Target="slides/slide49.xml"/><Relationship Id="rId65" Type="http://schemas.openxmlformats.org/officeDocument/2006/relationships/slide" Target="slides/slide54.xml"/><Relationship Id="rId81" Type="http://schemas.openxmlformats.org/officeDocument/2006/relationships/slide" Target="slides/slide70.xml"/><Relationship Id="rId86" Type="http://schemas.openxmlformats.org/officeDocument/2006/relationships/slide" Target="slides/slide75.xml"/><Relationship Id="rId130" Type="http://schemas.openxmlformats.org/officeDocument/2006/relationships/font" Target="fonts/font13.fntdata"/><Relationship Id="rId135" Type="http://schemas.openxmlformats.org/officeDocument/2006/relationships/font" Target="fonts/font18.fntdata"/><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slide" Target="slides/slide9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120" Type="http://schemas.openxmlformats.org/officeDocument/2006/relationships/font" Target="fonts/font3.fntdata"/><Relationship Id="rId125" Type="http://schemas.openxmlformats.org/officeDocument/2006/relationships/font" Target="fonts/font8.fntdata"/><Relationship Id="rId141" Type="http://schemas.microsoft.com/office/2016/11/relationships/changesInfo" Target="changesInfos/changesInfo1.xml"/><Relationship Id="rId7" Type="http://schemas.openxmlformats.org/officeDocument/2006/relationships/slideMaster" Target="slideMasters/slideMaster4.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customXml" Target="../customXml/item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15" Type="http://schemas.openxmlformats.org/officeDocument/2006/relationships/slide" Target="slides/slide104.xml"/><Relationship Id="rId131" Type="http://schemas.openxmlformats.org/officeDocument/2006/relationships/font" Target="fonts/font14.fntdata"/><Relationship Id="rId136" Type="http://schemas.openxmlformats.org/officeDocument/2006/relationships/font" Target="fonts/font19.fntdata"/><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126" Type="http://schemas.openxmlformats.org/officeDocument/2006/relationships/font" Target="fonts/font9.fntdata"/><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121" Type="http://schemas.openxmlformats.org/officeDocument/2006/relationships/font" Target="fonts/font4.fntdata"/><Relationship Id="rId142" Type="http://schemas.microsoft.com/office/2015/10/relationships/revisionInfo" Target="revisionInfo.xml"/><Relationship Id="rId3" Type="http://schemas.openxmlformats.org/officeDocument/2006/relationships/customXml" Target="../customXml/item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116" Type="http://schemas.openxmlformats.org/officeDocument/2006/relationships/slide" Target="slides/slide105.xml"/><Relationship Id="rId137" Type="http://schemas.openxmlformats.org/officeDocument/2006/relationships/presProps" Target="presProps.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 Id="rId111" Type="http://schemas.openxmlformats.org/officeDocument/2006/relationships/slide" Target="slides/slide100.xml"/><Relationship Id="rId132" Type="http://schemas.openxmlformats.org/officeDocument/2006/relationships/font" Target="fonts/font15.fntdata"/><Relationship Id="rId15" Type="http://schemas.openxmlformats.org/officeDocument/2006/relationships/slide" Target="slides/slide4.xml"/><Relationship Id="rId36" Type="http://schemas.openxmlformats.org/officeDocument/2006/relationships/slide" Target="slides/slide25.xml"/><Relationship Id="rId57" Type="http://schemas.openxmlformats.org/officeDocument/2006/relationships/slide" Target="slides/slide46.xml"/><Relationship Id="rId106" Type="http://schemas.openxmlformats.org/officeDocument/2006/relationships/slide" Target="slides/slide95.xml"/><Relationship Id="rId127" Type="http://schemas.openxmlformats.org/officeDocument/2006/relationships/font" Target="fonts/font10.fntdata"/><Relationship Id="rId10" Type="http://schemas.openxmlformats.org/officeDocument/2006/relationships/slideMaster" Target="slideMasters/slideMaster7.xml"/><Relationship Id="rId31" Type="http://schemas.openxmlformats.org/officeDocument/2006/relationships/slide" Target="slides/slide20.xml"/><Relationship Id="rId52" Type="http://schemas.openxmlformats.org/officeDocument/2006/relationships/slide" Target="slides/slide41.xml"/><Relationship Id="rId73" Type="http://schemas.openxmlformats.org/officeDocument/2006/relationships/slide" Target="slides/slide62.xml"/><Relationship Id="rId78" Type="http://schemas.openxmlformats.org/officeDocument/2006/relationships/slide" Target="slides/slide67.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font" Target="fonts/font5.fntdata"/><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5.xml"/><Relationship Id="rId47" Type="http://schemas.openxmlformats.org/officeDocument/2006/relationships/slide" Target="slides/slide36.xml"/><Relationship Id="rId68" Type="http://schemas.openxmlformats.org/officeDocument/2006/relationships/slide" Target="slides/slide57.xml"/><Relationship Id="rId89" Type="http://schemas.openxmlformats.org/officeDocument/2006/relationships/slide" Target="slides/slide78.xml"/><Relationship Id="rId112" Type="http://schemas.openxmlformats.org/officeDocument/2006/relationships/slide" Target="slides/slide101.xml"/><Relationship Id="rId133" Type="http://schemas.openxmlformats.org/officeDocument/2006/relationships/font" Target="fonts/font16.fntdata"/><Relationship Id="rId1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a Rushbrook" userId="34813358-b91f-40f2-9ec4-dc7c8b72f5c6" providerId="ADAL" clId="{9D9185B0-9E41-4077-9314-266E10CFB9E1}"/>
    <pc:docChg chg="modSld sldOrd">
      <pc:chgData name="Nicola Rushbrook" userId="34813358-b91f-40f2-9ec4-dc7c8b72f5c6" providerId="ADAL" clId="{9D9185B0-9E41-4077-9314-266E10CFB9E1}" dt="2025-09-30T10:21:51.503" v="3"/>
      <pc:docMkLst>
        <pc:docMk/>
      </pc:docMkLst>
      <pc:sldChg chg="modSp mod">
        <pc:chgData name="Nicola Rushbrook" userId="34813358-b91f-40f2-9ec4-dc7c8b72f5c6" providerId="ADAL" clId="{9D9185B0-9E41-4077-9314-266E10CFB9E1}" dt="2025-09-30T08:53:05.950" v="1" actId="20577"/>
        <pc:sldMkLst>
          <pc:docMk/>
          <pc:sldMk cId="0" sldId="256"/>
        </pc:sldMkLst>
        <pc:spChg chg="mod">
          <ac:chgData name="Nicola Rushbrook" userId="34813358-b91f-40f2-9ec4-dc7c8b72f5c6" providerId="ADAL" clId="{9D9185B0-9E41-4077-9314-266E10CFB9E1}" dt="2025-09-30T08:53:05.950" v="1" actId="20577"/>
          <ac:spMkLst>
            <pc:docMk/>
            <pc:sldMk cId="0" sldId="256"/>
            <ac:spMk id="6" creationId="{00000000-0000-0000-0000-000000000000}"/>
          </ac:spMkLst>
        </pc:spChg>
      </pc:sldChg>
      <pc:sldChg chg="ord">
        <pc:chgData name="Nicola Rushbrook" userId="34813358-b91f-40f2-9ec4-dc7c8b72f5c6" providerId="ADAL" clId="{9D9185B0-9E41-4077-9314-266E10CFB9E1}" dt="2025-09-30T10:21:51.503" v="3"/>
        <pc:sldMkLst>
          <pc:docMk/>
          <pc:sldMk cId="3618477309" sldId="309"/>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8DFE67-3B2C-426A-9089-34B7E87BDCAE}" type="doc">
      <dgm:prSet loTypeId="urn:microsoft.com/office/officeart/2011/layout/CircleProcess" loCatId="process" qsTypeId="urn:microsoft.com/office/officeart/2005/8/quickstyle/simple1" qsCatId="simple" csTypeId="urn:microsoft.com/office/officeart/2005/8/colors/accent1_2" csCatId="accent1" phldr="1"/>
      <dgm:spPr/>
    </dgm:pt>
    <dgm:pt modelId="{3560E027-CE18-4074-A423-68E128405684}">
      <dgm:prSet phldrT="[Text]"/>
      <dgm:spPr/>
      <dgm:t>
        <a:bodyPr/>
        <a:lstStyle/>
        <a:p>
          <a:r>
            <a:rPr lang="en-GB">
              <a:latin typeface="Arial" panose="020B0604020202020204" pitchFamily="34" charset="0"/>
              <a:cs typeface="Arial" panose="020B0604020202020204" pitchFamily="34" charset="0"/>
            </a:rPr>
            <a:t>The adult social care sector faces significant workforce challenges including </a:t>
          </a:r>
          <a:r>
            <a:rPr lang="en-GB" b="1">
              <a:latin typeface="Arial" panose="020B0604020202020204" pitchFamily="34" charset="0"/>
              <a:cs typeface="Arial" panose="020B0604020202020204" pitchFamily="34" charset="0"/>
            </a:rPr>
            <a:t>challenges around recruiting and retaining staff</a:t>
          </a:r>
          <a:r>
            <a:rPr lang="en-GB">
              <a:latin typeface="Arial" panose="020B0604020202020204" pitchFamily="34" charset="0"/>
              <a:cs typeface="Arial" panose="020B0604020202020204" pitchFamily="34" charset="0"/>
            </a:rPr>
            <a:t>. </a:t>
          </a:r>
        </a:p>
      </dgm:t>
    </dgm:pt>
    <dgm:pt modelId="{870B2229-B05A-470E-B790-94F43608A95B}" type="parTrans" cxnId="{103E1F8E-522E-42FC-8499-06657DB4527D}">
      <dgm:prSet/>
      <dgm:spPr/>
      <dgm:t>
        <a:bodyPr/>
        <a:lstStyle/>
        <a:p>
          <a:endParaRPr lang="en-GB">
            <a:latin typeface="Arial" panose="020B0604020202020204" pitchFamily="34" charset="0"/>
            <a:cs typeface="Arial" panose="020B0604020202020204" pitchFamily="34" charset="0"/>
          </a:endParaRPr>
        </a:p>
      </dgm:t>
    </dgm:pt>
    <dgm:pt modelId="{141823D0-8C02-43CD-8ED0-4D70A11FEEFB}" type="sibTrans" cxnId="{103E1F8E-522E-42FC-8499-06657DB4527D}">
      <dgm:prSet/>
      <dgm:spPr/>
      <dgm:t>
        <a:bodyPr/>
        <a:lstStyle/>
        <a:p>
          <a:endParaRPr lang="en-GB">
            <a:latin typeface="Arial" panose="020B0604020202020204" pitchFamily="34" charset="0"/>
            <a:cs typeface="Arial" panose="020B0604020202020204" pitchFamily="34" charset="0"/>
          </a:endParaRPr>
        </a:p>
      </dgm:t>
    </dgm:pt>
    <dgm:pt modelId="{19B821C1-DD72-4026-8353-AA63C0B41FC3}">
      <dgm:prSet phldrT="[Text]"/>
      <dgm:spPr/>
      <dgm:t>
        <a:bodyPr/>
        <a:lstStyle/>
        <a:p>
          <a:r>
            <a:rPr lang="en-GB" b="1">
              <a:latin typeface="Arial" panose="020B0604020202020204" pitchFamily="34" charset="0"/>
              <a:cs typeface="Arial" panose="020B0604020202020204" pitchFamily="34" charset="0"/>
            </a:rPr>
            <a:t>Care professionals are essential to those who draw on care and support</a:t>
          </a:r>
          <a:r>
            <a:rPr lang="en-GB">
              <a:latin typeface="Arial" panose="020B0604020202020204" pitchFamily="34" charset="0"/>
              <a:cs typeface="Arial" panose="020B0604020202020204" pitchFamily="34" charset="0"/>
            </a:rPr>
            <a:t>.</a:t>
          </a:r>
        </a:p>
      </dgm:t>
    </dgm:pt>
    <dgm:pt modelId="{92893EE5-9E53-4DF1-A190-3C26918DBC25}" type="parTrans" cxnId="{9F7EEB6F-3EC4-4657-97FF-6B240215E218}">
      <dgm:prSet/>
      <dgm:spPr/>
      <dgm:t>
        <a:bodyPr/>
        <a:lstStyle/>
        <a:p>
          <a:endParaRPr lang="en-GB">
            <a:latin typeface="Arial" panose="020B0604020202020204" pitchFamily="34" charset="0"/>
            <a:cs typeface="Arial" panose="020B0604020202020204" pitchFamily="34" charset="0"/>
          </a:endParaRPr>
        </a:p>
      </dgm:t>
    </dgm:pt>
    <dgm:pt modelId="{57DB6143-079F-44FF-880D-392166698973}" type="sibTrans" cxnId="{9F7EEB6F-3EC4-4657-97FF-6B240215E218}">
      <dgm:prSet/>
      <dgm:spPr/>
      <dgm:t>
        <a:bodyPr/>
        <a:lstStyle/>
        <a:p>
          <a:endParaRPr lang="en-GB">
            <a:latin typeface="Arial" panose="020B0604020202020204" pitchFamily="34" charset="0"/>
            <a:cs typeface="Arial" panose="020B0604020202020204" pitchFamily="34" charset="0"/>
          </a:endParaRPr>
        </a:p>
      </dgm:t>
    </dgm:pt>
    <dgm:pt modelId="{F23438BC-3C1D-4CC9-B2E5-8161696EE99E}">
      <dgm:prSet phldrT="[Text]"/>
      <dgm:spPr/>
      <dgm:t>
        <a:bodyPr/>
        <a:lstStyle/>
        <a:p>
          <a:r>
            <a:rPr lang="en-GB">
              <a:latin typeface="Arial" panose="020B0604020202020204" pitchFamily="34" charset="0"/>
              <a:cs typeface="Arial" panose="020B0604020202020204" pitchFamily="34" charset="0"/>
            </a:rPr>
            <a:t>DHSC is introducing a FPAs so that </a:t>
          </a:r>
          <a:r>
            <a:rPr lang="en-GB" b="1">
              <a:latin typeface="Arial" panose="020B0604020202020204" pitchFamily="34" charset="0"/>
              <a:cs typeface="Arial" panose="020B0604020202020204" pitchFamily="34" charset="0"/>
            </a:rPr>
            <a:t>care professionals are recognised and rewarded</a:t>
          </a:r>
          <a:r>
            <a:rPr lang="en-GB">
              <a:latin typeface="Arial" panose="020B0604020202020204" pitchFamily="34" charset="0"/>
              <a:cs typeface="Arial" panose="020B0604020202020204" pitchFamily="34" charset="0"/>
            </a:rPr>
            <a:t> for the important work they do. </a:t>
          </a:r>
        </a:p>
      </dgm:t>
    </dgm:pt>
    <dgm:pt modelId="{1317149E-8982-4291-A75E-FF49A37371A1}" type="parTrans" cxnId="{B7206282-79FF-4887-AD54-5BFCDB4AF260}">
      <dgm:prSet/>
      <dgm:spPr/>
      <dgm:t>
        <a:bodyPr/>
        <a:lstStyle/>
        <a:p>
          <a:endParaRPr lang="en-GB">
            <a:latin typeface="Arial" panose="020B0604020202020204" pitchFamily="34" charset="0"/>
            <a:cs typeface="Arial" panose="020B0604020202020204" pitchFamily="34" charset="0"/>
          </a:endParaRPr>
        </a:p>
      </dgm:t>
    </dgm:pt>
    <dgm:pt modelId="{AFB2D163-F7E9-4038-82F2-AB120F41BBE6}" type="sibTrans" cxnId="{B7206282-79FF-4887-AD54-5BFCDB4AF260}">
      <dgm:prSet/>
      <dgm:spPr/>
      <dgm:t>
        <a:bodyPr/>
        <a:lstStyle/>
        <a:p>
          <a:endParaRPr lang="en-GB">
            <a:latin typeface="Arial" panose="020B0604020202020204" pitchFamily="34" charset="0"/>
            <a:cs typeface="Arial" panose="020B0604020202020204" pitchFamily="34" charset="0"/>
          </a:endParaRPr>
        </a:p>
      </dgm:t>
    </dgm:pt>
    <dgm:pt modelId="{89C76ED1-B802-4BB0-8DF6-D00B7D66E26E}">
      <dgm:prSet/>
      <dgm:spPr/>
      <dgm:t>
        <a:bodyPr/>
        <a:lstStyle/>
        <a:p>
          <a:r>
            <a:rPr lang="en-GB" b="1">
              <a:latin typeface="Arial" panose="020B0604020202020204" pitchFamily="34" charset="0"/>
              <a:cs typeface="Arial" panose="020B0604020202020204" pitchFamily="34" charset="0"/>
            </a:rPr>
            <a:t>Care worker pay is amongst the lowest in the economy</a:t>
          </a:r>
          <a:r>
            <a:rPr lang="en-GB">
              <a:latin typeface="Arial" panose="020B0604020202020204" pitchFamily="34" charset="0"/>
              <a:cs typeface="Arial" panose="020B0604020202020204" pitchFamily="34" charset="0"/>
            </a:rPr>
            <a:t> – at least 80% of jobs pay more than care worker median pay. </a:t>
          </a:r>
        </a:p>
      </dgm:t>
    </dgm:pt>
    <dgm:pt modelId="{12FC08F6-324B-4822-B35E-9D07AC7B092A}" type="parTrans" cxnId="{2196A0C4-2A6E-4DAD-A97F-048E26C301F7}">
      <dgm:prSet/>
      <dgm:spPr/>
      <dgm:t>
        <a:bodyPr/>
        <a:lstStyle/>
        <a:p>
          <a:endParaRPr lang="en-GB">
            <a:latin typeface="Arial" panose="020B0604020202020204" pitchFamily="34" charset="0"/>
            <a:cs typeface="Arial" panose="020B0604020202020204" pitchFamily="34" charset="0"/>
          </a:endParaRPr>
        </a:p>
      </dgm:t>
    </dgm:pt>
    <dgm:pt modelId="{08338918-F4F1-4066-98F0-6D861254BC5A}" type="sibTrans" cxnId="{2196A0C4-2A6E-4DAD-A97F-048E26C301F7}">
      <dgm:prSet/>
      <dgm:spPr/>
      <dgm:t>
        <a:bodyPr/>
        <a:lstStyle/>
        <a:p>
          <a:endParaRPr lang="en-GB">
            <a:latin typeface="Arial" panose="020B0604020202020204" pitchFamily="34" charset="0"/>
            <a:cs typeface="Arial" panose="020B0604020202020204" pitchFamily="34" charset="0"/>
          </a:endParaRPr>
        </a:p>
      </dgm:t>
    </dgm:pt>
    <dgm:pt modelId="{A5463167-A42D-48F6-8D82-51A6CF38F66A}" type="pres">
      <dgm:prSet presAssocID="{9A8DFE67-3B2C-426A-9089-34B7E87BDCAE}" presName="Name0" presStyleCnt="0">
        <dgm:presLayoutVars>
          <dgm:chMax val="11"/>
          <dgm:chPref val="11"/>
          <dgm:dir/>
          <dgm:resizeHandles/>
        </dgm:presLayoutVars>
      </dgm:prSet>
      <dgm:spPr/>
    </dgm:pt>
    <dgm:pt modelId="{BDE0B84F-F166-4979-89B7-5124E02F0AE3}" type="pres">
      <dgm:prSet presAssocID="{F23438BC-3C1D-4CC9-B2E5-8161696EE99E}" presName="Accent4" presStyleCnt="0"/>
      <dgm:spPr/>
    </dgm:pt>
    <dgm:pt modelId="{7097B5EF-A1AD-4180-9188-4E0E19B20CB2}" type="pres">
      <dgm:prSet presAssocID="{F23438BC-3C1D-4CC9-B2E5-8161696EE99E}" presName="Accent" presStyleLbl="node1" presStyleIdx="0" presStyleCnt="4"/>
      <dgm:spPr/>
    </dgm:pt>
    <dgm:pt modelId="{C6C0522B-72AD-4A65-AE0C-4CBD300F6968}" type="pres">
      <dgm:prSet presAssocID="{F23438BC-3C1D-4CC9-B2E5-8161696EE99E}" presName="ParentBackground4" presStyleCnt="0"/>
      <dgm:spPr/>
    </dgm:pt>
    <dgm:pt modelId="{E5E14E9D-BAF1-4865-BBB1-747C99DBDE92}" type="pres">
      <dgm:prSet presAssocID="{F23438BC-3C1D-4CC9-B2E5-8161696EE99E}" presName="ParentBackground" presStyleLbl="fgAcc1" presStyleIdx="0" presStyleCnt="4"/>
      <dgm:spPr/>
    </dgm:pt>
    <dgm:pt modelId="{59AC63FE-C30C-4ADC-BD41-1B095E81EABF}" type="pres">
      <dgm:prSet presAssocID="{F23438BC-3C1D-4CC9-B2E5-8161696EE99E}" presName="Parent4" presStyleLbl="revTx" presStyleIdx="0" presStyleCnt="0">
        <dgm:presLayoutVars>
          <dgm:chMax val="1"/>
          <dgm:chPref val="1"/>
          <dgm:bulletEnabled val="1"/>
        </dgm:presLayoutVars>
      </dgm:prSet>
      <dgm:spPr/>
    </dgm:pt>
    <dgm:pt modelId="{0C7E4F97-FDF9-4CA0-8DDB-6D11E5A5CCBF}" type="pres">
      <dgm:prSet presAssocID="{89C76ED1-B802-4BB0-8DF6-D00B7D66E26E}" presName="Accent3" presStyleCnt="0"/>
      <dgm:spPr/>
    </dgm:pt>
    <dgm:pt modelId="{B062194A-AF86-457C-A0F6-68D35EFB78B4}" type="pres">
      <dgm:prSet presAssocID="{89C76ED1-B802-4BB0-8DF6-D00B7D66E26E}" presName="Accent" presStyleLbl="node1" presStyleIdx="1" presStyleCnt="4"/>
      <dgm:spPr/>
    </dgm:pt>
    <dgm:pt modelId="{589F5AD2-546C-45F1-8E7C-01D506E8DDD5}" type="pres">
      <dgm:prSet presAssocID="{89C76ED1-B802-4BB0-8DF6-D00B7D66E26E}" presName="ParentBackground3" presStyleCnt="0"/>
      <dgm:spPr/>
    </dgm:pt>
    <dgm:pt modelId="{F5F8A337-7399-4D09-8413-B0452EA20679}" type="pres">
      <dgm:prSet presAssocID="{89C76ED1-B802-4BB0-8DF6-D00B7D66E26E}" presName="ParentBackground" presStyleLbl="fgAcc1" presStyleIdx="1" presStyleCnt="4"/>
      <dgm:spPr/>
    </dgm:pt>
    <dgm:pt modelId="{3062320E-7A8B-41AF-81F2-9B132606B851}" type="pres">
      <dgm:prSet presAssocID="{89C76ED1-B802-4BB0-8DF6-D00B7D66E26E}" presName="Parent3" presStyleLbl="revTx" presStyleIdx="0" presStyleCnt="0">
        <dgm:presLayoutVars>
          <dgm:chMax val="1"/>
          <dgm:chPref val="1"/>
          <dgm:bulletEnabled val="1"/>
        </dgm:presLayoutVars>
      </dgm:prSet>
      <dgm:spPr/>
    </dgm:pt>
    <dgm:pt modelId="{8867BF39-5834-454F-89F2-0EB3AB2674AD}" type="pres">
      <dgm:prSet presAssocID="{19B821C1-DD72-4026-8353-AA63C0B41FC3}" presName="Accent2" presStyleCnt="0"/>
      <dgm:spPr/>
    </dgm:pt>
    <dgm:pt modelId="{19E1033B-9DA9-49AB-9458-C3B193651C51}" type="pres">
      <dgm:prSet presAssocID="{19B821C1-DD72-4026-8353-AA63C0B41FC3}" presName="Accent" presStyleLbl="node1" presStyleIdx="2" presStyleCnt="4"/>
      <dgm:spPr/>
    </dgm:pt>
    <dgm:pt modelId="{3787DA2E-DA9C-4270-8CF2-370F02F3F6AB}" type="pres">
      <dgm:prSet presAssocID="{19B821C1-DD72-4026-8353-AA63C0B41FC3}" presName="ParentBackground2" presStyleCnt="0"/>
      <dgm:spPr/>
    </dgm:pt>
    <dgm:pt modelId="{A07CC0CA-D5A9-4CD8-BCF4-7D4FC1BEE9F2}" type="pres">
      <dgm:prSet presAssocID="{19B821C1-DD72-4026-8353-AA63C0B41FC3}" presName="ParentBackground" presStyleLbl="fgAcc1" presStyleIdx="2" presStyleCnt="4"/>
      <dgm:spPr/>
    </dgm:pt>
    <dgm:pt modelId="{F5DDB08E-B00A-4F2A-81F3-3C7AFEADA523}" type="pres">
      <dgm:prSet presAssocID="{19B821C1-DD72-4026-8353-AA63C0B41FC3}" presName="Parent2" presStyleLbl="revTx" presStyleIdx="0" presStyleCnt="0">
        <dgm:presLayoutVars>
          <dgm:chMax val="1"/>
          <dgm:chPref val="1"/>
          <dgm:bulletEnabled val="1"/>
        </dgm:presLayoutVars>
      </dgm:prSet>
      <dgm:spPr/>
    </dgm:pt>
    <dgm:pt modelId="{0AA573CB-1C07-4BA9-9A0C-D98EB74DCCD2}" type="pres">
      <dgm:prSet presAssocID="{3560E027-CE18-4074-A423-68E128405684}" presName="Accent1" presStyleCnt="0"/>
      <dgm:spPr/>
    </dgm:pt>
    <dgm:pt modelId="{23325EE7-CE52-42E4-8580-D6781BE530E0}" type="pres">
      <dgm:prSet presAssocID="{3560E027-CE18-4074-A423-68E128405684}" presName="Accent" presStyleLbl="node1" presStyleIdx="3" presStyleCnt="4"/>
      <dgm:spPr/>
    </dgm:pt>
    <dgm:pt modelId="{F87B2312-1B9A-4CB0-8DA2-A893C88403AC}" type="pres">
      <dgm:prSet presAssocID="{3560E027-CE18-4074-A423-68E128405684}" presName="ParentBackground1" presStyleCnt="0"/>
      <dgm:spPr/>
    </dgm:pt>
    <dgm:pt modelId="{B8F23729-354A-4C76-95A3-8B410294C472}" type="pres">
      <dgm:prSet presAssocID="{3560E027-CE18-4074-A423-68E128405684}" presName="ParentBackground" presStyleLbl="fgAcc1" presStyleIdx="3" presStyleCnt="4"/>
      <dgm:spPr/>
    </dgm:pt>
    <dgm:pt modelId="{9E700356-C274-43EC-8883-63494C1464A8}" type="pres">
      <dgm:prSet presAssocID="{3560E027-CE18-4074-A423-68E128405684}" presName="Parent1" presStyleLbl="revTx" presStyleIdx="0" presStyleCnt="0">
        <dgm:presLayoutVars>
          <dgm:chMax val="1"/>
          <dgm:chPref val="1"/>
          <dgm:bulletEnabled val="1"/>
        </dgm:presLayoutVars>
      </dgm:prSet>
      <dgm:spPr/>
    </dgm:pt>
  </dgm:ptLst>
  <dgm:cxnLst>
    <dgm:cxn modelId="{6262A604-2C4A-4841-B1E1-BE9E2322C423}" type="presOf" srcId="{F23438BC-3C1D-4CC9-B2E5-8161696EE99E}" destId="{E5E14E9D-BAF1-4865-BBB1-747C99DBDE92}" srcOrd="0" destOrd="0" presId="urn:microsoft.com/office/officeart/2011/layout/CircleProcess"/>
    <dgm:cxn modelId="{72BA3166-FF38-480C-BB9B-71756AF93A1C}" type="presOf" srcId="{F23438BC-3C1D-4CC9-B2E5-8161696EE99E}" destId="{59AC63FE-C30C-4ADC-BD41-1B095E81EABF}" srcOrd="1" destOrd="0" presId="urn:microsoft.com/office/officeart/2011/layout/CircleProcess"/>
    <dgm:cxn modelId="{9F7EEB6F-3EC4-4657-97FF-6B240215E218}" srcId="{9A8DFE67-3B2C-426A-9089-34B7E87BDCAE}" destId="{19B821C1-DD72-4026-8353-AA63C0B41FC3}" srcOrd="1" destOrd="0" parTransId="{92893EE5-9E53-4DF1-A190-3C26918DBC25}" sibTransId="{57DB6143-079F-44FF-880D-392166698973}"/>
    <dgm:cxn modelId="{171DB055-3BEC-4671-9C6C-CE54B2D44B11}" type="presOf" srcId="{89C76ED1-B802-4BB0-8DF6-D00B7D66E26E}" destId="{3062320E-7A8B-41AF-81F2-9B132606B851}" srcOrd="1" destOrd="0" presId="urn:microsoft.com/office/officeart/2011/layout/CircleProcess"/>
    <dgm:cxn modelId="{B7206282-79FF-4887-AD54-5BFCDB4AF260}" srcId="{9A8DFE67-3B2C-426A-9089-34B7E87BDCAE}" destId="{F23438BC-3C1D-4CC9-B2E5-8161696EE99E}" srcOrd="3" destOrd="0" parTransId="{1317149E-8982-4291-A75E-FF49A37371A1}" sibTransId="{AFB2D163-F7E9-4038-82F2-AB120F41BBE6}"/>
    <dgm:cxn modelId="{103E1F8E-522E-42FC-8499-06657DB4527D}" srcId="{9A8DFE67-3B2C-426A-9089-34B7E87BDCAE}" destId="{3560E027-CE18-4074-A423-68E128405684}" srcOrd="0" destOrd="0" parTransId="{870B2229-B05A-470E-B790-94F43608A95B}" sibTransId="{141823D0-8C02-43CD-8ED0-4D70A11FEEFB}"/>
    <dgm:cxn modelId="{1B2A42B1-36BA-41B9-A5B9-1C6AA5C92D94}" type="presOf" srcId="{89C76ED1-B802-4BB0-8DF6-D00B7D66E26E}" destId="{F5F8A337-7399-4D09-8413-B0452EA20679}" srcOrd="0" destOrd="0" presId="urn:microsoft.com/office/officeart/2011/layout/CircleProcess"/>
    <dgm:cxn modelId="{AFFFE3B3-5DF6-4296-AB7A-5983C450CEFB}" type="presOf" srcId="{19B821C1-DD72-4026-8353-AA63C0B41FC3}" destId="{F5DDB08E-B00A-4F2A-81F3-3C7AFEADA523}" srcOrd="1" destOrd="0" presId="urn:microsoft.com/office/officeart/2011/layout/CircleProcess"/>
    <dgm:cxn modelId="{2196A0C4-2A6E-4DAD-A97F-048E26C301F7}" srcId="{9A8DFE67-3B2C-426A-9089-34B7E87BDCAE}" destId="{89C76ED1-B802-4BB0-8DF6-D00B7D66E26E}" srcOrd="2" destOrd="0" parTransId="{12FC08F6-324B-4822-B35E-9D07AC7B092A}" sibTransId="{08338918-F4F1-4066-98F0-6D861254BC5A}"/>
    <dgm:cxn modelId="{4F3BE8CA-4274-4BA8-ADFC-24306C59CC7E}" type="presOf" srcId="{19B821C1-DD72-4026-8353-AA63C0B41FC3}" destId="{A07CC0CA-D5A9-4CD8-BCF4-7D4FC1BEE9F2}" srcOrd="0" destOrd="0" presId="urn:microsoft.com/office/officeart/2011/layout/CircleProcess"/>
    <dgm:cxn modelId="{50F469DC-7A48-4B69-B3FD-5338BBF40321}" type="presOf" srcId="{3560E027-CE18-4074-A423-68E128405684}" destId="{B8F23729-354A-4C76-95A3-8B410294C472}" srcOrd="0" destOrd="0" presId="urn:microsoft.com/office/officeart/2011/layout/CircleProcess"/>
    <dgm:cxn modelId="{AC44A3E7-B2D1-42BD-85AF-2478AA172F19}" type="presOf" srcId="{9A8DFE67-3B2C-426A-9089-34B7E87BDCAE}" destId="{A5463167-A42D-48F6-8D82-51A6CF38F66A}" srcOrd="0" destOrd="0" presId="urn:microsoft.com/office/officeart/2011/layout/CircleProcess"/>
    <dgm:cxn modelId="{62DE0AFA-771A-4619-91B0-5F20FCCAE561}" type="presOf" srcId="{3560E027-CE18-4074-A423-68E128405684}" destId="{9E700356-C274-43EC-8883-63494C1464A8}" srcOrd="1" destOrd="0" presId="urn:microsoft.com/office/officeart/2011/layout/CircleProcess"/>
    <dgm:cxn modelId="{9FB0365C-8B88-4CE9-982F-076D5C8E2D18}" type="presParOf" srcId="{A5463167-A42D-48F6-8D82-51A6CF38F66A}" destId="{BDE0B84F-F166-4979-89B7-5124E02F0AE3}" srcOrd="0" destOrd="0" presId="urn:microsoft.com/office/officeart/2011/layout/CircleProcess"/>
    <dgm:cxn modelId="{C9D23334-FCE4-4193-8B9F-74A2831DE9D4}" type="presParOf" srcId="{BDE0B84F-F166-4979-89B7-5124E02F0AE3}" destId="{7097B5EF-A1AD-4180-9188-4E0E19B20CB2}" srcOrd="0" destOrd="0" presId="urn:microsoft.com/office/officeart/2011/layout/CircleProcess"/>
    <dgm:cxn modelId="{159CC349-4D33-468D-BB52-E8469C998B01}" type="presParOf" srcId="{A5463167-A42D-48F6-8D82-51A6CF38F66A}" destId="{C6C0522B-72AD-4A65-AE0C-4CBD300F6968}" srcOrd="1" destOrd="0" presId="urn:microsoft.com/office/officeart/2011/layout/CircleProcess"/>
    <dgm:cxn modelId="{365889C2-4A5F-4333-9A5E-A33D4AE0B9F4}" type="presParOf" srcId="{C6C0522B-72AD-4A65-AE0C-4CBD300F6968}" destId="{E5E14E9D-BAF1-4865-BBB1-747C99DBDE92}" srcOrd="0" destOrd="0" presId="urn:microsoft.com/office/officeart/2011/layout/CircleProcess"/>
    <dgm:cxn modelId="{4EED3595-71F5-4EC5-9E43-6EDCC6E34886}" type="presParOf" srcId="{A5463167-A42D-48F6-8D82-51A6CF38F66A}" destId="{59AC63FE-C30C-4ADC-BD41-1B095E81EABF}" srcOrd="2" destOrd="0" presId="urn:microsoft.com/office/officeart/2011/layout/CircleProcess"/>
    <dgm:cxn modelId="{A99B94D4-B163-4CE2-912E-B64733FCC364}" type="presParOf" srcId="{A5463167-A42D-48F6-8D82-51A6CF38F66A}" destId="{0C7E4F97-FDF9-4CA0-8DDB-6D11E5A5CCBF}" srcOrd="3" destOrd="0" presId="urn:microsoft.com/office/officeart/2011/layout/CircleProcess"/>
    <dgm:cxn modelId="{34879D4C-EF03-41E2-AF2F-38E83C86CE10}" type="presParOf" srcId="{0C7E4F97-FDF9-4CA0-8DDB-6D11E5A5CCBF}" destId="{B062194A-AF86-457C-A0F6-68D35EFB78B4}" srcOrd="0" destOrd="0" presId="urn:microsoft.com/office/officeart/2011/layout/CircleProcess"/>
    <dgm:cxn modelId="{D1247668-BCA7-4323-8C5F-1E39B590BC0A}" type="presParOf" srcId="{A5463167-A42D-48F6-8D82-51A6CF38F66A}" destId="{589F5AD2-546C-45F1-8E7C-01D506E8DDD5}" srcOrd="4" destOrd="0" presId="urn:microsoft.com/office/officeart/2011/layout/CircleProcess"/>
    <dgm:cxn modelId="{37578E2D-9FB5-427D-A0A0-65F526ACBEB0}" type="presParOf" srcId="{589F5AD2-546C-45F1-8E7C-01D506E8DDD5}" destId="{F5F8A337-7399-4D09-8413-B0452EA20679}" srcOrd="0" destOrd="0" presId="urn:microsoft.com/office/officeart/2011/layout/CircleProcess"/>
    <dgm:cxn modelId="{1E4F6532-BD76-460B-B4AF-B60BC91DF820}" type="presParOf" srcId="{A5463167-A42D-48F6-8D82-51A6CF38F66A}" destId="{3062320E-7A8B-41AF-81F2-9B132606B851}" srcOrd="5" destOrd="0" presId="urn:microsoft.com/office/officeart/2011/layout/CircleProcess"/>
    <dgm:cxn modelId="{811FE3A0-B25A-4A8C-A7EF-0BA0518C341D}" type="presParOf" srcId="{A5463167-A42D-48F6-8D82-51A6CF38F66A}" destId="{8867BF39-5834-454F-89F2-0EB3AB2674AD}" srcOrd="6" destOrd="0" presId="urn:microsoft.com/office/officeart/2011/layout/CircleProcess"/>
    <dgm:cxn modelId="{24848656-BDBB-4125-9741-03AAC11C52B3}" type="presParOf" srcId="{8867BF39-5834-454F-89F2-0EB3AB2674AD}" destId="{19E1033B-9DA9-49AB-9458-C3B193651C51}" srcOrd="0" destOrd="0" presId="urn:microsoft.com/office/officeart/2011/layout/CircleProcess"/>
    <dgm:cxn modelId="{027672F8-4B98-4848-AF2F-1E04A530A3B9}" type="presParOf" srcId="{A5463167-A42D-48F6-8D82-51A6CF38F66A}" destId="{3787DA2E-DA9C-4270-8CF2-370F02F3F6AB}" srcOrd="7" destOrd="0" presId="urn:microsoft.com/office/officeart/2011/layout/CircleProcess"/>
    <dgm:cxn modelId="{850B5AC6-47D4-47B2-9A6C-2722A09754DF}" type="presParOf" srcId="{3787DA2E-DA9C-4270-8CF2-370F02F3F6AB}" destId="{A07CC0CA-D5A9-4CD8-BCF4-7D4FC1BEE9F2}" srcOrd="0" destOrd="0" presId="urn:microsoft.com/office/officeart/2011/layout/CircleProcess"/>
    <dgm:cxn modelId="{D916A223-6372-4F5D-AEAD-192C0F34721B}" type="presParOf" srcId="{A5463167-A42D-48F6-8D82-51A6CF38F66A}" destId="{F5DDB08E-B00A-4F2A-81F3-3C7AFEADA523}" srcOrd="8" destOrd="0" presId="urn:microsoft.com/office/officeart/2011/layout/CircleProcess"/>
    <dgm:cxn modelId="{DBACD08A-C1DA-4A06-AA13-53695E9AA6A8}" type="presParOf" srcId="{A5463167-A42D-48F6-8D82-51A6CF38F66A}" destId="{0AA573CB-1C07-4BA9-9A0C-D98EB74DCCD2}" srcOrd="9" destOrd="0" presId="urn:microsoft.com/office/officeart/2011/layout/CircleProcess"/>
    <dgm:cxn modelId="{5FCCE838-C57E-44DF-B48E-1F7F6FDECA3D}" type="presParOf" srcId="{0AA573CB-1C07-4BA9-9A0C-D98EB74DCCD2}" destId="{23325EE7-CE52-42E4-8580-D6781BE530E0}" srcOrd="0" destOrd="0" presId="urn:microsoft.com/office/officeart/2011/layout/CircleProcess"/>
    <dgm:cxn modelId="{5691F27D-10E5-4C78-A6B3-327A7821CF20}" type="presParOf" srcId="{A5463167-A42D-48F6-8D82-51A6CF38F66A}" destId="{F87B2312-1B9A-4CB0-8DA2-A893C88403AC}" srcOrd="10" destOrd="0" presId="urn:microsoft.com/office/officeart/2011/layout/CircleProcess"/>
    <dgm:cxn modelId="{F10CB3DF-C5C6-4A67-B9CD-09B98B2CDE03}" type="presParOf" srcId="{F87B2312-1B9A-4CB0-8DA2-A893C88403AC}" destId="{B8F23729-354A-4C76-95A3-8B410294C472}" srcOrd="0" destOrd="0" presId="urn:microsoft.com/office/officeart/2011/layout/CircleProcess"/>
    <dgm:cxn modelId="{C2BC5559-B479-4F15-83F2-3C63F12E8B0C}" type="presParOf" srcId="{A5463167-A42D-48F6-8D82-51A6CF38F66A}" destId="{9E700356-C274-43EC-8883-63494C1464A8}" srcOrd="11"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F7C1288-A09D-436B-A213-38C971843A09}" type="doc">
      <dgm:prSet loTypeId="urn:microsoft.com/office/officeart/2005/8/layout/chevron1" loCatId="process" qsTypeId="urn:microsoft.com/office/officeart/2005/8/quickstyle/simple1" qsCatId="simple" csTypeId="urn:microsoft.com/office/officeart/2005/8/colors/accent1_1" csCatId="accent1" phldr="1"/>
      <dgm:spPr/>
      <dgm:t>
        <a:bodyPr/>
        <a:lstStyle/>
        <a:p>
          <a:endParaRPr lang="en-GB"/>
        </a:p>
      </dgm:t>
    </dgm:pt>
    <dgm:pt modelId="{38E9A8E9-26D6-4E7D-9159-E75A6EEEB82C}">
      <dgm:prSet phldrT="[Text]"/>
      <dgm:spPr/>
      <dgm:t>
        <a:bodyPr/>
        <a:lstStyle/>
        <a:p>
          <a:r>
            <a:rPr lang="en-GB">
              <a:latin typeface="Arial" panose="020B0604020202020204" pitchFamily="34" charset="0"/>
              <a:cs typeface="Arial" panose="020B0604020202020204" pitchFamily="34" charset="0"/>
            </a:rPr>
            <a:t>Bill sets framework</a:t>
          </a:r>
        </a:p>
      </dgm:t>
    </dgm:pt>
    <dgm:pt modelId="{2B83F41B-5DCF-4041-AEE1-74147D90C01D}" type="parTrans" cxnId="{1F44812D-F830-4B81-A874-430E2292F0D0}">
      <dgm:prSet/>
      <dgm:spPr/>
      <dgm:t>
        <a:bodyPr/>
        <a:lstStyle/>
        <a:p>
          <a:endParaRPr lang="en-GB">
            <a:latin typeface="Arial" panose="020B0604020202020204" pitchFamily="34" charset="0"/>
            <a:cs typeface="Arial" panose="020B0604020202020204" pitchFamily="34" charset="0"/>
          </a:endParaRPr>
        </a:p>
      </dgm:t>
    </dgm:pt>
    <dgm:pt modelId="{70BD3583-E26E-43B3-B38F-98902E163BCE}" type="sibTrans" cxnId="{1F44812D-F830-4B81-A874-430E2292F0D0}">
      <dgm:prSet/>
      <dgm:spPr/>
      <dgm:t>
        <a:bodyPr/>
        <a:lstStyle/>
        <a:p>
          <a:endParaRPr lang="en-GB">
            <a:latin typeface="Arial" panose="020B0604020202020204" pitchFamily="34" charset="0"/>
            <a:cs typeface="Arial" panose="020B0604020202020204" pitchFamily="34" charset="0"/>
          </a:endParaRPr>
        </a:p>
      </dgm:t>
    </dgm:pt>
    <dgm:pt modelId="{D3C30DF1-B7DF-4F91-A005-52D04458D111}">
      <dgm:prSet phldrT="[Text]"/>
      <dgm:spPr>
        <a:solidFill>
          <a:srgbClr val="008F9C"/>
        </a:solidFill>
      </dgm:spPr>
      <dgm:t>
        <a:bodyPr/>
        <a:lstStyle/>
        <a:p>
          <a:r>
            <a:rPr lang="en-GB">
              <a:latin typeface="Arial" panose="020B0604020202020204" pitchFamily="34" charset="0"/>
              <a:cs typeface="Arial" panose="020B0604020202020204" pitchFamily="34" charset="0"/>
            </a:rPr>
            <a:t>Engagement and consultation</a:t>
          </a:r>
        </a:p>
      </dgm:t>
    </dgm:pt>
    <dgm:pt modelId="{C4AFF145-FF2A-47D6-B0BC-55AE6DD6BD04}" type="parTrans" cxnId="{D614BBB5-89BD-4A28-A990-8727B2FC046A}">
      <dgm:prSet/>
      <dgm:spPr/>
      <dgm:t>
        <a:bodyPr/>
        <a:lstStyle/>
        <a:p>
          <a:endParaRPr lang="en-GB">
            <a:latin typeface="Arial" panose="020B0604020202020204" pitchFamily="34" charset="0"/>
            <a:cs typeface="Arial" panose="020B0604020202020204" pitchFamily="34" charset="0"/>
          </a:endParaRPr>
        </a:p>
      </dgm:t>
    </dgm:pt>
    <dgm:pt modelId="{4A778D79-2375-4A0B-8E30-59B898BE2EA6}" type="sibTrans" cxnId="{D614BBB5-89BD-4A28-A990-8727B2FC046A}">
      <dgm:prSet/>
      <dgm:spPr/>
      <dgm:t>
        <a:bodyPr/>
        <a:lstStyle/>
        <a:p>
          <a:endParaRPr lang="en-GB">
            <a:latin typeface="Arial" panose="020B0604020202020204" pitchFamily="34" charset="0"/>
            <a:cs typeface="Arial" panose="020B0604020202020204" pitchFamily="34" charset="0"/>
          </a:endParaRPr>
        </a:p>
      </dgm:t>
    </dgm:pt>
    <dgm:pt modelId="{E509A4F6-5E55-458A-B074-A69D210A6BAF}">
      <dgm:prSet/>
      <dgm:spPr/>
      <dgm:t>
        <a:bodyPr/>
        <a:lstStyle/>
        <a:p>
          <a:r>
            <a:rPr lang="en-GB">
              <a:latin typeface="Arial" panose="020B0604020202020204" pitchFamily="34" charset="0"/>
              <a:cs typeface="Arial" panose="020B0604020202020204" pitchFamily="34" charset="0"/>
            </a:rPr>
            <a:t>FPA implementation</a:t>
          </a:r>
        </a:p>
      </dgm:t>
    </dgm:pt>
    <dgm:pt modelId="{88257EB6-5AED-4246-9EC1-AB3156C7CB8E}" type="parTrans" cxnId="{A4137CB3-BA4E-4549-84E5-A805B258CDAA}">
      <dgm:prSet/>
      <dgm:spPr/>
      <dgm:t>
        <a:bodyPr/>
        <a:lstStyle/>
        <a:p>
          <a:endParaRPr lang="en-GB">
            <a:latin typeface="Arial" panose="020B0604020202020204" pitchFamily="34" charset="0"/>
            <a:cs typeface="Arial" panose="020B0604020202020204" pitchFamily="34" charset="0"/>
          </a:endParaRPr>
        </a:p>
      </dgm:t>
    </dgm:pt>
    <dgm:pt modelId="{F5806AE0-265A-44C0-A999-CEF4CCF635C2}" type="sibTrans" cxnId="{A4137CB3-BA4E-4549-84E5-A805B258CDAA}">
      <dgm:prSet/>
      <dgm:spPr/>
      <dgm:t>
        <a:bodyPr/>
        <a:lstStyle/>
        <a:p>
          <a:endParaRPr lang="en-GB">
            <a:latin typeface="Arial" panose="020B0604020202020204" pitchFamily="34" charset="0"/>
            <a:cs typeface="Arial" panose="020B0604020202020204" pitchFamily="34" charset="0"/>
          </a:endParaRPr>
        </a:p>
      </dgm:t>
    </dgm:pt>
    <dgm:pt modelId="{A7752D11-B31B-435F-BEDC-DA343D1A91F0}">
      <dgm:prSet/>
      <dgm:spPr/>
      <dgm:t>
        <a:bodyPr/>
        <a:lstStyle/>
        <a:p>
          <a:r>
            <a:rPr lang="en-GB">
              <a:latin typeface="Arial" panose="020B0604020202020204" pitchFamily="34" charset="0"/>
              <a:cs typeface="Arial" panose="020B0604020202020204" pitchFamily="34" charset="0"/>
            </a:rPr>
            <a:t>FPA regulations made</a:t>
          </a:r>
        </a:p>
      </dgm:t>
    </dgm:pt>
    <dgm:pt modelId="{713DC383-D603-4543-94B3-241D0C87BFB1}" type="parTrans" cxnId="{50A8568B-7257-4E1D-ABA4-8AE76A38D430}">
      <dgm:prSet/>
      <dgm:spPr/>
      <dgm:t>
        <a:bodyPr/>
        <a:lstStyle/>
        <a:p>
          <a:endParaRPr lang="en-GB">
            <a:latin typeface="Arial" panose="020B0604020202020204" pitchFamily="34" charset="0"/>
            <a:cs typeface="Arial" panose="020B0604020202020204" pitchFamily="34" charset="0"/>
          </a:endParaRPr>
        </a:p>
      </dgm:t>
    </dgm:pt>
    <dgm:pt modelId="{E4ED30F8-5E65-4407-A491-4CCFFBD20D5B}" type="sibTrans" cxnId="{50A8568B-7257-4E1D-ABA4-8AE76A38D430}">
      <dgm:prSet/>
      <dgm:spPr/>
      <dgm:t>
        <a:bodyPr/>
        <a:lstStyle/>
        <a:p>
          <a:endParaRPr lang="en-GB">
            <a:latin typeface="Arial" panose="020B0604020202020204" pitchFamily="34" charset="0"/>
            <a:cs typeface="Arial" panose="020B0604020202020204" pitchFamily="34" charset="0"/>
          </a:endParaRPr>
        </a:p>
      </dgm:t>
    </dgm:pt>
    <dgm:pt modelId="{68CDD99E-E2CA-43EB-AFE9-71486E1D0FAC}">
      <dgm:prSet/>
      <dgm:spPr/>
      <dgm:t>
        <a:bodyPr/>
        <a:lstStyle/>
        <a:p>
          <a:r>
            <a:rPr lang="en-GB">
              <a:latin typeface="Arial" panose="020B0604020202020204" pitchFamily="34" charset="0"/>
              <a:cs typeface="Arial" panose="020B0604020202020204" pitchFamily="34" charset="0"/>
            </a:rPr>
            <a:t>Wide engagement with the ASC sector including Working Groups, Task and Finish Groups, teach-ins and public consultation.</a:t>
          </a:r>
        </a:p>
      </dgm:t>
    </dgm:pt>
    <dgm:pt modelId="{3EC8370C-0ACE-4D1E-A41B-15CDC58DC8DF}" type="parTrans" cxnId="{8B1058F0-DEBB-476C-B1D4-8D7843E09730}">
      <dgm:prSet/>
      <dgm:spPr/>
      <dgm:t>
        <a:bodyPr/>
        <a:lstStyle/>
        <a:p>
          <a:endParaRPr lang="en-GB">
            <a:latin typeface="Arial" panose="020B0604020202020204" pitchFamily="34" charset="0"/>
            <a:cs typeface="Arial" panose="020B0604020202020204" pitchFamily="34" charset="0"/>
          </a:endParaRPr>
        </a:p>
      </dgm:t>
    </dgm:pt>
    <dgm:pt modelId="{EA0C4B03-D360-4B69-8B6D-E8414F2E095E}" type="sibTrans" cxnId="{8B1058F0-DEBB-476C-B1D4-8D7843E09730}">
      <dgm:prSet/>
      <dgm:spPr/>
      <dgm:t>
        <a:bodyPr/>
        <a:lstStyle/>
        <a:p>
          <a:endParaRPr lang="en-GB">
            <a:latin typeface="Arial" panose="020B0604020202020204" pitchFamily="34" charset="0"/>
            <a:cs typeface="Arial" panose="020B0604020202020204" pitchFamily="34" charset="0"/>
          </a:endParaRPr>
        </a:p>
      </dgm:t>
    </dgm:pt>
    <dgm:pt modelId="{DF884A4D-68F3-4CC5-9389-FF1919CD381E}">
      <dgm:prSet/>
      <dgm:spPr/>
      <dgm:t>
        <a:bodyPr/>
        <a:lstStyle/>
        <a:p>
          <a:pPr rtl="0"/>
          <a:r>
            <a:rPr lang="en-GB">
              <a:latin typeface="Arial" panose="020B0604020202020204" pitchFamily="34" charset="0"/>
              <a:cs typeface="Arial" panose="020B0604020202020204" pitchFamily="34" charset="0"/>
            </a:rPr>
            <a:t>Negotiated outcome is agreed and the FPA implemented.</a:t>
          </a:r>
        </a:p>
      </dgm:t>
    </dgm:pt>
    <dgm:pt modelId="{10C01B4E-BCC5-4CC0-B109-4078717CE1C7}" type="parTrans" cxnId="{98D27A36-614F-4E3F-A612-4963AFA482F2}">
      <dgm:prSet/>
      <dgm:spPr/>
      <dgm:t>
        <a:bodyPr/>
        <a:lstStyle/>
        <a:p>
          <a:endParaRPr lang="en-GB">
            <a:latin typeface="Arial" panose="020B0604020202020204" pitchFamily="34" charset="0"/>
            <a:cs typeface="Arial" panose="020B0604020202020204" pitchFamily="34" charset="0"/>
          </a:endParaRPr>
        </a:p>
      </dgm:t>
    </dgm:pt>
    <dgm:pt modelId="{630E68AF-A9D6-43D4-BFAA-6C4C09396133}" type="sibTrans" cxnId="{98D27A36-614F-4E3F-A612-4963AFA482F2}">
      <dgm:prSet/>
      <dgm:spPr/>
      <dgm:t>
        <a:bodyPr/>
        <a:lstStyle/>
        <a:p>
          <a:endParaRPr lang="en-GB">
            <a:latin typeface="Arial" panose="020B0604020202020204" pitchFamily="34" charset="0"/>
            <a:cs typeface="Arial" panose="020B0604020202020204" pitchFamily="34" charset="0"/>
          </a:endParaRPr>
        </a:p>
      </dgm:t>
    </dgm:pt>
    <dgm:pt modelId="{F8EA79F3-EB2C-4FC9-B1DB-F1791418E231}">
      <dgm:prSet phldrT="[Text]"/>
      <dgm:spPr/>
      <dgm:t>
        <a:bodyPr/>
        <a:lstStyle/>
        <a:p>
          <a:r>
            <a:rPr lang="en-GB">
              <a:latin typeface="Arial" panose="020B0604020202020204" pitchFamily="34" charset="0"/>
              <a:cs typeface="Arial" panose="020B0604020202020204" pitchFamily="34" charset="0"/>
            </a:rPr>
            <a:t>The Bill includes broad clauses to enable the FPA process to be designed through consultation with the sector.</a:t>
          </a:r>
        </a:p>
      </dgm:t>
    </dgm:pt>
    <dgm:pt modelId="{7A4E5A56-5BFB-4E31-8275-FA6E32EB9B97}" type="parTrans" cxnId="{D8EBA95F-E154-4937-B656-176D08118B40}">
      <dgm:prSet/>
      <dgm:spPr/>
      <dgm:t>
        <a:bodyPr/>
        <a:lstStyle/>
        <a:p>
          <a:endParaRPr lang="en-GB">
            <a:latin typeface="Arial" panose="020B0604020202020204" pitchFamily="34" charset="0"/>
            <a:cs typeface="Arial" panose="020B0604020202020204" pitchFamily="34" charset="0"/>
          </a:endParaRPr>
        </a:p>
      </dgm:t>
    </dgm:pt>
    <dgm:pt modelId="{5842253D-ABB9-4CAE-A3E8-6D795DE73457}" type="sibTrans" cxnId="{D8EBA95F-E154-4937-B656-176D08118B40}">
      <dgm:prSet/>
      <dgm:spPr/>
      <dgm:t>
        <a:bodyPr/>
        <a:lstStyle/>
        <a:p>
          <a:endParaRPr lang="en-GB">
            <a:latin typeface="Arial" panose="020B0604020202020204" pitchFamily="34" charset="0"/>
            <a:cs typeface="Arial" panose="020B0604020202020204" pitchFamily="34" charset="0"/>
          </a:endParaRPr>
        </a:p>
      </dgm:t>
    </dgm:pt>
    <dgm:pt modelId="{7E6F0496-4A62-4C7E-A30C-E1CE45906330}">
      <dgm:prSet/>
      <dgm:spPr/>
      <dgm:t>
        <a:bodyPr/>
        <a:lstStyle/>
        <a:p>
          <a:pPr rtl="0"/>
          <a:r>
            <a:rPr lang="en-GB">
              <a:latin typeface="Arial" panose="020B0604020202020204" pitchFamily="34" charset="0"/>
              <a:cs typeface="Arial" panose="020B0604020202020204" pitchFamily="34" charset="0"/>
            </a:rPr>
            <a:t>Following a programme of engagement, secondary regulations are drafted informed by evidence from public consultation.</a:t>
          </a:r>
        </a:p>
      </dgm:t>
    </dgm:pt>
    <dgm:pt modelId="{27F424AC-65F4-404B-8FFB-27436D57E002}" type="parTrans" cxnId="{69926002-2F65-496C-B50B-8DE33F384D05}">
      <dgm:prSet/>
      <dgm:spPr/>
      <dgm:t>
        <a:bodyPr/>
        <a:lstStyle/>
        <a:p>
          <a:endParaRPr lang="en-GB">
            <a:latin typeface="Arial" panose="020B0604020202020204" pitchFamily="34" charset="0"/>
            <a:cs typeface="Arial" panose="020B0604020202020204" pitchFamily="34" charset="0"/>
          </a:endParaRPr>
        </a:p>
      </dgm:t>
    </dgm:pt>
    <dgm:pt modelId="{11968734-15A4-4C37-B827-A2DDE3FBB731}" type="sibTrans" cxnId="{69926002-2F65-496C-B50B-8DE33F384D05}">
      <dgm:prSet/>
      <dgm:spPr/>
      <dgm:t>
        <a:bodyPr/>
        <a:lstStyle/>
        <a:p>
          <a:endParaRPr lang="en-GB">
            <a:latin typeface="Arial" panose="020B0604020202020204" pitchFamily="34" charset="0"/>
            <a:cs typeface="Arial" panose="020B0604020202020204" pitchFamily="34" charset="0"/>
          </a:endParaRPr>
        </a:p>
      </dgm:t>
    </dgm:pt>
    <dgm:pt modelId="{E3886A68-12BF-44A1-855D-C2A46345DB9E}">
      <dgm:prSet phldr="0"/>
      <dgm:spPr/>
      <dgm:t>
        <a:bodyPr/>
        <a:lstStyle/>
        <a:p>
          <a:pPr rtl="0"/>
          <a:r>
            <a:rPr lang="en-GB">
              <a:latin typeface="Arial" panose="020B0604020202020204" pitchFamily="34" charset="0"/>
              <a:cs typeface="Arial" panose="020B0604020202020204" pitchFamily="34" charset="0"/>
            </a:rPr>
            <a:t>Negotiating process</a:t>
          </a:r>
        </a:p>
      </dgm:t>
    </dgm:pt>
    <dgm:pt modelId="{D1C9A3D2-4767-42C3-8C1E-8EECCE755276}" type="parTrans" cxnId="{5CEF6DBB-0C12-42E1-93D8-C2D2AB8BA2CF}">
      <dgm:prSet/>
      <dgm:spPr/>
      <dgm:t>
        <a:bodyPr/>
        <a:lstStyle/>
        <a:p>
          <a:endParaRPr lang="en-GB">
            <a:latin typeface="Arial" panose="020B0604020202020204" pitchFamily="34" charset="0"/>
            <a:cs typeface="Arial" panose="020B0604020202020204" pitchFamily="34" charset="0"/>
          </a:endParaRPr>
        </a:p>
      </dgm:t>
    </dgm:pt>
    <dgm:pt modelId="{641A6DDC-7294-4ADE-B001-188BC4683C94}" type="sibTrans" cxnId="{5CEF6DBB-0C12-42E1-93D8-C2D2AB8BA2CF}">
      <dgm:prSet/>
      <dgm:spPr/>
      <dgm:t>
        <a:bodyPr/>
        <a:lstStyle/>
        <a:p>
          <a:endParaRPr lang="en-GB">
            <a:latin typeface="Arial" panose="020B0604020202020204" pitchFamily="34" charset="0"/>
            <a:cs typeface="Arial" panose="020B0604020202020204" pitchFamily="34" charset="0"/>
          </a:endParaRPr>
        </a:p>
      </dgm:t>
    </dgm:pt>
    <dgm:pt modelId="{0B6CCCE3-7AEE-4CC3-8E19-EF59DDC4FC6E}">
      <dgm:prSet phldr="0"/>
      <dgm:spPr/>
      <dgm:t>
        <a:bodyPr/>
        <a:lstStyle/>
        <a:p>
          <a:pPr rtl="0"/>
          <a:r>
            <a:rPr lang="en-GB">
              <a:latin typeface="Arial" panose="020B0604020202020204" pitchFamily="34" charset="0"/>
              <a:cs typeface="Arial" panose="020B0604020202020204" pitchFamily="34" charset="0"/>
            </a:rPr>
            <a:t>Negotiating body/processes are established and collective bargaining process begins. </a:t>
          </a:r>
        </a:p>
      </dgm:t>
    </dgm:pt>
    <dgm:pt modelId="{D6F1263C-6E69-4C99-88D8-BF3FCD6DE71C}" type="parTrans" cxnId="{B1A5FDEC-12C8-4A18-B1E8-289405EC4B43}">
      <dgm:prSet/>
      <dgm:spPr/>
      <dgm:t>
        <a:bodyPr/>
        <a:lstStyle/>
        <a:p>
          <a:endParaRPr lang="en-GB">
            <a:latin typeface="Arial" panose="020B0604020202020204" pitchFamily="34" charset="0"/>
            <a:cs typeface="Arial" panose="020B0604020202020204" pitchFamily="34" charset="0"/>
          </a:endParaRPr>
        </a:p>
      </dgm:t>
    </dgm:pt>
    <dgm:pt modelId="{49EF879D-C95A-45C1-BED6-DD7DCBD4ECBC}" type="sibTrans" cxnId="{B1A5FDEC-12C8-4A18-B1E8-289405EC4B43}">
      <dgm:prSet/>
      <dgm:spPr/>
      <dgm:t>
        <a:bodyPr/>
        <a:lstStyle/>
        <a:p>
          <a:endParaRPr lang="en-GB">
            <a:latin typeface="Arial" panose="020B0604020202020204" pitchFamily="34" charset="0"/>
            <a:cs typeface="Arial" panose="020B0604020202020204" pitchFamily="34" charset="0"/>
          </a:endParaRPr>
        </a:p>
      </dgm:t>
    </dgm:pt>
    <dgm:pt modelId="{FFD0ED12-4962-4B6A-8D53-8C616393C716}" type="pres">
      <dgm:prSet presAssocID="{9F7C1288-A09D-436B-A213-38C971843A09}" presName="Name0" presStyleCnt="0">
        <dgm:presLayoutVars>
          <dgm:dir/>
          <dgm:animLvl val="lvl"/>
          <dgm:resizeHandles val="exact"/>
        </dgm:presLayoutVars>
      </dgm:prSet>
      <dgm:spPr/>
    </dgm:pt>
    <dgm:pt modelId="{2216028E-4683-43F4-95A6-5E1167A2968A}" type="pres">
      <dgm:prSet presAssocID="{38E9A8E9-26D6-4E7D-9159-E75A6EEEB82C}" presName="composite" presStyleCnt="0"/>
      <dgm:spPr/>
    </dgm:pt>
    <dgm:pt modelId="{E5E11DC1-691B-4218-A395-57A917EF43C9}" type="pres">
      <dgm:prSet presAssocID="{38E9A8E9-26D6-4E7D-9159-E75A6EEEB82C}" presName="parTx" presStyleLbl="node1" presStyleIdx="0" presStyleCnt="5">
        <dgm:presLayoutVars>
          <dgm:chMax val="0"/>
          <dgm:chPref val="0"/>
          <dgm:bulletEnabled val="1"/>
        </dgm:presLayoutVars>
      </dgm:prSet>
      <dgm:spPr/>
    </dgm:pt>
    <dgm:pt modelId="{BF725F4F-2B5F-4258-A22A-F584D9EB9481}" type="pres">
      <dgm:prSet presAssocID="{38E9A8E9-26D6-4E7D-9159-E75A6EEEB82C}" presName="desTx" presStyleLbl="revTx" presStyleIdx="0" presStyleCnt="5">
        <dgm:presLayoutVars>
          <dgm:bulletEnabled val="1"/>
        </dgm:presLayoutVars>
      </dgm:prSet>
      <dgm:spPr/>
    </dgm:pt>
    <dgm:pt modelId="{986DD588-6C08-46C9-A441-19835EE57AEB}" type="pres">
      <dgm:prSet presAssocID="{70BD3583-E26E-43B3-B38F-98902E163BCE}" presName="space" presStyleCnt="0"/>
      <dgm:spPr/>
    </dgm:pt>
    <dgm:pt modelId="{5A724124-FE55-4A90-BE3D-9D9638033D79}" type="pres">
      <dgm:prSet presAssocID="{D3C30DF1-B7DF-4F91-A005-52D04458D111}" presName="composite" presStyleCnt="0"/>
      <dgm:spPr/>
    </dgm:pt>
    <dgm:pt modelId="{E19A7993-B73A-4C8B-AFD2-A546E035FE33}" type="pres">
      <dgm:prSet presAssocID="{D3C30DF1-B7DF-4F91-A005-52D04458D111}" presName="parTx" presStyleLbl="node1" presStyleIdx="1" presStyleCnt="5">
        <dgm:presLayoutVars>
          <dgm:chMax val="0"/>
          <dgm:chPref val="0"/>
          <dgm:bulletEnabled val="1"/>
        </dgm:presLayoutVars>
      </dgm:prSet>
      <dgm:spPr/>
    </dgm:pt>
    <dgm:pt modelId="{C87C9FF5-C3A7-4E42-8186-15D0C8E34F79}" type="pres">
      <dgm:prSet presAssocID="{D3C30DF1-B7DF-4F91-A005-52D04458D111}" presName="desTx" presStyleLbl="revTx" presStyleIdx="1" presStyleCnt="5">
        <dgm:presLayoutVars>
          <dgm:bulletEnabled val="1"/>
        </dgm:presLayoutVars>
      </dgm:prSet>
      <dgm:spPr/>
    </dgm:pt>
    <dgm:pt modelId="{BE1CF0C0-680A-44BD-A6C3-A378A0E3F88E}" type="pres">
      <dgm:prSet presAssocID="{4A778D79-2375-4A0B-8E30-59B898BE2EA6}" presName="space" presStyleCnt="0"/>
      <dgm:spPr/>
    </dgm:pt>
    <dgm:pt modelId="{B72EBEC2-CF4F-4478-AEF5-A0A9693911A6}" type="pres">
      <dgm:prSet presAssocID="{A7752D11-B31B-435F-BEDC-DA343D1A91F0}" presName="composite" presStyleCnt="0"/>
      <dgm:spPr/>
    </dgm:pt>
    <dgm:pt modelId="{C4623C8C-38A8-48A8-A06B-947BE153F0E0}" type="pres">
      <dgm:prSet presAssocID="{A7752D11-B31B-435F-BEDC-DA343D1A91F0}" presName="parTx" presStyleLbl="node1" presStyleIdx="2" presStyleCnt="5">
        <dgm:presLayoutVars>
          <dgm:chMax val="0"/>
          <dgm:chPref val="0"/>
          <dgm:bulletEnabled val="1"/>
        </dgm:presLayoutVars>
      </dgm:prSet>
      <dgm:spPr/>
    </dgm:pt>
    <dgm:pt modelId="{056B554C-7DF1-4BEB-A3C6-4C7C734C2A9C}" type="pres">
      <dgm:prSet presAssocID="{A7752D11-B31B-435F-BEDC-DA343D1A91F0}" presName="desTx" presStyleLbl="revTx" presStyleIdx="2" presStyleCnt="5">
        <dgm:presLayoutVars>
          <dgm:bulletEnabled val="1"/>
        </dgm:presLayoutVars>
      </dgm:prSet>
      <dgm:spPr/>
    </dgm:pt>
    <dgm:pt modelId="{AE0D0C9E-3B29-4287-95E0-5D2E4FDA145B}" type="pres">
      <dgm:prSet presAssocID="{E4ED30F8-5E65-4407-A491-4CCFFBD20D5B}" presName="space" presStyleCnt="0"/>
      <dgm:spPr/>
    </dgm:pt>
    <dgm:pt modelId="{B66505C4-A368-4A1C-85FE-DF80281C2006}" type="pres">
      <dgm:prSet presAssocID="{E3886A68-12BF-44A1-855D-C2A46345DB9E}" presName="composite" presStyleCnt="0"/>
      <dgm:spPr/>
    </dgm:pt>
    <dgm:pt modelId="{A75321D6-CB01-4F12-96E6-10DE9728E7AC}" type="pres">
      <dgm:prSet presAssocID="{E3886A68-12BF-44A1-855D-C2A46345DB9E}" presName="parTx" presStyleLbl="node1" presStyleIdx="3" presStyleCnt="5">
        <dgm:presLayoutVars>
          <dgm:chMax val="0"/>
          <dgm:chPref val="0"/>
          <dgm:bulletEnabled val="1"/>
        </dgm:presLayoutVars>
      </dgm:prSet>
      <dgm:spPr/>
    </dgm:pt>
    <dgm:pt modelId="{9D022CC3-B9CF-42C4-8070-FEFEDFAF3302}" type="pres">
      <dgm:prSet presAssocID="{E3886A68-12BF-44A1-855D-C2A46345DB9E}" presName="desTx" presStyleLbl="revTx" presStyleIdx="3" presStyleCnt="5">
        <dgm:presLayoutVars>
          <dgm:bulletEnabled val="1"/>
        </dgm:presLayoutVars>
      </dgm:prSet>
      <dgm:spPr/>
    </dgm:pt>
    <dgm:pt modelId="{0EB6E5A2-6869-433C-A7AF-96B307CF28A1}" type="pres">
      <dgm:prSet presAssocID="{641A6DDC-7294-4ADE-B001-188BC4683C94}" presName="space" presStyleCnt="0"/>
      <dgm:spPr/>
    </dgm:pt>
    <dgm:pt modelId="{B6578BEE-4766-44C0-A613-672B49D2C481}" type="pres">
      <dgm:prSet presAssocID="{E509A4F6-5E55-458A-B074-A69D210A6BAF}" presName="composite" presStyleCnt="0"/>
      <dgm:spPr/>
    </dgm:pt>
    <dgm:pt modelId="{A4B390BC-1679-4B39-B45C-89FB4F89B355}" type="pres">
      <dgm:prSet presAssocID="{E509A4F6-5E55-458A-B074-A69D210A6BAF}" presName="parTx" presStyleLbl="node1" presStyleIdx="4" presStyleCnt="5">
        <dgm:presLayoutVars>
          <dgm:chMax val="0"/>
          <dgm:chPref val="0"/>
          <dgm:bulletEnabled val="1"/>
        </dgm:presLayoutVars>
      </dgm:prSet>
      <dgm:spPr/>
    </dgm:pt>
    <dgm:pt modelId="{92C4946C-B331-442D-9224-1A30801EECA4}" type="pres">
      <dgm:prSet presAssocID="{E509A4F6-5E55-458A-B074-A69D210A6BAF}" presName="desTx" presStyleLbl="revTx" presStyleIdx="4" presStyleCnt="5">
        <dgm:presLayoutVars>
          <dgm:bulletEnabled val="1"/>
        </dgm:presLayoutVars>
      </dgm:prSet>
      <dgm:spPr/>
    </dgm:pt>
  </dgm:ptLst>
  <dgm:cxnLst>
    <dgm:cxn modelId="{69926002-2F65-496C-B50B-8DE33F384D05}" srcId="{A7752D11-B31B-435F-BEDC-DA343D1A91F0}" destId="{7E6F0496-4A62-4C7E-A30C-E1CE45906330}" srcOrd="0" destOrd="0" parTransId="{27F424AC-65F4-404B-8FFB-27436D57E002}" sibTransId="{11968734-15A4-4C37-B827-A2DDE3FBB731}"/>
    <dgm:cxn modelId="{CF471010-1885-4C18-A94B-496865022929}" type="presOf" srcId="{0B6CCCE3-7AEE-4CC3-8E19-EF59DDC4FC6E}" destId="{9D022CC3-B9CF-42C4-8070-FEFEDFAF3302}" srcOrd="0" destOrd="0" presId="urn:microsoft.com/office/officeart/2005/8/layout/chevron1"/>
    <dgm:cxn modelId="{1F44812D-F830-4B81-A874-430E2292F0D0}" srcId="{9F7C1288-A09D-436B-A213-38C971843A09}" destId="{38E9A8E9-26D6-4E7D-9159-E75A6EEEB82C}" srcOrd="0" destOrd="0" parTransId="{2B83F41B-5DCF-4041-AEE1-74147D90C01D}" sibTransId="{70BD3583-E26E-43B3-B38F-98902E163BCE}"/>
    <dgm:cxn modelId="{34EB8F30-E64C-4ED6-9E6E-E11C3667C388}" type="presOf" srcId="{7E6F0496-4A62-4C7E-A30C-E1CE45906330}" destId="{056B554C-7DF1-4BEB-A3C6-4C7C734C2A9C}" srcOrd="0" destOrd="0" presId="urn:microsoft.com/office/officeart/2005/8/layout/chevron1"/>
    <dgm:cxn modelId="{98D27A36-614F-4E3F-A612-4963AFA482F2}" srcId="{E509A4F6-5E55-458A-B074-A69D210A6BAF}" destId="{DF884A4D-68F3-4CC5-9389-FF1919CD381E}" srcOrd="0" destOrd="0" parTransId="{10C01B4E-BCC5-4CC0-B109-4078717CE1C7}" sibTransId="{630E68AF-A9D6-43D4-BFAA-6C4C09396133}"/>
    <dgm:cxn modelId="{656B325E-71C3-4DAD-B8C9-4EA66D17F3E9}" type="presOf" srcId="{E509A4F6-5E55-458A-B074-A69D210A6BAF}" destId="{A4B390BC-1679-4B39-B45C-89FB4F89B355}" srcOrd="0" destOrd="0" presId="urn:microsoft.com/office/officeart/2005/8/layout/chevron1"/>
    <dgm:cxn modelId="{6D75E05E-D0A3-458A-A57F-DAB67F25ACA6}" type="presOf" srcId="{9F7C1288-A09D-436B-A213-38C971843A09}" destId="{FFD0ED12-4962-4B6A-8D53-8C616393C716}" srcOrd="0" destOrd="0" presId="urn:microsoft.com/office/officeart/2005/8/layout/chevron1"/>
    <dgm:cxn modelId="{D8EBA95F-E154-4937-B656-176D08118B40}" srcId="{38E9A8E9-26D6-4E7D-9159-E75A6EEEB82C}" destId="{F8EA79F3-EB2C-4FC9-B1DB-F1791418E231}" srcOrd="0" destOrd="0" parTransId="{7A4E5A56-5BFB-4E31-8275-FA6E32EB9B97}" sibTransId="{5842253D-ABB9-4CAE-A3E8-6D795DE73457}"/>
    <dgm:cxn modelId="{7761F383-4663-4FAB-AEFC-1A9D8536595C}" type="presOf" srcId="{38E9A8E9-26D6-4E7D-9159-E75A6EEEB82C}" destId="{E5E11DC1-691B-4218-A395-57A917EF43C9}" srcOrd="0" destOrd="0" presId="urn:microsoft.com/office/officeart/2005/8/layout/chevron1"/>
    <dgm:cxn modelId="{6041EC87-FB93-4773-AF85-4A51A5A8C548}" type="presOf" srcId="{A7752D11-B31B-435F-BEDC-DA343D1A91F0}" destId="{C4623C8C-38A8-48A8-A06B-947BE153F0E0}" srcOrd="0" destOrd="0" presId="urn:microsoft.com/office/officeart/2005/8/layout/chevron1"/>
    <dgm:cxn modelId="{9ECD4F88-D7A7-438E-9388-270BC0C37694}" type="presOf" srcId="{E3886A68-12BF-44A1-855D-C2A46345DB9E}" destId="{A75321D6-CB01-4F12-96E6-10DE9728E7AC}" srcOrd="0" destOrd="0" presId="urn:microsoft.com/office/officeart/2005/8/layout/chevron1"/>
    <dgm:cxn modelId="{50A8568B-7257-4E1D-ABA4-8AE76A38D430}" srcId="{9F7C1288-A09D-436B-A213-38C971843A09}" destId="{A7752D11-B31B-435F-BEDC-DA343D1A91F0}" srcOrd="2" destOrd="0" parTransId="{713DC383-D603-4543-94B3-241D0C87BFB1}" sibTransId="{E4ED30F8-5E65-4407-A491-4CCFFBD20D5B}"/>
    <dgm:cxn modelId="{9D7994A6-D1DB-4C86-970D-2A28F14CF0B8}" type="presOf" srcId="{68CDD99E-E2CA-43EB-AFE9-71486E1D0FAC}" destId="{C87C9FF5-C3A7-4E42-8186-15D0C8E34F79}" srcOrd="0" destOrd="0" presId="urn:microsoft.com/office/officeart/2005/8/layout/chevron1"/>
    <dgm:cxn modelId="{1E5E15B2-0F23-479B-BD0A-33E34D7B5BC4}" type="presOf" srcId="{DF884A4D-68F3-4CC5-9389-FF1919CD381E}" destId="{92C4946C-B331-442D-9224-1A30801EECA4}" srcOrd="0" destOrd="0" presId="urn:microsoft.com/office/officeart/2005/8/layout/chevron1"/>
    <dgm:cxn modelId="{A4137CB3-BA4E-4549-84E5-A805B258CDAA}" srcId="{9F7C1288-A09D-436B-A213-38C971843A09}" destId="{E509A4F6-5E55-458A-B074-A69D210A6BAF}" srcOrd="4" destOrd="0" parTransId="{88257EB6-5AED-4246-9EC1-AB3156C7CB8E}" sibTransId="{F5806AE0-265A-44C0-A999-CEF4CCF635C2}"/>
    <dgm:cxn modelId="{D614BBB5-89BD-4A28-A990-8727B2FC046A}" srcId="{9F7C1288-A09D-436B-A213-38C971843A09}" destId="{D3C30DF1-B7DF-4F91-A005-52D04458D111}" srcOrd="1" destOrd="0" parTransId="{C4AFF145-FF2A-47D6-B0BC-55AE6DD6BD04}" sibTransId="{4A778D79-2375-4A0B-8E30-59B898BE2EA6}"/>
    <dgm:cxn modelId="{5CEF6DBB-0C12-42E1-93D8-C2D2AB8BA2CF}" srcId="{9F7C1288-A09D-436B-A213-38C971843A09}" destId="{E3886A68-12BF-44A1-855D-C2A46345DB9E}" srcOrd="3" destOrd="0" parTransId="{D1C9A3D2-4767-42C3-8C1E-8EECCE755276}" sibTransId="{641A6DDC-7294-4ADE-B001-188BC4683C94}"/>
    <dgm:cxn modelId="{11D7E0CB-50CE-422C-9592-087E7677DD18}" type="presOf" srcId="{D3C30DF1-B7DF-4F91-A005-52D04458D111}" destId="{E19A7993-B73A-4C8B-AFD2-A546E035FE33}" srcOrd="0" destOrd="0" presId="urn:microsoft.com/office/officeart/2005/8/layout/chevron1"/>
    <dgm:cxn modelId="{B1A5FDEC-12C8-4A18-B1E8-289405EC4B43}" srcId="{E3886A68-12BF-44A1-855D-C2A46345DB9E}" destId="{0B6CCCE3-7AEE-4CC3-8E19-EF59DDC4FC6E}" srcOrd="0" destOrd="0" parTransId="{D6F1263C-6E69-4C99-88D8-BF3FCD6DE71C}" sibTransId="{49EF879D-C95A-45C1-BED6-DD7DCBD4ECBC}"/>
    <dgm:cxn modelId="{8B1058F0-DEBB-476C-B1D4-8D7843E09730}" srcId="{D3C30DF1-B7DF-4F91-A005-52D04458D111}" destId="{68CDD99E-E2CA-43EB-AFE9-71486E1D0FAC}" srcOrd="0" destOrd="0" parTransId="{3EC8370C-0ACE-4D1E-A41B-15CDC58DC8DF}" sibTransId="{EA0C4B03-D360-4B69-8B6D-E8414F2E095E}"/>
    <dgm:cxn modelId="{99424CFA-2870-4230-88FC-01652914A4FC}" type="presOf" srcId="{F8EA79F3-EB2C-4FC9-B1DB-F1791418E231}" destId="{BF725F4F-2B5F-4258-A22A-F584D9EB9481}" srcOrd="0" destOrd="0" presId="urn:microsoft.com/office/officeart/2005/8/layout/chevron1"/>
    <dgm:cxn modelId="{7D04FB81-9BF9-4CB4-93DB-BD8BA0A17C59}" type="presParOf" srcId="{FFD0ED12-4962-4B6A-8D53-8C616393C716}" destId="{2216028E-4683-43F4-95A6-5E1167A2968A}" srcOrd="0" destOrd="0" presId="urn:microsoft.com/office/officeart/2005/8/layout/chevron1"/>
    <dgm:cxn modelId="{5B5328B0-0598-4D6C-A13A-2080FDB2EB16}" type="presParOf" srcId="{2216028E-4683-43F4-95A6-5E1167A2968A}" destId="{E5E11DC1-691B-4218-A395-57A917EF43C9}" srcOrd="0" destOrd="0" presId="urn:microsoft.com/office/officeart/2005/8/layout/chevron1"/>
    <dgm:cxn modelId="{115C1F3A-8EA5-48EE-ADE0-791559F2C013}" type="presParOf" srcId="{2216028E-4683-43F4-95A6-5E1167A2968A}" destId="{BF725F4F-2B5F-4258-A22A-F584D9EB9481}" srcOrd="1" destOrd="0" presId="urn:microsoft.com/office/officeart/2005/8/layout/chevron1"/>
    <dgm:cxn modelId="{7809DB01-5723-4419-80A8-15B825F580E8}" type="presParOf" srcId="{FFD0ED12-4962-4B6A-8D53-8C616393C716}" destId="{986DD588-6C08-46C9-A441-19835EE57AEB}" srcOrd="1" destOrd="0" presId="urn:microsoft.com/office/officeart/2005/8/layout/chevron1"/>
    <dgm:cxn modelId="{F7336027-1F90-4EE8-99BA-8516BE374F91}" type="presParOf" srcId="{FFD0ED12-4962-4B6A-8D53-8C616393C716}" destId="{5A724124-FE55-4A90-BE3D-9D9638033D79}" srcOrd="2" destOrd="0" presId="urn:microsoft.com/office/officeart/2005/8/layout/chevron1"/>
    <dgm:cxn modelId="{402AF6E0-2481-4294-9B9C-9FB8FB167600}" type="presParOf" srcId="{5A724124-FE55-4A90-BE3D-9D9638033D79}" destId="{E19A7993-B73A-4C8B-AFD2-A546E035FE33}" srcOrd="0" destOrd="0" presId="urn:microsoft.com/office/officeart/2005/8/layout/chevron1"/>
    <dgm:cxn modelId="{C0EA9D97-A228-4B32-8A31-DBB8D79EA9A3}" type="presParOf" srcId="{5A724124-FE55-4A90-BE3D-9D9638033D79}" destId="{C87C9FF5-C3A7-4E42-8186-15D0C8E34F79}" srcOrd="1" destOrd="0" presId="urn:microsoft.com/office/officeart/2005/8/layout/chevron1"/>
    <dgm:cxn modelId="{7A380EFD-B880-453A-A994-C740D942F3FA}" type="presParOf" srcId="{FFD0ED12-4962-4B6A-8D53-8C616393C716}" destId="{BE1CF0C0-680A-44BD-A6C3-A378A0E3F88E}" srcOrd="3" destOrd="0" presId="urn:microsoft.com/office/officeart/2005/8/layout/chevron1"/>
    <dgm:cxn modelId="{F9464C22-0CB0-4432-A206-84DA6965977A}" type="presParOf" srcId="{FFD0ED12-4962-4B6A-8D53-8C616393C716}" destId="{B72EBEC2-CF4F-4478-AEF5-A0A9693911A6}" srcOrd="4" destOrd="0" presId="urn:microsoft.com/office/officeart/2005/8/layout/chevron1"/>
    <dgm:cxn modelId="{7CB1B312-0AFB-45B1-A86D-DAB8B27E1A67}" type="presParOf" srcId="{B72EBEC2-CF4F-4478-AEF5-A0A9693911A6}" destId="{C4623C8C-38A8-48A8-A06B-947BE153F0E0}" srcOrd="0" destOrd="0" presId="urn:microsoft.com/office/officeart/2005/8/layout/chevron1"/>
    <dgm:cxn modelId="{BEB618C3-7508-4478-8B65-F3866E9D84EE}" type="presParOf" srcId="{B72EBEC2-CF4F-4478-AEF5-A0A9693911A6}" destId="{056B554C-7DF1-4BEB-A3C6-4C7C734C2A9C}" srcOrd="1" destOrd="0" presId="urn:microsoft.com/office/officeart/2005/8/layout/chevron1"/>
    <dgm:cxn modelId="{64FDD69D-CB6F-4092-A334-48A1C2C4BB13}" type="presParOf" srcId="{FFD0ED12-4962-4B6A-8D53-8C616393C716}" destId="{AE0D0C9E-3B29-4287-95E0-5D2E4FDA145B}" srcOrd="5" destOrd="0" presId="urn:microsoft.com/office/officeart/2005/8/layout/chevron1"/>
    <dgm:cxn modelId="{8C55C40B-DC71-4E0A-8024-F9511D5A3D03}" type="presParOf" srcId="{FFD0ED12-4962-4B6A-8D53-8C616393C716}" destId="{B66505C4-A368-4A1C-85FE-DF80281C2006}" srcOrd="6" destOrd="0" presId="urn:microsoft.com/office/officeart/2005/8/layout/chevron1"/>
    <dgm:cxn modelId="{894EC8F1-98F8-4A2B-BCD0-688650BCEB1B}" type="presParOf" srcId="{B66505C4-A368-4A1C-85FE-DF80281C2006}" destId="{A75321D6-CB01-4F12-96E6-10DE9728E7AC}" srcOrd="0" destOrd="0" presId="urn:microsoft.com/office/officeart/2005/8/layout/chevron1"/>
    <dgm:cxn modelId="{767A084B-E11C-4E16-AA98-5D9C20C324A2}" type="presParOf" srcId="{B66505C4-A368-4A1C-85FE-DF80281C2006}" destId="{9D022CC3-B9CF-42C4-8070-FEFEDFAF3302}" srcOrd="1" destOrd="0" presId="urn:microsoft.com/office/officeart/2005/8/layout/chevron1"/>
    <dgm:cxn modelId="{41733009-0A59-4E9E-836A-3B00C00CFA9B}" type="presParOf" srcId="{FFD0ED12-4962-4B6A-8D53-8C616393C716}" destId="{0EB6E5A2-6869-433C-A7AF-96B307CF28A1}" srcOrd="7" destOrd="0" presId="urn:microsoft.com/office/officeart/2005/8/layout/chevron1"/>
    <dgm:cxn modelId="{D0077543-4E6F-43FA-A21A-730C2025AD2C}" type="presParOf" srcId="{FFD0ED12-4962-4B6A-8D53-8C616393C716}" destId="{B6578BEE-4766-44C0-A613-672B49D2C481}" srcOrd="8" destOrd="0" presId="urn:microsoft.com/office/officeart/2005/8/layout/chevron1"/>
    <dgm:cxn modelId="{56C7D5F2-DAEC-48BB-8C1A-E1DC6DE0DCA8}" type="presParOf" srcId="{B6578BEE-4766-44C0-A613-672B49D2C481}" destId="{A4B390BC-1679-4B39-B45C-89FB4F89B355}" srcOrd="0" destOrd="0" presId="urn:microsoft.com/office/officeart/2005/8/layout/chevron1"/>
    <dgm:cxn modelId="{C4E44CA3-97C8-4CA1-A737-686EA625A0A8}" type="presParOf" srcId="{B6578BEE-4766-44C0-A613-672B49D2C481}" destId="{92C4946C-B331-442D-9224-1A30801EECA4}" srcOrd="1"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04FA202-D3E8-42BC-98A5-0772D75E8FF1}" type="doc">
      <dgm:prSet loTypeId="urn:microsoft.com/office/officeart/2009/3/layout/HorizontalOrganizationChart" loCatId="hierarchy" qsTypeId="urn:microsoft.com/office/officeart/2005/8/quickstyle/simple1" qsCatId="simple" csTypeId="urn:microsoft.com/office/officeart/2005/8/colors/accent4_5" csCatId="accent4"/>
      <dgm:spPr/>
      <dgm:t>
        <a:bodyPr/>
        <a:lstStyle/>
        <a:p>
          <a:endParaRPr lang="en-US"/>
        </a:p>
      </dgm:t>
    </dgm:pt>
    <dgm:pt modelId="{0F2E8611-81E3-4508-82AA-E5274B8DBD53}">
      <dgm:prSet/>
      <dgm:spPr/>
      <dgm:t>
        <a:bodyPr/>
        <a:lstStyle/>
        <a:p>
          <a:r>
            <a:rPr lang="en-US" b="1"/>
            <a:t>Thank you for listening and attending today</a:t>
          </a:r>
          <a:endParaRPr lang="en-US"/>
        </a:p>
      </dgm:t>
    </dgm:pt>
    <dgm:pt modelId="{830156A3-144F-435E-9A2A-F67967B85F99}" type="parTrans" cxnId="{3BE1A333-4E3D-4350-8B00-3175ED20BB4C}">
      <dgm:prSet/>
      <dgm:spPr/>
      <dgm:t>
        <a:bodyPr/>
        <a:lstStyle/>
        <a:p>
          <a:endParaRPr lang="en-US"/>
        </a:p>
      </dgm:t>
    </dgm:pt>
    <dgm:pt modelId="{4797A019-D6F6-4098-A1E7-3FB2258FB9F8}" type="sibTrans" cxnId="{3BE1A333-4E3D-4350-8B00-3175ED20BB4C}">
      <dgm:prSet/>
      <dgm:spPr/>
      <dgm:t>
        <a:bodyPr/>
        <a:lstStyle/>
        <a:p>
          <a:endParaRPr lang="en-US"/>
        </a:p>
      </dgm:t>
    </dgm:pt>
    <dgm:pt modelId="{C5934A01-76B3-45DF-A041-49335770800A}">
      <dgm:prSet/>
      <dgm:spPr/>
      <dgm:t>
        <a:bodyPr/>
        <a:lstStyle/>
        <a:p>
          <a:r>
            <a:rPr lang="en-US" b="1"/>
            <a:t>Please complete survey sheet on your table</a:t>
          </a:r>
          <a:endParaRPr lang="en-US"/>
        </a:p>
      </dgm:t>
    </dgm:pt>
    <dgm:pt modelId="{413C5798-EA71-40CD-97F3-00E3182D285A}" type="parTrans" cxnId="{EC4AFB7A-6BA9-4243-A1F8-D6C8FA24C71D}">
      <dgm:prSet/>
      <dgm:spPr/>
      <dgm:t>
        <a:bodyPr/>
        <a:lstStyle/>
        <a:p>
          <a:endParaRPr lang="en-US"/>
        </a:p>
      </dgm:t>
    </dgm:pt>
    <dgm:pt modelId="{689192E8-552E-4E81-94FB-596448604BDC}" type="sibTrans" cxnId="{EC4AFB7A-6BA9-4243-A1F8-D6C8FA24C71D}">
      <dgm:prSet/>
      <dgm:spPr/>
      <dgm:t>
        <a:bodyPr/>
        <a:lstStyle/>
        <a:p>
          <a:endParaRPr lang="en-US"/>
        </a:p>
      </dgm:t>
    </dgm:pt>
    <dgm:pt modelId="{18E1FD04-2FAC-44F5-AC11-9BEBDB094C2A}" type="pres">
      <dgm:prSet presAssocID="{904FA202-D3E8-42BC-98A5-0772D75E8FF1}" presName="hierChild1" presStyleCnt="0">
        <dgm:presLayoutVars>
          <dgm:orgChart val="1"/>
          <dgm:chPref val="1"/>
          <dgm:dir/>
          <dgm:animOne val="branch"/>
          <dgm:animLvl val="lvl"/>
          <dgm:resizeHandles/>
        </dgm:presLayoutVars>
      </dgm:prSet>
      <dgm:spPr/>
    </dgm:pt>
    <dgm:pt modelId="{B7BE471E-C3A0-47C1-B3D9-21F9E817A0C6}" type="pres">
      <dgm:prSet presAssocID="{0F2E8611-81E3-4508-82AA-E5274B8DBD53}" presName="hierRoot1" presStyleCnt="0">
        <dgm:presLayoutVars>
          <dgm:hierBranch val="init"/>
        </dgm:presLayoutVars>
      </dgm:prSet>
      <dgm:spPr/>
    </dgm:pt>
    <dgm:pt modelId="{1456EB59-74D5-4826-BBA0-449D52761183}" type="pres">
      <dgm:prSet presAssocID="{0F2E8611-81E3-4508-82AA-E5274B8DBD53}" presName="rootComposite1" presStyleCnt="0"/>
      <dgm:spPr/>
    </dgm:pt>
    <dgm:pt modelId="{5A89409D-032E-4FF7-96F8-EC9B2EC7509E}" type="pres">
      <dgm:prSet presAssocID="{0F2E8611-81E3-4508-82AA-E5274B8DBD53}" presName="rootText1" presStyleLbl="node0" presStyleIdx="0" presStyleCnt="2">
        <dgm:presLayoutVars>
          <dgm:chPref val="3"/>
        </dgm:presLayoutVars>
      </dgm:prSet>
      <dgm:spPr/>
    </dgm:pt>
    <dgm:pt modelId="{0D107B42-AECC-440D-B9B5-40B5FA97E3BA}" type="pres">
      <dgm:prSet presAssocID="{0F2E8611-81E3-4508-82AA-E5274B8DBD53}" presName="rootConnector1" presStyleLbl="node1" presStyleIdx="0" presStyleCnt="0"/>
      <dgm:spPr/>
    </dgm:pt>
    <dgm:pt modelId="{7BEEC0C8-DEFC-4306-80F7-853DBD9D721F}" type="pres">
      <dgm:prSet presAssocID="{0F2E8611-81E3-4508-82AA-E5274B8DBD53}" presName="hierChild2" presStyleCnt="0"/>
      <dgm:spPr/>
    </dgm:pt>
    <dgm:pt modelId="{A1EF1CE2-2B00-4639-B56F-EE7B41B84740}" type="pres">
      <dgm:prSet presAssocID="{0F2E8611-81E3-4508-82AA-E5274B8DBD53}" presName="hierChild3" presStyleCnt="0"/>
      <dgm:spPr/>
    </dgm:pt>
    <dgm:pt modelId="{5CF461A2-AE58-432E-861B-E76F5047EF80}" type="pres">
      <dgm:prSet presAssocID="{C5934A01-76B3-45DF-A041-49335770800A}" presName="hierRoot1" presStyleCnt="0">
        <dgm:presLayoutVars>
          <dgm:hierBranch val="init"/>
        </dgm:presLayoutVars>
      </dgm:prSet>
      <dgm:spPr/>
    </dgm:pt>
    <dgm:pt modelId="{7636D6BB-88A2-4912-BF0B-E73D03643303}" type="pres">
      <dgm:prSet presAssocID="{C5934A01-76B3-45DF-A041-49335770800A}" presName="rootComposite1" presStyleCnt="0"/>
      <dgm:spPr/>
    </dgm:pt>
    <dgm:pt modelId="{C96E6E71-5B09-4485-AF8F-6508E360D80D}" type="pres">
      <dgm:prSet presAssocID="{C5934A01-76B3-45DF-A041-49335770800A}" presName="rootText1" presStyleLbl="node0" presStyleIdx="1" presStyleCnt="2">
        <dgm:presLayoutVars>
          <dgm:chPref val="3"/>
        </dgm:presLayoutVars>
      </dgm:prSet>
      <dgm:spPr/>
    </dgm:pt>
    <dgm:pt modelId="{66E8CB7E-92BE-448A-B3CF-22F0A36A64FD}" type="pres">
      <dgm:prSet presAssocID="{C5934A01-76B3-45DF-A041-49335770800A}" presName="rootConnector1" presStyleLbl="node1" presStyleIdx="0" presStyleCnt="0"/>
      <dgm:spPr/>
    </dgm:pt>
    <dgm:pt modelId="{AB72E7EC-00EA-4281-86E2-4DE404B3904E}" type="pres">
      <dgm:prSet presAssocID="{C5934A01-76B3-45DF-A041-49335770800A}" presName="hierChild2" presStyleCnt="0"/>
      <dgm:spPr/>
    </dgm:pt>
    <dgm:pt modelId="{CD4B5C9E-94E5-486F-9EDE-71AE7AB1C41C}" type="pres">
      <dgm:prSet presAssocID="{C5934A01-76B3-45DF-A041-49335770800A}" presName="hierChild3" presStyleCnt="0"/>
      <dgm:spPr/>
    </dgm:pt>
  </dgm:ptLst>
  <dgm:cxnLst>
    <dgm:cxn modelId="{3BE1A333-4E3D-4350-8B00-3175ED20BB4C}" srcId="{904FA202-D3E8-42BC-98A5-0772D75E8FF1}" destId="{0F2E8611-81E3-4508-82AA-E5274B8DBD53}" srcOrd="0" destOrd="0" parTransId="{830156A3-144F-435E-9A2A-F67967B85F99}" sibTransId="{4797A019-D6F6-4098-A1E7-3FB2258FB9F8}"/>
    <dgm:cxn modelId="{550AF972-1ED3-4640-B25F-E36987239EB1}" type="presOf" srcId="{0F2E8611-81E3-4508-82AA-E5274B8DBD53}" destId="{0D107B42-AECC-440D-B9B5-40B5FA97E3BA}" srcOrd="1" destOrd="0" presId="urn:microsoft.com/office/officeart/2009/3/layout/HorizontalOrganizationChart"/>
    <dgm:cxn modelId="{EC4AFB7A-6BA9-4243-A1F8-D6C8FA24C71D}" srcId="{904FA202-D3E8-42BC-98A5-0772D75E8FF1}" destId="{C5934A01-76B3-45DF-A041-49335770800A}" srcOrd="1" destOrd="0" parTransId="{413C5798-EA71-40CD-97F3-00E3182D285A}" sibTransId="{689192E8-552E-4E81-94FB-596448604BDC}"/>
    <dgm:cxn modelId="{7FF14E89-9693-44F9-B114-D24166D17AFB}" type="presOf" srcId="{904FA202-D3E8-42BC-98A5-0772D75E8FF1}" destId="{18E1FD04-2FAC-44F5-AC11-9BEBDB094C2A}" srcOrd="0" destOrd="0" presId="urn:microsoft.com/office/officeart/2009/3/layout/HorizontalOrganizationChart"/>
    <dgm:cxn modelId="{481B1794-F3A1-4640-9F27-C29AF9B3EC3D}" type="presOf" srcId="{0F2E8611-81E3-4508-82AA-E5274B8DBD53}" destId="{5A89409D-032E-4FF7-96F8-EC9B2EC7509E}" srcOrd="0" destOrd="0" presId="urn:microsoft.com/office/officeart/2009/3/layout/HorizontalOrganizationChart"/>
    <dgm:cxn modelId="{AA7E0AA8-8190-46C2-A6FB-D580CFA7234A}" type="presOf" srcId="{C5934A01-76B3-45DF-A041-49335770800A}" destId="{66E8CB7E-92BE-448A-B3CF-22F0A36A64FD}" srcOrd="1" destOrd="0" presId="urn:microsoft.com/office/officeart/2009/3/layout/HorizontalOrganizationChart"/>
    <dgm:cxn modelId="{A10C00EA-54B6-4BC9-A306-5711B739D03B}" type="presOf" srcId="{C5934A01-76B3-45DF-A041-49335770800A}" destId="{C96E6E71-5B09-4485-AF8F-6508E360D80D}" srcOrd="0" destOrd="0" presId="urn:microsoft.com/office/officeart/2009/3/layout/HorizontalOrganizationChart"/>
    <dgm:cxn modelId="{E54F70C6-5AF9-4AA9-AC97-E2E47855FD25}" type="presParOf" srcId="{18E1FD04-2FAC-44F5-AC11-9BEBDB094C2A}" destId="{B7BE471E-C3A0-47C1-B3D9-21F9E817A0C6}" srcOrd="0" destOrd="0" presId="urn:microsoft.com/office/officeart/2009/3/layout/HorizontalOrganizationChart"/>
    <dgm:cxn modelId="{89D7E31D-A0C0-4DBB-A4BF-1BE08ECEBBF6}" type="presParOf" srcId="{B7BE471E-C3A0-47C1-B3D9-21F9E817A0C6}" destId="{1456EB59-74D5-4826-BBA0-449D52761183}" srcOrd="0" destOrd="0" presId="urn:microsoft.com/office/officeart/2009/3/layout/HorizontalOrganizationChart"/>
    <dgm:cxn modelId="{B8BD275A-74F5-42BF-B100-C2A1F760A7BA}" type="presParOf" srcId="{1456EB59-74D5-4826-BBA0-449D52761183}" destId="{5A89409D-032E-4FF7-96F8-EC9B2EC7509E}" srcOrd="0" destOrd="0" presId="urn:microsoft.com/office/officeart/2009/3/layout/HorizontalOrganizationChart"/>
    <dgm:cxn modelId="{17BE66B8-2F62-47F3-A46E-03E0975DC75C}" type="presParOf" srcId="{1456EB59-74D5-4826-BBA0-449D52761183}" destId="{0D107B42-AECC-440D-B9B5-40B5FA97E3BA}" srcOrd="1" destOrd="0" presId="urn:microsoft.com/office/officeart/2009/3/layout/HorizontalOrganizationChart"/>
    <dgm:cxn modelId="{5C7AD455-C94B-4A98-9CEE-57FDAD8093AB}" type="presParOf" srcId="{B7BE471E-C3A0-47C1-B3D9-21F9E817A0C6}" destId="{7BEEC0C8-DEFC-4306-80F7-853DBD9D721F}" srcOrd="1" destOrd="0" presId="urn:microsoft.com/office/officeart/2009/3/layout/HorizontalOrganizationChart"/>
    <dgm:cxn modelId="{B63CC6EB-7649-4135-AA04-EDB1D790463F}" type="presParOf" srcId="{B7BE471E-C3A0-47C1-B3D9-21F9E817A0C6}" destId="{A1EF1CE2-2B00-4639-B56F-EE7B41B84740}" srcOrd="2" destOrd="0" presId="urn:microsoft.com/office/officeart/2009/3/layout/HorizontalOrganizationChart"/>
    <dgm:cxn modelId="{92A6F88C-0776-4341-8FA6-8D2CDFB3129A}" type="presParOf" srcId="{18E1FD04-2FAC-44F5-AC11-9BEBDB094C2A}" destId="{5CF461A2-AE58-432E-861B-E76F5047EF80}" srcOrd="1" destOrd="0" presId="urn:microsoft.com/office/officeart/2009/3/layout/HorizontalOrganizationChart"/>
    <dgm:cxn modelId="{DB4A9F47-7A9A-4F13-AC38-29759E10872D}" type="presParOf" srcId="{5CF461A2-AE58-432E-861B-E76F5047EF80}" destId="{7636D6BB-88A2-4912-BF0B-E73D03643303}" srcOrd="0" destOrd="0" presId="urn:microsoft.com/office/officeart/2009/3/layout/HorizontalOrganizationChart"/>
    <dgm:cxn modelId="{2CA61A5C-B064-4739-B4B2-40E31F4C0847}" type="presParOf" srcId="{7636D6BB-88A2-4912-BF0B-E73D03643303}" destId="{C96E6E71-5B09-4485-AF8F-6508E360D80D}" srcOrd="0" destOrd="0" presId="urn:microsoft.com/office/officeart/2009/3/layout/HorizontalOrganizationChart"/>
    <dgm:cxn modelId="{49B72116-70CC-472F-AFBC-254763CBCE59}" type="presParOf" srcId="{7636D6BB-88A2-4912-BF0B-E73D03643303}" destId="{66E8CB7E-92BE-448A-B3CF-22F0A36A64FD}" srcOrd="1" destOrd="0" presId="urn:microsoft.com/office/officeart/2009/3/layout/HorizontalOrganizationChart"/>
    <dgm:cxn modelId="{5733FDCD-C6E6-45FE-A7C8-803F83F85B03}" type="presParOf" srcId="{5CF461A2-AE58-432E-861B-E76F5047EF80}" destId="{AB72E7EC-00EA-4281-86E2-4DE404B3904E}" srcOrd="1" destOrd="0" presId="urn:microsoft.com/office/officeart/2009/3/layout/HorizontalOrganizationChart"/>
    <dgm:cxn modelId="{6E67133F-4393-4B77-9803-AA0E86384FBB}" type="presParOf" srcId="{5CF461A2-AE58-432E-861B-E76F5047EF80}" destId="{CD4B5C9E-94E5-486F-9EDE-71AE7AB1C41C}" srcOrd="2" destOrd="0" presId="urn:microsoft.com/office/officeart/2009/3/layout/Horizontal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97B5EF-A1AD-4180-9188-4E0E19B20CB2}">
      <dsp:nvSpPr>
        <dsp:cNvPr id="0" name=""/>
        <dsp:cNvSpPr/>
      </dsp:nvSpPr>
      <dsp:spPr>
        <a:xfrm>
          <a:off x="13222024" y="1332307"/>
          <a:ext cx="3529722" cy="352990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5E14E9D-BAF1-4865-BBB1-747C99DBDE92}">
      <dsp:nvSpPr>
        <dsp:cNvPr id="0" name=""/>
        <dsp:cNvSpPr/>
      </dsp:nvSpPr>
      <dsp:spPr>
        <a:xfrm>
          <a:off x="13340085" y="1449991"/>
          <a:ext cx="3295113" cy="3294534"/>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kern="1200">
              <a:latin typeface="Arial" panose="020B0604020202020204" pitchFamily="34" charset="0"/>
              <a:cs typeface="Arial" panose="020B0604020202020204" pitchFamily="34" charset="0"/>
            </a:rPr>
            <a:t>DHSC is introducing a FPAs so that </a:t>
          </a:r>
          <a:r>
            <a:rPr lang="en-GB" sz="2000" b="1" kern="1200">
              <a:latin typeface="Arial" panose="020B0604020202020204" pitchFamily="34" charset="0"/>
              <a:cs typeface="Arial" panose="020B0604020202020204" pitchFamily="34" charset="0"/>
            </a:rPr>
            <a:t>care professionals are recognised and rewarded</a:t>
          </a:r>
          <a:r>
            <a:rPr lang="en-GB" sz="2000" kern="1200">
              <a:latin typeface="Arial" panose="020B0604020202020204" pitchFamily="34" charset="0"/>
              <a:cs typeface="Arial" panose="020B0604020202020204" pitchFamily="34" charset="0"/>
            </a:rPr>
            <a:t> for the important work they do. </a:t>
          </a:r>
        </a:p>
      </dsp:txBody>
      <dsp:txXfrm>
        <a:off x="13810816" y="1920728"/>
        <a:ext cx="2353652" cy="2353062"/>
      </dsp:txXfrm>
    </dsp:sp>
    <dsp:sp modelId="{B062194A-AF86-457C-A0F6-68D35EFB78B4}">
      <dsp:nvSpPr>
        <dsp:cNvPr id="0" name=""/>
        <dsp:cNvSpPr/>
      </dsp:nvSpPr>
      <dsp:spPr>
        <a:xfrm rot="2700000">
          <a:off x="9559076" y="1332059"/>
          <a:ext cx="3529780" cy="3529780"/>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5F8A337-7399-4D09-8413-B0452EA20679}">
      <dsp:nvSpPr>
        <dsp:cNvPr id="0" name=""/>
        <dsp:cNvSpPr/>
      </dsp:nvSpPr>
      <dsp:spPr>
        <a:xfrm>
          <a:off x="9692302" y="1449991"/>
          <a:ext cx="3295113" cy="3294534"/>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b="1" kern="1200">
              <a:latin typeface="Arial" panose="020B0604020202020204" pitchFamily="34" charset="0"/>
              <a:cs typeface="Arial" panose="020B0604020202020204" pitchFamily="34" charset="0"/>
            </a:rPr>
            <a:t>Care worker pay is amongst the lowest in the economy</a:t>
          </a:r>
          <a:r>
            <a:rPr lang="en-GB" sz="2000" kern="1200">
              <a:latin typeface="Arial" panose="020B0604020202020204" pitchFamily="34" charset="0"/>
              <a:cs typeface="Arial" panose="020B0604020202020204" pitchFamily="34" charset="0"/>
            </a:rPr>
            <a:t> – at least 80% of jobs pay more than care worker median pay. </a:t>
          </a:r>
        </a:p>
      </dsp:txBody>
      <dsp:txXfrm>
        <a:off x="10163032" y="1920728"/>
        <a:ext cx="2353652" cy="2353062"/>
      </dsp:txXfrm>
    </dsp:sp>
    <dsp:sp modelId="{19E1033B-9DA9-49AB-9458-C3B193651C51}">
      <dsp:nvSpPr>
        <dsp:cNvPr id="0" name=""/>
        <dsp:cNvSpPr/>
      </dsp:nvSpPr>
      <dsp:spPr>
        <a:xfrm rot="2700000">
          <a:off x="5926428" y="1332059"/>
          <a:ext cx="3529780" cy="3529780"/>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07CC0CA-D5A9-4CD8-BCF4-7D4FC1BEE9F2}">
      <dsp:nvSpPr>
        <dsp:cNvPr id="0" name=""/>
        <dsp:cNvSpPr/>
      </dsp:nvSpPr>
      <dsp:spPr>
        <a:xfrm>
          <a:off x="6044518" y="1449991"/>
          <a:ext cx="3295113" cy="3294534"/>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b="1" kern="1200">
              <a:latin typeface="Arial" panose="020B0604020202020204" pitchFamily="34" charset="0"/>
              <a:cs typeface="Arial" panose="020B0604020202020204" pitchFamily="34" charset="0"/>
            </a:rPr>
            <a:t>Care professionals are essential to those who draw on care and support</a:t>
          </a:r>
          <a:r>
            <a:rPr lang="en-GB" sz="2000" kern="1200">
              <a:latin typeface="Arial" panose="020B0604020202020204" pitchFamily="34" charset="0"/>
              <a:cs typeface="Arial" panose="020B0604020202020204" pitchFamily="34" charset="0"/>
            </a:rPr>
            <a:t>.</a:t>
          </a:r>
        </a:p>
      </dsp:txBody>
      <dsp:txXfrm>
        <a:off x="6515249" y="1920728"/>
        <a:ext cx="2353652" cy="2353062"/>
      </dsp:txXfrm>
    </dsp:sp>
    <dsp:sp modelId="{23325EE7-CE52-42E4-8580-D6781BE530E0}">
      <dsp:nvSpPr>
        <dsp:cNvPr id="0" name=""/>
        <dsp:cNvSpPr/>
      </dsp:nvSpPr>
      <dsp:spPr>
        <a:xfrm rot="2700000">
          <a:off x="2278645" y="1332059"/>
          <a:ext cx="3529780" cy="3529780"/>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8F23729-354A-4C76-95A3-8B410294C472}">
      <dsp:nvSpPr>
        <dsp:cNvPr id="0" name=""/>
        <dsp:cNvSpPr/>
      </dsp:nvSpPr>
      <dsp:spPr>
        <a:xfrm>
          <a:off x="2396735" y="1449991"/>
          <a:ext cx="3295113" cy="3294534"/>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kern="1200">
              <a:latin typeface="Arial" panose="020B0604020202020204" pitchFamily="34" charset="0"/>
              <a:cs typeface="Arial" panose="020B0604020202020204" pitchFamily="34" charset="0"/>
            </a:rPr>
            <a:t>The adult social care sector faces significant workforce challenges including </a:t>
          </a:r>
          <a:r>
            <a:rPr lang="en-GB" sz="2000" b="1" kern="1200">
              <a:latin typeface="Arial" panose="020B0604020202020204" pitchFamily="34" charset="0"/>
              <a:cs typeface="Arial" panose="020B0604020202020204" pitchFamily="34" charset="0"/>
            </a:rPr>
            <a:t>challenges around recruiting and retaining staff</a:t>
          </a:r>
          <a:r>
            <a:rPr lang="en-GB" sz="2000" kern="1200">
              <a:latin typeface="Arial" panose="020B0604020202020204" pitchFamily="34" charset="0"/>
              <a:cs typeface="Arial" panose="020B0604020202020204" pitchFamily="34" charset="0"/>
            </a:rPr>
            <a:t>. </a:t>
          </a:r>
        </a:p>
      </dsp:txBody>
      <dsp:txXfrm>
        <a:off x="2867465" y="1920728"/>
        <a:ext cx="2353652" cy="23530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E11DC1-691B-4218-A395-57A917EF43C9}">
      <dsp:nvSpPr>
        <dsp:cNvPr id="0" name=""/>
        <dsp:cNvSpPr/>
      </dsp:nvSpPr>
      <dsp:spPr>
        <a:xfrm>
          <a:off x="7635" y="2846944"/>
          <a:ext cx="3496439" cy="1296000"/>
        </a:xfrm>
        <a:prstGeom prst="chevron">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GB" sz="2400" kern="1200">
              <a:latin typeface="Arial" panose="020B0604020202020204" pitchFamily="34" charset="0"/>
              <a:cs typeface="Arial" panose="020B0604020202020204" pitchFamily="34" charset="0"/>
            </a:rPr>
            <a:t>Bill sets framework</a:t>
          </a:r>
        </a:p>
      </dsp:txBody>
      <dsp:txXfrm>
        <a:off x="655635" y="2846944"/>
        <a:ext cx="2200439" cy="1296000"/>
      </dsp:txXfrm>
    </dsp:sp>
    <dsp:sp modelId="{BF725F4F-2B5F-4258-A22A-F584D9EB9481}">
      <dsp:nvSpPr>
        <dsp:cNvPr id="0" name=""/>
        <dsp:cNvSpPr/>
      </dsp:nvSpPr>
      <dsp:spPr>
        <a:xfrm>
          <a:off x="7635" y="4304944"/>
          <a:ext cx="2797151" cy="2879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1066800">
            <a:lnSpc>
              <a:spcPct val="90000"/>
            </a:lnSpc>
            <a:spcBef>
              <a:spcPct val="0"/>
            </a:spcBef>
            <a:spcAft>
              <a:spcPct val="15000"/>
            </a:spcAft>
            <a:buChar char="•"/>
          </a:pPr>
          <a:r>
            <a:rPr lang="en-GB" sz="2400" kern="1200">
              <a:latin typeface="Arial" panose="020B0604020202020204" pitchFamily="34" charset="0"/>
              <a:cs typeface="Arial" panose="020B0604020202020204" pitchFamily="34" charset="0"/>
            </a:rPr>
            <a:t>The Bill includes broad clauses to enable the FPA process to be designed through consultation with the sector.</a:t>
          </a:r>
        </a:p>
      </dsp:txBody>
      <dsp:txXfrm>
        <a:off x="7635" y="4304944"/>
        <a:ext cx="2797151" cy="2879929"/>
      </dsp:txXfrm>
    </dsp:sp>
    <dsp:sp modelId="{E19A7993-B73A-4C8B-AFD2-A546E035FE33}">
      <dsp:nvSpPr>
        <dsp:cNvPr id="0" name=""/>
        <dsp:cNvSpPr/>
      </dsp:nvSpPr>
      <dsp:spPr>
        <a:xfrm>
          <a:off x="3288075" y="2846944"/>
          <a:ext cx="3496439" cy="1296000"/>
        </a:xfrm>
        <a:prstGeom prst="chevron">
          <a:avLst/>
        </a:prstGeom>
        <a:solidFill>
          <a:srgbClr val="008F9C"/>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GB" sz="2400" kern="1200">
              <a:latin typeface="Arial" panose="020B0604020202020204" pitchFamily="34" charset="0"/>
              <a:cs typeface="Arial" panose="020B0604020202020204" pitchFamily="34" charset="0"/>
            </a:rPr>
            <a:t>Engagement and consultation</a:t>
          </a:r>
        </a:p>
      </dsp:txBody>
      <dsp:txXfrm>
        <a:off x="3936075" y="2846944"/>
        <a:ext cx="2200439" cy="1296000"/>
      </dsp:txXfrm>
    </dsp:sp>
    <dsp:sp modelId="{C87C9FF5-C3A7-4E42-8186-15D0C8E34F79}">
      <dsp:nvSpPr>
        <dsp:cNvPr id="0" name=""/>
        <dsp:cNvSpPr/>
      </dsp:nvSpPr>
      <dsp:spPr>
        <a:xfrm>
          <a:off x="3288075" y="4304944"/>
          <a:ext cx="2797151" cy="2879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1066800">
            <a:lnSpc>
              <a:spcPct val="90000"/>
            </a:lnSpc>
            <a:spcBef>
              <a:spcPct val="0"/>
            </a:spcBef>
            <a:spcAft>
              <a:spcPct val="15000"/>
            </a:spcAft>
            <a:buChar char="•"/>
          </a:pPr>
          <a:r>
            <a:rPr lang="en-GB" sz="2400" kern="1200">
              <a:latin typeface="Arial" panose="020B0604020202020204" pitchFamily="34" charset="0"/>
              <a:cs typeface="Arial" panose="020B0604020202020204" pitchFamily="34" charset="0"/>
            </a:rPr>
            <a:t>Wide engagement with the ASC sector including Working Groups, Task and Finish Groups, teach-ins and public consultation.</a:t>
          </a:r>
        </a:p>
      </dsp:txBody>
      <dsp:txXfrm>
        <a:off x="3288075" y="4304944"/>
        <a:ext cx="2797151" cy="2879929"/>
      </dsp:txXfrm>
    </dsp:sp>
    <dsp:sp modelId="{C4623C8C-38A8-48A8-A06B-947BE153F0E0}">
      <dsp:nvSpPr>
        <dsp:cNvPr id="0" name=""/>
        <dsp:cNvSpPr/>
      </dsp:nvSpPr>
      <dsp:spPr>
        <a:xfrm>
          <a:off x="6568515" y="2846944"/>
          <a:ext cx="3496439" cy="1296000"/>
        </a:xfrm>
        <a:prstGeom prst="chevron">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GB" sz="2400" kern="1200">
              <a:latin typeface="Arial" panose="020B0604020202020204" pitchFamily="34" charset="0"/>
              <a:cs typeface="Arial" panose="020B0604020202020204" pitchFamily="34" charset="0"/>
            </a:rPr>
            <a:t>FPA regulations made</a:t>
          </a:r>
        </a:p>
      </dsp:txBody>
      <dsp:txXfrm>
        <a:off x="7216515" y="2846944"/>
        <a:ext cx="2200439" cy="1296000"/>
      </dsp:txXfrm>
    </dsp:sp>
    <dsp:sp modelId="{056B554C-7DF1-4BEB-A3C6-4C7C734C2A9C}">
      <dsp:nvSpPr>
        <dsp:cNvPr id="0" name=""/>
        <dsp:cNvSpPr/>
      </dsp:nvSpPr>
      <dsp:spPr>
        <a:xfrm>
          <a:off x="6568515" y="4304944"/>
          <a:ext cx="2797151" cy="2879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1066800" rtl="0">
            <a:lnSpc>
              <a:spcPct val="90000"/>
            </a:lnSpc>
            <a:spcBef>
              <a:spcPct val="0"/>
            </a:spcBef>
            <a:spcAft>
              <a:spcPct val="15000"/>
            </a:spcAft>
            <a:buChar char="•"/>
          </a:pPr>
          <a:r>
            <a:rPr lang="en-GB" sz="2400" kern="1200">
              <a:latin typeface="Arial" panose="020B0604020202020204" pitchFamily="34" charset="0"/>
              <a:cs typeface="Arial" panose="020B0604020202020204" pitchFamily="34" charset="0"/>
            </a:rPr>
            <a:t>Following a programme of engagement, secondary regulations are drafted informed by evidence from public consultation.</a:t>
          </a:r>
        </a:p>
      </dsp:txBody>
      <dsp:txXfrm>
        <a:off x="6568515" y="4304944"/>
        <a:ext cx="2797151" cy="2879929"/>
      </dsp:txXfrm>
    </dsp:sp>
    <dsp:sp modelId="{A75321D6-CB01-4F12-96E6-10DE9728E7AC}">
      <dsp:nvSpPr>
        <dsp:cNvPr id="0" name=""/>
        <dsp:cNvSpPr/>
      </dsp:nvSpPr>
      <dsp:spPr>
        <a:xfrm>
          <a:off x="9848954" y="2846944"/>
          <a:ext cx="3496439" cy="1296000"/>
        </a:xfrm>
        <a:prstGeom prst="chevron">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rtl="0">
            <a:lnSpc>
              <a:spcPct val="90000"/>
            </a:lnSpc>
            <a:spcBef>
              <a:spcPct val="0"/>
            </a:spcBef>
            <a:spcAft>
              <a:spcPct val="35000"/>
            </a:spcAft>
            <a:buNone/>
          </a:pPr>
          <a:r>
            <a:rPr lang="en-GB" sz="2400" kern="1200">
              <a:latin typeface="Arial" panose="020B0604020202020204" pitchFamily="34" charset="0"/>
              <a:cs typeface="Arial" panose="020B0604020202020204" pitchFamily="34" charset="0"/>
            </a:rPr>
            <a:t>Negotiating process</a:t>
          </a:r>
        </a:p>
      </dsp:txBody>
      <dsp:txXfrm>
        <a:off x="10496954" y="2846944"/>
        <a:ext cx="2200439" cy="1296000"/>
      </dsp:txXfrm>
    </dsp:sp>
    <dsp:sp modelId="{9D022CC3-B9CF-42C4-8070-FEFEDFAF3302}">
      <dsp:nvSpPr>
        <dsp:cNvPr id="0" name=""/>
        <dsp:cNvSpPr/>
      </dsp:nvSpPr>
      <dsp:spPr>
        <a:xfrm>
          <a:off x="9848954" y="4304944"/>
          <a:ext cx="2797151" cy="2879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1066800" rtl="0">
            <a:lnSpc>
              <a:spcPct val="90000"/>
            </a:lnSpc>
            <a:spcBef>
              <a:spcPct val="0"/>
            </a:spcBef>
            <a:spcAft>
              <a:spcPct val="15000"/>
            </a:spcAft>
            <a:buChar char="•"/>
          </a:pPr>
          <a:r>
            <a:rPr lang="en-GB" sz="2400" kern="1200">
              <a:latin typeface="Arial" panose="020B0604020202020204" pitchFamily="34" charset="0"/>
              <a:cs typeface="Arial" panose="020B0604020202020204" pitchFamily="34" charset="0"/>
            </a:rPr>
            <a:t>Negotiating body/processes are established and collective bargaining process begins. </a:t>
          </a:r>
        </a:p>
      </dsp:txBody>
      <dsp:txXfrm>
        <a:off x="9848954" y="4304944"/>
        <a:ext cx="2797151" cy="2879929"/>
      </dsp:txXfrm>
    </dsp:sp>
    <dsp:sp modelId="{A4B390BC-1679-4B39-B45C-89FB4F89B355}">
      <dsp:nvSpPr>
        <dsp:cNvPr id="0" name=""/>
        <dsp:cNvSpPr/>
      </dsp:nvSpPr>
      <dsp:spPr>
        <a:xfrm>
          <a:off x="13129394" y="2846944"/>
          <a:ext cx="3496439" cy="1296000"/>
        </a:xfrm>
        <a:prstGeom prst="chevron">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GB" sz="2400" kern="1200">
              <a:latin typeface="Arial" panose="020B0604020202020204" pitchFamily="34" charset="0"/>
              <a:cs typeface="Arial" panose="020B0604020202020204" pitchFamily="34" charset="0"/>
            </a:rPr>
            <a:t>FPA implementation</a:t>
          </a:r>
        </a:p>
      </dsp:txBody>
      <dsp:txXfrm>
        <a:off x="13777394" y="2846944"/>
        <a:ext cx="2200439" cy="1296000"/>
      </dsp:txXfrm>
    </dsp:sp>
    <dsp:sp modelId="{92C4946C-B331-442D-9224-1A30801EECA4}">
      <dsp:nvSpPr>
        <dsp:cNvPr id="0" name=""/>
        <dsp:cNvSpPr/>
      </dsp:nvSpPr>
      <dsp:spPr>
        <a:xfrm>
          <a:off x="13129394" y="4304944"/>
          <a:ext cx="2797151" cy="2879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1066800" rtl="0">
            <a:lnSpc>
              <a:spcPct val="90000"/>
            </a:lnSpc>
            <a:spcBef>
              <a:spcPct val="0"/>
            </a:spcBef>
            <a:spcAft>
              <a:spcPct val="15000"/>
            </a:spcAft>
            <a:buChar char="•"/>
          </a:pPr>
          <a:r>
            <a:rPr lang="en-GB" sz="2400" kern="1200">
              <a:latin typeface="Arial" panose="020B0604020202020204" pitchFamily="34" charset="0"/>
              <a:cs typeface="Arial" panose="020B0604020202020204" pitchFamily="34" charset="0"/>
            </a:rPr>
            <a:t>Negotiated outcome is agreed and the FPA implemented.</a:t>
          </a:r>
        </a:p>
      </dsp:txBody>
      <dsp:txXfrm>
        <a:off x="13129394" y="4304944"/>
        <a:ext cx="2797151" cy="287992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89409D-032E-4FF7-96F8-EC9B2EC7509E}">
      <dsp:nvSpPr>
        <dsp:cNvPr id="0" name=""/>
        <dsp:cNvSpPr/>
      </dsp:nvSpPr>
      <dsp:spPr>
        <a:xfrm>
          <a:off x="915" y="1121882"/>
          <a:ext cx="7499597" cy="2287377"/>
        </a:xfrm>
        <a:prstGeom prst="rect">
          <a:avLst/>
        </a:prstGeom>
        <a:solidFill>
          <a:schemeClr val="accent4">
            <a:alpha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465" tIns="37465" rIns="37465" bIns="37465" numCol="1" spcCol="1270" anchor="ctr" anchorCtr="0">
          <a:noAutofit/>
        </a:bodyPr>
        <a:lstStyle/>
        <a:p>
          <a:pPr marL="0" lvl="0" indent="0" algn="ctr" defTabSz="2622550">
            <a:lnSpc>
              <a:spcPct val="90000"/>
            </a:lnSpc>
            <a:spcBef>
              <a:spcPct val="0"/>
            </a:spcBef>
            <a:spcAft>
              <a:spcPct val="35000"/>
            </a:spcAft>
            <a:buNone/>
          </a:pPr>
          <a:r>
            <a:rPr lang="en-US" sz="5900" b="1" kern="1200"/>
            <a:t>Thank you for listening and attending today</a:t>
          </a:r>
          <a:endParaRPr lang="en-US" sz="5900" kern="1200"/>
        </a:p>
      </dsp:txBody>
      <dsp:txXfrm>
        <a:off x="915" y="1121882"/>
        <a:ext cx="7499597" cy="2287377"/>
      </dsp:txXfrm>
    </dsp:sp>
    <dsp:sp modelId="{C96E6E71-5B09-4485-AF8F-6508E360D80D}">
      <dsp:nvSpPr>
        <dsp:cNvPr id="0" name=""/>
        <dsp:cNvSpPr/>
      </dsp:nvSpPr>
      <dsp:spPr>
        <a:xfrm>
          <a:off x="915" y="4346709"/>
          <a:ext cx="7499597" cy="2287377"/>
        </a:xfrm>
        <a:prstGeom prst="rect">
          <a:avLst/>
        </a:prstGeom>
        <a:solidFill>
          <a:schemeClr val="accent4">
            <a:alpha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465" tIns="37465" rIns="37465" bIns="37465" numCol="1" spcCol="1270" anchor="ctr" anchorCtr="0">
          <a:noAutofit/>
        </a:bodyPr>
        <a:lstStyle/>
        <a:p>
          <a:pPr marL="0" lvl="0" indent="0" algn="ctr" defTabSz="2622550">
            <a:lnSpc>
              <a:spcPct val="90000"/>
            </a:lnSpc>
            <a:spcBef>
              <a:spcPct val="0"/>
            </a:spcBef>
            <a:spcAft>
              <a:spcPct val="35000"/>
            </a:spcAft>
            <a:buNone/>
          </a:pPr>
          <a:r>
            <a:rPr lang="en-US" sz="5900" b="1" kern="1200"/>
            <a:t>Please complete survey sheet on your table</a:t>
          </a:r>
          <a:endParaRPr lang="en-US" sz="5900" kern="1200"/>
        </a:p>
      </dsp:txBody>
      <dsp:txXfrm>
        <a:off x="915" y="4346709"/>
        <a:ext cx="7499597" cy="2287377"/>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5F28FF-1660-4990-8207-B21A3B50F4D9}" type="datetimeFigureOut">
              <a:rPr lang="en-GB" smtClean="0"/>
              <a:t>30/09/2025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09196F-88EF-44AA-AD0B-379EAACF6B10}" type="slidenum">
              <a:rPr lang="en-GB" smtClean="0"/>
              <a:t>‹#›</a:t>
            </a:fld>
            <a:endParaRPr lang="en-GB"/>
          </a:p>
        </p:txBody>
      </p:sp>
    </p:spTree>
    <p:extLst>
      <p:ext uri="{BB962C8B-B14F-4D97-AF65-F5344CB8AC3E}">
        <p14:creationId xmlns:p14="http://schemas.microsoft.com/office/powerpoint/2010/main" val="16449707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US"/>
              <a:t>Thank you for inviting me here today to provide a Skills for Care update, </a:t>
            </a:r>
          </a:p>
          <a:p>
            <a:endParaRPr lang="en-US"/>
          </a:p>
          <a:p>
            <a:r>
              <a:rPr lang="en-US"/>
              <a:t>I would like to introduce myself , my name is Helen Jackson and I am  your Skills for Care locality manager for Norfolk and Suffolk</a:t>
            </a:r>
            <a:endParaRPr lang="en-GB"/>
          </a:p>
        </p:txBody>
      </p:sp>
      <p:sp>
        <p:nvSpPr>
          <p:cNvPr id="4" name="Slide Number Placeholder 3"/>
          <p:cNvSpPr>
            <a:spLocks noGrp="1"/>
          </p:cNvSpPr>
          <p:nvPr>
            <p:ph type="sldNum" sz="quarter" idx="5"/>
          </p:nvPr>
        </p:nvSpPr>
        <p:spPr/>
        <p:txBody>
          <a:bodyPr/>
          <a:lstStyle/>
          <a:p>
            <a:fld id="{2B9240D4-6F14-3449-8FA2-7400E50A5229}" type="slidenum">
              <a:rPr lang="en-US" smtClean="0"/>
              <a:t>4</a:t>
            </a:fld>
            <a:endParaRPr lang="en-US"/>
          </a:p>
        </p:txBody>
      </p:sp>
    </p:spTree>
    <p:extLst>
      <p:ext uri="{BB962C8B-B14F-4D97-AF65-F5344CB8AC3E}">
        <p14:creationId xmlns:p14="http://schemas.microsoft.com/office/powerpoint/2010/main" val="13551519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ASC-WDS means that all care providers can make their voice heard. </a:t>
            </a:r>
            <a:r>
              <a:rPr lang="en-GB" b="0">
                <a:solidFill>
                  <a:srgbClr val="005EB8"/>
                </a:solidFill>
              </a:rPr>
              <a:t>Around </a:t>
            </a:r>
            <a:r>
              <a:rPr lang="en-GB">
                <a:solidFill>
                  <a:srgbClr val="005EB8"/>
                </a:solidFill>
              </a:rPr>
              <a:t>21,000</a:t>
            </a:r>
            <a:r>
              <a:rPr lang="en-GB" b="0">
                <a:solidFill>
                  <a:srgbClr val="005EB8"/>
                </a:solidFill>
              </a:rPr>
              <a:t> providers already have an account and are providing us with crucial information</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 The data from those providers tells us… </a:t>
            </a:r>
          </a:p>
          <a:p>
            <a:pPr marL="628650" lvl="1" indent="-171450">
              <a:buFontTx/>
              <a:buChar char="-"/>
            </a:pPr>
            <a:r>
              <a:rPr lang="en-GB"/>
              <a:t>There are one point seven one million posts in ASC</a:t>
            </a:r>
            <a:endParaRPr lang="en-GB">
              <a:cs typeface="Calibri"/>
            </a:endParaRPr>
          </a:p>
          <a:p>
            <a:pPr marL="628650" lvl="1" indent="-171450">
              <a:buFontTx/>
              <a:buChar char="-"/>
            </a:pPr>
            <a:r>
              <a:rPr lang="en-GB"/>
              <a:t>That one point four seven million people work in ASC in England </a:t>
            </a:r>
          </a:p>
          <a:p>
            <a:pPr marL="628650" lvl="1" indent="-171450">
              <a:buFontTx/>
              <a:buChar char="-"/>
            </a:pPr>
            <a:r>
              <a:rPr lang="en-GB">
                <a:cs typeface="Calibri" panose="020F0502020204030204"/>
              </a:rPr>
              <a:t>In 2024/2025 the ASC vacancy rate was 7%. Returning to levels seen prior to COVID-19</a:t>
            </a:r>
          </a:p>
          <a:p>
            <a:pPr marL="628650" lvl="1" indent="-171450">
              <a:buFontTx/>
              <a:buChar char="-"/>
            </a:pPr>
            <a:r>
              <a:rPr lang="en-GB" sz="1800">
                <a:effectLst/>
                <a:latin typeface="Arial"/>
                <a:ea typeface="Calibri"/>
                <a:cs typeface="Arial"/>
              </a:rPr>
              <a:t>It also tells us that we’ll need</a:t>
            </a:r>
            <a:r>
              <a:rPr lang="en-GB" sz="1800">
                <a:latin typeface="Arial"/>
                <a:ea typeface="Calibri"/>
                <a:cs typeface="Arial"/>
              </a:rPr>
              <a:t> 470,000</a:t>
            </a:r>
            <a:r>
              <a:rPr lang="en-GB" sz="1800">
                <a:effectLst/>
                <a:latin typeface="Arial"/>
                <a:ea typeface="Calibri"/>
                <a:cs typeface="Arial"/>
              </a:rPr>
              <a:t> more jobs by </a:t>
            </a:r>
            <a:r>
              <a:rPr lang="en-GB" sz="1800">
                <a:latin typeface="Arial"/>
                <a:ea typeface="Calibri"/>
                <a:cs typeface="Arial"/>
              </a:rPr>
              <a:t>2040 to</a:t>
            </a:r>
            <a:r>
              <a:rPr lang="en-GB" sz="1800">
                <a:effectLst/>
                <a:latin typeface="Arial"/>
                <a:ea typeface="Calibri"/>
                <a:cs typeface="Arial"/>
              </a:rPr>
              <a:t> keep up with an aging population</a:t>
            </a:r>
            <a:endParaRPr lang="en-GB">
              <a:latin typeface="Arial"/>
              <a:ea typeface="Calibri"/>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a:defRPr/>
            </a:pPr>
            <a:r>
              <a:rPr lang="en-GB"/>
              <a:t>The data we collect is the leading source of intelligence for the adult social care workforce. It provides crucial information to decision makers such as government, the Department of Health and Social Care, the Care Quality Commission, ICSs and local authorities. We are regulated now by the Office for Statistical Regulation as a leading source of workforce </a:t>
            </a:r>
            <a:r>
              <a:rPr lang="en-GB" err="1"/>
              <a:t>intellgience</a:t>
            </a:r>
            <a:r>
              <a:rPr lang="en-GB"/>
              <a:t> data. </a:t>
            </a:r>
            <a:endParaRPr lang="en-GB">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So by contributing to ASC-WDS, you can help us build a detailed picture of the sector and highlight the areas that most need support. </a:t>
            </a:r>
          </a:p>
        </p:txBody>
      </p:sp>
      <p:sp>
        <p:nvSpPr>
          <p:cNvPr id="4" name="Slide Number Placeholder 3"/>
          <p:cNvSpPr>
            <a:spLocks noGrp="1"/>
          </p:cNvSpPr>
          <p:nvPr>
            <p:ph type="sldNum" sz="quarter" idx="5"/>
          </p:nvPr>
        </p:nvSpPr>
        <p:spPr/>
        <p:txBody>
          <a:bodyPr/>
          <a:lstStyle/>
          <a:p>
            <a:fld id="{A5EB467E-689E-4776-8297-2FB7C7A995D4}" type="slidenum">
              <a:rPr lang="en-GB" smtClean="0"/>
              <a:t>14</a:t>
            </a:fld>
            <a:endParaRPr lang="en-GB"/>
          </a:p>
        </p:txBody>
      </p:sp>
    </p:spTree>
    <p:extLst>
      <p:ext uri="{BB962C8B-B14F-4D97-AF65-F5344CB8AC3E}">
        <p14:creationId xmlns:p14="http://schemas.microsoft.com/office/powerpoint/2010/main" val="34562177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a:t>So what are the benefits to having an ASC-WDS account? Well… </a:t>
            </a:r>
          </a:p>
          <a:p>
            <a:endParaRPr lang="en-GB"/>
          </a:p>
          <a:p>
            <a:r>
              <a:rPr lang="en-GB"/>
              <a:t>You can gain access to funding for training your staff </a:t>
            </a:r>
          </a:p>
          <a:p>
            <a:r>
              <a:rPr lang="en-GB"/>
              <a:t>The system provides safe and free storage of staff records and can help you to manage your training records. </a:t>
            </a:r>
          </a:p>
          <a:p>
            <a:r>
              <a:rPr lang="en-GB"/>
              <a:t>You can benchmark your workplace against other providers in your area, for metrics like pay, turnover rates or staff sickness. </a:t>
            </a:r>
            <a:br>
              <a:rPr lang="en-GB"/>
            </a:b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endParaRPr lang="en-GB"/>
          </a:p>
        </p:txBody>
      </p:sp>
      <p:sp>
        <p:nvSpPr>
          <p:cNvPr id="4" name="Slide Number Placeholder 3"/>
          <p:cNvSpPr>
            <a:spLocks noGrp="1"/>
          </p:cNvSpPr>
          <p:nvPr>
            <p:ph type="sldNum" sz="quarter" idx="5"/>
          </p:nvPr>
        </p:nvSpPr>
        <p:spPr/>
        <p:txBody>
          <a:bodyPr/>
          <a:lstStyle/>
          <a:p>
            <a:fld id="{A5EB467E-689E-4776-8297-2FB7C7A995D4}" type="slidenum">
              <a:rPr lang="en-GB" smtClean="0"/>
              <a:t>15</a:t>
            </a:fld>
            <a:endParaRPr lang="en-GB"/>
          </a:p>
        </p:txBody>
      </p:sp>
    </p:spTree>
    <p:extLst>
      <p:ext uri="{BB962C8B-B14F-4D97-AF65-F5344CB8AC3E}">
        <p14:creationId xmlns:p14="http://schemas.microsoft.com/office/powerpoint/2010/main" val="14670302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a:t>In 2025/26 ASC-WDS is linked to the Adult Social Care Learning and Development Support Scheme. The webpages linked provide more information about what can be claimed and the process to do so. The key point is that you must have an up to date ASC-WDS account to claim from the funds, and that these funding sources have saved care providers thousands of pounds. </a:t>
            </a:r>
          </a:p>
          <a:p>
            <a:endParaRPr lang="en-GB"/>
          </a:p>
          <a:p>
            <a:r>
              <a:rPr lang="en-GB"/>
              <a:t>Training available through quality assured training providers includes</a:t>
            </a:r>
          </a:p>
          <a:p>
            <a:r>
              <a:rPr lang="en-GB"/>
              <a:t>Leadership and management </a:t>
            </a:r>
          </a:p>
          <a:p>
            <a:r>
              <a:rPr lang="en-GB"/>
              <a:t>Digital leadership</a:t>
            </a:r>
          </a:p>
          <a:p>
            <a:r>
              <a:rPr lang="en-GB"/>
              <a:t>Mental health first aid</a:t>
            </a:r>
          </a:p>
          <a:p>
            <a:r>
              <a:rPr lang="en-GB"/>
              <a:t>Positive behavioural support</a:t>
            </a:r>
          </a:p>
          <a:p>
            <a:r>
              <a:rPr lang="en-GB"/>
              <a:t>Level 2 and 3 qualifications in subjects such as dementia and end </a:t>
            </a:r>
            <a:r>
              <a:rPr lang="en-GB" err="1"/>
              <a:t>fo</a:t>
            </a:r>
            <a:r>
              <a:rPr lang="en-GB"/>
              <a:t> life</a:t>
            </a:r>
          </a:p>
        </p:txBody>
      </p:sp>
      <p:sp>
        <p:nvSpPr>
          <p:cNvPr id="4" name="Slide Number Placeholder 3"/>
          <p:cNvSpPr>
            <a:spLocks noGrp="1"/>
          </p:cNvSpPr>
          <p:nvPr>
            <p:ph type="sldNum" sz="quarter" idx="5"/>
          </p:nvPr>
        </p:nvSpPr>
        <p:spPr/>
        <p:txBody>
          <a:bodyPr/>
          <a:lstStyle/>
          <a:p>
            <a:fld id="{2B9240D4-6F14-3449-8FA2-7400E50A5229}" type="slidenum">
              <a:rPr lang="en-US" smtClean="0"/>
              <a:t>16</a:t>
            </a:fld>
            <a:endParaRPr lang="en-US"/>
          </a:p>
        </p:txBody>
      </p:sp>
    </p:spTree>
    <p:extLst>
      <p:ext uri="{BB962C8B-B14F-4D97-AF65-F5344CB8AC3E}">
        <p14:creationId xmlns:p14="http://schemas.microsoft.com/office/powerpoint/2010/main" val="29734329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342600-1548-0CD0-8BE3-83E6E588DA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A1D46D-AFA6-10DC-E258-EDA901106E97}"/>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58F614B3-96A2-8A9E-7B67-91ED47E8F122}"/>
              </a:ext>
            </a:extLst>
          </p:cNvPr>
          <p:cNvSpPr>
            <a:spLocks noGrp="1"/>
          </p:cNvSpPr>
          <p:nvPr>
            <p:ph type="body" idx="1"/>
          </p:nvPr>
        </p:nvSpPr>
        <p:spPr/>
        <p:txBody>
          <a:bodyPr/>
          <a:lstStyle/>
          <a:p>
            <a:r>
              <a:rPr lang="en-US"/>
              <a:t>The strategy articulates the importance of social care in nursing education including practice learning placements and it makes recommendations for stakeholders under four strategic objectives.</a:t>
            </a:r>
          </a:p>
          <a:p>
            <a:endParaRPr lang="en-US"/>
          </a:p>
          <a:p>
            <a:r>
              <a:rPr lang="en-US"/>
              <a:t>The first objective is - The opportunities social care has to offer –  The strategy engages students as well as health and education systems to </a:t>
            </a:r>
            <a:r>
              <a:rPr lang="en-US" err="1"/>
              <a:t>recognise</a:t>
            </a:r>
            <a:r>
              <a:rPr lang="en-US"/>
              <a:t> social care as a rewarding environment to work in with a rich landscape of opportunities for learning and development. </a:t>
            </a:r>
          </a:p>
          <a:p>
            <a:endParaRPr lang="en-US"/>
          </a:p>
          <a:p>
            <a:r>
              <a:rPr lang="en-US"/>
              <a:t>The second objective is - Facilitating access to these opportunities –The strategy brings a focus on the value of social care placements and works to develop closer partnership working with universities and collages to support access to placements and routes into adult social care.</a:t>
            </a:r>
          </a:p>
          <a:p>
            <a:endParaRPr lang="en-US"/>
          </a:p>
          <a:p>
            <a:r>
              <a:rPr lang="en-US"/>
              <a:t>The third objective is - Maintain and grow the quality of social care practice placements - Raising the profile of social care and the nursing workforce through the strategy will continue to grow practice placement capacity and with collaborative approaches ensure the quality of the practice placement is maintained. </a:t>
            </a:r>
          </a:p>
          <a:p>
            <a:endParaRPr lang="en-US"/>
          </a:p>
          <a:p>
            <a:r>
              <a:rPr lang="en-US"/>
              <a:t>The final objective is - Increase students awareness of social care and encourage them to consider it as a career – the strategy brings focus to the role of social care nursing and supports students insight into the range of career pathways for  nurses. It also highlights the role of education which is inclusive of social care nursing and the benefit of investing in career pathways leading to adult social care. By giving student nurses and nursing associates practice learning experiences in adult social care, they gain first-hand insight into the challenges and rewards of supporting people as close to their own home and as independently as possible.</a:t>
            </a:r>
          </a:p>
          <a:p>
            <a:endParaRPr lang="en-US"/>
          </a:p>
          <a:p>
            <a:r>
              <a:rPr lang="en-US"/>
              <a:t>This strategy implementation isn’t to say that everyone will end up wanting to work in social care, but our future workforce needs to understand how to work across the whole system.</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Social Care providers, universities and collages  have the opportunity to demonstrate their achievement of the recommendations to receive a commendation awarded by Skills for Care.</a:t>
            </a:r>
          </a:p>
          <a:p>
            <a:endParaRPr lang="en-US"/>
          </a:p>
          <a:p>
            <a:endParaRPr lang="en-GB"/>
          </a:p>
        </p:txBody>
      </p:sp>
      <p:sp>
        <p:nvSpPr>
          <p:cNvPr id="4" name="Slide Number Placeholder 3">
            <a:extLst>
              <a:ext uri="{FF2B5EF4-FFF2-40B4-BE49-F238E27FC236}">
                <a16:creationId xmlns:a16="http://schemas.microsoft.com/office/drawing/2014/main" id="{2F321E84-872D-151E-E4B3-09BEB3E40F2A}"/>
              </a:ext>
            </a:extLst>
          </p:cNvPr>
          <p:cNvSpPr>
            <a:spLocks noGrp="1"/>
          </p:cNvSpPr>
          <p:nvPr>
            <p:ph type="sldNum" sz="quarter" idx="5"/>
          </p:nvPr>
        </p:nvSpPr>
        <p:spPr/>
        <p:txBody>
          <a:bodyPr/>
          <a:lstStyle/>
          <a:p>
            <a:fld id="{2B9240D4-6F14-3449-8FA2-7400E50A5229}" type="slidenum">
              <a:rPr lang="en-US" smtClean="0"/>
              <a:t>18</a:t>
            </a:fld>
            <a:endParaRPr lang="en-US"/>
          </a:p>
        </p:txBody>
      </p:sp>
    </p:spTree>
    <p:extLst>
      <p:ext uri="{BB962C8B-B14F-4D97-AF65-F5344CB8AC3E}">
        <p14:creationId xmlns:p14="http://schemas.microsoft.com/office/powerpoint/2010/main" val="15919311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5B566F-721A-8501-59D1-F1B25FBCEC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1C0FBB-B90E-1D08-9A1D-4FE2A3903561}"/>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4A6ABD54-0912-762E-9BB2-A7CD6D0849CF}"/>
              </a:ext>
            </a:extLst>
          </p:cNvPr>
          <p:cNvSpPr>
            <a:spLocks noGrp="1"/>
          </p:cNvSpPr>
          <p:nvPr>
            <p:ph type="body" idx="1"/>
          </p:nvPr>
        </p:nvSpPr>
        <p:spPr/>
        <p:txBody>
          <a:bodyPr/>
          <a:lstStyle/>
          <a:p>
            <a:r>
              <a:rPr lang="en-GB"/>
              <a:t>There are several resources available to support with the implementation of student placements </a:t>
            </a:r>
          </a:p>
          <a:p>
            <a:endParaRPr lang="en-GB"/>
          </a:p>
          <a:p>
            <a:r>
              <a:rPr lang="en-GB"/>
              <a:t>‘Developing nursing placement opportunities in social care’ is a</a:t>
            </a:r>
            <a:r>
              <a:rPr lang="en-US"/>
              <a:t> guide for employers, practice assessors and practice supervisors who are responsible for assessing and providing learning opportunities for student nurses and nursing associates across the adult social care sector. </a:t>
            </a:r>
            <a:endParaRPr lang="en-GB"/>
          </a:p>
          <a:p>
            <a:endParaRPr lang="en-GB"/>
          </a:p>
          <a:p>
            <a:r>
              <a:rPr lang="en-GB"/>
              <a:t>It offer clear guidance for providers on how to prepare for student placements including information students will needs.</a:t>
            </a:r>
          </a:p>
          <a:p>
            <a:r>
              <a:rPr lang="en-GB"/>
              <a:t>The guide clearly explains the role and requirements of the practice assessor and practice supervisor roles. </a:t>
            </a:r>
          </a:p>
          <a:p>
            <a:r>
              <a:rPr lang="en-GB"/>
              <a:t>The guide supports providers to understand how to provide high quality practice learning environments in practice.</a:t>
            </a:r>
          </a:p>
          <a:p>
            <a:r>
              <a:rPr lang="en-GB"/>
              <a:t>Its also  supports providers to understand the opportunities and benefits of hosting students with a variety of testimonials and case studies from the sector. </a:t>
            </a:r>
          </a:p>
          <a:p>
            <a:endParaRPr lang="en-GB"/>
          </a:p>
        </p:txBody>
      </p:sp>
      <p:sp>
        <p:nvSpPr>
          <p:cNvPr id="4" name="Slide Number Placeholder 3">
            <a:extLst>
              <a:ext uri="{FF2B5EF4-FFF2-40B4-BE49-F238E27FC236}">
                <a16:creationId xmlns:a16="http://schemas.microsoft.com/office/drawing/2014/main" id="{097376A0-7923-9195-9DFD-AD22D04077A2}"/>
              </a:ext>
            </a:extLst>
          </p:cNvPr>
          <p:cNvSpPr>
            <a:spLocks noGrp="1"/>
          </p:cNvSpPr>
          <p:nvPr>
            <p:ph type="sldNum" sz="quarter" idx="5"/>
          </p:nvPr>
        </p:nvSpPr>
        <p:spPr/>
        <p:txBody>
          <a:bodyPr/>
          <a:lstStyle/>
          <a:p>
            <a:fld id="{2B9240D4-6F14-3449-8FA2-7400E50A5229}" type="slidenum">
              <a:rPr lang="en-US" smtClean="0"/>
              <a:t>19</a:t>
            </a:fld>
            <a:endParaRPr lang="en-US"/>
          </a:p>
        </p:txBody>
      </p:sp>
    </p:spTree>
    <p:extLst>
      <p:ext uri="{BB962C8B-B14F-4D97-AF65-F5344CB8AC3E}">
        <p14:creationId xmlns:p14="http://schemas.microsoft.com/office/powerpoint/2010/main" val="19940815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993CC1-1ED5-FBD1-17DA-F4F2E6C130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B27A38-916B-7A00-41AB-163BEB2F030B}"/>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D3F63281-A513-B5AA-A88C-A0C087046C14}"/>
              </a:ext>
            </a:extLst>
          </p:cNvPr>
          <p:cNvSpPr>
            <a:spLocks noGrp="1"/>
          </p:cNvSpPr>
          <p:nvPr>
            <p:ph type="body" idx="1"/>
          </p:nvPr>
        </p:nvSpPr>
        <p:spPr/>
        <p:txBody>
          <a:bodyPr/>
          <a:lstStyle/>
          <a:p>
            <a:r>
              <a:rPr lang="en-US"/>
              <a:t>A further resource is ‘How to make the most of student placements in social care settings’</a:t>
            </a:r>
          </a:p>
          <a:p>
            <a:endParaRPr lang="en-US"/>
          </a:p>
          <a:p>
            <a:r>
              <a:rPr lang="en-US"/>
              <a:t>This guide was created in partnership by Skills for Care and Health Education England (HEE), it provides essential information about making the most of placements in social care for students, education providers and employers alike. Co-produced with those who are working and living within social care settings, the guide has been commissioned to support the system to understand the depth of nursing and nurse-led services within social care and the richness of learning that can be accessed by students should they take up a social care placement.</a:t>
            </a:r>
          </a:p>
          <a:p>
            <a:endParaRPr lang="en-US"/>
          </a:p>
          <a:p>
            <a:r>
              <a:rPr lang="en-US"/>
              <a:t>This guide covers </a:t>
            </a:r>
          </a:p>
          <a:p>
            <a:r>
              <a:rPr lang="en-US"/>
              <a:t>■ what social care is </a:t>
            </a:r>
          </a:p>
          <a:p>
            <a:r>
              <a:rPr lang="en-US"/>
              <a:t>■ the learning which is available to healthcare and nursing students</a:t>
            </a:r>
          </a:p>
          <a:p>
            <a:r>
              <a:rPr lang="en-US"/>
              <a:t>■ what a person who needs care and support wants nurses to know about them and the environment </a:t>
            </a:r>
          </a:p>
          <a:p>
            <a:r>
              <a:rPr lang="en-US"/>
              <a:t>■ how the standards of proficiency for registered nurses map to different settings </a:t>
            </a:r>
          </a:p>
          <a:p>
            <a:endParaRPr lang="en-GB"/>
          </a:p>
        </p:txBody>
      </p:sp>
      <p:sp>
        <p:nvSpPr>
          <p:cNvPr id="4" name="Slide Number Placeholder 3">
            <a:extLst>
              <a:ext uri="{FF2B5EF4-FFF2-40B4-BE49-F238E27FC236}">
                <a16:creationId xmlns:a16="http://schemas.microsoft.com/office/drawing/2014/main" id="{FCD9702D-0915-94BF-1854-74F21DCD38DC}"/>
              </a:ext>
            </a:extLst>
          </p:cNvPr>
          <p:cNvSpPr>
            <a:spLocks noGrp="1"/>
          </p:cNvSpPr>
          <p:nvPr>
            <p:ph type="sldNum" sz="quarter" idx="5"/>
          </p:nvPr>
        </p:nvSpPr>
        <p:spPr/>
        <p:txBody>
          <a:bodyPr/>
          <a:lstStyle/>
          <a:p>
            <a:fld id="{2B9240D4-6F14-3449-8FA2-7400E50A5229}" type="slidenum">
              <a:rPr lang="en-US" smtClean="0"/>
              <a:t>20</a:t>
            </a:fld>
            <a:endParaRPr lang="en-US"/>
          </a:p>
        </p:txBody>
      </p:sp>
    </p:spTree>
    <p:extLst>
      <p:ext uri="{BB962C8B-B14F-4D97-AF65-F5344CB8AC3E}">
        <p14:creationId xmlns:p14="http://schemas.microsoft.com/office/powerpoint/2010/main" val="19705504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US"/>
              <a:t>The employment rights bill sets out regulations to negotiate a fair pay agreement </a:t>
            </a:r>
          </a:p>
          <a:p>
            <a:endParaRPr lang="en-US"/>
          </a:p>
          <a:p>
            <a:r>
              <a:rPr lang="en-US"/>
              <a:t>In addition to the info shared on the slide, it is worth noting that the FPA will be the first ever agreement of its kind in the social care sector. </a:t>
            </a:r>
          </a:p>
          <a:p>
            <a:endParaRPr lang="en-GB"/>
          </a:p>
        </p:txBody>
      </p:sp>
      <p:sp>
        <p:nvSpPr>
          <p:cNvPr id="4" name="Slide Number Placeholder 3"/>
          <p:cNvSpPr>
            <a:spLocks noGrp="1"/>
          </p:cNvSpPr>
          <p:nvPr>
            <p:ph type="sldNum" sz="quarter" idx="5"/>
          </p:nvPr>
        </p:nvSpPr>
        <p:spPr/>
        <p:txBody>
          <a:bodyPr/>
          <a:lstStyle/>
          <a:p>
            <a:fld id="{2B9240D4-6F14-3449-8FA2-7400E50A5229}" type="slidenum">
              <a:rPr lang="en-US" smtClean="0"/>
              <a:t>21</a:t>
            </a:fld>
            <a:endParaRPr lang="en-US"/>
          </a:p>
        </p:txBody>
      </p:sp>
    </p:spTree>
    <p:extLst>
      <p:ext uri="{BB962C8B-B14F-4D97-AF65-F5344CB8AC3E}">
        <p14:creationId xmlns:p14="http://schemas.microsoft.com/office/powerpoint/2010/main" val="9378838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8175C2-4300-29E0-2962-AA4DCD5526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787ED8-8708-E676-9CD1-B6CA8044DAF2}"/>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5CFDB565-3567-71FB-1F2A-B4300514084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B1220D2-430C-24EA-479D-4AB15E42CC96}"/>
              </a:ext>
            </a:extLst>
          </p:cNvPr>
          <p:cNvSpPr>
            <a:spLocks noGrp="1"/>
          </p:cNvSpPr>
          <p:nvPr>
            <p:ph type="sldNum" sz="quarter" idx="5"/>
          </p:nvPr>
        </p:nvSpPr>
        <p:spPr/>
        <p:txBody>
          <a:bodyPr/>
          <a:lstStyle/>
          <a:p>
            <a:fld id="{2B9240D4-6F14-3449-8FA2-7400E50A5229}" type="slidenum">
              <a:rPr lang="en-US" smtClean="0"/>
              <a:t>22</a:t>
            </a:fld>
            <a:endParaRPr lang="en-US"/>
          </a:p>
        </p:txBody>
      </p:sp>
    </p:spTree>
    <p:extLst>
      <p:ext uri="{BB962C8B-B14F-4D97-AF65-F5344CB8AC3E}">
        <p14:creationId xmlns:p14="http://schemas.microsoft.com/office/powerpoint/2010/main" val="22473938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A90C50-E1AF-E96E-294C-864D2A3549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2AEE8A-0926-7049-3342-2ACFACFFB7B3}"/>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DCE46DA8-01E6-7516-66F0-24C7C463AE83}"/>
              </a:ext>
            </a:extLst>
          </p:cNvPr>
          <p:cNvSpPr>
            <a:spLocks noGrp="1"/>
          </p:cNvSpPr>
          <p:nvPr>
            <p:ph type="body" idx="1"/>
          </p:nvPr>
        </p:nvSpPr>
        <p:spPr/>
        <p:txBody>
          <a:bodyPr/>
          <a:lstStyle/>
          <a:p>
            <a:r>
              <a:rPr lang="en-GB"/>
              <a:t>DHSC is currently in the “Engagement and consultation” stage of the process </a:t>
            </a:r>
          </a:p>
        </p:txBody>
      </p:sp>
      <p:sp>
        <p:nvSpPr>
          <p:cNvPr id="4" name="Slide Number Placeholder 3">
            <a:extLst>
              <a:ext uri="{FF2B5EF4-FFF2-40B4-BE49-F238E27FC236}">
                <a16:creationId xmlns:a16="http://schemas.microsoft.com/office/drawing/2014/main" id="{5BEDDE0F-581E-3E8F-A533-D4D964F7E128}"/>
              </a:ext>
            </a:extLst>
          </p:cNvPr>
          <p:cNvSpPr>
            <a:spLocks noGrp="1"/>
          </p:cNvSpPr>
          <p:nvPr>
            <p:ph type="sldNum" sz="quarter" idx="5"/>
          </p:nvPr>
        </p:nvSpPr>
        <p:spPr/>
        <p:txBody>
          <a:bodyPr/>
          <a:lstStyle/>
          <a:p>
            <a:fld id="{2B9240D4-6F14-3449-8FA2-7400E50A5229}" type="slidenum">
              <a:rPr lang="en-US" smtClean="0"/>
              <a:t>23</a:t>
            </a:fld>
            <a:endParaRPr lang="en-US"/>
          </a:p>
        </p:txBody>
      </p:sp>
    </p:spTree>
    <p:extLst>
      <p:ext uri="{BB962C8B-B14F-4D97-AF65-F5344CB8AC3E}">
        <p14:creationId xmlns:p14="http://schemas.microsoft.com/office/powerpoint/2010/main" val="33543468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9240D4-6F14-3449-8FA2-7400E50A5229}" type="slidenum">
              <a:rPr lang="en-US" smtClean="0"/>
              <a:t>24</a:t>
            </a:fld>
            <a:endParaRPr lang="en-US"/>
          </a:p>
        </p:txBody>
      </p:sp>
    </p:spTree>
    <p:extLst>
      <p:ext uri="{BB962C8B-B14F-4D97-AF65-F5344CB8AC3E}">
        <p14:creationId xmlns:p14="http://schemas.microsoft.com/office/powerpoint/2010/main" val="1980392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US"/>
          </a:p>
          <a:p>
            <a:r>
              <a:rPr lang="en-US"/>
              <a:t>I wanted to start by talking about the Workforce strategy for adult social care, which was launched just over 1 year ago..</a:t>
            </a:r>
          </a:p>
          <a:p>
            <a:pPr>
              <a:lnSpc>
                <a:spcPts val="1569"/>
              </a:lnSpc>
            </a:pPr>
            <a:endParaRPr lang="en-GB">
              <a:ea typeface="Calibri"/>
              <a:cs typeface="Calibri"/>
            </a:endParaRPr>
          </a:p>
          <a:p>
            <a:r>
              <a:rPr lang="en-US" sz="1200" b="0" i="0" kern="1200">
                <a:solidFill>
                  <a:schemeClr val="tx1"/>
                </a:solidFill>
                <a:effectLst/>
                <a:latin typeface="+mn-lt"/>
                <a:ea typeface="+mn-ea"/>
                <a:cs typeface="+mn-cs"/>
              </a:rPr>
              <a:t>For the first time ever, the adult social care sector came together, led by Skills for Care, to develop the Workforce Strategy it needed to recognize the contribution of social care</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Social care needed to ensure we have enough of the right people with the right skills to provide the best possible care and support for the people who draw on it, the strategy aims to address the long term challenges with recruitment and retention.</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Development of the strategy was collaborative with members who were system leaders representing voices across social care,  it could not have been developed without the expertise, time and commitment of many stakeholders.</a:t>
            </a:r>
          </a:p>
          <a:p>
            <a:pPr marL="0" marR="0" lvl="0" indent="0" algn="l" defTabSz="914400" rtl="0" eaLnBrk="1" fontAlgn="auto" latinLnBrk="0" hangingPunct="1">
              <a:lnSpc>
                <a:spcPts val="1569"/>
              </a:lnSpc>
              <a:spcBef>
                <a:spcPts val="0"/>
              </a:spcBef>
              <a:spcAft>
                <a:spcPts val="0"/>
              </a:spcAft>
              <a:buClrTx/>
              <a:buSzTx/>
              <a:buFontTx/>
              <a:buNone/>
              <a:tabLst/>
              <a:defRPr/>
            </a:pPr>
            <a:endParaRPr lang="en-GB" sz="1200" kern="1200">
              <a:solidFill>
                <a:schemeClr val="tx1"/>
              </a:solidFill>
              <a:effectLst/>
              <a:latin typeface="+mn-lt"/>
              <a:ea typeface="+mn-ea"/>
              <a:cs typeface="+mn-cs"/>
            </a:endParaRPr>
          </a:p>
          <a:p>
            <a:pPr marL="0" marR="0" lvl="0" indent="0" algn="l" defTabSz="914400" rtl="0" eaLnBrk="1" fontAlgn="auto" latinLnBrk="0" hangingPunct="1">
              <a:lnSpc>
                <a:spcPts val="1569"/>
              </a:lnSpc>
              <a:spcBef>
                <a:spcPts val="0"/>
              </a:spcBef>
              <a:spcAft>
                <a:spcPts val="0"/>
              </a:spcAft>
              <a:buClrTx/>
              <a:buSzTx/>
              <a:buFontTx/>
              <a:buNone/>
              <a:tabLst/>
              <a:defRPr/>
            </a:pPr>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B9240D4-6F14-3449-8FA2-7400E50A5229}" type="slidenum">
              <a:rPr lang="en-US" smtClean="0"/>
              <a:t>5</a:t>
            </a:fld>
            <a:endParaRPr lang="en-US"/>
          </a:p>
        </p:txBody>
      </p:sp>
    </p:spTree>
    <p:extLst>
      <p:ext uri="{BB962C8B-B14F-4D97-AF65-F5344CB8AC3E}">
        <p14:creationId xmlns:p14="http://schemas.microsoft.com/office/powerpoint/2010/main" val="10270358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8B59C9F-2E02-4C64-9333-5E158072D681}" type="slidenum">
              <a:rPr lang="en-GB" smtClean="0"/>
              <a:t>40</a:t>
            </a:fld>
            <a:endParaRPr lang="en-GB"/>
          </a:p>
        </p:txBody>
      </p:sp>
    </p:spTree>
    <p:extLst>
      <p:ext uri="{BB962C8B-B14F-4D97-AF65-F5344CB8AC3E}">
        <p14:creationId xmlns:p14="http://schemas.microsoft.com/office/powerpoint/2010/main" val="32431663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a:extLst>
            <a:ext uri="{FF2B5EF4-FFF2-40B4-BE49-F238E27FC236}">
              <a16:creationId xmlns:a16="http://schemas.microsoft.com/office/drawing/2014/main" id="{AB55CE56-4949-6216-07D7-9818F2278B08}"/>
            </a:ext>
          </a:extLst>
        </p:cNvPr>
        <p:cNvGrpSpPr/>
        <p:nvPr/>
      </p:nvGrpSpPr>
      <p:grpSpPr>
        <a:xfrm>
          <a:off x="0" y="0"/>
          <a:ext cx="0" cy="0"/>
          <a:chOff x="0" y="0"/>
          <a:chExt cx="0" cy="0"/>
        </a:xfrm>
      </p:grpSpPr>
      <p:sp>
        <p:nvSpPr>
          <p:cNvPr id="51" name="Google Shape;51;p:notes">
            <a:extLst>
              <a:ext uri="{FF2B5EF4-FFF2-40B4-BE49-F238E27FC236}">
                <a16:creationId xmlns:a16="http://schemas.microsoft.com/office/drawing/2014/main" id="{E2619B7E-29F3-E798-1DB1-B7F9D00E236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a:extLst>
              <a:ext uri="{FF2B5EF4-FFF2-40B4-BE49-F238E27FC236}">
                <a16:creationId xmlns:a16="http://schemas.microsoft.com/office/drawing/2014/main" id="{21592075-E570-3CCB-C364-0C236CDFFAE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04518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a:extLst>
            <a:ext uri="{FF2B5EF4-FFF2-40B4-BE49-F238E27FC236}">
              <a16:creationId xmlns:a16="http://schemas.microsoft.com/office/drawing/2014/main" id="{752756E2-4A79-CCEA-9322-819A42A20E55}"/>
            </a:ext>
          </a:extLst>
        </p:cNvPr>
        <p:cNvGrpSpPr/>
        <p:nvPr/>
      </p:nvGrpSpPr>
      <p:grpSpPr>
        <a:xfrm>
          <a:off x="0" y="0"/>
          <a:ext cx="0" cy="0"/>
          <a:chOff x="0" y="0"/>
          <a:chExt cx="0" cy="0"/>
        </a:xfrm>
      </p:grpSpPr>
      <p:sp>
        <p:nvSpPr>
          <p:cNvPr id="51" name="Google Shape;51;p:notes">
            <a:extLst>
              <a:ext uri="{FF2B5EF4-FFF2-40B4-BE49-F238E27FC236}">
                <a16:creationId xmlns:a16="http://schemas.microsoft.com/office/drawing/2014/main" id="{888CEE5C-0687-E3B3-CD56-1F4B938F270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a:extLst>
              <a:ext uri="{FF2B5EF4-FFF2-40B4-BE49-F238E27FC236}">
                <a16:creationId xmlns:a16="http://schemas.microsoft.com/office/drawing/2014/main" id="{26CBF040-7B04-D805-20C4-F4072013C90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4093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a:extLst>
            <a:ext uri="{FF2B5EF4-FFF2-40B4-BE49-F238E27FC236}">
              <a16:creationId xmlns:a16="http://schemas.microsoft.com/office/drawing/2014/main" id="{217EED27-9492-916A-5E96-E28BE8A02959}"/>
            </a:ext>
          </a:extLst>
        </p:cNvPr>
        <p:cNvGrpSpPr/>
        <p:nvPr/>
      </p:nvGrpSpPr>
      <p:grpSpPr>
        <a:xfrm>
          <a:off x="0" y="0"/>
          <a:ext cx="0" cy="0"/>
          <a:chOff x="0" y="0"/>
          <a:chExt cx="0" cy="0"/>
        </a:xfrm>
      </p:grpSpPr>
      <p:sp>
        <p:nvSpPr>
          <p:cNvPr id="51" name="Google Shape;51;p:notes">
            <a:extLst>
              <a:ext uri="{FF2B5EF4-FFF2-40B4-BE49-F238E27FC236}">
                <a16:creationId xmlns:a16="http://schemas.microsoft.com/office/drawing/2014/main" id="{CFBBDC81-D9EE-283D-FA89-44DC00C44CA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a:extLst>
              <a:ext uri="{FF2B5EF4-FFF2-40B4-BE49-F238E27FC236}">
                <a16:creationId xmlns:a16="http://schemas.microsoft.com/office/drawing/2014/main" id="{8633452C-0BAD-CEF4-C9C8-B7FF38CFB0D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71515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a:extLst>
            <a:ext uri="{FF2B5EF4-FFF2-40B4-BE49-F238E27FC236}">
              <a16:creationId xmlns:a16="http://schemas.microsoft.com/office/drawing/2014/main" id="{54BF4EF8-681D-4A49-060B-1BD771439981}"/>
            </a:ext>
          </a:extLst>
        </p:cNvPr>
        <p:cNvGrpSpPr/>
        <p:nvPr/>
      </p:nvGrpSpPr>
      <p:grpSpPr>
        <a:xfrm>
          <a:off x="0" y="0"/>
          <a:ext cx="0" cy="0"/>
          <a:chOff x="0" y="0"/>
          <a:chExt cx="0" cy="0"/>
        </a:xfrm>
      </p:grpSpPr>
      <p:sp>
        <p:nvSpPr>
          <p:cNvPr id="51" name="Google Shape;51;p:notes">
            <a:extLst>
              <a:ext uri="{FF2B5EF4-FFF2-40B4-BE49-F238E27FC236}">
                <a16:creationId xmlns:a16="http://schemas.microsoft.com/office/drawing/2014/main" id="{F5FA5828-D4DA-915A-2F76-D08E9A8E57F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a:extLst>
              <a:ext uri="{FF2B5EF4-FFF2-40B4-BE49-F238E27FC236}">
                <a16:creationId xmlns:a16="http://schemas.microsoft.com/office/drawing/2014/main" id="{2511782D-197F-949C-9D29-D5326AD107A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84641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GB"/>
          </a:p>
          <a:p>
            <a:pPr marL="0" indent="0">
              <a:buFont typeface="+mj-lt"/>
              <a:buNone/>
            </a:pPr>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3DD3EC-F651-46AA-A235-76BECCC62E0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05378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282">
              <a:defRPr/>
            </a:pPr>
            <a:r>
              <a:rPr lang="en-GB"/>
              <a:t>On your table you will find a copy of the Take What you Need Tokens. These have been created by Dr Karen </a:t>
            </a:r>
            <a:r>
              <a:rPr lang="en-GB" err="1"/>
              <a:t>Triesman</a:t>
            </a:r>
            <a:r>
              <a:rPr lang="en-GB"/>
              <a:t>, who you may have already heard of. She is a trauma specialist who has created lots of amazing resources that we will use in the SOS+ learning programme. </a:t>
            </a:r>
          </a:p>
          <a:p>
            <a:pPr defTabSz="966282">
              <a:defRPr/>
            </a:pPr>
            <a:endParaRPr lang="en-GB"/>
          </a:p>
          <a:p>
            <a:pPr defTabSz="966282">
              <a:defRPr/>
            </a:pPr>
            <a:r>
              <a:rPr lang="en-GB"/>
              <a:t>These tokens can be used to help us think about what ourselves and other might need in order to feel supported and safe. You can use these tokens in a number of ways, but for the purposes of today we are going to use them to help identify what everybody needs in order to make this space a successful learning environment for everyone. </a:t>
            </a:r>
          </a:p>
          <a:p>
            <a:pPr defTabSz="966282">
              <a:defRPr/>
            </a:pPr>
            <a:endParaRPr lang="en-GB"/>
          </a:p>
          <a:p>
            <a:pPr defTabSz="966282">
              <a:defRPr/>
            </a:pPr>
            <a:r>
              <a:rPr lang="en-GB"/>
              <a:t>There is something really positive about starting the day by taking something you need and offering the same opportunity to others. </a:t>
            </a:r>
          </a:p>
          <a:p>
            <a:pPr defTabSz="966282">
              <a:defRPr/>
            </a:pPr>
            <a:endParaRPr lang="en-GB"/>
          </a:p>
          <a:p>
            <a:pPr defTabSz="966282">
              <a:defRPr/>
            </a:pPr>
            <a:r>
              <a:rPr lang="en-GB" b="0"/>
              <a:t>Take some time to think about what you need today, there may be things you can think of that aren’t on the screen.</a:t>
            </a:r>
          </a:p>
          <a:p>
            <a:pPr defTabSz="966282">
              <a:defRPr/>
            </a:pPr>
            <a:endParaRPr lang="en-GB" b="0"/>
          </a:p>
          <a:p>
            <a:pPr defTabSz="924641">
              <a:defRPr/>
            </a:pPr>
            <a:r>
              <a:rPr lang="en-GB"/>
              <a:t>We are going to use the Take What you Need Tokens to shape our AGREEMENT FOR SUCCESS. These are guidelines developed by everyone working together to identify what they need to feel safe in the learning environment to achieve their best.  </a:t>
            </a:r>
          </a:p>
          <a:p>
            <a:pPr defTabSz="924641">
              <a:defRPr/>
            </a:pPr>
            <a:r>
              <a:rPr lang="en-GB"/>
              <a:t>Agreement  for success align with restorative approaches to prevent relationship struggles from happening, and can be used a start of any conversation whether that conversation is with peers, colleagues or the people we are working with.</a:t>
            </a:r>
          </a:p>
          <a:p>
            <a:pPr defTabSz="924641">
              <a:defRPr/>
            </a:pPr>
            <a:endParaRPr lang="en-GB"/>
          </a:p>
          <a:p>
            <a:pPr defTabSz="924641">
              <a:defRPr/>
            </a:pPr>
            <a:r>
              <a:rPr lang="en-GB"/>
              <a:t>We’ve returned to face to face training, and this might come with some challenges. This is the space for us to try and iron some of those things out. For example, some of you might feel the need to get up and walk around. These are the types of things that we need to think about.</a:t>
            </a:r>
          </a:p>
          <a:p>
            <a:pPr defTabSz="924641">
              <a:defRPr/>
            </a:pPr>
            <a:endParaRPr lang="en-GB"/>
          </a:p>
          <a:p>
            <a:r>
              <a:rPr lang="en-GB" b="1">
                <a:ea typeface="Calibri" panose="020F0502020204030204" pitchFamily="34" charset="0"/>
                <a:cs typeface="Times New Roman" panose="02020603050405020304" pitchFamily="18" charset="0"/>
              </a:rPr>
              <a:t>Table Activity:  </a:t>
            </a:r>
            <a:r>
              <a:rPr lang="en-GB">
                <a:ea typeface="Calibri" panose="020F0502020204030204" pitchFamily="34" charset="0"/>
                <a:cs typeface="Times New Roman" panose="02020603050405020304" pitchFamily="18" charset="0"/>
              </a:rPr>
              <a:t>20 mins total (10 mins to prepare – 10 mins to share)</a:t>
            </a:r>
          </a:p>
          <a:p>
            <a:endParaRPr lang="en-GB"/>
          </a:p>
          <a:p>
            <a:pPr defTabSz="924641">
              <a:defRPr/>
            </a:pPr>
            <a:r>
              <a:rPr lang="en-GB">
                <a:ea typeface="Calibri" panose="020F0502020204030204" pitchFamily="34" charset="0"/>
                <a:cs typeface="Times New Roman" panose="02020603050405020304" pitchFamily="18" charset="0"/>
              </a:rPr>
              <a:t>As a group consider what you will agree to, to meet everyone's needs within the group</a:t>
            </a:r>
            <a:r>
              <a:rPr lang="en-GB"/>
              <a:t> and what you will agree to in order to meet the needs of others in the room. You may want to use some of the needs highlighted in the word cloud to shape your Agreement for Success. </a:t>
            </a:r>
          </a:p>
          <a:p>
            <a:endParaRPr lang="en-GB"/>
          </a:p>
          <a:p>
            <a:r>
              <a:rPr lang="en-GB"/>
              <a:t>Write your Agreement for Success on the paper</a:t>
            </a:r>
          </a:p>
          <a:p>
            <a:endParaRPr lang="en-GB" b="1"/>
          </a:p>
          <a:p>
            <a:r>
              <a:rPr lang="en-GB" b="1"/>
              <a:t>Feedback: </a:t>
            </a:r>
          </a:p>
          <a:p>
            <a:r>
              <a:rPr lang="en-GB"/>
              <a:t>Choose two Agreements for Success to share with the room.</a:t>
            </a:r>
          </a:p>
          <a:p>
            <a:endParaRPr lang="en-GB"/>
          </a:p>
        </p:txBody>
      </p:sp>
      <p:sp>
        <p:nvSpPr>
          <p:cNvPr id="4" name="Slide Number Placeholder 3"/>
          <p:cNvSpPr>
            <a:spLocks noGrp="1"/>
          </p:cNvSpPr>
          <p:nvPr>
            <p:ph type="sldNum" sz="quarter" idx="5"/>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A4B27A1F-C501-4599-B9A4-ECB72D6D0C61}"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34654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36B194-506D-CB94-5CAE-F471C8BCFE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27150C-494B-FDF1-14CA-92A88C4C18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668E6A-59BC-066D-923C-CE5D4CE5BA73}"/>
              </a:ext>
            </a:extLst>
          </p:cNvPr>
          <p:cNvSpPr>
            <a:spLocks noGrp="1"/>
          </p:cNvSpPr>
          <p:nvPr>
            <p:ph type="body" idx="1"/>
          </p:nvPr>
        </p:nvSpPr>
        <p:spPr/>
        <p:txBody>
          <a:bodyPr/>
          <a:lstStyle/>
          <a:p>
            <a:pPr marL="0" indent="0">
              <a:buFont typeface="+mj-lt"/>
              <a:buNone/>
            </a:pPr>
            <a:r>
              <a:rPr lang="en-GB"/>
              <a:t>When you go onto CPD there is a specific tile for Signs of Safety – if you click on that it will list all the courses</a:t>
            </a:r>
          </a:p>
          <a:p>
            <a:pPr marL="0" indent="0">
              <a:buFont typeface="+mj-lt"/>
              <a:buNone/>
            </a:pPr>
            <a:endParaRPr lang="en-GB"/>
          </a:p>
          <a:p>
            <a:endParaRPr lang="en-GB"/>
          </a:p>
        </p:txBody>
      </p:sp>
      <p:sp>
        <p:nvSpPr>
          <p:cNvPr id="4" name="Slide Number Placeholder 3">
            <a:extLst>
              <a:ext uri="{FF2B5EF4-FFF2-40B4-BE49-F238E27FC236}">
                <a16:creationId xmlns:a16="http://schemas.microsoft.com/office/drawing/2014/main" id="{BF3CDAC7-2D75-02EA-BF1B-DB13EFD6A08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3DD3EC-F651-46AA-A235-76BECCC62E0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83631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LINK FOR WORK BOOK</a:t>
            </a:r>
          </a:p>
          <a:p>
            <a:endParaRPr lang="en-GB"/>
          </a:p>
          <a:p>
            <a:r>
              <a:rPr lang="en-GB"/>
              <a:t>https://view.pagetiger.com/Workforce-Development/signs-of-safety-acs</a:t>
            </a:r>
            <a:endParaRPr lang="en-GB">
              <a:cs typeface="Calibri"/>
            </a:endParaRPr>
          </a:p>
          <a:p>
            <a:endParaRPr lang="en-GB"/>
          </a:p>
          <a:p>
            <a:r>
              <a:rPr lang="en-GB"/>
              <a:t>We have an electronic workbook that everyone will be able to access which gives details of the principles and the framework and gives lots of useful tools and useful questions to support a trauma informed, restorative solution-oriented approach.</a:t>
            </a:r>
            <a:endParaRPr lang="en-GB">
              <a:cs typeface="Calibri"/>
            </a:endParaRPr>
          </a:p>
          <a:p>
            <a:endParaRPr lang="en-GB"/>
          </a:p>
          <a:p>
            <a:endParaRPr lang="en-GB"/>
          </a:p>
          <a:p>
            <a:r>
              <a:rPr lang="en-GB"/>
              <a:t>. </a:t>
            </a:r>
            <a:endParaRPr lang="en-GB">
              <a:cs typeface="Calibri"/>
            </a:endParaRPr>
          </a:p>
          <a:p>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B27A1F-C501-4599-B9A4-ECB72D6D0C6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0409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US"/>
              <a:t>The strategy set sour 56 recommendations. </a:t>
            </a:r>
          </a:p>
          <a:p>
            <a:endParaRPr lang="en-US"/>
          </a:p>
          <a:p>
            <a:r>
              <a:rPr lang="en-US"/>
              <a:t>There are </a:t>
            </a:r>
            <a:r>
              <a:rPr lang="en-US" err="1"/>
              <a:t>recommnedations</a:t>
            </a:r>
            <a:r>
              <a:rPr lang="en-US"/>
              <a:t> that could be owned and acted upon by the whole sector and recommendations which be adopted by a new government</a:t>
            </a:r>
          </a:p>
          <a:p>
            <a:endParaRPr lang="en-US"/>
          </a:p>
          <a:p>
            <a:endParaRPr lang="en-US"/>
          </a:p>
          <a:p>
            <a:r>
              <a:rPr lang="en-US"/>
              <a:t>Attract and retain – action on pay, terms and conditions. International recruitment plan, wellbeing and equality, diversity and inclusivity</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Train – ensure access to funding for high quality training, expand skills through CWP, DHA. This has included Formalising and expanding the care cert training with L2 adult social care cert</a:t>
            </a:r>
          </a:p>
          <a:p>
            <a:endParaRPr lang="en-US"/>
          </a:p>
          <a:p>
            <a:r>
              <a:rPr lang="en-US"/>
              <a:t>Transformation – digital skills and costal and rural communities, the National care forum is piloting care technologist role</a:t>
            </a:r>
          </a:p>
          <a:p>
            <a:endParaRPr lang="en-US"/>
          </a:p>
          <a:p>
            <a:r>
              <a:rPr lang="en-US"/>
              <a:t>Small but mighty for registered professional already seen launch of preceptorship support package</a:t>
            </a:r>
          </a:p>
          <a:p>
            <a:endParaRPr lang="en-US"/>
          </a:p>
          <a:p>
            <a:r>
              <a:rPr lang="en-US"/>
              <a:t>The workforce strategy is a 15 year vision buts its success will rely on continued energy, commitment and collective action</a:t>
            </a:r>
          </a:p>
          <a:p>
            <a:endParaRPr lang="en-GB"/>
          </a:p>
        </p:txBody>
      </p:sp>
      <p:sp>
        <p:nvSpPr>
          <p:cNvPr id="4" name="Slide Number Placeholder 3"/>
          <p:cNvSpPr>
            <a:spLocks noGrp="1"/>
          </p:cNvSpPr>
          <p:nvPr>
            <p:ph type="sldNum" sz="quarter" idx="5"/>
          </p:nvPr>
        </p:nvSpPr>
        <p:spPr/>
        <p:txBody>
          <a:bodyPr/>
          <a:lstStyle/>
          <a:p>
            <a:fld id="{2B9240D4-6F14-3449-8FA2-7400E50A5229}" type="slidenum">
              <a:rPr lang="en-US" smtClean="0"/>
              <a:t>6</a:t>
            </a:fld>
            <a:endParaRPr lang="en-US"/>
          </a:p>
        </p:txBody>
      </p:sp>
    </p:spTree>
    <p:extLst>
      <p:ext uri="{BB962C8B-B14F-4D97-AF65-F5344CB8AC3E}">
        <p14:creationId xmlns:p14="http://schemas.microsoft.com/office/powerpoint/2010/main" val="29639024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333333"/>
                </a:solidFill>
              </a:rPr>
              <a:t>SoS</a:t>
            </a:r>
            <a:r>
              <a:rPr lang="en-US" b="1">
                <a:solidFill>
                  <a:srgbClr val="ED7D31"/>
                </a:solidFill>
              </a:rPr>
              <a:t>+</a:t>
            </a:r>
            <a:r>
              <a:rPr lang="en-US" b="1">
                <a:solidFill>
                  <a:srgbClr val="333333"/>
                </a:solidFill>
              </a:rPr>
              <a:t> Awareness</a:t>
            </a:r>
            <a:endParaRPr lang="en-US"/>
          </a:p>
          <a:p>
            <a:r>
              <a:rPr lang="en-US">
                <a:solidFill>
                  <a:srgbClr val="333333"/>
                </a:solidFill>
              </a:rPr>
              <a:t>Suffolk Signs of Safety, Trauma Informed and Restorative approach (SOS+) is an integrated approach which brings together the key elements from Signs of Safety, Trauma Informed and Restorative practices. At the heart of our role as a county council is working with, individuals and communities, to keep them safe, health, well and cared for. We are committed to doing the best we can for the wellbeing of the people of Suffolk.</a:t>
            </a:r>
            <a:endParaRPr lang="en-GB"/>
          </a:p>
          <a:p>
            <a:r>
              <a:rPr lang="en-US">
                <a:solidFill>
                  <a:srgbClr val="333333"/>
                </a:solidFill>
              </a:rPr>
              <a:t>When booking your learning, be mindful that the sessions run for 3 hours. You will be required to attend the whole session.</a:t>
            </a:r>
            <a:endParaRPr lang="en-GB"/>
          </a:p>
          <a:p>
            <a:r>
              <a:rPr lang="en-US" b="1">
                <a:solidFill>
                  <a:srgbClr val="333333"/>
                </a:solidFill>
              </a:rPr>
              <a:t>Learning Outcome:</a:t>
            </a:r>
            <a:endParaRPr lang="en-GB"/>
          </a:p>
          <a:p>
            <a:r>
              <a:rPr lang="en-US">
                <a:solidFill>
                  <a:srgbClr val="333333"/>
                </a:solidFill>
              </a:rPr>
              <a:t>This workshop will provide an understanding of the three integrated practices of SOS+ and how they may support you in your role, this may be completing a referral or gathering information for an assessment. </a:t>
            </a:r>
            <a:endParaRPr lang="en-GB"/>
          </a:p>
          <a:p>
            <a:endParaRPr lang="en-US">
              <a:solidFill>
                <a:srgbClr val="333333"/>
              </a:solidFill>
            </a:endParaRPr>
          </a:p>
          <a:p>
            <a:r>
              <a:rPr lang="en-US" b="1">
                <a:solidFill>
                  <a:srgbClr val="333333"/>
                </a:solidFill>
              </a:rPr>
              <a:t>SoS</a:t>
            </a:r>
            <a:r>
              <a:rPr lang="en-US" b="1">
                <a:solidFill>
                  <a:srgbClr val="ED7D31"/>
                </a:solidFill>
              </a:rPr>
              <a:t>+</a:t>
            </a:r>
            <a:r>
              <a:rPr lang="en-US" b="1">
                <a:solidFill>
                  <a:srgbClr val="333333"/>
                </a:solidFill>
              </a:rPr>
              <a:t> Core Learning for New Starters</a:t>
            </a:r>
            <a:endParaRPr lang="en-US"/>
          </a:p>
          <a:p>
            <a:r>
              <a:rPr lang="en-US">
                <a:solidFill>
                  <a:srgbClr val="333333"/>
                </a:solidFill>
              </a:rPr>
              <a:t>Signs of Safety is a solution oriented, person-</a:t>
            </a:r>
            <a:r>
              <a:rPr lang="en-US" err="1">
                <a:solidFill>
                  <a:srgbClr val="333333"/>
                </a:solidFill>
              </a:rPr>
              <a:t>centred</a:t>
            </a:r>
            <a:r>
              <a:rPr lang="en-US">
                <a:solidFill>
                  <a:srgbClr val="333333"/>
                </a:solidFill>
              </a:rPr>
              <a:t> practice approach which supports people to have choice and control which is at the heart of our planning, commissioning, and delivery of social care support in Suffolk and supports the People at the Heart of Care Strategy. Our vision is to encourage people to live as independently as possible with access to support and activities from friends, family, and their local community. The Signs of Safety practice approach supports all conversations, assessments, analysis, planning, direct work, and decision making.</a:t>
            </a:r>
            <a:endParaRPr lang="en-US"/>
          </a:p>
          <a:p>
            <a:r>
              <a:rPr lang="en-US">
                <a:solidFill>
                  <a:srgbClr val="333333"/>
                </a:solidFill>
              </a:rPr>
              <a:t>The enhanced practice approach (SOS+) brings together the key elements from Signs of Safety, Trauma Informed and Restorative practices.</a:t>
            </a:r>
            <a:endParaRPr lang="en-US"/>
          </a:p>
          <a:p>
            <a:r>
              <a:rPr lang="en-US">
                <a:solidFill>
                  <a:srgbClr val="333333"/>
                </a:solidFill>
              </a:rPr>
              <a:t>This workshop forms part of an ESSENTIAL LEARNING PROGRAMME and is for everyone who works directly with people or uses Signs of Safety in their assessments, supervisions, and recordings. When booking your learning, be mindful that you are required to attend both days.</a:t>
            </a:r>
            <a:endParaRPr lang="en-US"/>
          </a:p>
          <a:p>
            <a:r>
              <a:rPr lang="en-US" b="1">
                <a:solidFill>
                  <a:srgbClr val="333333"/>
                </a:solidFill>
              </a:rPr>
              <a:t>Learning Outcome:</a:t>
            </a:r>
            <a:endParaRPr lang="en-US"/>
          </a:p>
          <a:p>
            <a:r>
              <a:rPr lang="en-US">
                <a:solidFill>
                  <a:srgbClr val="333333"/>
                </a:solidFill>
              </a:rPr>
              <a:t>This 2-day workshop </a:t>
            </a:r>
            <a:r>
              <a:rPr lang="en-US" err="1">
                <a:solidFill>
                  <a:srgbClr val="333333"/>
                </a:solidFill>
              </a:rPr>
              <a:t>programme</a:t>
            </a:r>
            <a:r>
              <a:rPr lang="en-US">
                <a:solidFill>
                  <a:srgbClr val="333333"/>
                </a:solidFill>
              </a:rPr>
              <a:t> will provide an understanding of the three integrated practices of Signs of Safety, Trauma Informed Practice and Restorative Practice. Understanding and applying the practice principles and the practice framework tool. We try to accommodate all learning styles, personalities, and abilities, with regular breaks and reflection time. We combine diverse activities to ensure input content is manageable and can be processed well. Our training is interactive and provides an opportunity for self-reflection and peer learning.</a:t>
            </a:r>
            <a:endParaRPr lang="en-US"/>
          </a:p>
          <a:p>
            <a:endParaRPr lang="en-US">
              <a:solidFill>
                <a:srgbClr val="333333"/>
              </a:solidFill>
            </a:endParaRPr>
          </a:p>
          <a:p>
            <a:r>
              <a:rPr lang="en-US" b="1">
                <a:solidFill>
                  <a:srgbClr val="333333"/>
                </a:solidFill>
              </a:rPr>
              <a:t>SoS</a:t>
            </a:r>
            <a:r>
              <a:rPr lang="en-US" b="1">
                <a:solidFill>
                  <a:srgbClr val="ED7D31"/>
                </a:solidFill>
              </a:rPr>
              <a:t>+</a:t>
            </a:r>
            <a:r>
              <a:rPr lang="en-US" b="1">
                <a:solidFill>
                  <a:srgbClr val="333333"/>
                </a:solidFill>
              </a:rPr>
              <a:t> Core Learning for those familiar with SoS</a:t>
            </a:r>
            <a:endParaRPr lang="en-US"/>
          </a:p>
          <a:p>
            <a:r>
              <a:rPr lang="en-US">
                <a:solidFill>
                  <a:srgbClr val="333333"/>
                </a:solidFill>
              </a:rPr>
              <a:t>Signs of Safety is a solution oriented, person-</a:t>
            </a:r>
            <a:r>
              <a:rPr lang="en-US" err="1">
                <a:solidFill>
                  <a:srgbClr val="333333"/>
                </a:solidFill>
              </a:rPr>
              <a:t>centred</a:t>
            </a:r>
            <a:r>
              <a:rPr lang="en-US">
                <a:solidFill>
                  <a:srgbClr val="333333"/>
                </a:solidFill>
              </a:rPr>
              <a:t> practice approach which supports people to have choice and control which is at the heart of our planning, commissioning, and delivery of social care support in Suffolk and supports the People at the Heart of Care Strategy. Our vision is to encourage people to live as independently as possible with access to support and activities from friends, family, and their local community. The Signs of Safety practice approach supports all conversations, assessments, analysis, planning, direct work, and decision making.</a:t>
            </a:r>
            <a:endParaRPr lang="en-US"/>
          </a:p>
          <a:p>
            <a:r>
              <a:rPr lang="en-US">
                <a:solidFill>
                  <a:srgbClr val="333333"/>
                </a:solidFill>
              </a:rPr>
              <a:t>The enhanced practice approach (SOS+) brings together the key elements from Signs of Safety, Trauma Informed and Restorative practices. </a:t>
            </a:r>
            <a:endParaRPr lang="en-US"/>
          </a:p>
          <a:p>
            <a:r>
              <a:rPr lang="en-US">
                <a:solidFill>
                  <a:srgbClr val="333333"/>
                </a:solidFill>
              </a:rPr>
              <a:t>This workshop forms part of an ESSENTIAL LEARNING PROGRAMME and is for everyone who works directly with people or uses Signs of Safety in their assessments, supervisions, and recordings.</a:t>
            </a:r>
            <a:endParaRPr lang="en-US"/>
          </a:p>
          <a:p>
            <a:endParaRPr lang="en-US">
              <a:latin typeface="Calibri"/>
              <a:ea typeface="Calibri"/>
              <a:cs typeface="Calibri"/>
            </a:endParaRPr>
          </a:p>
          <a:p>
            <a:r>
              <a:rPr lang="en-US" b="1">
                <a:solidFill>
                  <a:srgbClr val="333333"/>
                </a:solidFill>
              </a:rPr>
              <a:t>SoS</a:t>
            </a:r>
            <a:r>
              <a:rPr lang="en-US" b="1">
                <a:solidFill>
                  <a:srgbClr val="ED7D31"/>
                </a:solidFill>
              </a:rPr>
              <a:t>+</a:t>
            </a:r>
            <a:r>
              <a:rPr lang="en-US" b="1">
                <a:solidFill>
                  <a:srgbClr val="333333"/>
                </a:solidFill>
              </a:rPr>
              <a:t> Applying a Trauma Informed Lens</a:t>
            </a:r>
            <a:endParaRPr lang="en-US"/>
          </a:p>
          <a:p>
            <a:r>
              <a:rPr lang="en-US">
                <a:solidFill>
                  <a:srgbClr val="333333"/>
                </a:solidFill>
              </a:rPr>
              <a:t>SOS+ is an integrated approach which brings together the key elements from Signs of Safety, Trauma Informed and Restorative practices. Trauma Informed Practice is a model that is grounded in and directed by a complete understanding of how trauma exposure affects people’s health, wellbeing, and development.</a:t>
            </a:r>
            <a:endParaRPr lang="en-US"/>
          </a:p>
          <a:p>
            <a:r>
              <a:rPr lang="en-US">
                <a:solidFill>
                  <a:srgbClr val="333333"/>
                </a:solidFill>
              </a:rPr>
              <a:t>This workshop helps to acknowledge the skills needed to ensure people affected by trauma are </a:t>
            </a:r>
            <a:r>
              <a:rPr lang="en-US" err="1">
                <a:solidFill>
                  <a:srgbClr val="333333"/>
                </a:solidFill>
              </a:rPr>
              <a:t>recognised</a:t>
            </a:r>
            <a:r>
              <a:rPr lang="en-US">
                <a:solidFill>
                  <a:srgbClr val="333333"/>
                </a:solidFill>
              </a:rPr>
              <a:t> and responded to in a way that prevents re-</a:t>
            </a:r>
            <a:r>
              <a:rPr lang="en-US" err="1">
                <a:solidFill>
                  <a:srgbClr val="333333"/>
                </a:solidFill>
              </a:rPr>
              <a:t>traumatisation</a:t>
            </a:r>
            <a:r>
              <a:rPr lang="en-US">
                <a:solidFill>
                  <a:srgbClr val="333333"/>
                </a:solidFill>
              </a:rPr>
              <a:t>.</a:t>
            </a:r>
            <a:endParaRPr lang="en-US"/>
          </a:p>
          <a:p>
            <a:r>
              <a:rPr lang="en-US">
                <a:solidFill>
                  <a:srgbClr val="333333"/>
                </a:solidFill>
              </a:rPr>
              <a:t>This workshop forms part of an ESSENTIAL LEARNING PROGRAMME and builds upon the learning from the SOS+ Core Workshops. When booking your learning, be mindful that you will be required to attend the whole session.</a:t>
            </a:r>
            <a:endParaRPr lang="en-US"/>
          </a:p>
          <a:p>
            <a:r>
              <a:rPr lang="en-US" b="1">
                <a:solidFill>
                  <a:srgbClr val="333333"/>
                </a:solidFill>
              </a:rPr>
              <a:t>Learning Outcomes:</a:t>
            </a:r>
            <a:endParaRPr lang="en-US"/>
          </a:p>
          <a:p>
            <a:r>
              <a:rPr lang="en-US">
                <a:solidFill>
                  <a:srgbClr val="333333"/>
                </a:solidFill>
              </a:rPr>
              <a:t>This workshop will promote an awareness and understanding of the impact that experiencing trauma may have on the people that we work with. This includes the people we support and their families, as well as staff and other colleagues.</a:t>
            </a:r>
            <a:endParaRPr lang="en-US"/>
          </a:p>
          <a:p>
            <a:r>
              <a:rPr lang="en-US">
                <a:solidFill>
                  <a:srgbClr val="333333"/>
                </a:solidFill>
              </a:rPr>
              <a:t>It will also provide the opportunity to consider and reflect on our practices, attitudes and </a:t>
            </a:r>
            <a:r>
              <a:rPr lang="en-US" err="1">
                <a:solidFill>
                  <a:srgbClr val="333333"/>
                </a:solidFill>
              </a:rPr>
              <a:t>behaviours</a:t>
            </a:r>
            <a:r>
              <a:rPr lang="en-US">
                <a:solidFill>
                  <a:srgbClr val="333333"/>
                </a:solidFill>
              </a:rPr>
              <a:t> using a trauma informed lens and underpinned by relevant psychological thinking.</a:t>
            </a:r>
            <a:endParaRPr lang="en-US"/>
          </a:p>
          <a:p>
            <a:r>
              <a:rPr lang="en-US" b="1">
                <a:solidFill>
                  <a:srgbClr val="333333"/>
                </a:solidFill>
              </a:rPr>
              <a:t>SoS</a:t>
            </a:r>
            <a:r>
              <a:rPr lang="en-US" b="1">
                <a:solidFill>
                  <a:srgbClr val="ED7D31"/>
                </a:solidFill>
              </a:rPr>
              <a:t>+</a:t>
            </a:r>
            <a:r>
              <a:rPr lang="en-US" b="1">
                <a:solidFill>
                  <a:srgbClr val="333333"/>
                </a:solidFill>
              </a:rPr>
              <a:t> Using Restorative Principles</a:t>
            </a:r>
            <a:endParaRPr lang="en-US"/>
          </a:p>
          <a:p>
            <a:r>
              <a:rPr lang="en-US">
                <a:solidFill>
                  <a:srgbClr val="333333"/>
                </a:solidFill>
              </a:rPr>
              <a:t>Restorative practice describes a way of being which enables us to build and maintain healthy relationships. This includes a range of approaches to manage conflict and tensions in a way that repairs harm and mends relationships. Restorative practice focuses on a systemic and relational shift to create a secure and safe environment, to improve the emotional wellbeing of all. Restorative practice promotes a culture where people are pulled in, not pushed out, creating a greater sense of community, and encouraging a willingness to act in the right way for the right reasons.</a:t>
            </a:r>
            <a:endParaRPr lang="en-US"/>
          </a:p>
          <a:p>
            <a:r>
              <a:rPr lang="en-US">
                <a:solidFill>
                  <a:srgbClr val="333333"/>
                </a:solidFill>
              </a:rPr>
              <a:t>This workshop forms part of an ESSENTIAL LEARNING PROGRAMME and builds upon the learning from the SOS+ Core Workshops. When booking your learning, be mindful that you will be required to attend the whole session.</a:t>
            </a:r>
            <a:endParaRPr lang="en-US"/>
          </a:p>
          <a:p>
            <a:r>
              <a:rPr lang="en-US" b="1">
                <a:solidFill>
                  <a:srgbClr val="333333"/>
                </a:solidFill>
              </a:rPr>
              <a:t>Learning Outcomes:</a:t>
            </a:r>
            <a:endParaRPr lang="en-US"/>
          </a:p>
          <a:p>
            <a:r>
              <a:rPr lang="en-US">
                <a:solidFill>
                  <a:srgbClr val="333333"/>
                </a:solidFill>
              </a:rPr>
              <a:t>To provide an overview of the core restorative mindset, principles, and model key practices, including the use of restorative language and questions.</a:t>
            </a:r>
            <a:endParaRPr lang="en-US"/>
          </a:p>
          <a:p>
            <a:r>
              <a:rPr lang="en-US" b="1">
                <a:solidFill>
                  <a:srgbClr val="333333"/>
                </a:solidFill>
              </a:rPr>
              <a:t>Restorative practitioners believe:</a:t>
            </a:r>
            <a:endParaRPr lang="en-US"/>
          </a:p>
          <a:p>
            <a:pPr marL="171450" indent="-171450">
              <a:buFont typeface="Arial"/>
              <a:buChar char="•"/>
            </a:pPr>
            <a:r>
              <a:rPr lang="en-US">
                <a:solidFill>
                  <a:srgbClr val="333333"/>
                </a:solidFill>
              </a:rPr>
              <a:t>Everyone has their own unique perspective on a situation or event, and needs an opportunity to express this, and feel heard</a:t>
            </a:r>
            <a:endParaRPr lang="en-US"/>
          </a:p>
          <a:p>
            <a:pPr marL="171450" indent="-171450">
              <a:buFont typeface="Arial"/>
              <a:buChar char="•"/>
            </a:pPr>
            <a:r>
              <a:rPr lang="en-US">
                <a:solidFill>
                  <a:srgbClr val="333333"/>
                </a:solidFill>
              </a:rPr>
              <a:t>What people think at any moment influences how they feel which informs how they behave</a:t>
            </a:r>
            <a:endParaRPr lang="en-US"/>
          </a:p>
          <a:p>
            <a:pPr marL="171450" indent="-171450">
              <a:buFont typeface="Arial"/>
              <a:buChar char="•"/>
            </a:pPr>
            <a:r>
              <a:rPr lang="en-US">
                <a:solidFill>
                  <a:srgbClr val="333333"/>
                </a:solidFill>
              </a:rPr>
              <a:t>Our actions and deeds impact on those around us. When a situation occurs those involved can help to find ways forward together</a:t>
            </a:r>
            <a:endParaRPr lang="en-US"/>
          </a:p>
          <a:p>
            <a:pPr marL="171450" indent="-171450">
              <a:buFont typeface="Arial"/>
              <a:buChar char="•"/>
            </a:pPr>
            <a:r>
              <a:rPr lang="en-US">
                <a:solidFill>
                  <a:srgbClr val="333333"/>
                </a:solidFill>
              </a:rPr>
              <a:t>When our needs are met, we function at our best.</a:t>
            </a:r>
            <a:endParaRPr lang="en-US"/>
          </a:p>
          <a:p>
            <a:r>
              <a:rPr lang="en-US" b="1">
                <a:solidFill>
                  <a:srgbClr val="333333"/>
                </a:solidFill>
              </a:rPr>
              <a:t>SoS</a:t>
            </a:r>
            <a:r>
              <a:rPr lang="en-US" b="1">
                <a:solidFill>
                  <a:srgbClr val="ED7D31"/>
                </a:solidFill>
              </a:rPr>
              <a:t>+</a:t>
            </a:r>
            <a:r>
              <a:rPr lang="en-US" b="1">
                <a:solidFill>
                  <a:srgbClr val="333333"/>
                </a:solidFill>
              </a:rPr>
              <a:t> Foundation Learning for Supervisors</a:t>
            </a:r>
            <a:endParaRPr lang="en-US"/>
          </a:p>
          <a:p>
            <a:r>
              <a:rPr lang="en-US">
                <a:solidFill>
                  <a:srgbClr val="333333"/>
                </a:solidFill>
              </a:rPr>
              <a:t>The interactive workshop will provide an opportunity to reflect on your own experience of supervision and provide a theoretical base and range of practice tools to support your role as an aspiring supervisor or for those who already supervise. The two day </a:t>
            </a:r>
            <a:r>
              <a:rPr lang="en-US" err="1">
                <a:solidFill>
                  <a:srgbClr val="333333"/>
                </a:solidFill>
              </a:rPr>
              <a:t>programme</a:t>
            </a:r>
            <a:r>
              <a:rPr lang="en-US">
                <a:solidFill>
                  <a:srgbClr val="333333"/>
                </a:solidFill>
              </a:rPr>
              <a:t> will cover:</a:t>
            </a:r>
            <a:endParaRPr lang="en-US"/>
          </a:p>
          <a:p>
            <a:pPr marL="171450" indent="-171450">
              <a:buFont typeface="Arial"/>
              <a:buChar char="•"/>
            </a:pPr>
            <a:r>
              <a:rPr lang="en-US">
                <a:solidFill>
                  <a:srgbClr val="333333"/>
                </a:solidFill>
              </a:rPr>
              <a:t>Your journey to becoming a practice supervisor</a:t>
            </a:r>
            <a:endParaRPr lang="en-US"/>
          </a:p>
          <a:p>
            <a:pPr marL="171450" indent="-171450">
              <a:buFont typeface="Arial"/>
              <a:buChar char="•"/>
            </a:pPr>
            <a:r>
              <a:rPr lang="en-US">
                <a:solidFill>
                  <a:srgbClr val="333333"/>
                </a:solidFill>
              </a:rPr>
              <a:t>Functions of supervision</a:t>
            </a:r>
            <a:endParaRPr lang="en-US"/>
          </a:p>
          <a:p>
            <a:pPr marL="171450" indent="-171450">
              <a:buFont typeface="Arial"/>
              <a:buChar char="•"/>
            </a:pPr>
            <a:r>
              <a:rPr lang="en-US">
                <a:solidFill>
                  <a:srgbClr val="333333"/>
                </a:solidFill>
              </a:rPr>
              <a:t>Promoting emotional resilience and having reflective discussion in supervision</a:t>
            </a:r>
            <a:endParaRPr lang="en-US"/>
          </a:p>
          <a:p>
            <a:pPr marL="171450" indent="-171450">
              <a:buFont typeface="Arial"/>
              <a:buChar char="•"/>
            </a:pPr>
            <a:r>
              <a:rPr lang="en-US">
                <a:solidFill>
                  <a:srgbClr val="333333"/>
                </a:solidFill>
              </a:rPr>
              <a:t>Developing the skills of our supervisee</a:t>
            </a:r>
            <a:endParaRPr lang="en-US"/>
          </a:p>
          <a:p>
            <a:pPr marL="171450" indent="-171450">
              <a:buFont typeface="Arial"/>
              <a:buChar char="•"/>
            </a:pPr>
            <a:r>
              <a:rPr lang="en-US">
                <a:solidFill>
                  <a:srgbClr val="333333"/>
                </a:solidFill>
              </a:rPr>
              <a:t>Leading and influencing others in your </a:t>
            </a:r>
            <a:r>
              <a:rPr lang="en-US" err="1">
                <a:solidFill>
                  <a:srgbClr val="333333"/>
                </a:solidFill>
              </a:rPr>
              <a:t>organisation</a:t>
            </a:r>
            <a:endParaRPr lang="en-US" err="1"/>
          </a:p>
          <a:p>
            <a:pPr marL="171450" indent="-171450">
              <a:buFont typeface="Arial"/>
              <a:buChar char="•"/>
            </a:pPr>
            <a:r>
              <a:rPr lang="en-US">
                <a:solidFill>
                  <a:srgbClr val="333333"/>
                </a:solidFill>
              </a:rPr>
              <a:t>Promoting evidence informed practice</a:t>
            </a:r>
            <a:endParaRPr lang="en-US"/>
          </a:p>
          <a:p>
            <a:pPr marL="171450" indent="-171450">
              <a:buFont typeface="Arial"/>
              <a:buChar char="•"/>
            </a:pPr>
            <a:r>
              <a:rPr lang="en-US">
                <a:solidFill>
                  <a:srgbClr val="333333"/>
                </a:solidFill>
              </a:rPr>
              <a:t>Reviewing your learning</a:t>
            </a:r>
            <a:endParaRPr lang="en-US"/>
          </a:p>
          <a:p>
            <a:r>
              <a:rPr lang="en-US">
                <a:solidFill>
                  <a:srgbClr val="25398F"/>
                </a:solidFill>
              </a:rPr>
              <a:t>*Please ensure you refrain from attending this learning session with your line manager or supervisee. The reflective space is to support your growth and development as a supervisor. You will explore your experience of supervision and this may be more challenging if you are in the session with your current or past supervisor.</a:t>
            </a:r>
            <a:endParaRPr lang="en-US"/>
          </a:p>
          <a:p>
            <a:r>
              <a:rPr lang="en-US" b="1">
                <a:solidFill>
                  <a:srgbClr val="333333"/>
                </a:solidFill>
              </a:rPr>
              <a:t>Using SoS</a:t>
            </a:r>
            <a:r>
              <a:rPr lang="en-US" b="1">
                <a:solidFill>
                  <a:srgbClr val="ED7D31"/>
                </a:solidFill>
              </a:rPr>
              <a:t>+</a:t>
            </a:r>
            <a:r>
              <a:rPr lang="en-US" b="1">
                <a:solidFill>
                  <a:srgbClr val="333333"/>
                </a:solidFill>
              </a:rPr>
              <a:t> to Facilitate Meetings in Adult Social Care</a:t>
            </a:r>
            <a:endParaRPr lang="en-US"/>
          </a:p>
          <a:p>
            <a:r>
              <a:rPr lang="en-US">
                <a:solidFill>
                  <a:srgbClr val="333333"/>
                </a:solidFill>
              </a:rPr>
              <a:t> </a:t>
            </a:r>
            <a:endParaRPr lang="en-US"/>
          </a:p>
          <a:p>
            <a:r>
              <a:rPr lang="en-US">
                <a:solidFill>
                  <a:srgbClr val="333333"/>
                </a:solidFill>
              </a:rPr>
              <a:t>This workshop is part of the SOS+ suite of learning and is for people who want to know more about how to apply SOS+ principles when facilitating meetings in Adult Social Care. </a:t>
            </a:r>
            <a:endParaRPr lang="en-US"/>
          </a:p>
          <a:p>
            <a:r>
              <a:rPr lang="en-US" b="1">
                <a:solidFill>
                  <a:srgbClr val="333333"/>
                </a:solidFill>
              </a:rPr>
              <a:t>Learning Outcome:</a:t>
            </a:r>
            <a:endParaRPr lang="en-US"/>
          </a:p>
          <a:p>
            <a:r>
              <a:rPr lang="en-US">
                <a:solidFill>
                  <a:srgbClr val="333333"/>
                </a:solidFill>
              </a:rPr>
              <a:t>To provide an overview of the application of the SOS+ core principles alongside a variety of tools to support facilitating meetings. </a:t>
            </a:r>
            <a:endParaRPr lang="en-US"/>
          </a:p>
          <a:p>
            <a:endParaRPr lang="en-US">
              <a:latin typeface="Calibri"/>
              <a:ea typeface="Calibri"/>
              <a:cs typeface="Calibri"/>
            </a:endParaRPr>
          </a:p>
          <a:p>
            <a:r>
              <a:rPr lang="en-US" b="1">
                <a:solidFill>
                  <a:srgbClr val="333333"/>
                </a:solidFill>
              </a:rPr>
              <a:t>SoS</a:t>
            </a:r>
            <a:r>
              <a:rPr lang="en-US" b="1">
                <a:solidFill>
                  <a:srgbClr val="ED7D31"/>
                </a:solidFill>
              </a:rPr>
              <a:t>+</a:t>
            </a:r>
            <a:r>
              <a:rPr lang="en-US" b="1">
                <a:solidFill>
                  <a:srgbClr val="333333"/>
                </a:solidFill>
              </a:rPr>
              <a:t> </a:t>
            </a:r>
            <a:r>
              <a:rPr lang="en-US" b="1"/>
              <a:t>Introduction to the Solution Focused Approach</a:t>
            </a:r>
            <a:endParaRPr lang="en-US"/>
          </a:p>
          <a:p>
            <a:r>
              <a:rPr lang="en-US">
                <a:solidFill>
                  <a:srgbClr val="333333"/>
                </a:solidFill>
              </a:rPr>
              <a:t>Integral to SOS+ is applying a solution-oriented approach to facilitate change and move towards agreed solutions. This learning is part of the SOS+ suite of learning.</a:t>
            </a:r>
            <a:endParaRPr lang="en-US"/>
          </a:p>
          <a:p>
            <a:r>
              <a:rPr lang="en-US">
                <a:solidFill>
                  <a:srgbClr val="333333"/>
                </a:solidFill>
              </a:rPr>
              <a:t>Solution Focused approaches are formed on the belief that the person holds the resources and hope for change.</a:t>
            </a:r>
            <a:endParaRPr lang="en-US"/>
          </a:p>
          <a:p>
            <a:r>
              <a:rPr lang="en-US">
                <a:solidFill>
                  <a:srgbClr val="333333"/>
                </a:solidFill>
              </a:rPr>
              <a:t>This session introduces the Solution Focused Approach, identifying where the approach has come from and how it has developed and when and how the approach could be used.</a:t>
            </a:r>
            <a:endParaRPr lang="en-US"/>
          </a:p>
          <a:p>
            <a:r>
              <a:rPr lang="en-US">
                <a:solidFill>
                  <a:srgbClr val="333333"/>
                </a:solidFill>
              </a:rPr>
              <a:t>During the session we will explore the principles that underpin the approach and experience using Solution focused questions and techniques.</a:t>
            </a:r>
            <a:endParaRPr lang="en-US"/>
          </a:p>
          <a:p>
            <a:endParaRPr lang="en-US">
              <a:latin typeface="Calibri"/>
              <a:ea typeface="Calibri"/>
              <a:cs typeface="Calibri"/>
            </a:endParaRPr>
          </a:p>
          <a:p>
            <a:r>
              <a:rPr lang="en-US" b="1">
                <a:solidFill>
                  <a:srgbClr val="333333"/>
                </a:solidFill>
              </a:rPr>
              <a:t>SoS</a:t>
            </a:r>
            <a:r>
              <a:rPr lang="en-US" b="1">
                <a:solidFill>
                  <a:srgbClr val="ED7D31"/>
                </a:solidFill>
              </a:rPr>
              <a:t>+</a:t>
            </a:r>
            <a:r>
              <a:rPr lang="en-US" b="1">
                <a:solidFill>
                  <a:srgbClr val="333333"/>
                </a:solidFill>
              </a:rPr>
              <a:t> Using Motivational Interviewing to Facilitate Change</a:t>
            </a:r>
            <a:endParaRPr lang="en-US"/>
          </a:p>
          <a:p>
            <a:r>
              <a:rPr lang="en-US">
                <a:solidFill>
                  <a:srgbClr val="333333"/>
                </a:solidFill>
              </a:rPr>
              <a:t>This workshop is part of the SOS+ suite of learning and is for people working in both ASC and CYPS who want to know more about how to apply the principles of the Cycle of Change and Motivational Interviewing techniques to their conversations and interventions.</a:t>
            </a:r>
            <a:endParaRPr lang="en-US"/>
          </a:p>
          <a:p>
            <a:r>
              <a:rPr lang="en-US">
                <a:solidFill>
                  <a:srgbClr val="333333"/>
                </a:solidFill>
              </a:rPr>
              <a:t>Motivational interviewing is a collaborative, goal-oriented style of communication with particular attention to the language of change. It is designed to strengthen personal motivation for commitment to a specific goal by eliciting and exploring the persons own reasons for change within an atmosphere of acceptance and compassion. Motivational Interviewing: helping people change. Miller &amp; Rollnick 2012. The approach is used to support the person to consider their readiness for change, including their motivation and confidence. Motivational Interviewing focuses discussion upon the gap between the life we are living and the life we want, how we are behaving and how we want to behave. Through exploring the persons own resistance and ambivalence towards change helps them identify how ready they are, and what might need to happen to get started.</a:t>
            </a:r>
            <a:endParaRPr lang="en-US"/>
          </a:p>
          <a:p>
            <a:endParaRPr lang="en-US">
              <a:solidFill>
                <a:srgbClr val="333333"/>
              </a:solidFill>
            </a:endParaRPr>
          </a:p>
          <a:p>
            <a:r>
              <a:rPr lang="en-US" b="1">
                <a:solidFill>
                  <a:srgbClr val="333333"/>
                </a:solidFill>
              </a:rPr>
              <a:t>SoS</a:t>
            </a:r>
            <a:r>
              <a:rPr lang="en-US" b="1">
                <a:solidFill>
                  <a:srgbClr val="ED7D31"/>
                </a:solidFill>
              </a:rPr>
              <a:t>+</a:t>
            </a:r>
            <a:r>
              <a:rPr lang="en-US" b="1">
                <a:solidFill>
                  <a:srgbClr val="333333"/>
                </a:solidFill>
              </a:rPr>
              <a:t> Strength-Based Carers Practice</a:t>
            </a:r>
            <a:endParaRPr lang="en-US"/>
          </a:p>
          <a:p>
            <a:r>
              <a:rPr lang="en-US">
                <a:solidFill>
                  <a:srgbClr val="333333"/>
                </a:solidFill>
              </a:rPr>
              <a:t>This learning is part of the SOS+ suite of learning and is for people working in Adult Services who support Carers and/or complete Carers Assessments.</a:t>
            </a:r>
            <a:endParaRPr lang="en-US"/>
          </a:p>
          <a:p>
            <a:r>
              <a:rPr lang="en-US">
                <a:solidFill>
                  <a:srgbClr val="333333"/>
                </a:solidFill>
              </a:rPr>
              <a:t>In this training program we explore how we adopt a strengths-based mindset. How we can support carers to build on their strengths and resources to feel more in control of their situation. Promoting independence by taking a holistic view of the carers needs, including their network and community resources.</a:t>
            </a:r>
            <a:endParaRPr lang="en-US"/>
          </a:p>
          <a:p>
            <a:r>
              <a:rPr lang="en-US" b="1">
                <a:solidFill>
                  <a:srgbClr val="333333"/>
                </a:solidFill>
              </a:rPr>
              <a:t>SoS</a:t>
            </a:r>
            <a:r>
              <a:rPr lang="en-US" b="1">
                <a:solidFill>
                  <a:srgbClr val="ED7D31"/>
                </a:solidFill>
              </a:rPr>
              <a:t>+</a:t>
            </a:r>
            <a:r>
              <a:rPr lang="en-US" b="1">
                <a:solidFill>
                  <a:srgbClr val="333333"/>
                </a:solidFill>
              </a:rPr>
              <a:t> Finding the Person's Network</a:t>
            </a:r>
            <a:br>
              <a:rPr lang="en-US" b="1">
                <a:cs typeface="+mn-lt"/>
              </a:rPr>
            </a:br>
            <a:endParaRPr lang="en-US" b="1">
              <a:solidFill>
                <a:srgbClr val="333333"/>
              </a:solidFill>
            </a:endParaRPr>
          </a:p>
          <a:p>
            <a:r>
              <a:rPr lang="en-US">
                <a:solidFill>
                  <a:srgbClr val="333333"/>
                </a:solidFill>
              </a:rPr>
              <a:t>This interactive virtual workshop is for people who have completed their core Signs of Safety learning and want to expand their knowledge and application of how to identify and including people who are involved in the everyday lives of the adult or child to enhance planning.</a:t>
            </a:r>
            <a:endParaRPr lang="en-US"/>
          </a:p>
          <a:p>
            <a:r>
              <a:rPr lang="en-US">
                <a:solidFill>
                  <a:srgbClr val="333333"/>
                </a:solidFill>
              </a:rPr>
              <a:t>The workshop </a:t>
            </a:r>
            <a:r>
              <a:rPr lang="en-US" err="1">
                <a:solidFill>
                  <a:srgbClr val="333333"/>
                </a:solidFill>
              </a:rPr>
              <a:t>programme</a:t>
            </a:r>
            <a:r>
              <a:rPr lang="en-US">
                <a:solidFill>
                  <a:srgbClr val="333333"/>
                </a:solidFill>
              </a:rPr>
              <a:t> will provide an opportunity to reflect on your own experience of practice and provide a theoretical base and range of practice tools to support your role.</a:t>
            </a:r>
            <a:endParaRPr lang="en-US"/>
          </a:p>
          <a:p>
            <a:r>
              <a:rPr lang="en-US">
                <a:solidFill>
                  <a:srgbClr val="333333"/>
                </a:solidFill>
              </a:rPr>
              <a:t>The session will cover</a:t>
            </a:r>
            <a:endParaRPr lang="en-US"/>
          </a:p>
          <a:p>
            <a:pPr marL="171450" indent="-171450">
              <a:buFont typeface="Arial"/>
              <a:buChar char="•"/>
            </a:pPr>
            <a:r>
              <a:rPr lang="en-US">
                <a:solidFill>
                  <a:srgbClr val="333333"/>
                </a:solidFill>
              </a:rPr>
              <a:t>Theoretical knowledge and research</a:t>
            </a:r>
            <a:endParaRPr lang="en-US"/>
          </a:p>
          <a:p>
            <a:pPr marL="171450" indent="-171450">
              <a:buFont typeface="Arial"/>
              <a:buChar char="•"/>
            </a:pPr>
            <a:r>
              <a:rPr lang="en-US">
                <a:solidFill>
                  <a:srgbClr val="333333"/>
                </a:solidFill>
              </a:rPr>
              <a:t>A range of Advanced tools to identify important people</a:t>
            </a:r>
            <a:endParaRPr lang="en-US"/>
          </a:p>
          <a:p>
            <a:pPr marL="171450" indent="-171450">
              <a:buFont typeface="Arial"/>
              <a:buChar char="•"/>
            </a:pPr>
            <a:r>
              <a:rPr lang="en-US">
                <a:solidFill>
                  <a:srgbClr val="333333"/>
                </a:solidFill>
              </a:rPr>
              <a:t>Skills to overcome the challenges</a:t>
            </a:r>
            <a:endParaRPr lang="en-US"/>
          </a:p>
          <a:p>
            <a:pPr marL="171450" indent="-171450">
              <a:buFont typeface="Arial"/>
              <a:buChar char="•"/>
            </a:pPr>
            <a:r>
              <a:rPr lang="en-US">
                <a:solidFill>
                  <a:srgbClr val="333333"/>
                </a:solidFill>
              </a:rPr>
              <a:t>Techniques to support involvement with planning, building solutions and long-term success.</a:t>
            </a:r>
            <a:endParaRPr lang="en-US"/>
          </a:p>
          <a:p>
            <a:endParaRPr lang="en-US">
              <a:solidFill>
                <a:srgbClr val="333333"/>
              </a:solidFill>
              <a:latin typeface="Aptos"/>
              <a:ea typeface="Calibri"/>
              <a:cs typeface="Calibri"/>
            </a:endParaRPr>
          </a:p>
          <a:p>
            <a:br>
              <a:rPr lang="en-US"/>
            </a:br>
            <a:endParaRPr lang="en-US"/>
          </a:p>
          <a:p>
            <a:r>
              <a:rPr lang="en-US">
                <a:solidFill>
                  <a:srgbClr val="666666"/>
                </a:solidFill>
              </a:rPr>
              <a:t>Close</a:t>
            </a:r>
            <a:endParaRPr lang="en-US"/>
          </a:p>
          <a:p>
            <a:r>
              <a:rPr lang="en-US" b="1">
                <a:solidFill>
                  <a:srgbClr val="333333"/>
                </a:solidFill>
              </a:rPr>
              <a:t>SoS</a:t>
            </a:r>
            <a:r>
              <a:rPr lang="en-US" b="1">
                <a:solidFill>
                  <a:srgbClr val="ED7D31"/>
                </a:solidFill>
              </a:rPr>
              <a:t>+</a:t>
            </a:r>
            <a:r>
              <a:rPr lang="en-US" b="1">
                <a:solidFill>
                  <a:srgbClr val="333333"/>
                </a:solidFill>
              </a:rPr>
              <a:t> Professional Curiosity</a:t>
            </a:r>
            <a:endParaRPr lang="en-US"/>
          </a:p>
          <a:p>
            <a:r>
              <a:rPr lang="en-US">
                <a:solidFill>
                  <a:srgbClr val="333333"/>
                </a:solidFill>
              </a:rPr>
              <a:t>This interactive virtual workshop is for people who have competed their core signs of safety learning and want to expand their knowledge and application of being professionally curious.</a:t>
            </a:r>
            <a:endParaRPr lang="en-US"/>
          </a:p>
          <a:p>
            <a:r>
              <a:rPr lang="en-US">
                <a:solidFill>
                  <a:srgbClr val="333333"/>
                </a:solidFill>
              </a:rPr>
              <a:t>Fostering professional curiosity and challenge are a central aspect of working together to keep children, young people, and adults safe. This interactive session will explore what this means to you, how you remain curious at times when you’re faced with uncertainty, and how the application of the Signs of Safety principles underpin being curious.</a:t>
            </a:r>
            <a:endParaRPr lang="en-US"/>
          </a:p>
          <a:p>
            <a:endParaRPr lang="en-US">
              <a:solidFill>
                <a:srgbClr val="333333"/>
              </a:solidFill>
              <a:latin typeface="Aptos"/>
              <a:ea typeface="Calibri"/>
              <a:cs typeface="Calibri"/>
            </a:endParaRPr>
          </a:p>
          <a:p>
            <a:r>
              <a:rPr lang="en-US" b="1">
                <a:solidFill>
                  <a:srgbClr val="333333"/>
                </a:solidFill>
              </a:rPr>
              <a:t>SoS</a:t>
            </a:r>
            <a:r>
              <a:rPr lang="en-US" b="1">
                <a:solidFill>
                  <a:srgbClr val="ED7D31"/>
                </a:solidFill>
              </a:rPr>
              <a:t>+</a:t>
            </a:r>
            <a:r>
              <a:rPr lang="en-US" b="1">
                <a:solidFill>
                  <a:srgbClr val="333333"/>
                </a:solidFill>
              </a:rPr>
              <a:t> Worry, Danger Impact Statements...Statements of Unmet Need</a:t>
            </a:r>
            <a:br>
              <a:rPr lang="en-US" b="1">
                <a:cs typeface="+mn-lt"/>
              </a:rPr>
            </a:br>
            <a:endParaRPr lang="en-US" b="1">
              <a:solidFill>
                <a:srgbClr val="333333"/>
              </a:solidFill>
            </a:endParaRPr>
          </a:p>
          <a:p>
            <a:r>
              <a:rPr lang="en-US">
                <a:solidFill>
                  <a:srgbClr val="333333"/>
                </a:solidFill>
              </a:rPr>
              <a:t>This interactive virtual workshop is for people who have completed their core Signs of Safety learning and want to expand their knowledge and application of Danger/Worry/Impact Statements. The workshop </a:t>
            </a:r>
            <a:r>
              <a:rPr lang="en-US" err="1">
                <a:solidFill>
                  <a:srgbClr val="333333"/>
                </a:solidFill>
              </a:rPr>
              <a:t>programme</a:t>
            </a:r>
            <a:r>
              <a:rPr lang="en-US">
                <a:solidFill>
                  <a:srgbClr val="333333"/>
                </a:solidFill>
              </a:rPr>
              <a:t> will provide an opportunity to reflect on your own experience of practice and provide a theoretical base and range of practice tools to support your role.</a:t>
            </a:r>
            <a:endParaRPr lang="en-US"/>
          </a:p>
          <a:p>
            <a:r>
              <a:rPr lang="en-US">
                <a:solidFill>
                  <a:srgbClr val="333333"/>
                </a:solidFill>
              </a:rPr>
              <a:t>The session will cover:</a:t>
            </a:r>
            <a:endParaRPr lang="en-US"/>
          </a:p>
          <a:p>
            <a:pPr marL="171450" indent="-171450">
              <a:buFont typeface="Arial"/>
              <a:buChar char="•"/>
            </a:pPr>
            <a:r>
              <a:rPr lang="en-US">
                <a:solidFill>
                  <a:srgbClr val="333333"/>
                </a:solidFill>
              </a:rPr>
              <a:t>Exploring what worries are and what can influence our perception of them.</a:t>
            </a:r>
            <a:endParaRPr lang="en-US"/>
          </a:p>
          <a:p>
            <a:pPr marL="171450" indent="-171450">
              <a:buFont typeface="Arial"/>
              <a:buChar char="•"/>
            </a:pPr>
            <a:r>
              <a:rPr lang="en-US">
                <a:solidFill>
                  <a:srgbClr val="333333"/>
                </a:solidFill>
              </a:rPr>
              <a:t>Describing what a Danger/Worry/ Impact Statement is.</a:t>
            </a:r>
            <a:endParaRPr lang="en-US"/>
          </a:p>
          <a:p>
            <a:pPr marL="171450" indent="-171450">
              <a:buFont typeface="Arial"/>
              <a:buChar char="•"/>
            </a:pPr>
            <a:r>
              <a:rPr lang="en-US">
                <a:solidFill>
                  <a:srgbClr val="333333"/>
                </a:solidFill>
              </a:rPr>
              <a:t>Exploring what makes a good Danger/Worry/ Impact Statement.</a:t>
            </a:r>
            <a:endParaRPr lang="en-US"/>
          </a:p>
          <a:p>
            <a:pPr marL="171450" indent="-171450">
              <a:buFont typeface="Arial"/>
              <a:buChar char="•"/>
            </a:pPr>
            <a:r>
              <a:rPr lang="en-US">
                <a:solidFill>
                  <a:srgbClr val="333333"/>
                </a:solidFill>
              </a:rPr>
              <a:t>Skills practice</a:t>
            </a:r>
            <a:endParaRPr lang="en-US"/>
          </a:p>
          <a:p>
            <a:endParaRPr lang="en-US">
              <a:solidFill>
                <a:srgbClr val="333333"/>
              </a:solidFill>
              <a:latin typeface="Aptos"/>
              <a:ea typeface="Calibri"/>
              <a:cs typeface="Calibri"/>
            </a:endParaRPr>
          </a:p>
          <a:p>
            <a:r>
              <a:rPr lang="en-US" b="1">
                <a:solidFill>
                  <a:srgbClr val="333333"/>
                </a:solidFill>
              </a:rPr>
              <a:t>SoS</a:t>
            </a:r>
            <a:r>
              <a:rPr lang="en-US" b="1">
                <a:solidFill>
                  <a:srgbClr val="ED7D31"/>
                </a:solidFill>
              </a:rPr>
              <a:t>+</a:t>
            </a:r>
            <a:r>
              <a:rPr lang="en-US" b="1">
                <a:solidFill>
                  <a:srgbClr val="333333"/>
                </a:solidFill>
              </a:rPr>
              <a:t> Achieving Positive Endings When Working With People</a:t>
            </a:r>
            <a:br>
              <a:rPr lang="en-US" b="1">
                <a:cs typeface="+mn-lt"/>
              </a:rPr>
            </a:br>
            <a:endParaRPr lang="en-US" b="1">
              <a:solidFill>
                <a:srgbClr val="333333"/>
              </a:solidFill>
            </a:endParaRPr>
          </a:p>
          <a:p>
            <a:r>
              <a:rPr lang="en-US">
                <a:solidFill>
                  <a:srgbClr val="333333"/>
                </a:solidFill>
              </a:rPr>
              <a:t>This interactive virtual workshop is for people who have completed their core SOS+ learning and want to expand their knowledge.</a:t>
            </a:r>
            <a:endParaRPr lang="en-US"/>
          </a:p>
          <a:p>
            <a:r>
              <a:rPr lang="en-US">
                <a:solidFill>
                  <a:srgbClr val="333333"/>
                </a:solidFill>
              </a:rPr>
              <a:t>It will provide an opportunity to reflect on your own experience of practice and provide a theoretical base and range of practice tools to support your role.</a:t>
            </a:r>
            <a:endParaRPr lang="en-US"/>
          </a:p>
          <a:p>
            <a:r>
              <a:rPr lang="en-US">
                <a:solidFill>
                  <a:srgbClr val="333333"/>
                </a:solidFill>
              </a:rPr>
              <a:t>Endings can be a difficult and emotive subject to explore, and we encourage self-reflection during the session. Please discuss with your manager in advance if you feel support may be required.</a:t>
            </a:r>
            <a:endParaRPr lang="en-US"/>
          </a:p>
          <a:p>
            <a:r>
              <a:rPr lang="en-US">
                <a:solidFill>
                  <a:srgbClr val="333333"/>
                </a:solidFill>
              </a:rPr>
              <a:t>The session will cover:</a:t>
            </a:r>
            <a:endParaRPr lang="en-US"/>
          </a:p>
          <a:p>
            <a:pPr marL="171450" indent="-171450">
              <a:buFont typeface="Arial"/>
              <a:buChar char="•"/>
            </a:pPr>
            <a:r>
              <a:rPr lang="en-US">
                <a:solidFill>
                  <a:srgbClr val="333333"/>
                </a:solidFill>
              </a:rPr>
              <a:t>Exploring what endings mean to us…</a:t>
            </a:r>
            <a:endParaRPr lang="en-US"/>
          </a:p>
          <a:p>
            <a:pPr marL="171450" indent="-171450">
              <a:buFont typeface="Arial"/>
              <a:buChar char="•"/>
            </a:pPr>
            <a:r>
              <a:rPr lang="en-US">
                <a:solidFill>
                  <a:srgbClr val="333333"/>
                </a:solidFill>
              </a:rPr>
              <a:t>Exploring how we can support those we work with to have good enough endings?</a:t>
            </a:r>
            <a:endParaRPr lang="en-US"/>
          </a:p>
          <a:p>
            <a:pPr marL="171450" indent="-171450">
              <a:buFont typeface="Arial"/>
              <a:buChar char="•"/>
            </a:pPr>
            <a:r>
              <a:rPr lang="en-US">
                <a:solidFill>
                  <a:srgbClr val="333333"/>
                </a:solidFill>
              </a:rPr>
              <a:t>Thinking about the difference good enough endings make…</a:t>
            </a:r>
            <a:endParaRPr lang="en-US"/>
          </a:p>
          <a:p>
            <a:pPr marL="171450" indent="-171450">
              <a:buFont typeface="Arial"/>
              <a:buChar char="•"/>
            </a:pPr>
            <a:r>
              <a:rPr lang="en-US">
                <a:solidFill>
                  <a:srgbClr val="333333"/>
                </a:solidFill>
              </a:rPr>
              <a:t>Skills practice </a:t>
            </a:r>
            <a:endParaRPr lang="en-US"/>
          </a:p>
          <a:p>
            <a:endParaRPr lang="en-US">
              <a:solidFill>
                <a:srgbClr val="333333"/>
              </a:solidFill>
              <a:latin typeface="Aptos"/>
              <a:ea typeface="Calibri"/>
              <a:cs typeface="Calibri"/>
            </a:endParaRPr>
          </a:p>
          <a:p>
            <a:r>
              <a:rPr lang="en-US" b="1">
                <a:solidFill>
                  <a:srgbClr val="333333"/>
                </a:solidFill>
              </a:rPr>
              <a:t>SoS</a:t>
            </a:r>
            <a:r>
              <a:rPr lang="en-US" b="1">
                <a:solidFill>
                  <a:srgbClr val="ED7D31"/>
                </a:solidFill>
              </a:rPr>
              <a:t>+</a:t>
            </a:r>
            <a:r>
              <a:rPr lang="en-US" b="1">
                <a:solidFill>
                  <a:srgbClr val="333333"/>
                </a:solidFill>
              </a:rPr>
              <a:t> Making Sense and </a:t>
            </a:r>
            <a:r>
              <a:rPr lang="en-US" b="1" err="1">
                <a:solidFill>
                  <a:srgbClr val="333333"/>
                </a:solidFill>
              </a:rPr>
              <a:t>Analysing</a:t>
            </a:r>
            <a:endParaRPr lang="en-US"/>
          </a:p>
          <a:p>
            <a:r>
              <a:rPr lang="en-US">
                <a:solidFill>
                  <a:srgbClr val="333333"/>
                </a:solidFill>
              </a:rPr>
              <a:t>This interactive virtual workshop is for people who have completed their core Signs of Safety learning and want to expand their knowledge and application of making sense of the information that is gathered when working with children, families, and adults through critical analysis.</a:t>
            </a:r>
            <a:endParaRPr lang="en-US"/>
          </a:p>
          <a:p>
            <a:r>
              <a:rPr lang="en-US">
                <a:solidFill>
                  <a:srgbClr val="333333"/>
                </a:solidFill>
              </a:rPr>
              <a:t>The workshop </a:t>
            </a:r>
            <a:r>
              <a:rPr lang="en-US" err="1">
                <a:solidFill>
                  <a:srgbClr val="333333"/>
                </a:solidFill>
              </a:rPr>
              <a:t>programme</a:t>
            </a:r>
            <a:r>
              <a:rPr lang="en-US">
                <a:solidFill>
                  <a:srgbClr val="333333"/>
                </a:solidFill>
              </a:rPr>
              <a:t> will provide an opportunity to reflect on your own experience of practice and provide a theoretical base and range of practice tools to support your role.</a:t>
            </a:r>
            <a:endParaRPr lang="en-US"/>
          </a:p>
          <a:p>
            <a:r>
              <a:rPr lang="en-US">
                <a:solidFill>
                  <a:srgbClr val="333333"/>
                </a:solidFill>
              </a:rPr>
              <a:t>The session will cover</a:t>
            </a:r>
            <a:endParaRPr lang="en-US"/>
          </a:p>
          <a:p>
            <a:pPr marL="171450" indent="-171450">
              <a:buFont typeface="Arial"/>
              <a:buChar char="•"/>
            </a:pPr>
            <a:r>
              <a:rPr lang="en-US">
                <a:solidFill>
                  <a:srgbClr val="333333"/>
                </a:solidFill>
              </a:rPr>
              <a:t>Know when to stop gathering information and make sense of what you have</a:t>
            </a:r>
            <a:endParaRPr lang="en-US"/>
          </a:p>
          <a:p>
            <a:pPr marL="171450" indent="-171450">
              <a:buFont typeface="Arial"/>
              <a:buChar char="•"/>
            </a:pPr>
            <a:r>
              <a:rPr lang="en-US">
                <a:solidFill>
                  <a:srgbClr val="333333"/>
                </a:solidFill>
              </a:rPr>
              <a:t>Evidence your starting points and find out if there is anything else you need to know</a:t>
            </a:r>
            <a:endParaRPr lang="en-US"/>
          </a:p>
          <a:p>
            <a:pPr marL="171450" indent="-171450">
              <a:buFont typeface="Arial"/>
              <a:buChar char="•"/>
            </a:pPr>
            <a:r>
              <a:rPr lang="en-US">
                <a:solidFill>
                  <a:srgbClr val="333333"/>
                </a:solidFill>
              </a:rPr>
              <a:t>Understand how critical analysis can support planning and long-term success</a:t>
            </a:r>
            <a:endParaRPr lang="en-US"/>
          </a:p>
          <a:p>
            <a:endParaRPr lang="en-US">
              <a:solidFill>
                <a:srgbClr val="333333"/>
              </a:solidFill>
              <a:latin typeface="Aptos"/>
              <a:ea typeface="Calibri"/>
              <a:cs typeface="Calibri"/>
            </a:endParaRPr>
          </a:p>
          <a:p>
            <a:br>
              <a:rPr lang="en-US"/>
            </a:br>
            <a:endParaRPr lang="en-US"/>
          </a:p>
          <a:p>
            <a:r>
              <a:rPr lang="en-US">
                <a:solidFill>
                  <a:srgbClr val="666666"/>
                </a:solidFill>
              </a:rPr>
              <a:t>Close</a:t>
            </a:r>
            <a:endParaRPr lang="en-US"/>
          </a:p>
          <a:p>
            <a:r>
              <a:rPr lang="en-US" b="1">
                <a:solidFill>
                  <a:srgbClr val="333333"/>
                </a:solidFill>
              </a:rPr>
              <a:t>SoS</a:t>
            </a:r>
            <a:r>
              <a:rPr lang="en-US" b="1">
                <a:solidFill>
                  <a:srgbClr val="ED7D31"/>
                </a:solidFill>
              </a:rPr>
              <a:t>+</a:t>
            </a:r>
            <a:r>
              <a:rPr lang="en-US" b="1">
                <a:solidFill>
                  <a:srgbClr val="333333"/>
                </a:solidFill>
              </a:rPr>
              <a:t> Turning Scaling into Conversations</a:t>
            </a:r>
            <a:endParaRPr lang="en-US"/>
          </a:p>
          <a:p>
            <a:r>
              <a:rPr lang="en-US">
                <a:solidFill>
                  <a:srgbClr val="333333"/>
                </a:solidFill>
              </a:rPr>
              <a:t>This interactive workshop is for people who have completed their core Signs of Safety Learning and want to expand their knowledge and application of scaling.</a:t>
            </a:r>
            <a:endParaRPr lang="en-US"/>
          </a:p>
          <a:p>
            <a:r>
              <a:rPr lang="en-US">
                <a:solidFill>
                  <a:srgbClr val="333333"/>
                </a:solidFill>
              </a:rPr>
              <a:t>The workshop </a:t>
            </a:r>
            <a:r>
              <a:rPr lang="en-US" err="1">
                <a:solidFill>
                  <a:srgbClr val="333333"/>
                </a:solidFill>
              </a:rPr>
              <a:t>programme</a:t>
            </a:r>
            <a:r>
              <a:rPr lang="en-US">
                <a:solidFill>
                  <a:srgbClr val="333333"/>
                </a:solidFill>
              </a:rPr>
              <a:t> will provide an opportunity to reflect on your own experience of practice and provide a theoretical base and range of practice tools to support your role.</a:t>
            </a:r>
            <a:endParaRPr lang="en-US"/>
          </a:p>
          <a:p>
            <a:r>
              <a:rPr lang="en-US">
                <a:solidFill>
                  <a:srgbClr val="333333"/>
                </a:solidFill>
              </a:rPr>
              <a:t>The session will cover:</a:t>
            </a:r>
            <a:endParaRPr lang="en-US"/>
          </a:p>
          <a:p>
            <a:pPr marL="171450" indent="-171450">
              <a:buFont typeface="Arial"/>
              <a:buChar char="•"/>
            </a:pPr>
            <a:r>
              <a:rPr lang="en-US">
                <a:solidFill>
                  <a:srgbClr val="333333"/>
                </a:solidFill>
              </a:rPr>
              <a:t>Methodology of scaling</a:t>
            </a:r>
            <a:endParaRPr lang="en-US"/>
          </a:p>
          <a:p>
            <a:pPr marL="171450" indent="-171450">
              <a:buFont typeface="Arial"/>
              <a:buChar char="•"/>
            </a:pPr>
            <a:r>
              <a:rPr lang="en-US">
                <a:solidFill>
                  <a:srgbClr val="333333"/>
                </a:solidFill>
              </a:rPr>
              <a:t>Developing scaling questions</a:t>
            </a:r>
            <a:endParaRPr lang="en-US"/>
          </a:p>
          <a:p>
            <a:pPr marL="171450" indent="-171450">
              <a:buFont typeface="Arial"/>
              <a:buChar char="•"/>
            </a:pPr>
            <a:r>
              <a:rPr lang="en-US">
                <a:solidFill>
                  <a:srgbClr val="333333"/>
                </a:solidFill>
              </a:rPr>
              <a:t>How to use scaling in a meaningful way</a:t>
            </a:r>
            <a:endParaRPr lang="en-US"/>
          </a:p>
          <a:p>
            <a:pPr marL="171450" indent="-171450">
              <a:buFont typeface="Arial"/>
              <a:buChar char="•"/>
            </a:pPr>
            <a:r>
              <a:rPr lang="en-US">
                <a:solidFill>
                  <a:srgbClr val="333333"/>
                </a:solidFill>
              </a:rPr>
              <a:t>Challenges of scaling &amp; how to overcome the challenges</a:t>
            </a:r>
            <a:endParaRPr lang="en-US"/>
          </a:p>
          <a:p>
            <a:endParaRPr lang="en-US">
              <a:solidFill>
                <a:srgbClr val="333333"/>
              </a:solidFill>
              <a:latin typeface="Aptos"/>
              <a:ea typeface="Calibri"/>
              <a:cs typeface="Calibri"/>
            </a:endParaRPr>
          </a:p>
          <a:p>
            <a:r>
              <a:rPr lang="en-US">
                <a:solidFill>
                  <a:srgbClr val="333333"/>
                </a:solidFill>
              </a:rPr>
              <a:t>This interactive workshop is for people who have completed their SOS+ learning and want to refresh and expand their knowledge around outcomes and strength based planning in Adult Services.</a:t>
            </a:r>
            <a:endParaRPr lang="en-US"/>
          </a:p>
          <a:p>
            <a:r>
              <a:rPr lang="en-US">
                <a:solidFill>
                  <a:srgbClr val="333333"/>
                </a:solidFill>
              </a:rPr>
              <a:t>In this training programmed we explore how we adapt a strengths-based mindset. Foster a Safety Oriented Approach by identifying and building on the strengths of the person and their network. How language is key to improving communication and how we consider what else other than the provision of care and support might assist the person in meeting the outcomes they want to achieve.</a:t>
            </a:r>
            <a:endParaRPr lang="en-US"/>
          </a:p>
          <a:p>
            <a:r>
              <a:rPr lang="en-US">
                <a:solidFill>
                  <a:srgbClr val="333333"/>
                </a:solidFill>
              </a:rPr>
              <a:t>The session will cover:</a:t>
            </a:r>
            <a:endParaRPr lang="en-US"/>
          </a:p>
          <a:p>
            <a:pPr marL="171450" indent="-171450">
              <a:buFont typeface="Arial"/>
              <a:buChar char="•"/>
            </a:pPr>
            <a:r>
              <a:rPr lang="en-US">
                <a:solidFill>
                  <a:srgbClr val="333333"/>
                </a:solidFill>
              </a:rPr>
              <a:t>What is an outcome based support plan in line with the Care Act 2014</a:t>
            </a:r>
            <a:endParaRPr lang="en-US"/>
          </a:p>
          <a:p>
            <a:pPr marL="171450" indent="-171450">
              <a:buFont typeface="Arial"/>
              <a:buChar char="•"/>
            </a:pPr>
            <a:r>
              <a:rPr lang="en-US">
                <a:solidFill>
                  <a:srgbClr val="333333"/>
                </a:solidFill>
              </a:rPr>
              <a:t>The difference between Needs and Outcomes </a:t>
            </a:r>
            <a:endParaRPr lang="en-US"/>
          </a:p>
          <a:p>
            <a:pPr marL="171450" indent="-171450">
              <a:buFont typeface="Arial"/>
              <a:buChar char="•"/>
            </a:pPr>
            <a:r>
              <a:rPr lang="en-US">
                <a:solidFill>
                  <a:srgbClr val="333333"/>
                </a:solidFill>
              </a:rPr>
              <a:t>How we can use Signs of Safety and Solution Focused questions to find out what a person wants to achieve (their outcomes)</a:t>
            </a:r>
            <a:endParaRPr lang="en-US"/>
          </a:p>
          <a:p>
            <a:pPr marL="171450" indent="-171450">
              <a:buFont typeface="Arial"/>
              <a:buChar char="•"/>
            </a:pPr>
            <a:r>
              <a:rPr lang="en-US">
                <a:solidFill>
                  <a:srgbClr val="333333"/>
                </a:solidFill>
              </a:rPr>
              <a:t>What outcomes look like in a Care and Assessment plan.</a:t>
            </a:r>
            <a:endParaRPr lang="en-US"/>
          </a:p>
          <a:p>
            <a:endParaRPr lang="en-US">
              <a:solidFill>
                <a:srgbClr val="333333"/>
              </a:solidFill>
              <a:latin typeface="Aptos"/>
              <a:ea typeface="Calibri"/>
              <a:cs typeface="Calibri"/>
            </a:endParaRPr>
          </a:p>
          <a:p>
            <a:endParaRPr lang="en-US">
              <a:solidFill>
                <a:srgbClr val="333333"/>
              </a:solidFill>
              <a:latin typeface="Aptos"/>
              <a:ea typeface="Calibri"/>
              <a:cs typeface="Calibri"/>
            </a:endParaRPr>
          </a:p>
          <a:p>
            <a:endParaRPr lang="en-US">
              <a:solidFill>
                <a:srgbClr val="333333"/>
              </a:solidFill>
              <a:latin typeface="Aptos"/>
              <a:ea typeface="Calibri"/>
              <a:cs typeface="Calibri"/>
            </a:endParaRPr>
          </a:p>
          <a:p>
            <a:endParaRPr lang="en-US">
              <a:latin typeface="Calibri"/>
              <a:ea typeface="Calibri"/>
              <a:cs typeface="Calibri"/>
            </a:endParaRPr>
          </a:p>
          <a:p>
            <a:endParaRPr lang="en-US">
              <a:latin typeface="Calibri"/>
              <a:ea typeface="Calibri"/>
              <a:cs typeface="Calibri"/>
            </a:endParaRPr>
          </a:p>
          <a:p>
            <a:endParaRPr lang="en-US">
              <a:latin typeface="Calibri"/>
              <a:ea typeface="Calibri"/>
              <a:cs typeface="Calibri"/>
            </a:endParaRPr>
          </a:p>
          <a:p>
            <a:endParaRPr lang="en-US">
              <a:latin typeface="Calibri"/>
              <a:ea typeface="Calibri"/>
              <a:cs typeface="Calibri"/>
            </a:endParaRPr>
          </a:p>
          <a:p>
            <a:endParaRPr lang="en-US">
              <a:latin typeface="Calibri"/>
              <a:ea typeface="Calibri"/>
              <a:cs typeface="Calibri"/>
            </a:endParaRPr>
          </a:p>
          <a:p>
            <a:endParaRPr lang="en-US">
              <a:latin typeface="Calibri"/>
              <a:ea typeface="Calibri"/>
              <a:cs typeface="Calibri"/>
            </a:endParaRPr>
          </a:p>
          <a:p>
            <a:endParaRPr lang="en-US">
              <a:latin typeface="Calibri"/>
              <a:ea typeface="Calibri"/>
              <a:cs typeface="Calibri"/>
            </a:endParaRPr>
          </a:p>
          <a:p>
            <a:endParaRPr lang="en-US">
              <a:latin typeface="Calibri"/>
              <a:ea typeface="Calibri"/>
              <a:cs typeface="Calibri"/>
            </a:endParaRPr>
          </a:p>
          <a:p>
            <a:endParaRPr lang="en-US">
              <a:latin typeface="Calibri"/>
              <a:ea typeface="Calibri"/>
              <a:cs typeface="Calibri"/>
            </a:endParaRP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8333CB4E-BA68-4C26-9B3C-490BF24CAF06}" type="slidenum">
              <a:rPr lang="en-GB" smtClean="0"/>
              <a:t>80</a:t>
            </a:fld>
            <a:endParaRPr lang="en-GB"/>
          </a:p>
        </p:txBody>
      </p:sp>
    </p:spTree>
    <p:extLst>
      <p:ext uri="{BB962C8B-B14F-4D97-AF65-F5344CB8AC3E}">
        <p14:creationId xmlns:p14="http://schemas.microsoft.com/office/powerpoint/2010/main" val="36583266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7492F4-013B-1A16-148F-818BFCA245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B4B86A-EEFD-07AB-59DF-D777563DC0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FA3E8E-29E4-AEE1-58BA-460712CA15D7}"/>
              </a:ext>
            </a:extLst>
          </p:cNvPr>
          <p:cNvSpPr>
            <a:spLocks noGrp="1"/>
          </p:cNvSpPr>
          <p:nvPr>
            <p:ph type="body" idx="1"/>
          </p:nvPr>
        </p:nvSpPr>
        <p:spPr/>
        <p:txBody>
          <a:bodyPr/>
          <a:lstStyle/>
          <a:p>
            <a:pPr marL="0" indent="0">
              <a:buFont typeface="+mj-lt"/>
              <a:buNone/>
            </a:pPr>
            <a:r>
              <a:rPr lang="en-GB"/>
              <a:t>Went live with this enhanced training package in January 2024 and since then we have had 1,019 people attend training. We launched the Awareness sessions for Reablement Support Workers and Providers in April 2024 and we have run 5 sessions and trained 68 people.</a:t>
            </a:r>
          </a:p>
          <a:p>
            <a:pPr marL="0" indent="0">
              <a:buFont typeface="+mj-lt"/>
              <a:buNone/>
            </a:pPr>
            <a:endParaRPr lang="en-GB"/>
          </a:p>
          <a:p>
            <a:pPr marL="0" indent="0">
              <a:buFont typeface="+mj-lt"/>
              <a:buNone/>
            </a:pPr>
            <a:r>
              <a:rPr lang="en-GB"/>
              <a:t>We have the capacity to offer more sessions, these can be bespoke, face to face or virtual at a time that suits the needs of the delegates.</a:t>
            </a:r>
          </a:p>
          <a:p>
            <a:pPr marL="0" indent="0">
              <a:buFont typeface="+mj-lt"/>
              <a:buNone/>
            </a:pPr>
            <a:endParaRPr lang="en-GB"/>
          </a:p>
          <a:p>
            <a:endParaRPr lang="en-GB"/>
          </a:p>
        </p:txBody>
      </p:sp>
      <p:sp>
        <p:nvSpPr>
          <p:cNvPr id="4" name="Slide Number Placeholder 3">
            <a:extLst>
              <a:ext uri="{FF2B5EF4-FFF2-40B4-BE49-F238E27FC236}">
                <a16:creationId xmlns:a16="http://schemas.microsoft.com/office/drawing/2014/main" id="{958C54AB-268B-079C-D624-71D2673D4A4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3DD3EC-F651-46AA-A235-76BECCC62E0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14650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r>
              <a:rPr lang="en-GB"/>
              <a:t>A platform (possibly Teams) that all providers can link into to see what SOS+ training is on offer?</a:t>
            </a:r>
          </a:p>
        </p:txBody>
      </p:sp>
      <p:sp>
        <p:nvSpPr>
          <p:cNvPr id="4" name="Slide Number Placeholder 3"/>
          <p:cNvSpPr>
            <a:spLocks noGrp="1"/>
          </p:cNvSpPr>
          <p:nvPr>
            <p:ph type="sldNum" sz="quarter" idx="5"/>
          </p:nvPr>
        </p:nvSpPr>
        <p:spPr/>
        <p:txBody>
          <a:bodyPr/>
          <a:lstStyle/>
          <a:p>
            <a:fld id="{AAD34051-FFD1-4558-AAD6-82AE1D4986E2}" type="slidenum">
              <a:rPr lang="en-GB" smtClean="0"/>
              <a:t>83</a:t>
            </a:fld>
            <a:endParaRPr lang="en-GB"/>
          </a:p>
        </p:txBody>
      </p:sp>
    </p:spTree>
    <p:extLst>
      <p:ext uri="{BB962C8B-B14F-4D97-AF65-F5344CB8AC3E}">
        <p14:creationId xmlns:p14="http://schemas.microsoft.com/office/powerpoint/2010/main" val="9133534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D861D0-D592-2718-BA30-025F5B5238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5EE6B3-2EF3-1571-0475-9FEBE9D7E9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354401-437C-137B-93A1-C8697AF728FA}"/>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EFD7ACBA-54F4-03DA-FD40-16E456670066}"/>
              </a:ext>
            </a:extLst>
          </p:cNvPr>
          <p:cNvSpPr>
            <a:spLocks noGrp="1"/>
          </p:cNvSpPr>
          <p:nvPr>
            <p:ph type="sldNum" sz="quarter" idx="5"/>
          </p:nvPr>
        </p:nvSpPr>
        <p:spPr/>
        <p:txBody>
          <a:bodyPr/>
          <a:lstStyle/>
          <a:p>
            <a:fld id="{AAD34051-FFD1-4558-AAD6-82AE1D4986E2}" type="slidenum">
              <a:rPr lang="en-GB" smtClean="0"/>
              <a:t>84</a:t>
            </a:fld>
            <a:endParaRPr lang="en-GB"/>
          </a:p>
        </p:txBody>
      </p:sp>
    </p:spTree>
    <p:extLst>
      <p:ext uri="{BB962C8B-B14F-4D97-AF65-F5344CB8AC3E}">
        <p14:creationId xmlns:p14="http://schemas.microsoft.com/office/powerpoint/2010/main" val="6198313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1E6A2-13EF-D466-75AF-0DEE896449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C7FC3C-AFFB-96C5-E883-3B622B218D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E795AC-D306-8295-27E8-9E7EEA8ACE4F}"/>
              </a:ext>
            </a:extLst>
          </p:cNvPr>
          <p:cNvSpPr>
            <a:spLocks noGrp="1"/>
          </p:cNvSpPr>
          <p:nvPr>
            <p:ph type="body" idx="1"/>
          </p:nvPr>
        </p:nvSpPr>
        <p:spPr/>
        <p:txBody>
          <a:bodyPr/>
          <a:lstStyle/>
          <a:p>
            <a:r>
              <a:rPr lang="en-GB" b="1"/>
              <a:t>Please can I ask before you leave to click on the QR code with your phone and fill in the quick Evaluation form about todays learning.</a:t>
            </a:r>
          </a:p>
        </p:txBody>
      </p:sp>
      <p:sp>
        <p:nvSpPr>
          <p:cNvPr id="4" name="Slide Number Placeholder 3">
            <a:extLst>
              <a:ext uri="{FF2B5EF4-FFF2-40B4-BE49-F238E27FC236}">
                <a16:creationId xmlns:a16="http://schemas.microsoft.com/office/drawing/2014/main" id="{8C664793-D11E-6685-C073-A319B9AC40B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79842B-0899-4E3C-B546-558CAA1D0AC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03068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5BBE14-2848-4ACA-8F5E-9E03923A39EF}" type="slidenum">
              <a:rPr lang="en-GB" smtClean="0"/>
              <a:t>87</a:t>
            </a:fld>
            <a:endParaRPr lang="en-GB"/>
          </a:p>
        </p:txBody>
      </p:sp>
    </p:spTree>
    <p:extLst>
      <p:ext uri="{BB962C8B-B14F-4D97-AF65-F5344CB8AC3E}">
        <p14:creationId xmlns:p14="http://schemas.microsoft.com/office/powerpoint/2010/main" val="7530776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B5DAF0-8236-2431-E9A4-D1DC59C042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8DFF0C-AD58-AA2A-D1E9-865F3B8506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24D3B0-19E5-DBB7-F721-CE7021C3CD0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B58372E-488B-236E-4744-1A83E8DDB776}"/>
              </a:ext>
            </a:extLst>
          </p:cNvPr>
          <p:cNvSpPr>
            <a:spLocks noGrp="1"/>
          </p:cNvSpPr>
          <p:nvPr>
            <p:ph type="sldNum" sz="quarter" idx="5"/>
          </p:nvPr>
        </p:nvSpPr>
        <p:spPr/>
        <p:txBody>
          <a:bodyPr/>
          <a:lstStyle/>
          <a:p>
            <a:fld id="{2B5BBE14-2848-4ACA-8F5E-9E03923A39EF}" type="slidenum">
              <a:rPr lang="en-GB" smtClean="0"/>
              <a:t>88</a:t>
            </a:fld>
            <a:endParaRPr lang="en-GB"/>
          </a:p>
        </p:txBody>
      </p:sp>
    </p:spTree>
    <p:extLst>
      <p:ext uri="{BB962C8B-B14F-4D97-AF65-F5344CB8AC3E}">
        <p14:creationId xmlns:p14="http://schemas.microsoft.com/office/powerpoint/2010/main" val="19143334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 additional funding. </a:t>
            </a:r>
          </a:p>
          <a:p>
            <a:r>
              <a:rPr lang="en-GB"/>
              <a:t>Focus on performance recover plans, vaccinations, and patient experience. There is a Trust bed capacity plan and season variation meetings have started, but their focus is on UEC and Elective recovery rather than short term plans for winter. </a:t>
            </a:r>
          </a:p>
          <a:p>
            <a:r>
              <a:rPr lang="en-GB"/>
              <a:t>But we all know that supporting people in their communities, in their own homes, looking at prevention is the biggest impact to demand in our hospitals and to improves care, quality of life, happiness's wellness connectivity is what we are all about. </a:t>
            </a:r>
          </a:p>
        </p:txBody>
      </p:sp>
      <p:sp>
        <p:nvSpPr>
          <p:cNvPr id="4" name="Slide Number Placeholder 3"/>
          <p:cNvSpPr>
            <a:spLocks noGrp="1"/>
          </p:cNvSpPr>
          <p:nvPr>
            <p:ph type="sldNum" sz="quarter" idx="5"/>
          </p:nvPr>
        </p:nvSpPr>
        <p:spPr/>
        <p:txBody>
          <a:bodyPr/>
          <a:lstStyle/>
          <a:p>
            <a:fld id="{2B5BBE14-2848-4ACA-8F5E-9E03923A39EF}" type="slidenum">
              <a:rPr lang="en-GB" smtClean="0"/>
              <a:t>89</a:t>
            </a:fld>
            <a:endParaRPr lang="en-GB"/>
          </a:p>
        </p:txBody>
      </p:sp>
    </p:spTree>
    <p:extLst>
      <p:ext uri="{BB962C8B-B14F-4D97-AF65-F5344CB8AC3E}">
        <p14:creationId xmlns:p14="http://schemas.microsoft.com/office/powerpoint/2010/main" val="29537516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5429764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1978551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BBDFD3-7B8D-FFCA-7799-E79146C599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E6B9CD-76AB-2155-D970-EA5AC4FBF3FB}"/>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A6DB4029-33C1-A27B-854A-7996EAA3C8EB}"/>
              </a:ext>
            </a:extLst>
          </p:cNvPr>
          <p:cNvSpPr>
            <a:spLocks noGrp="1"/>
          </p:cNvSpPr>
          <p:nvPr>
            <p:ph type="body" idx="1"/>
          </p:nvPr>
        </p:nvSpPr>
        <p:spPr/>
        <p:txBody>
          <a:bodyPr/>
          <a:lstStyle/>
          <a:p>
            <a:r>
              <a:rPr lang="en-US"/>
              <a:t>It is great to see that half of the recommendations of the strategy have already been completed or are in progress</a:t>
            </a:r>
            <a:endParaRPr lang="en-GB"/>
          </a:p>
        </p:txBody>
      </p:sp>
      <p:sp>
        <p:nvSpPr>
          <p:cNvPr id="4" name="Slide Number Placeholder 3">
            <a:extLst>
              <a:ext uri="{FF2B5EF4-FFF2-40B4-BE49-F238E27FC236}">
                <a16:creationId xmlns:a16="http://schemas.microsoft.com/office/drawing/2014/main" id="{403E6598-6824-E8CE-57DB-13D21E915725}"/>
              </a:ext>
            </a:extLst>
          </p:cNvPr>
          <p:cNvSpPr>
            <a:spLocks noGrp="1"/>
          </p:cNvSpPr>
          <p:nvPr>
            <p:ph type="sldNum" sz="quarter" idx="5"/>
          </p:nvPr>
        </p:nvSpPr>
        <p:spPr/>
        <p:txBody>
          <a:bodyPr/>
          <a:lstStyle/>
          <a:p>
            <a:fld id="{2B9240D4-6F14-3449-8FA2-7400E50A5229}" type="slidenum">
              <a:rPr lang="en-US" smtClean="0"/>
              <a:t>7</a:t>
            </a:fld>
            <a:endParaRPr lang="en-US"/>
          </a:p>
        </p:txBody>
      </p:sp>
    </p:spTree>
    <p:extLst>
      <p:ext uri="{BB962C8B-B14F-4D97-AF65-F5344CB8AC3E}">
        <p14:creationId xmlns:p14="http://schemas.microsoft.com/office/powerpoint/2010/main" val="17082593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838F1-FBBF-C8C6-89AD-D3A453F068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4E49DE-A113-9804-78C8-FE39B13C95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71ECB7-0B6D-D3B5-9266-77C12ECB6614}"/>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3104750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68B3"/>
              </a:buClr>
              <a:buSzTx/>
              <a:buFont typeface="Wingdings" panose="05000000000000000000" pitchFamily="2" charset="2"/>
              <a:buNone/>
              <a:tabLst/>
              <a:defRPr/>
            </a:pPr>
            <a:r>
              <a:rPr lang="en-US"/>
              <a:t>The care workforce pathway </a:t>
            </a:r>
            <a:r>
              <a:rPr lang="en-US" sz="1200" kern="1200">
                <a:solidFill>
                  <a:schemeClr val="tx1"/>
                </a:solidFill>
                <a:effectLst/>
                <a:latin typeface="+mn-lt"/>
                <a:ea typeface="+mn-ea"/>
                <a:cs typeface="+mn-cs"/>
              </a:rPr>
              <a:t>is a framework for employers regardless of size or services, </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The framework sets out roles within social care with details of the behaviors, knowledge skills and learning required to succeed in those roles. </a:t>
            </a:r>
          </a:p>
          <a:p>
            <a:endParaRPr lang="en-GB"/>
          </a:p>
        </p:txBody>
      </p:sp>
      <p:sp>
        <p:nvSpPr>
          <p:cNvPr id="4" name="Slide Number Placeholder 3"/>
          <p:cNvSpPr>
            <a:spLocks noGrp="1"/>
          </p:cNvSpPr>
          <p:nvPr>
            <p:ph type="sldNum" sz="quarter" idx="5"/>
          </p:nvPr>
        </p:nvSpPr>
        <p:spPr/>
        <p:txBody>
          <a:bodyPr/>
          <a:lstStyle/>
          <a:p>
            <a:fld id="{2B9240D4-6F14-3449-8FA2-7400E50A5229}" type="slidenum">
              <a:rPr lang="en-US" smtClean="0"/>
              <a:t>8</a:t>
            </a:fld>
            <a:endParaRPr lang="en-US"/>
          </a:p>
        </p:txBody>
      </p:sp>
    </p:spTree>
    <p:extLst>
      <p:ext uri="{BB962C8B-B14F-4D97-AF65-F5344CB8AC3E}">
        <p14:creationId xmlns:p14="http://schemas.microsoft.com/office/powerpoint/2010/main" val="8928958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68B3"/>
              </a:buClr>
              <a:buSzTx/>
              <a:buFont typeface="Wingdings" panose="05000000000000000000" pitchFamily="2" charset="2"/>
              <a:buNone/>
              <a:tabLst/>
              <a:defRPr/>
            </a:pP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The framework sets out roles within social care with details of the behaviors, knowledge skills and learning required to succeed in those roles. </a:t>
            </a:r>
          </a:p>
          <a:p>
            <a:pPr marL="0" marR="0" lvl="0" indent="0" algn="l" defTabSz="914400" rtl="0" eaLnBrk="1" fontAlgn="auto" latinLnBrk="0" hangingPunct="1">
              <a:lnSpc>
                <a:spcPct val="100000"/>
              </a:lnSpc>
              <a:spcBef>
                <a:spcPts val="0"/>
              </a:spcBef>
              <a:spcAft>
                <a:spcPts val="0"/>
              </a:spcAft>
              <a:buClr>
                <a:srgbClr val="0068B3"/>
              </a:buClr>
              <a:buSzTx/>
              <a:buFont typeface="Wingdings" panose="05000000000000000000" pitchFamily="2" charset="2"/>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rgbClr val="0068B3"/>
              </a:buClr>
              <a:buSzTx/>
              <a:buFont typeface="Wingdings" panose="05000000000000000000" pitchFamily="2" charset="2"/>
              <a:buNone/>
              <a:tabLst/>
              <a:defRPr/>
            </a:pPr>
            <a:r>
              <a:rPr lang="en-US" sz="1200" kern="1200">
                <a:solidFill>
                  <a:schemeClr val="tx1"/>
                </a:solidFill>
                <a:effectLst/>
                <a:latin typeface="+mn-lt"/>
                <a:ea typeface="+mn-ea"/>
                <a:cs typeface="+mn-cs"/>
              </a:rPr>
              <a:t>The roles include;</a:t>
            </a:r>
          </a:p>
          <a:p>
            <a:pPr marL="0" marR="0" lvl="0" indent="0" algn="l" defTabSz="914400" rtl="0" eaLnBrk="1" fontAlgn="auto" latinLnBrk="0" hangingPunct="1">
              <a:lnSpc>
                <a:spcPct val="100000"/>
              </a:lnSpc>
              <a:spcBef>
                <a:spcPts val="0"/>
              </a:spcBef>
              <a:spcAft>
                <a:spcPts val="0"/>
              </a:spcAft>
              <a:buClr>
                <a:srgbClr val="0068B3"/>
              </a:buClr>
              <a:buSzTx/>
              <a:buFont typeface="Wingdings" panose="05000000000000000000" pitchFamily="2" charset="2"/>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rgbClr val="0068B3"/>
              </a:buClr>
              <a:buSzTx/>
              <a:buFont typeface="Wingdings" panose="05000000000000000000" pitchFamily="2" charset="2"/>
              <a:buNone/>
              <a:tabLst/>
              <a:defRPr/>
            </a:pPr>
            <a:r>
              <a:rPr lang="en-US" sz="1200" kern="1200">
                <a:solidFill>
                  <a:schemeClr val="tx1"/>
                </a:solidFill>
                <a:effectLst/>
                <a:latin typeface="+mn-lt"/>
                <a:ea typeface="+mn-ea"/>
                <a:cs typeface="+mn-cs"/>
              </a:rPr>
              <a:t>There is current engagement to develop further roles which include Personal Assistant role</a:t>
            </a:r>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2B9240D4-6F14-3449-8FA2-7400E50A5229}"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9</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247534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2447E7-7ACE-C97C-BC85-296F50BEA3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557F88-A40E-4993-F57B-103BEF0A680F}"/>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78F45298-81CE-4D12-1841-4638CBC6D5D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a:solidFill>
                  <a:schemeClr val="tx1"/>
                </a:solidFill>
                <a:effectLst/>
                <a:latin typeface="+mn-lt"/>
                <a:ea typeface="+mn-ea"/>
                <a:cs typeface="+mn-cs"/>
              </a:rPr>
              <a:t>When I  am talking about the care workforce pathway what does that mean for you and your services.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a:solidFill>
                  <a:schemeClr val="tx1"/>
                </a:solidFill>
                <a:effectLst/>
                <a:latin typeface="+mn-lt"/>
                <a:ea typeface="+mn-ea"/>
                <a:cs typeface="+mn-cs"/>
              </a:rPr>
              <a:t>The Care Workforce Pathway has been designed with flexibility in mind, </a:t>
            </a:r>
            <a:r>
              <a:rPr lang="en-US" sz="1400" kern="1200" err="1">
                <a:solidFill>
                  <a:schemeClr val="tx1"/>
                </a:solidFill>
                <a:effectLst/>
                <a:latin typeface="+mn-lt"/>
                <a:ea typeface="+mn-ea"/>
                <a:cs typeface="+mn-cs"/>
              </a:rPr>
              <a:t>recognising</a:t>
            </a:r>
            <a:r>
              <a:rPr lang="en-US" sz="1400" kern="1200">
                <a:solidFill>
                  <a:schemeClr val="tx1"/>
                </a:solidFill>
                <a:effectLst/>
                <a:latin typeface="+mn-lt"/>
                <a:ea typeface="+mn-ea"/>
                <a:cs typeface="+mn-cs"/>
              </a:rPr>
              <a:t> that employers are starting from different places, are different sizes and have different levels of capacity available.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a:solidFill>
                  <a:schemeClr val="tx1"/>
                </a:solidFill>
                <a:effectLst/>
                <a:latin typeface="+mn-lt"/>
                <a:ea typeface="+mn-ea"/>
                <a:cs typeface="+mn-cs"/>
              </a:rPr>
              <a:t>We have already had providers engage with the first year early adopters and current pathway pioneers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a:solidFill>
                  <a:schemeClr val="tx1"/>
                </a:solidFill>
                <a:effectLst/>
                <a:latin typeface="+mn-lt"/>
                <a:ea typeface="+mn-ea"/>
                <a:cs typeface="+mn-cs"/>
              </a:rPr>
              <a:t>There are resources online to support provides to explore the care workforce pathway for their teams and service.</a:t>
            </a:r>
            <a:br>
              <a:rPr lang="en-US" sz="1400" kern="1200">
                <a:solidFill>
                  <a:schemeClr val="tx1"/>
                </a:solidFill>
                <a:effectLst/>
                <a:latin typeface="+mn-lt"/>
                <a:ea typeface="+mn-ea"/>
                <a:cs typeface="+mn-cs"/>
              </a:rPr>
            </a:br>
            <a:endParaRPr lang="en-US" sz="14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a:solidFill>
                  <a:schemeClr val="tx1"/>
                </a:solidFill>
                <a:effectLst/>
                <a:latin typeface="+mn-lt"/>
                <a:ea typeface="+mn-ea"/>
                <a:cs typeface="+mn-cs"/>
              </a:rPr>
              <a:t>There are three levels of adoption: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a:solidFill>
                  <a:schemeClr val="tx1"/>
                </a:solidFill>
                <a:effectLst/>
                <a:latin typeface="+mn-lt"/>
                <a:ea typeface="+mn-ea"/>
                <a:cs typeface="+mn-cs"/>
              </a:rPr>
              <a:t> light – which focuses on paperwork and people, this might include provider sharing </a:t>
            </a:r>
            <a:r>
              <a:rPr lang="en-GB" sz="1400" kern="100">
                <a:effectLst/>
                <a:latin typeface="Arial" panose="020B0604020202020204" pitchFamily="34" charset="0"/>
                <a:ea typeface="Aptos" panose="020B0004020202020204" pitchFamily="34" charset="0"/>
                <a:cs typeface="Arial" panose="020B0604020202020204" pitchFamily="34" charset="0"/>
              </a:rPr>
              <a:t>Role categories with staff and completing Basic use of self-assessment/planning tools</a:t>
            </a:r>
            <a:endParaRPr lang="en-US" sz="14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a:solidFill>
                  <a:schemeClr val="tx1"/>
                </a:solidFill>
                <a:effectLst/>
                <a:latin typeface="+mn-lt"/>
                <a:ea typeface="+mn-ea"/>
                <a:cs typeface="+mn-cs"/>
              </a:rPr>
              <a:t>medium – which looks more at processes, this might include </a:t>
            </a:r>
            <a:r>
              <a:rPr lang="en-GB" sz="1400" kern="100">
                <a:effectLst/>
                <a:latin typeface="Arial" panose="020B0604020202020204" pitchFamily="34" charset="0"/>
                <a:ea typeface="Aptos" panose="020B0004020202020204" pitchFamily="34" charset="0"/>
                <a:cs typeface="Arial" panose="020B0604020202020204" pitchFamily="34" charset="0"/>
              </a:rPr>
              <a:t>- Role mapping completed,  using in training plans, Career development plans in use,  Some supervision aligned to the Pathway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a:solidFill>
                  <a:schemeClr val="tx1"/>
                </a:solidFill>
                <a:effectLst/>
                <a:latin typeface="+mn-lt"/>
                <a:ea typeface="+mn-ea"/>
                <a:cs typeface="+mn-cs"/>
              </a:rPr>
              <a:t>full, which incorporates systems and structures. This would include </a:t>
            </a:r>
            <a:r>
              <a:rPr lang="en-GB" sz="1400" kern="100">
                <a:effectLst/>
                <a:latin typeface="Arial" panose="020B0604020202020204" pitchFamily="34" charset="0"/>
                <a:ea typeface="Aptos" panose="020B0004020202020204" pitchFamily="34" charset="0"/>
                <a:cs typeface="Arial" panose="020B0604020202020204" pitchFamily="34" charset="0"/>
              </a:rPr>
              <a:t>Pathway fully integrated into recruitment, induction, supervision, and appraisal</a:t>
            </a:r>
            <a:br>
              <a:rPr lang="en-GB" sz="1400" kern="100">
                <a:effectLst/>
                <a:latin typeface="Arial" panose="020B0604020202020204" pitchFamily="34" charset="0"/>
                <a:ea typeface="Aptos" panose="020B0004020202020204" pitchFamily="34" charset="0"/>
                <a:cs typeface="Arial" panose="020B0604020202020204" pitchFamily="34" charset="0"/>
              </a:rPr>
            </a:br>
            <a:r>
              <a:rPr lang="en-GB" sz="1400" kern="100">
                <a:effectLst/>
                <a:latin typeface="Arial" panose="020B0604020202020204" pitchFamily="34" charset="0"/>
                <a:ea typeface="Aptos" panose="020B0004020202020204" pitchFamily="34" charset="0"/>
                <a:cs typeface="Arial" panose="020B0604020202020204" pitchFamily="34" charset="0"/>
              </a:rPr>
              <a:t>- Workforce strategy aligned to role categories, Regular evaluation and updates,  Leadership development linked to succession </a:t>
            </a:r>
            <a:r>
              <a:rPr lang="en-GB" sz="1400" kern="100" err="1">
                <a:effectLst/>
                <a:latin typeface="Arial" panose="020B0604020202020204" pitchFamily="34" charset="0"/>
                <a:ea typeface="Aptos" panose="020B0004020202020204" pitchFamily="34" charset="0"/>
                <a:cs typeface="Arial" panose="020B0604020202020204" pitchFamily="34" charset="0"/>
              </a:rPr>
              <a:t>plannin</a:t>
            </a:r>
            <a:endParaRPr lang="en-US" sz="14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a:solidFill>
                  <a:schemeClr val="tx1"/>
                </a:solidFill>
                <a:effectLst/>
                <a:latin typeface="+mn-lt"/>
                <a:ea typeface="+mn-ea"/>
                <a:cs typeface="+mn-cs"/>
              </a:rPr>
              <a:t>These are not fixed stages, but a stepped approach that allows </a:t>
            </a:r>
            <a:r>
              <a:rPr lang="en-US" sz="1400" kern="1200" err="1">
                <a:solidFill>
                  <a:schemeClr val="tx1"/>
                </a:solidFill>
                <a:effectLst/>
                <a:latin typeface="+mn-lt"/>
                <a:ea typeface="+mn-ea"/>
                <a:cs typeface="+mn-cs"/>
              </a:rPr>
              <a:t>organisations</a:t>
            </a:r>
            <a:r>
              <a:rPr lang="en-US" sz="1400" kern="1200">
                <a:solidFill>
                  <a:schemeClr val="tx1"/>
                </a:solidFill>
                <a:effectLst/>
                <a:latin typeface="+mn-lt"/>
                <a:ea typeface="+mn-ea"/>
                <a:cs typeface="+mn-cs"/>
              </a:rPr>
              <a:t> to gradually build their use of the pathway over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a:t>There is no right or wrong way to adopt the Care Workforce Pathway. From making changes to your job descriptions to restructuring, there are many great examples of how the pathway has helped organisations in different ways.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kern="1200">
              <a:solidFill>
                <a:schemeClr val="tx1"/>
              </a:solidFill>
              <a:effectLst/>
              <a:latin typeface="+mn-lt"/>
              <a:ea typeface="+mn-ea"/>
              <a:cs typeface="+mn-cs"/>
            </a:endParaRPr>
          </a:p>
          <a:p>
            <a:pPr marL="0" marR="0" lvl="0" indent="0" algn="l" defTabSz="914400" rtl="0" eaLnBrk="1" fontAlgn="auto" latinLnBrk="0" hangingPunct="1">
              <a:lnSpc>
                <a:spcPct val="115000"/>
              </a:lnSpc>
              <a:spcBef>
                <a:spcPts val="0"/>
              </a:spcBef>
              <a:spcAft>
                <a:spcPts val="800"/>
              </a:spcAft>
              <a:buClrTx/>
              <a:buSzTx/>
              <a:buFontTx/>
              <a:buNone/>
              <a:tabLst/>
              <a:defRPr/>
            </a:pPr>
            <a:endParaRPr kumimoji="0" lang="en-GB" sz="1400" b="1" i="0" u="none" strike="noStrike" kern="1200" cap="none" spc="0" normalizeH="0" baseline="0" noProof="0">
              <a:ln>
                <a:noFill/>
              </a:ln>
              <a:solidFill>
                <a:srgbClr val="60606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endParaRPr kumimoji="0" lang="en-GB" sz="1400" b="1" i="0" u="none" strike="noStrike" kern="1200" cap="none" spc="0" normalizeH="0" baseline="0" noProof="0">
              <a:ln>
                <a:noFill/>
              </a:ln>
              <a:solidFill>
                <a:srgbClr val="606060"/>
              </a:solidFill>
              <a:effectLst/>
              <a:uLnTx/>
              <a:uFillTx/>
              <a:latin typeface="Arial" panose="020B0604020202020204" pitchFamily="34" charset="0"/>
              <a:ea typeface="+mn-ea"/>
              <a:cs typeface="Arial" panose="020B0604020202020204" pitchFamily="34" charset="0"/>
            </a:endParaRPr>
          </a:p>
          <a:p>
            <a:endParaRPr lang="en-GB"/>
          </a:p>
        </p:txBody>
      </p:sp>
      <p:sp>
        <p:nvSpPr>
          <p:cNvPr id="4" name="Slide Number Placeholder 3">
            <a:extLst>
              <a:ext uri="{FF2B5EF4-FFF2-40B4-BE49-F238E27FC236}">
                <a16:creationId xmlns:a16="http://schemas.microsoft.com/office/drawing/2014/main" id="{8B2CB9A7-BEF8-2A28-F6DB-F5B65EE965C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8CA970-A9B7-4587-AB3A-1F90625AE61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219686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5D41E-0931-6DB5-1CA9-CDAECAC3DE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E9DC63-69B9-94F0-649B-D79519BE3A73}"/>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F92A0B9C-2406-6643-E786-CB191C4C672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This slide brings highlights realised and anticipated benefits of the pathway.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At an individual   level staff feeling more motivated, confident, and valued, with a stronger sense of professional identity and ownership over their development.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Organisationally, we’re seeing improved recruitment and retention, while also reducing costs and strengthening compliance and care outcomes.</a:t>
            </a:r>
          </a:p>
          <a:p>
            <a:endParaRPr lang="en-GB"/>
          </a:p>
        </p:txBody>
      </p:sp>
      <p:sp>
        <p:nvSpPr>
          <p:cNvPr id="4" name="Slide Number Placeholder 3">
            <a:extLst>
              <a:ext uri="{FF2B5EF4-FFF2-40B4-BE49-F238E27FC236}">
                <a16:creationId xmlns:a16="http://schemas.microsoft.com/office/drawing/2014/main" id="{352300BF-B100-346B-6D74-6EA9B769E6E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8CA970-A9B7-4587-AB3A-1F90625AE61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872456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a:t>The </a:t>
            </a:r>
            <a:r>
              <a:rPr lang="en-GB" sz="1800" b="0">
                <a:solidFill>
                  <a:srgbClr val="005EB8"/>
                </a:solidFill>
              </a:rPr>
              <a:t>Adult Social Care Workforce Data Set (ASC-WDS) </a:t>
            </a:r>
            <a:r>
              <a:rPr lang="en-GB" b="0"/>
              <a:t>is a </a:t>
            </a:r>
            <a:r>
              <a:rPr lang="en-GB"/>
              <a:t>data collection service, commissioned and funded by the Department of Health and Social Care. It is the leading source of intelligence for the adult social care workforce.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We know that the adult social care sector is complex and fragmented and made up of thousands of different care providers. And, we know that understanding the workforce is so important for planning and decision making across the sector- and that’s what we’re trying to do with ASC-WDS- to build that understanding.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a:p>
          <a:p>
            <a:pPr>
              <a:defRPr/>
            </a:pPr>
            <a:r>
              <a:rPr lang="en-GB"/>
              <a:t>It provides crucial information to key decision makers such as Government, DHSC, CQC and local authorities. It helps them plan, monitor and fund the sector</a:t>
            </a:r>
            <a:endParaRPr lang="en-GB">
              <a:solidFill>
                <a:srgbClr val="000000"/>
              </a:solidFill>
              <a:cs typeface="Calibri"/>
            </a:endParaRPr>
          </a:p>
        </p:txBody>
      </p:sp>
      <p:sp>
        <p:nvSpPr>
          <p:cNvPr id="4" name="Slide Number Placeholder 3"/>
          <p:cNvSpPr>
            <a:spLocks noGrp="1"/>
          </p:cNvSpPr>
          <p:nvPr>
            <p:ph type="sldNum" sz="quarter" idx="5"/>
          </p:nvPr>
        </p:nvSpPr>
        <p:spPr/>
        <p:txBody>
          <a:bodyPr/>
          <a:lstStyle/>
          <a:p>
            <a:fld id="{A5EB467E-689E-4776-8297-2FB7C7A995D4}" type="slidenum">
              <a:rPr lang="en-GB" smtClean="0"/>
              <a:t>13</a:t>
            </a:fld>
            <a:endParaRPr lang="en-GB"/>
          </a:p>
        </p:txBody>
      </p:sp>
    </p:spTree>
    <p:extLst>
      <p:ext uri="{BB962C8B-B14F-4D97-AF65-F5344CB8AC3E}">
        <p14:creationId xmlns:p14="http://schemas.microsoft.com/office/powerpoint/2010/main" val="2244963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4.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4.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9" name="Parallelogram 8">
            <a:extLst>
              <a:ext uri="{FF2B5EF4-FFF2-40B4-BE49-F238E27FC236}">
                <a16:creationId xmlns:a16="http://schemas.microsoft.com/office/drawing/2014/main" id="{2B5544DF-45D9-683D-F20F-7443E374210F}"/>
              </a:ext>
            </a:extLst>
          </p:cNvPr>
          <p:cNvSpPr/>
          <p:nvPr userDrawn="1"/>
        </p:nvSpPr>
        <p:spPr>
          <a:xfrm rot="10800000" flipV="1">
            <a:off x="0" y="1"/>
            <a:ext cx="3086100" cy="1255907"/>
          </a:xfrm>
          <a:custGeom>
            <a:avLst/>
            <a:gdLst>
              <a:gd name="connsiteX0" fmla="*/ 0 w 3999868"/>
              <a:gd name="connsiteY0" fmla="*/ 3857232 h 3857232"/>
              <a:gd name="connsiteX1" fmla="*/ 1556972 w 3999868"/>
              <a:gd name="connsiteY1" fmla="*/ 0 h 3857232"/>
              <a:gd name="connsiteX2" fmla="*/ 3999868 w 3999868"/>
              <a:gd name="connsiteY2" fmla="*/ 0 h 3857232"/>
              <a:gd name="connsiteX3" fmla="*/ 2442896 w 3999868"/>
              <a:gd name="connsiteY3" fmla="*/ 3857232 h 3857232"/>
              <a:gd name="connsiteX4" fmla="*/ 0 w 3999868"/>
              <a:gd name="connsiteY4" fmla="*/ 3857232 h 3857232"/>
              <a:gd name="connsiteX0" fmla="*/ 0 w 3999868"/>
              <a:gd name="connsiteY0" fmla="*/ 3857232 h 3857232"/>
              <a:gd name="connsiteX1" fmla="*/ 1556972 w 3999868"/>
              <a:gd name="connsiteY1" fmla="*/ 0 h 3857232"/>
              <a:gd name="connsiteX2" fmla="*/ 3999868 w 3999868"/>
              <a:gd name="connsiteY2" fmla="*/ 0 h 3857232"/>
              <a:gd name="connsiteX3" fmla="*/ 2471386 w 3999868"/>
              <a:gd name="connsiteY3" fmla="*/ 2849107 h 3857232"/>
              <a:gd name="connsiteX4" fmla="*/ 2442896 w 3999868"/>
              <a:gd name="connsiteY4" fmla="*/ 3857232 h 3857232"/>
              <a:gd name="connsiteX5" fmla="*/ 0 w 3999868"/>
              <a:gd name="connsiteY5" fmla="*/ 3857232 h 3857232"/>
              <a:gd name="connsiteX0" fmla="*/ 0 w 3999868"/>
              <a:gd name="connsiteY0" fmla="*/ 3857232 h 3891098"/>
              <a:gd name="connsiteX1" fmla="*/ 1556972 w 3999868"/>
              <a:gd name="connsiteY1" fmla="*/ 0 h 3891098"/>
              <a:gd name="connsiteX2" fmla="*/ 3999868 w 3999868"/>
              <a:gd name="connsiteY2" fmla="*/ 0 h 3891098"/>
              <a:gd name="connsiteX3" fmla="*/ 2471386 w 3999868"/>
              <a:gd name="connsiteY3" fmla="*/ 2849107 h 3891098"/>
              <a:gd name="connsiteX4" fmla="*/ 2578363 w 3999868"/>
              <a:gd name="connsiteY4" fmla="*/ 3891098 h 3891098"/>
              <a:gd name="connsiteX5" fmla="*/ 0 w 3999868"/>
              <a:gd name="connsiteY5" fmla="*/ 3857232 h 3891098"/>
              <a:gd name="connsiteX0" fmla="*/ 0 w 3999868"/>
              <a:gd name="connsiteY0" fmla="*/ 3857232 h 3891098"/>
              <a:gd name="connsiteX1" fmla="*/ 1556972 w 3999868"/>
              <a:gd name="connsiteY1" fmla="*/ 0 h 3891098"/>
              <a:gd name="connsiteX2" fmla="*/ 3999868 w 3999868"/>
              <a:gd name="connsiteY2" fmla="*/ 0 h 3891098"/>
              <a:gd name="connsiteX3" fmla="*/ 2572986 w 3999868"/>
              <a:gd name="connsiteY3" fmla="*/ 2849107 h 3891098"/>
              <a:gd name="connsiteX4" fmla="*/ 2578363 w 3999868"/>
              <a:gd name="connsiteY4" fmla="*/ 3891098 h 3891098"/>
              <a:gd name="connsiteX5" fmla="*/ 0 w 3999868"/>
              <a:gd name="connsiteY5" fmla="*/ 3857232 h 3891098"/>
              <a:gd name="connsiteX0" fmla="*/ 0 w 3999868"/>
              <a:gd name="connsiteY0" fmla="*/ 3857232 h 3891098"/>
              <a:gd name="connsiteX1" fmla="*/ 1556972 w 3999868"/>
              <a:gd name="connsiteY1" fmla="*/ 0 h 3891098"/>
              <a:gd name="connsiteX2" fmla="*/ 3999868 w 3999868"/>
              <a:gd name="connsiteY2" fmla="*/ 0 h 3891098"/>
              <a:gd name="connsiteX3" fmla="*/ 2572986 w 3999868"/>
              <a:gd name="connsiteY3" fmla="*/ 2849107 h 3891098"/>
              <a:gd name="connsiteX4" fmla="*/ 2578363 w 3999868"/>
              <a:gd name="connsiteY4" fmla="*/ 3891098 h 3891098"/>
              <a:gd name="connsiteX5" fmla="*/ 0 w 3999868"/>
              <a:gd name="connsiteY5" fmla="*/ 3857232 h 3891098"/>
              <a:gd name="connsiteX0" fmla="*/ 0 w 2578363"/>
              <a:gd name="connsiteY0" fmla="*/ 3857232 h 3891098"/>
              <a:gd name="connsiteX1" fmla="*/ 1556972 w 2578363"/>
              <a:gd name="connsiteY1" fmla="*/ 0 h 3891098"/>
              <a:gd name="connsiteX2" fmla="*/ 2572986 w 2578363"/>
              <a:gd name="connsiteY2" fmla="*/ 2849107 h 3891098"/>
              <a:gd name="connsiteX3" fmla="*/ 2578363 w 2578363"/>
              <a:gd name="connsiteY3" fmla="*/ 3891098 h 3891098"/>
              <a:gd name="connsiteX4" fmla="*/ 0 w 2578363"/>
              <a:gd name="connsiteY4" fmla="*/ 3857232 h 3891098"/>
              <a:gd name="connsiteX0" fmla="*/ 0 w 2578363"/>
              <a:gd name="connsiteY0" fmla="*/ 1008125 h 1041991"/>
              <a:gd name="connsiteX1" fmla="*/ 422439 w 2578363"/>
              <a:gd name="connsiteY1" fmla="*/ 12626 h 1041991"/>
              <a:gd name="connsiteX2" fmla="*/ 2572986 w 2578363"/>
              <a:gd name="connsiteY2" fmla="*/ 0 h 1041991"/>
              <a:gd name="connsiteX3" fmla="*/ 2578363 w 2578363"/>
              <a:gd name="connsiteY3" fmla="*/ 1041991 h 1041991"/>
              <a:gd name="connsiteX4" fmla="*/ 0 w 2578363"/>
              <a:gd name="connsiteY4" fmla="*/ 1008125 h 1041991"/>
              <a:gd name="connsiteX0" fmla="*/ 0 w 2573080"/>
              <a:gd name="connsiteY0" fmla="*/ 1008125 h 1041991"/>
              <a:gd name="connsiteX1" fmla="*/ 422439 w 2573080"/>
              <a:gd name="connsiteY1" fmla="*/ 12626 h 1041991"/>
              <a:gd name="connsiteX2" fmla="*/ 2572986 w 2573080"/>
              <a:gd name="connsiteY2" fmla="*/ 0 h 1041991"/>
              <a:gd name="connsiteX3" fmla="*/ 2552361 w 2573080"/>
              <a:gd name="connsiteY3" fmla="*/ 1041991 h 1041991"/>
              <a:gd name="connsiteX4" fmla="*/ 0 w 2573080"/>
              <a:gd name="connsiteY4" fmla="*/ 1008125 h 1041991"/>
              <a:gd name="connsiteX0" fmla="*/ 0 w 2573080"/>
              <a:gd name="connsiteY0" fmla="*/ 1008500 h 1042366"/>
              <a:gd name="connsiteX1" fmla="*/ 422439 w 2573080"/>
              <a:gd name="connsiteY1" fmla="*/ 0 h 1042366"/>
              <a:gd name="connsiteX2" fmla="*/ 2572986 w 2573080"/>
              <a:gd name="connsiteY2" fmla="*/ 375 h 1042366"/>
              <a:gd name="connsiteX3" fmla="*/ 2552361 w 2573080"/>
              <a:gd name="connsiteY3" fmla="*/ 1042366 h 1042366"/>
              <a:gd name="connsiteX4" fmla="*/ 0 w 2573080"/>
              <a:gd name="connsiteY4" fmla="*/ 1008500 h 1042366"/>
              <a:gd name="connsiteX0" fmla="*/ 0 w 2552361"/>
              <a:gd name="connsiteY0" fmla="*/ 1008500 h 1042366"/>
              <a:gd name="connsiteX1" fmla="*/ 422439 w 2552361"/>
              <a:gd name="connsiteY1" fmla="*/ 0 h 1042366"/>
              <a:gd name="connsiteX2" fmla="*/ 2412641 w 2552361"/>
              <a:gd name="connsiteY2" fmla="*/ 95716 h 1042366"/>
              <a:gd name="connsiteX3" fmla="*/ 2552361 w 2552361"/>
              <a:gd name="connsiteY3" fmla="*/ 1042366 h 1042366"/>
              <a:gd name="connsiteX4" fmla="*/ 0 w 2552361"/>
              <a:gd name="connsiteY4" fmla="*/ 1008500 h 1042366"/>
              <a:gd name="connsiteX0" fmla="*/ 0 w 2552361"/>
              <a:gd name="connsiteY0" fmla="*/ 1008500 h 1042366"/>
              <a:gd name="connsiteX1" fmla="*/ 422439 w 2552361"/>
              <a:gd name="connsiteY1" fmla="*/ 0 h 1042366"/>
              <a:gd name="connsiteX2" fmla="*/ 2551317 w 2552361"/>
              <a:gd name="connsiteY2" fmla="*/ 9043 h 1042366"/>
              <a:gd name="connsiteX3" fmla="*/ 2552361 w 2552361"/>
              <a:gd name="connsiteY3" fmla="*/ 1042366 h 1042366"/>
              <a:gd name="connsiteX4" fmla="*/ 0 w 2552361"/>
              <a:gd name="connsiteY4" fmla="*/ 1008500 h 1042366"/>
              <a:gd name="connsiteX0" fmla="*/ 0 w 2553913"/>
              <a:gd name="connsiteY0" fmla="*/ 1008500 h 1042366"/>
              <a:gd name="connsiteX1" fmla="*/ 422439 w 2553913"/>
              <a:gd name="connsiteY1" fmla="*/ 0 h 1042366"/>
              <a:gd name="connsiteX2" fmla="*/ 2551317 w 2553913"/>
              <a:gd name="connsiteY2" fmla="*/ 9043 h 1042366"/>
              <a:gd name="connsiteX3" fmla="*/ 2552361 w 2553913"/>
              <a:gd name="connsiteY3" fmla="*/ 1042366 h 1042366"/>
              <a:gd name="connsiteX4" fmla="*/ 0 w 2553913"/>
              <a:gd name="connsiteY4" fmla="*/ 1008500 h 1042366"/>
              <a:gd name="connsiteX0" fmla="*/ 0 w 2553913"/>
              <a:gd name="connsiteY0" fmla="*/ 1008500 h 1042366"/>
              <a:gd name="connsiteX1" fmla="*/ 422439 w 2553913"/>
              <a:gd name="connsiteY1" fmla="*/ 0 h 1042366"/>
              <a:gd name="connsiteX2" fmla="*/ 2551317 w 2553913"/>
              <a:gd name="connsiteY2" fmla="*/ 9043 h 1042366"/>
              <a:gd name="connsiteX3" fmla="*/ 2552361 w 2553913"/>
              <a:gd name="connsiteY3" fmla="*/ 1042366 h 1042366"/>
              <a:gd name="connsiteX4" fmla="*/ 0 w 2553913"/>
              <a:gd name="connsiteY4" fmla="*/ 1008500 h 1042366"/>
              <a:gd name="connsiteX0" fmla="*/ 0 w 2553913"/>
              <a:gd name="connsiteY0" fmla="*/ 1008500 h 1042366"/>
              <a:gd name="connsiteX1" fmla="*/ 422439 w 2553913"/>
              <a:gd name="connsiteY1" fmla="*/ 0 h 1042366"/>
              <a:gd name="connsiteX2" fmla="*/ 2551317 w 2553913"/>
              <a:gd name="connsiteY2" fmla="*/ 9043 h 1042366"/>
              <a:gd name="connsiteX3" fmla="*/ 2552361 w 2553913"/>
              <a:gd name="connsiteY3" fmla="*/ 1042366 h 1042366"/>
              <a:gd name="connsiteX4" fmla="*/ 0 w 2553913"/>
              <a:gd name="connsiteY4" fmla="*/ 1008500 h 1042366"/>
              <a:gd name="connsiteX0" fmla="*/ 0 w 2553913"/>
              <a:gd name="connsiteY0" fmla="*/ 1008500 h 1042366"/>
              <a:gd name="connsiteX1" fmla="*/ 422439 w 2553913"/>
              <a:gd name="connsiteY1" fmla="*/ 0 h 1042366"/>
              <a:gd name="connsiteX2" fmla="*/ 2551317 w 2553913"/>
              <a:gd name="connsiteY2" fmla="*/ 9043 h 1042366"/>
              <a:gd name="connsiteX3" fmla="*/ 2552361 w 2553913"/>
              <a:gd name="connsiteY3" fmla="*/ 1042366 h 1042366"/>
              <a:gd name="connsiteX4" fmla="*/ 0 w 2553913"/>
              <a:gd name="connsiteY4" fmla="*/ 1008500 h 1042366"/>
              <a:gd name="connsiteX0" fmla="*/ 0 w 2553913"/>
              <a:gd name="connsiteY0" fmla="*/ 1008982 h 1042848"/>
              <a:gd name="connsiteX1" fmla="*/ 422439 w 2553913"/>
              <a:gd name="connsiteY1" fmla="*/ 482 h 1042848"/>
              <a:gd name="connsiteX2" fmla="*/ 2551317 w 2553913"/>
              <a:gd name="connsiteY2" fmla="*/ 0 h 1042848"/>
              <a:gd name="connsiteX3" fmla="*/ 2552361 w 2553913"/>
              <a:gd name="connsiteY3" fmla="*/ 1042848 h 1042848"/>
              <a:gd name="connsiteX4" fmla="*/ 0 w 2553913"/>
              <a:gd name="connsiteY4" fmla="*/ 1008982 h 1042848"/>
              <a:gd name="connsiteX0" fmla="*/ 0 w 2572963"/>
              <a:gd name="connsiteY0" fmla="*/ 1047082 h 1047082"/>
              <a:gd name="connsiteX1" fmla="*/ 441489 w 2572963"/>
              <a:gd name="connsiteY1" fmla="*/ 482 h 1047082"/>
              <a:gd name="connsiteX2" fmla="*/ 2570367 w 2572963"/>
              <a:gd name="connsiteY2" fmla="*/ 0 h 1047082"/>
              <a:gd name="connsiteX3" fmla="*/ 2571411 w 2572963"/>
              <a:gd name="connsiteY3" fmla="*/ 1042848 h 1047082"/>
              <a:gd name="connsiteX4" fmla="*/ 0 w 2572963"/>
              <a:gd name="connsiteY4" fmla="*/ 1047082 h 1047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2963" h="1047082">
                <a:moveTo>
                  <a:pt x="0" y="1047082"/>
                </a:moveTo>
                <a:lnTo>
                  <a:pt x="441489" y="482"/>
                </a:lnTo>
                <a:lnTo>
                  <a:pt x="2570367" y="0"/>
                </a:lnTo>
                <a:cubicBezTo>
                  <a:pt x="2576492" y="638"/>
                  <a:pt x="2569619" y="695518"/>
                  <a:pt x="2571411" y="1042848"/>
                </a:cubicBezTo>
                <a:lnTo>
                  <a:pt x="0" y="1047082"/>
                </a:lnTo>
                <a:close/>
              </a:path>
            </a:pathLst>
          </a:custGeom>
          <a:solidFill>
            <a:srgbClr val="005E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0" name="Parallelogram 9">
            <a:extLst>
              <a:ext uri="{FF2B5EF4-FFF2-40B4-BE49-F238E27FC236}">
                <a16:creationId xmlns:a16="http://schemas.microsoft.com/office/drawing/2014/main" id="{436EFA45-7D8F-774F-2F9F-3CF0C3177336}"/>
              </a:ext>
            </a:extLst>
          </p:cNvPr>
          <p:cNvSpPr/>
          <p:nvPr userDrawn="1"/>
        </p:nvSpPr>
        <p:spPr>
          <a:xfrm rot="10800000" flipV="1">
            <a:off x="13601699" y="6545740"/>
            <a:ext cx="4688315" cy="3741260"/>
          </a:xfrm>
          <a:custGeom>
            <a:avLst/>
            <a:gdLst>
              <a:gd name="connsiteX0" fmla="*/ 0 w 9525000"/>
              <a:gd name="connsiteY0" fmla="*/ 5029200 h 5029200"/>
              <a:gd name="connsiteX1" fmla="*/ 2030037 w 9525000"/>
              <a:gd name="connsiteY1" fmla="*/ 0 h 5029200"/>
              <a:gd name="connsiteX2" fmla="*/ 9525000 w 9525000"/>
              <a:gd name="connsiteY2" fmla="*/ 0 h 5029200"/>
              <a:gd name="connsiteX3" fmla="*/ 7494963 w 9525000"/>
              <a:gd name="connsiteY3" fmla="*/ 5029200 h 5029200"/>
              <a:gd name="connsiteX4" fmla="*/ 0 w 9525000"/>
              <a:gd name="connsiteY4" fmla="*/ 5029200 h 5029200"/>
              <a:gd name="connsiteX0" fmla="*/ 0 w 9525000"/>
              <a:gd name="connsiteY0" fmla="*/ 5029200 h 5029200"/>
              <a:gd name="connsiteX1" fmla="*/ 3266170 w 9525000"/>
              <a:gd name="connsiteY1" fmla="*/ 16933 h 5029200"/>
              <a:gd name="connsiteX2" fmla="*/ 9525000 w 9525000"/>
              <a:gd name="connsiteY2" fmla="*/ 0 h 5029200"/>
              <a:gd name="connsiteX3" fmla="*/ 7494963 w 9525000"/>
              <a:gd name="connsiteY3" fmla="*/ 5029200 h 5029200"/>
              <a:gd name="connsiteX4" fmla="*/ 0 w 9525000"/>
              <a:gd name="connsiteY4" fmla="*/ 5029200 h 5029200"/>
              <a:gd name="connsiteX0" fmla="*/ 0 w 6307667"/>
              <a:gd name="connsiteY0" fmla="*/ 4995334 h 5029200"/>
              <a:gd name="connsiteX1" fmla="*/ 48837 w 6307667"/>
              <a:gd name="connsiteY1" fmla="*/ 16933 h 5029200"/>
              <a:gd name="connsiteX2" fmla="*/ 6307667 w 6307667"/>
              <a:gd name="connsiteY2" fmla="*/ 0 h 5029200"/>
              <a:gd name="connsiteX3" fmla="*/ 4277630 w 6307667"/>
              <a:gd name="connsiteY3" fmla="*/ 5029200 h 5029200"/>
              <a:gd name="connsiteX4" fmla="*/ 0 w 6307667"/>
              <a:gd name="connsiteY4" fmla="*/ 4995334 h 5029200"/>
              <a:gd name="connsiteX0" fmla="*/ 0 w 6307667"/>
              <a:gd name="connsiteY0" fmla="*/ 5028787 h 5029200"/>
              <a:gd name="connsiteX1" fmla="*/ 48837 w 6307667"/>
              <a:gd name="connsiteY1" fmla="*/ 16933 h 5029200"/>
              <a:gd name="connsiteX2" fmla="*/ 6307667 w 6307667"/>
              <a:gd name="connsiteY2" fmla="*/ 0 h 5029200"/>
              <a:gd name="connsiteX3" fmla="*/ 4277630 w 6307667"/>
              <a:gd name="connsiteY3" fmla="*/ 5029200 h 5029200"/>
              <a:gd name="connsiteX4" fmla="*/ 0 w 6307667"/>
              <a:gd name="connsiteY4" fmla="*/ 5028787 h 5029200"/>
              <a:gd name="connsiteX0" fmla="*/ 1344 w 6309011"/>
              <a:gd name="connsiteY0" fmla="*/ 5028787 h 5029200"/>
              <a:gd name="connsiteX1" fmla="*/ 0 w 6309011"/>
              <a:gd name="connsiteY1" fmla="*/ 22509 h 5029200"/>
              <a:gd name="connsiteX2" fmla="*/ 6309011 w 6309011"/>
              <a:gd name="connsiteY2" fmla="*/ 0 h 5029200"/>
              <a:gd name="connsiteX3" fmla="*/ 4278974 w 6309011"/>
              <a:gd name="connsiteY3" fmla="*/ 5029200 h 5029200"/>
              <a:gd name="connsiteX4" fmla="*/ 1344 w 6309011"/>
              <a:gd name="connsiteY4" fmla="*/ 5028787 h 5029200"/>
              <a:gd name="connsiteX0" fmla="*/ 1344 w 6309011"/>
              <a:gd name="connsiteY0" fmla="*/ 5045307 h 5045720"/>
              <a:gd name="connsiteX1" fmla="*/ 0 w 6309011"/>
              <a:gd name="connsiteY1" fmla="*/ 0 h 5045720"/>
              <a:gd name="connsiteX2" fmla="*/ 6309011 w 6309011"/>
              <a:gd name="connsiteY2" fmla="*/ 16520 h 5045720"/>
              <a:gd name="connsiteX3" fmla="*/ 4278974 w 6309011"/>
              <a:gd name="connsiteY3" fmla="*/ 5045720 h 5045720"/>
              <a:gd name="connsiteX4" fmla="*/ 1344 w 6309011"/>
              <a:gd name="connsiteY4" fmla="*/ 5045307 h 5045720"/>
              <a:gd name="connsiteX0" fmla="*/ 1344 w 6309011"/>
              <a:gd name="connsiteY0" fmla="*/ 5028787 h 5029200"/>
              <a:gd name="connsiteX1" fmla="*/ 0 w 6309011"/>
              <a:gd name="connsiteY1" fmla="*/ 16933 h 5029200"/>
              <a:gd name="connsiteX2" fmla="*/ 6309011 w 6309011"/>
              <a:gd name="connsiteY2" fmla="*/ 0 h 5029200"/>
              <a:gd name="connsiteX3" fmla="*/ 4278974 w 6309011"/>
              <a:gd name="connsiteY3" fmla="*/ 5029200 h 5029200"/>
              <a:gd name="connsiteX4" fmla="*/ 1344 w 6309011"/>
              <a:gd name="connsiteY4" fmla="*/ 5028787 h 5029200"/>
              <a:gd name="connsiteX0" fmla="*/ 1344 w 6309011"/>
              <a:gd name="connsiteY0" fmla="*/ 5034157 h 5034570"/>
              <a:gd name="connsiteX1" fmla="*/ 0 w 6309011"/>
              <a:gd name="connsiteY1" fmla="*/ 0 h 5034570"/>
              <a:gd name="connsiteX2" fmla="*/ 6309011 w 6309011"/>
              <a:gd name="connsiteY2" fmla="*/ 5370 h 5034570"/>
              <a:gd name="connsiteX3" fmla="*/ 4278974 w 6309011"/>
              <a:gd name="connsiteY3" fmla="*/ 5034570 h 5034570"/>
              <a:gd name="connsiteX4" fmla="*/ 1344 w 6309011"/>
              <a:gd name="connsiteY4" fmla="*/ 5034157 h 5034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9011" h="5034570">
                <a:moveTo>
                  <a:pt x="1344" y="5034157"/>
                </a:moveTo>
                <a:lnTo>
                  <a:pt x="0" y="0"/>
                </a:lnTo>
                <a:lnTo>
                  <a:pt x="6309011" y="5370"/>
                </a:lnTo>
                <a:lnTo>
                  <a:pt x="4278974" y="5034570"/>
                </a:lnTo>
                <a:lnTo>
                  <a:pt x="1344" y="5034157"/>
                </a:lnTo>
                <a:close/>
              </a:path>
            </a:pathLst>
          </a:custGeom>
          <a:solidFill>
            <a:srgbClr val="005E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2" name="Parallelogram 11">
            <a:extLst>
              <a:ext uri="{FF2B5EF4-FFF2-40B4-BE49-F238E27FC236}">
                <a16:creationId xmlns:a16="http://schemas.microsoft.com/office/drawing/2014/main" id="{E3B920C3-D2BE-A085-E386-A541A0DC777D}"/>
              </a:ext>
            </a:extLst>
          </p:cNvPr>
          <p:cNvSpPr/>
          <p:nvPr userDrawn="1"/>
        </p:nvSpPr>
        <p:spPr>
          <a:xfrm rot="10800000" flipV="1">
            <a:off x="13157093" y="8129529"/>
            <a:ext cx="3830378" cy="2157471"/>
          </a:xfrm>
          <a:custGeom>
            <a:avLst/>
            <a:gdLst>
              <a:gd name="connsiteX0" fmla="*/ 0 w 3999868"/>
              <a:gd name="connsiteY0" fmla="*/ 3300216 h 3300216"/>
              <a:gd name="connsiteX1" fmla="*/ 1332132 w 3999868"/>
              <a:gd name="connsiteY1" fmla="*/ 0 h 3300216"/>
              <a:gd name="connsiteX2" fmla="*/ 3999868 w 3999868"/>
              <a:gd name="connsiteY2" fmla="*/ 0 h 3300216"/>
              <a:gd name="connsiteX3" fmla="*/ 2667736 w 3999868"/>
              <a:gd name="connsiteY3" fmla="*/ 3300216 h 3300216"/>
              <a:gd name="connsiteX4" fmla="*/ 0 w 3999868"/>
              <a:gd name="connsiteY4" fmla="*/ 3300216 h 3300216"/>
              <a:gd name="connsiteX0" fmla="*/ 0 w 3999868"/>
              <a:gd name="connsiteY0" fmla="*/ 3300216 h 3300216"/>
              <a:gd name="connsiteX1" fmla="*/ 1332132 w 3999868"/>
              <a:gd name="connsiteY1" fmla="*/ 0 h 3300216"/>
              <a:gd name="connsiteX2" fmla="*/ 3999868 w 3999868"/>
              <a:gd name="connsiteY2" fmla="*/ 0 h 3300216"/>
              <a:gd name="connsiteX3" fmla="*/ 3209602 w 3999868"/>
              <a:gd name="connsiteY3" fmla="*/ 1979416 h 3300216"/>
              <a:gd name="connsiteX4" fmla="*/ 0 w 3999868"/>
              <a:gd name="connsiteY4" fmla="*/ 3300216 h 3300216"/>
              <a:gd name="connsiteX0" fmla="*/ 0 w 3508801"/>
              <a:gd name="connsiteY0" fmla="*/ 2097949 h 2097949"/>
              <a:gd name="connsiteX1" fmla="*/ 841065 w 3508801"/>
              <a:gd name="connsiteY1" fmla="*/ 0 h 2097949"/>
              <a:gd name="connsiteX2" fmla="*/ 3508801 w 3508801"/>
              <a:gd name="connsiteY2" fmla="*/ 0 h 2097949"/>
              <a:gd name="connsiteX3" fmla="*/ 2718535 w 3508801"/>
              <a:gd name="connsiteY3" fmla="*/ 1979416 h 2097949"/>
              <a:gd name="connsiteX4" fmla="*/ 0 w 3508801"/>
              <a:gd name="connsiteY4" fmla="*/ 2097949 h 2097949"/>
              <a:gd name="connsiteX0" fmla="*/ 0 w 3425167"/>
              <a:gd name="connsiteY0" fmla="*/ 1925105 h 1979416"/>
              <a:gd name="connsiteX1" fmla="*/ 757431 w 3425167"/>
              <a:gd name="connsiteY1" fmla="*/ 0 h 1979416"/>
              <a:gd name="connsiteX2" fmla="*/ 3425167 w 3425167"/>
              <a:gd name="connsiteY2" fmla="*/ 0 h 1979416"/>
              <a:gd name="connsiteX3" fmla="*/ 2634901 w 3425167"/>
              <a:gd name="connsiteY3" fmla="*/ 1979416 h 1979416"/>
              <a:gd name="connsiteX4" fmla="*/ 0 w 3425167"/>
              <a:gd name="connsiteY4" fmla="*/ 1925105 h 1979416"/>
              <a:gd name="connsiteX0" fmla="*/ 0 w 3425167"/>
              <a:gd name="connsiteY0" fmla="*/ 1925105 h 1929235"/>
              <a:gd name="connsiteX1" fmla="*/ 757431 w 3425167"/>
              <a:gd name="connsiteY1" fmla="*/ 0 h 1929235"/>
              <a:gd name="connsiteX2" fmla="*/ 3425167 w 3425167"/>
              <a:gd name="connsiteY2" fmla="*/ 0 h 1929235"/>
              <a:gd name="connsiteX3" fmla="*/ 2657203 w 3425167"/>
              <a:gd name="connsiteY3" fmla="*/ 1929235 h 1929235"/>
              <a:gd name="connsiteX4" fmla="*/ 0 w 3425167"/>
              <a:gd name="connsiteY4" fmla="*/ 1925105 h 1929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5167" h="1929235">
                <a:moveTo>
                  <a:pt x="0" y="1925105"/>
                </a:moveTo>
                <a:lnTo>
                  <a:pt x="757431" y="0"/>
                </a:lnTo>
                <a:lnTo>
                  <a:pt x="3425167" y="0"/>
                </a:lnTo>
                <a:lnTo>
                  <a:pt x="2657203" y="1929235"/>
                </a:lnTo>
                <a:lnTo>
                  <a:pt x="0" y="1925105"/>
                </a:lnTo>
                <a:close/>
              </a:path>
            </a:pathLst>
          </a:custGeom>
          <a:solidFill>
            <a:srgbClr val="008F9C">
              <a:alpha val="731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5" name="Title 4">
            <a:extLst>
              <a:ext uri="{FF2B5EF4-FFF2-40B4-BE49-F238E27FC236}">
                <a16:creationId xmlns:a16="http://schemas.microsoft.com/office/drawing/2014/main" id="{81CB260B-03CF-C7F0-1CAA-5B107D43133A}"/>
              </a:ext>
            </a:extLst>
          </p:cNvPr>
          <p:cNvSpPr>
            <a:spLocks noGrp="1"/>
          </p:cNvSpPr>
          <p:nvPr>
            <p:ph type="title"/>
          </p:nvPr>
        </p:nvSpPr>
        <p:spPr>
          <a:xfrm>
            <a:off x="806099" y="2735848"/>
            <a:ext cx="14024990" cy="838985"/>
          </a:xfrm>
          <a:prstGeom prst="rect">
            <a:avLst/>
          </a:prstGeom>
        </p:spPr>
        <p:txBody>
          <a:bodyPr/>
          <a:lstStyle>
            <a:lvl1pPr>
              <a:defRPr sz="6600" b="1">
                <a:solidFill>
                  <a:srgbClr val="606060"/>
                </a:solidFill>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6" name="Text Placeholder 5">
            <a:extLst>
              <a:ext uri="{FF2B5EF4-FFF2-40B4-BE49-F238E27FC236}">
                <a16:creationId xmlns:a16="http://schemas.microsoft.com/office/drawing/2014/main" id="{ECCF66A1-63F1-7C00-012E-24A1A72A1203}"/>
              </a:ext>
            </a:extLst>
          </p:cNvPr>
          <p:cNvSpPr>
            <a:spLocks noGrp="1"/>
          </p:cNvSpPr>
          <p:nvPr>
            <p:ph type="body" sz="quarter" idx="10"/>
          </p:nvPr>
        </p:nvSpPr>
        <p:spPr>
          <a:xfrm>
            <a:off x="807245" y="4114801"/>
            <a:ext cx="12565856" cy="939971"/>
          </a:xfrm>
          <a:prstGeom prst="rect">
            <a:avLst/>
          </a:prstGeom>
        </p:spPr>
        <p:txBody>
          <a:bodyPr/>
          <a:lstStyle>
            <a:lvl1pPr>
              <a:defRPr sz="3600" b="1">
                <a:solidFill>
                  <a:srgbClr val="008F9C"/>
                </a:solidFill>
                <a:latin typeface="Arial" panose="020B0604020202020204" pitchFamily="34" charset="0"/>
                <a:cs typeface="Arial" panose="020B0604020202020204" pitchFamily="34" charset="0"/>
              </a:defRPr>
            </a:lvl1pPr>
            <a:lvl2pPr>
              <a:defRPr sz="3600" b="1">
                <a:solidFill>
                  <a:srgbClr val="008F9C"/>
                </a:solidFill>
                <a:latin typeface="Arial" panose="020B0604020202020204" pitchFamily="34" charset="0"/>
                <a:cs typeface="Arial" panose="020B0604020202020204" pitchFamily="34" charset="0"/>
              </a:defRPr>
            </a:lvl2pPr>
            <a:lvl3pPr>
              <a:defRPr sz="3600" b="1">
                <a:solidFill>
                  <a:srgbClr val="008F9C"/>
                </a:solidFill>
                <a:latin typeface="Arial" panose="020B0604020202020204" pitchFamily="34" charset="0"/>
                <a:cs typeface="Arial" panose="020B0604020202020204" pitchFamily="34" charset="0"/>
              </a:defRPr>
            </a:lvl3pPr>
            <a:lvl4pPr>
              <a:defRPr sz="3600" b="1">
                <a:solidFill>
                  <a:srgbClr val="008F9C"/>
                </a:solidFill>
                <a:latin typeface="Arial" panose="020B0604020202020204" pitchFamily="34" charset="0"/>
                <a:cs typeface="Arial" panose="020B0604020202020204" pitchFamily="34" charset="0"/>
              </a:defRPr>
            </a:lvl4pPr>
            <a:lvl5pPr>
              <a:defRPr sz="3600" b="1">
                <a:solidFill>
                  <a:srgbClr val="008F9C"/>
                </a:solidFill>
                <a:latin typeface="Arial" panose="020B0604020202020204" pitchFamily="34" charset="0"/>
                <a:cs typeface="Arial" panose="020B0604020202020204" pitchFamily="34" charset="0"/>
              </a:defRPr>
            </a:lvl5pPr>
          </a:lstStyle>
          <a:p>
            <a:pPr lvl="0"/>
            <a:r>
              <a:rPr lang="en-GB"/>
              <a:t>Click to edit Master text styles</a:t>
            </a:r>
          </a:p>
        </p:txBody>
      </p:sp>
    </p:spTree>
    <p:extLst>
      <p:ext uri="{BB962C8B-B14F-4D97-AF65-F5344CB8AC3E}">
        <p14:creationId xmlns:p14="http://schemas.microsoft.com/office/powerpoint/2010/main" val="2493073138"/>
      </p:ext>
    </p:extLst>
  </p:cSld>
  <p:clrMapOvr>
    <a:masterClrMapping/>
  </p:clrMapOvr>
  <p:extLst>
    <p:ext uri="{DCECCB84-F9BA-43D5-87BE-67443E8EF086}">
      <p15:sldGuideLst xmlns:p15="http://schemas.microsoft.com/office/powerpoint/2012/main">
        <p15:guide id="1" orient="horz" pos="3240" userDrawn="1">
          <p15:clr>
            <a:srgbClr val="FBAE40"/>
          </p15:clr>
        </p15:guide>
        <p15:guide id="2" pos="576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D55D4CC-7B24-A909-A805-1319DFD79D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6" t="64357" r="126" b="53"/>
          <a:stretch/>
        </p:blipFill>
        <p:spPr>
          <a:xfrm>
            <a:off x="1" y="6623909"/>
            <a:ext cx="18280640" cy="3663090"/>
          </a:xfrm>
          <a:prstGeom prst="rect">
            <a:avLst/>
          </a:prstGeom>
        </p:spPr>
      </p:pic>
      <p:sp>
        <p:nvSpPr>
          <p:cNvPr id="2" name="Parallelogram 1">
            <a:extLst>
              <a:ext uri="{FF2B5EF4-FFF2-40B4-BE49-F238E27FC236}">
                <a16:creationId xmlns:a16="http://schemas.microsoft.com/office/drawing/2014/main" id="{7A8269B2-FAC2-FE4D-053B-2F3D60076225}"/>
              </a:ext>
            </a:extLst>
          </p:cNvPr>
          <p:cNvSpPr/>
          <p:nvPr userDrawn="1"/>
        </p:nvSpPr>
        <p:spPr>
          <a:xfrm rot="10800000" flipV="1">
            <a:off x="11430001" y="6626655"/>
            <a:ext cx="5126339" cy="3660345"/>
          </a:xfrm>
          <a:custGeom>
            <a:avLst/>
            <a:gdLst>
              <a:gd name="connsiteX0" fmla="*/ 0 w 3999868"/>
              <a:gd name="connsiteY0" fmla="*/ 3300216 h 3300216"/>
              <a:gd name="connsiteX1" fmla="*/ 1332132 w 3999868"/>
              <a:gd name="connsiteY1" fmla="*/ 0 h 3300216"/>
              <a:gd name="connsiteX2" fmla="*/ 3999868 w 3999868"/>
              <a:gd name="connsiteY2" fmla="*/ 0 h 3300216"/>
              <a:gd name="connsiteX3" fmla="*/ 2667736 w 3999868"/>
              <a:gd name="connsiteY3" fmla="*/ 3300216 h 3300216"/>
              <a:gd name="connsiteX4" fmla="*/ 0 w 3999868"/>
              <a:gd name="connsiteY4" fmla="*/ 3300216 h 3300216"/>
              <a:gd name="connsiteX0" fmla="*/ 0 w 3751151"/>
              <a:gd name="connsiteY0" fmla="*/ 2678424 h 3300216"/>
              <a:gd name="connsiteX1" fmla="*/ 1083415 w 3751151"/>
              <a:gd name="connsiteY1" fmla="*/ 0 h 3300216"/>
              <a:gd name="connsiteX2" fmla="*/ 3751151 w 3751151"/>
              <a:gd name="connsiteY2" fmla="*/ 0 h 3300216"/>
              <a:gd name="connsiteX3" fmla="*/ 2419019 w 3751151"/>
              <a:gd name="connsiteY3" fmla="*/ 3300216 h 3300216"/>
              <a:gd name="connsiteX4" fmla="*/ 0 w 3751151"/>
              <a:gd name="connsiteY4" fmla="*/ 2678424 h 3300216"/>
              <a:gd name="connsiteX0" fmla="*/ 0 w 3751151"/>
              <a:gd name="connsiteY0" fmla="*/ 2678424 h 2700370"/>
              <a:gd name="connsiteX1" fmla="*/ 1083415 w 3751151"/>
              <a:gd name="connsiteY1" fmla="*/ 0 h 2700370"/>
              <a:gd name="connsiteX2" fmla="*/ 3751151 w 3751151"/>
              <a:gd name="connsiteY2" fmla="*/ 0 h 2700370"/>
              <a:gd name="connsiteX3" fmla="*/ 2660420 w 3751151"/>
              <a:gd name="connsiteY3" fmla="*/ 2700370 h 2700370"/>
              <a:gd name="connsiteX4" fmla="*/ 0 w 3751151"/>
              <a:gd name="connsiteY4" fmla="*/ 2678424 h 2700370"/>
              <a:gd name="connsiteX0" fmla="*/ 0 w 3751151"/>
              <a:gd name="connsiteY0" fmla="*/ 2678424 h 2678424"/>
              <a:gd name="connsiteX1" fmla="*/ 1083415 w 3751151"/>
              <a:gd name="connsiteY1" fmla="*/ 0 h 2678424"/>
              <a:gd name="connsiteX2" fmla="*/ 3751151 w 3751151"/>
              <a:gd name="connsiteY2" fmla="*/ 0 h 2678424"/>
              <a:gd name="connsiteX3" fmla="*/ 2670253 w 3751151"/>
              <a:gd name="connsiteY3" fmla="*/ 2675789 h 2678424"/>
              <a:gd name="connsiteX4" fmla="*/ 0 w 3751151"/>
              <a:gd name="connsiteY4" fmla="*/ 2678424 h 2678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1151" h="2678424">
                <a:moveTo>
                  <a:pt x="0" y="2678424"/>
                </a:moveTo>
                <a:lnTo>
                  <a:pt x="1083415" y="0"/>
                </a:lnTo>
                <a:lnTo>
                  <a:pt x="3751151" y="0"/>
                </a:lnTo>
                <a:lnTo>
                  <a:pt x="2670253" y="2675789"/>
                </a:lnTo>
                <a:lnTo>
                  <a:pt x="0" y="2678424"/>
                </a:lnTo>
                <a:close/>
              </a:path>
            </a:pathLst>
          </a:custGeom>
          <a:solidFill>
            <a:srgbClr val="008C95">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3" name="Parallelogram 8">
            <a:extLst>
              <a:ext uri="{FF2B5EF4-FFF2-40B4-BE49-F238E27FC236}">
                <a16:creationId xmlns:a16="http://schemas.microsoft.com/office/drawing/2014/main" id="{EC0948F1-1426-F5C9-C80E-C7607204F18A}"/>
              </a:ext>
            </a:extLst>
          </p:cNvPr>
          <p:cNvSpPr/>
          <p:nvPr userDrawn="1"/>
        </p:nvSpPr>
        <p:spPr>
          <a:xfrm rot="10800000" flipV="1">
            <a:off x="0" y="1"/>
            <a:ext cx="3086100" cy="1255907"/>
          </a:xfrm>
          <a:custGeom>
            <a:avLst/>
            <a:gdLst>
              <a:gd name="connsiteX0" fmla="*/ 0 w 3999868"/>
              <a:gd name="connsiteY0" fmla="*/ 3857232 h 3857232"/>
              <a:gd name="connsiteX1" fmla="*/ 1556972 w 3999868"/>
              <a:gd name="connsiteY1" fmla="*/ 0 h 3857232"/>
              <a:gd name="connsiteX2" fmla="*/ 3999868 w 3999868"/>
              <a:gd name="connsiteY2" fmla="*/ 0 h 3857232"/>
              <a:gd name="connsiteX3" fmla="*/ 2442896 w 3999868"/>
              <a:gd name="connsiteY3" fmla="*/ 3857232 h 3857232"/>
              <a:gd name="connsiteX4" fmla="*/ 0 w 3999868"/>
              <a:gd name="connsiteY4" fmla="*/ 3857232 h 3857232"/>
              <a:gd name="connsiteX0" fmla="*/ 0 w 3999868"/>
              <a:gd name="connsiteY0" fmla="*/ 3857232 h 3857232"/>
              <a:gd name="connsiteX1" fmla="*/ 1556972 w 3999868"/>
              <a:gd name="connsiteY1" fmla="*/ 0 h 3857232"/>
              <a:gd name="connsiteX2" fmla="*/ 3999868 w 3999868"/>
              <a:gd name="connsiteY2" fmla="*/ 0 h 3857232"/>
              <a:gd name="connsiteX3" fmla="*/ 2471386 w 3999868"/>
              <a:gd name="connsiteY3" fmla="*/ 2849107 h 3857232"/>
              <a:gd name="connsiteX4" fmla="*/ 2442896 w 3999868"/>
              <a:gd name="connsiteY4" fmla="*/ 3857232 h 3857232"/>
              <a:gd name="connsiteX5" fmla="*/ 0 w 3999868"/>
              <a:gd name="connsiteY5" fmla="*/ 3857232 h 3857232"/>
              <a:gd name="connsiteX0" fmla="*/ 0 w 3999868"/>
              <a:gd name="connsiteY0" fmla="*/ 3857232 h 3891098"/>
              <a:gd name="connsiteX1" fmla="*/ 1556972 w 3999868"/>
              <a:gd name="connsiteY1" fmla="*/ 0 h 3891098"/>
              <a:gd name="connsiteX2" fmla="*/ 3999868 w 3999868"/>
              <a:gd name="connsiteY2" fmla="*/ 0 h 3891098"/>
              <a:gd name="connsiteX3" fmla="*/ 2471386 w 3999868"/>
              <a:gd name="connsiteY3" fmla="*/ 2849107 h 3891098"/>
              <a:gd name="connsiteX4" fmla="*/ 2578363 w 3999868"/>
              <a:gd name="connsiteY4" fmla="*/ 3891098 h 3891098"/>
              <a:gd name="connsiteX5" fmla="*/ 0 w 3999868"/>
              <a:gd name="connsiteY5" fmla="*/ 3857232 h 3891098"/>
              <a:gd name="connsiteX0" fmla="*/ 0 w 3999868"/>
              <a:gd name="connsiteY0" fmla="*/ 3857232 h 3891098"/>
              <a:gd name="connsiteX1" fmla="*/ 1556972 w 3999868"/>
              <a:gd name="connsiteY1" fmla="*/ 0 h 3891098"/>
              <a:gd name="connsiteX2" fmla="*/ 3999868 w 3999868"/>
              <a:gd name="connsiteY2" fmla="*/ 0 h 3891098"/>
              <a:gd name="connsiteX3" fmla="*/ 2572986 w 3999868"/>
              <a:gd name="connsiteY3" fmla="*/ 2849107 h 3891098"/>
              <a:gd name="connsiteX4" fmla="*/ 2578363 w 3999868"/>
              <a:gd name="connsiteY4" fmla="*/ 3891098 h 3891098"/>
              <a:gd name="connsiteX5" fmla="*/ 0 w 3999868"/>
              <a:gd name="connsiteY5" fmla="*/ 3857232 h 3891098"/>
              <a:gd name="connsiteX0" fmla="*/ 0 w 3999868"/>
              <a:gd name="connsiteY0" fmla="*/ 3857232 h 3891098"/>
              <a:gd name="connsiteX1" fmla="*/ 1556972 w 3999868"/>
              <a:gd name="connsiteY1" fmla="*/ 0 h 3891098"/>
              <a:gd name="connsiteX2" fmla="*/ 3999868 w 3999868"/>
              <a:gd name="connsiteY2" fmla="*/ 0 h 3891098"/>
              <a:gd name="connsiteX3" fmla="*/ 2572986 w 3999868"/>
              <a:gd name="connsiteY3" fmla="*/ 2849107 h 3891098"/>
              <a:gd name="connsiteX4" fmla="*/ 2578363 w 3999868"/>
              <a:gd name="connsiteY4" fmla="*/ 3891098 h 3891098"/>
              <a:gd name="connsiteX5" fmla="*/ 0 w 3999868"/>
              <a:gd name="connsiteY5" fmla="*/ 3857232 h 3891098"/>
              <a:gd name="connsiteX0" fmla="*/ 0 w 2578363"/>
              <a:gd name="connsiteY0" fmla="*/ 3857232 h 3891098"/>
              <a:gd name="connsiteX1" fmla="*/ 1556972 w 2578363"/>
              <a:gd name="connsiteY1" fmla="*/ 0 h 3891098"/>
              <a:gd name="connsiteX2" fmla="*/ 2572986 w 2578363"/>
              <a:gd name="connsiteY2" fmla="*/ 2849107 h 3891098"/>
              <a:gd name="connsiteX3" fmla="*/ 2578363 w 2578363"/>
              <a:gd name="connsiteY3" fmla="*/ 3891098 h 3891098"/>
              <a:gd name="connsiteX4" fmla="*/ 0 w 2578363"/>
              <a:gd name="connsiteY4" fmla="*/ 3857232 h 3891098"/>
              <a:gd name="connsiteX0" fmla="*/ 0 w 2578363"/>
              <a:gd name="connsiteY0" fmla="*/ 1008125 h 1041991"/>
              <a:gd name="connsiteX1" fmla="*/ 422439 w 2578363"/>
              <a:gd name="connsiteY1" fmla="*/ 12626 h 1041991"/>
              <a:gd name="connsiteX2" fmla="*/ 2572986 w 2578363"/>
              <a:gd name="connsiteY2" fmla="*/ 0 h 1041991"/>
              <a:gd name="connsiteX3" fmla="*/ 2578363 w 2578363"/>
              <a:gd name="connsiteY3" fmla="*/ 1041991 h 1041991"/>
              <a:gd name="connsiteX4" fmla="*/ 0 w 2578363"/>
              <a:gd name="connsiteY4" fmla="*/ 1008125 h 1041991"/>
              <a:gd name="connsiteX0" fmla="*/ 0 w 2573080"/>
              <a:gd name="connsiteY0" fmla="*/ 1008125 h 1041991"/>
              <a:gd name="connsiteX1" fmla="*/ 422439 w 2573080"/>
              <a:gd name="connsiteY1" fmla="*/ 12626 h 1041991"/>
              <a:gd name="connsiteX2" fmla="*/ 2572986 w 2573080"/>
              <a:gd name="connsiteY2" fmla="*/ 0 h 1041991"/>
              <a:gd name="connsiteX3" fmla="*/ 2552361 w 2573080"/>
              <a:gd name="connsiteY3" fmla="*/ 1041991 h 1041991"/>
              <a:gd name="connsiteX4" fmla="*/ 0 w 2573080"/>
              <a:gd name="connsiteY4" fmla="*/ 1008125 h 1041991"/>
              <a:gd name="connsiteX0" fmla="*/ 0 w 2573080"/>
              <a:gd name="connsiteY0" fmla="*/ 1008500 h 1042366"/>
              <a:gd name="connsiteX1" fmla="*/ 422439 w 2573080"/>
              <a:gd name="connsiteY1" fmla="*/ 0 h 1042366"/>
              <a:gd name="connsiteX2" fmla="*/ 2572986 w 2573080"/>
              <a:gd name="connsiteY2" fmla="*/ 375 h 1042366"/>
              <a:gd name="connsiteX3" fmla="*/ 2552361 w 2573080"/>
              <a:gd name="connsiteY3" fmla="*/ 1042366 h 1042366"/>
              <a:gd name="connsiteX4" fmla="*/ 0 w 2573080"/>
              <a:gd name="connsiteY4" fmla="*/ 1008500 h 1042366"/>
              <a:gd name="connsiteX0" fmla="*/ 0 w 2552361"/>
              <a:gd name="connsiteY0" fmla="*/ 1008500 h 1042366"/>
              <a:gd name="connsiteX1" fmla="*/ 422439 w 2552361"/>
              <a:gd name="connsiteY1" fmla="*/ 0 h 1042366"/>
              <a:gd name="connsiteX2" fmla="*/ 2412641 w 2552361"/>
              <a:gd name="connsiteY2" fmla="*/ 95716 h 1042366"/>
              <a:gd name="connsiteX3" fmla="*/ 2552361 w 2552361"/>
              <a:gd name="connsiteY3" fmla="*/ 1042366 h 1042366"/>
              <a:gd name="connsiteX4" fmla="*/ 0 w 2552361"/>
              <a:gd name="connsiteY4" fmla="*/ 1008500 h 1042366"/>
              <a:gd name="connsiteX0" fmla="*/ 0 w 2552361"/>
              <a:gd name="connsiteY0" fmla="*/ 1008500 h 1042366"/>
              <a:gd name="connsiteX1" fmla="*/ 422439 w 2552361"/>
              <a:gd name="connsiteY1" fmla="*/ 0 h 1042366"/>
              <a:gd name="connsiteX2" fmla="*/ 2551317 w 2552361"/>
              <a:gd name="connsiteY2" fmla="*/ 9043 h 1042366"/>
              <a:gd name="connsiteX3" fmla="*/ 2552361 w 2552361"/>
              <a:gd name="connsiteY3" fmla="*/ 1042366 h 1042366"/>
              <a:gd name="connsiteX4" fmla="*/ 0 w 2552361"/>
              <a:gd name="connsiteY4" fmla="*/ 1008500 h 1042366"/>
              <a:gd name="connsiteX0" fmla="*/ 0 w 2553913"/>
              <a:gd name="connsiteY0" fmla="*/ 1008500 h 1042366"/>
              <a:gd name="connsiteX1" fmla="*/ 422439 w 2553913"/>
              <a:gd name="connsiteY1" fmla="*/ 0 h 1042366"/>
              <a:gd name="connsiteX2" fmla="*/ 2551317 w 2553913"/>
              <a:gd name="connsiteY2" fmla="*/ 9043 h 1042366"/>
              <a:gd name="connsiteX3" fmla="*/ 2552361 w 2553913"/>
              <a:gd name="connsiteY3" fmla="*/ 1042366 h 1042366"/>
              <a:gd name="connsiteX4" fmla="*/ 0 w 2553913"/>
              <a:gd name="connsiteY4" fmla="*/ 1008500 h 1042366"/>
              <a:gd name="connsiteX0" fmla="*/ 0 w 2553913"/>
              <a:gd name="connsiteY0" fmla="*/ 1008500 h 1042366"/>
              <a:gd name="connsiteX1" fmla="*/ 422439 w 2553913"/>
              <a:gd name="connsiteY1" fmla="*/ 0 h 1042366"/>
              <a:gd name="connsiteX2" fmla="*/ 2551317 w 2553913"/>
              <a:gd name="connsiteY2" fmla="*/ 9043 h 1042366"/>
              <a:gd name="connsiteX3" fmla="*/ 2552361 w 2553913"/>
              <a:gd name="connsiteY3" fmla="*/ 1042366 h 1042366"/>
              <a:gd name="connsiteX4" fmla="*/ 0 w 2553913"/>
              <a:gd name="connsiteY4" fmla="*/ 1008500 h 1042366"/>
              <a:gd name="connsiteX0" fmla="*/ 0 w 2553913"/>
              <a:gd name="connsiteY0" fmla="*/ 1008500 h 1042366"/>
              <a:gd name="connsiteX1" fmla="*/ 422439 w 2553913"/>
              <a:gd name="connsiteY1" fmla="*/ 0 h 1042366"/>
              <a:gd name="connsiteX2" fmla="*/ 2551317 w 2553913"/>
              <a:gd name="connsiteY2" fmla="*/ 9043 h 1042366"/>
              <a:gd name="connsiteX3" fmla="*/ 2552361 w 2553913"/>
              <a:gd name="connsiteY3" fmla="*/ 1042366 h 1042366"/>
              <a:gd name="connsiteX4" fmla="*/ 0 w 2553913"/>
              <a:gd name="connsiteY4" fmla="*/ 1008500 h 1042366"/>
              <a:gd name="connsiteX0" fmla="*/ 0 w 2553913"/>
              <a:gd name="connsiteY0" fmla="*/ 1008500 h 1042366"/>
              <a:gd name="connsiteX1" fmla="*/ 422439 w 2553913"/>
              <a:gd name="connsiteY1" fmla="*/ 0 h 1042366"/>
              <a:gd name="connsiteX2" fmla="*/ 2551317 w 2553913"/>
              <a:gd name="connsiteY2" fmla="*/ 9043 h 1042366"/>
              <a:gd name="connsiteX3" fmla="*/ 2552361 w 2553913"/>
              <a:gd name="connsiteY3" fmla="*/ 1042366 h 1042366"/>
              <a:gd name="connsiteX4" fmla="*/ 0 w 2553913"/>
              <a:gd name="connsiteY4" fmla="*/ 1008500 h 1042366"/>
              <a:gd name="connsiteX0" fmla="*/ 0 w 2553913"/>
              <a:gd name="connsiteY0" fmla="*/ 1008982 h 1042848"/>
              <a:gd name="connsiteX1" fmla="*/ 422439 w 2553913"/>
              <a:gd name="connsiteY1" fmla="*/ 482 h 1042848"/>
              <a:gd name="connsiteX2" fmla="*/ 2551317 w 2553913"/>
              <a:gd name="connsiteY2" fmla="*/ 0 h 1042848"/>
              <a:gd name="connsiteX3" fmla="*/ 2552361 w 2553913"/>
              <a:gd name="connsiteY3" fmla="*/ 1042848 h 1042848"/>
              <a:gd name="connsiteX4" fmla="*/ 0 w 2553913"/>
              <a:gd name="connsiteY4" fmla="*/ 1008982 h 1042848"/>
              <a:gd name="connsiteX0" fmla="*/ 0 w 2572963"/>
              <a:gd name="connsiteY0" fmla="*/ 1047082 h 1047082"/>
              <a:gd name="connsiteX1" fmla="*/ 441489 w 2572963"/>
              <a:gd name="connsiteY1" fmla="*/ 482 h 1047082"/>
              <a:gd name="connsiteX2" fmla="*/ 2570367 w 2572963"/>
              <a:gd name="connsiteY2" fmla="*/ 0 h 1047082"/>
              <a:gd name="connsiteX3" fmla="*/ 2571411 w 2572963"/>
              <a:gd name="connsiteY3" fmla="*/ 1042848 h 1047082"/>
              <a:gd name="connsiteX4" fmla="*/ 0 w 2572963"/>
              <a:gd name="connsiteY4" fmla="*/ 1047082 h 1047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2963" h="1047082">
                <a:moveTo>
                  <a:pt x="0" y="1047082"/>
                </a:moveTo>
                <a:lnTo>
                  <a:pt x="441489" y="482"/>
                </a:lnTo>
                <a:lnTo>
                  <a:pt x="2570367" y="0"/>
                </a:lnTo>
                <a:cubicBezTo>
                  <a:pt x="2576492" y="638"/>
                  <a:pt x="2569619" y="695518"/>
                  <a:pt x="2571411" y="1042848"/>
                </a:cubicBezTo>
                <a:lnTo>
                  <a:pt x="0" y="1047082"/>
                </a:lnTo>
                <a:close/>
              </a:path>
            </a:pathLst>
          </a:custGeom>
          <a:solidFill>
            <a:srgbClr val="005E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5" name="Parallelogram 9">
            <a:extLst>
              <a:ext uri="{FF2B5EF4-FFF2-40B4-BE49-F238E27FC236}">
                <a16:creationId xmlns:a16="http://schemas.microsoft.com/office/drawing/2014/main" id="{02993EE9-AC13-1245-3A53-45D9F5BEE807}"/>
              </a:ext>
            </a:extLst>
          </p:cNvPr>
          <p:cNvSpPr/>
          <p:nvPr userDrawn="1"/>
        </p:nvSpPr>
        <p:spPr>
          <a:xfrm rot="10800000" flipV="1">
            <a:off x="13050085" y="6626654"/>
            <a:ext cx="5253581" cy="3660347"/>
          </a:xfrm>
          <a:custGeom>
            <a:avLst/>
            <a:gdLst>
              <a:gd name="connsiteX0" fmla="*/ 0 w 9525000"/>
              <a:gd name="connsiteY0" fmla="*/ 5029200 h 5029200"/>
              <a:gd name="connsiteX1" fmla="*/ 2030037 w 9525000"/>
              <a:gd name="connsiteY1" fmla="*/ 0 h 5029200"/>
              <a:gd name="connsiteX2" fmla="*/ 9525000 w 9525000"/>
              <a:gd name="connsiteY2" fmla="*/ 0 h 5029200"/>
              <a:gd name="connsiteX3" fmla="*/ 7494963 w 9525000"/>
              <a:gd name="connsiteY3" fmla="*/ 5029200 h 5029200"/>
              <a:gd name="connsiteX4" fmla="*/ 0 w 9525000"/>
              <a:gd name="connsiteY4" fmla="*/ 5029200 h 5029200"/>
              <a:gd name="connsiteX0" fmla="*/ 0 w 9525000"/>
              <a:gd name="connsiteY0" fmla="*/ 5029200 h 5029200"/>
              <a:gd name="connsiteX1" fmla="*/ 3266170 w 9525000"/>
              <a:gd name="connsiteY1" fmla="*/ 16933 h 5029200"/>
              <a:gd name="connsiteX2" fmla="*/ 9525000 w 9525000"/>
              <a:gd name="connsiteY2" fmla="*/ 0 h 5029200"/>
              <a:gd name="connsiteX3" fmla="*/ 7494963 w 9525000"/>
              <a:gd name="connsiteY3" fmla="*/ 5029200 h 5029200"/>
              <a:gd name="connsiteX4" fmla="*/ 0 w 9525000"/>
              <a:gd name="connsiteY4" fmla="*/ 5029200 h 5029200"/>
              <a:gd name="connsiteX0" fmla="*/ 0 w 6307667"/>
              <a:gd name="connsiteY0" fmla="*/ 4995334 h 5029200"/>
              <a:gd name="connsiteX1" fmla="*/ 48837 w 6307667"/>
              <a:gd name="connsiteY1" fmla="*/ 16933 h 5029200"/>
              <a:gd name="connsiteX2" fmla="*/ 6307667 w 6307667"/>
              <a:gd name="connsiteY2" fmla="*/ 0 h 5029200"/>
              <a:gd name="connsiteX3" fmla="*/ 4277630 w 6307667"/>
              <a:gd name="connsiteY3" fmla="*/ 5029200 h 5029200"/>
              <a:gd name="connsiteX4" fmla="*/ 0 w 6307667"/>
              <a:gd name="connsiteY4" fmla="*/ 4995334 h 5029200"/>
              <a:gd name="connsiteX0" fmla="*/ 0 w 6307667"/>
              <a:gd name="connsiteY0" fmla="*/ 5028787 h 5029200"/>
              <a:gd name="connsiteX1" fmla="*/ 48837 w 6307667"/>
              <a:gd name="connsiteY1" fmla="*/ 16933 h 5029200"/>
              <a:gd name="connsiteX2" fmla="*/ 6307667 w 6307667"/>
              <a:gd name="connsiteY2" fmla="*/ 0 h 5029200"/>
              <a:gd name="connsiteX3" fmla="*/ 4277630 w 6307667"/>
              <a:gd name="connsiteY3" fmla="*/ 5029200 h 5029200"/>
              <a:gd name="connsiteX4" fmla="*/ 0 w 6307667"/>
              <a:gd name="connsiteY4" fmla="*/ 5028787 h 5029200"/>
              <a:gd name="connsiteX0" fmla="*/ 1344 w 6309011"/>
              <a:gd name="connsiteY0" fmla="*/ 5028787 h 5029200"/>
              <a:gd name="connsiteX1" fmla="*/ 0 w 6309011"/>
              <a:gd name="connsiteY1" fmla="*/ 22509 h 5029200"/>
              <a:gd name="connsiteX2" fmla="*/ 6309011 w 6309011"/>
              <a:gd name="connsiteY2" fmla="*/ 0 h 5029200"/>
              <a:gd name="connsiteX3" fmla="*/ 4278974 w 6309011"/>
              <a:gd name="connsiteY3" fmla="*/ 5029200 h 5029200"/>
              <a:gd name="connsiteX4" fmla="*/ 1344 w 6309011"/>
              <a:gd name="connsiteY4" fmla="*/ 5028787 h 5029200"/>
              <a:gd name="connsiteX0" fmla="*/ 1344 w 6309011"/>
              <a:gd name="connsiteY0" fmla="*/ 5045307 h 5045720"/>
              <a:gd name="connsiteX1" fmla="*/ 0 w 6309011"/>
              <a:gd name="connsiteY1" fmla="*/ 0 h 5045720"/>
              <a:gd name="connsiteX2" fmla="*/ 6309011 w 6309011"/>
              <a:gd name="connsiteY2" fmla="*/ 16520 h 5045720"/>
              <a:gd name="connsiteX3" fmla="*/ 4278974 w 6309011"/>
              <a:gd name="connsiteY3" fmla="*/ 5045720 h 5045720"/>
              <a:gd name="connsiteX4" fmla="*/ 1344 w 6309011"/>
              <a:gd name="connsiteY4" fmla="*/ 5045307 h 5045720"/>
              <a:gd name="connsiteX0" fmla="*/ 1344 w 6309011"/>
              <a:gd name="connsiteY0" fmla="*/ 5028787 h 5029200"/>
              <a:gd name="connsiteX1" fmla="*/ 0 w 6309011"/>
              <a:gd name="connsiteY1" fmla="*/ 16933 h 5029200"/>
              <a:gd name="connsiteX2" fmla="*/ 6309011 w 6309011"/>
              <a:gd name="connsiteY2" fmla="*/ 0 h 5029200"/>
              <a:gd name="connsiteX3" fmla="*/ 4278974 w 6309011"/>
              <a:gd name="connsiteY3" fmla="*/ 5029200 h 5029200"/>
              <a:gd name="connsiteX4" fmla="*/ 1344 w 6309011"/>
              <a:gd name="connsiteY4" fmla="*/ 5028787 h 5029200"/>
              <a:gd name="connsiteX0" fmla="*/ 1344 w 6309011"/>
              <a:gd name="connsiteY0" fmla="*/ 5034157 h 5034570"/>
              <a:gd name="connsiteX1" fmla="*/ 0 w 6309011"/>
              <a:gd name="connsiteY1" fmla="*/ 0 h 5034570"/>
              <a:gd name="connsiteX2" fmla="*/ 6309011 w 6309011"/>
              <a:gd name="connsiteY2" fmla="*/ 5370 h 5034570"/>
              <a:gd name="connsiteX3" fmla="*/ 4278974 w 6309011"/>
              <a:gd name="connsiteY3" fmla="*/ 5034570 h 5034570"/>
              <a:gd name="connsiteX4" fmla="*/ 1344 w 6309011"/>
              <a:gd name="connsiteY4" fmla="*/ 5034157 h 5034570"/>
              <a:gd name="connsiteX0" fmla="*/ 923237 w 7230904"/>
              <a:gd name="connsiteY0" fmla="*/ 5028787 h 5029200"/>
              <a:gd name="connsiteX1" fmla="*/ 0 w 7230904"/>
              <a:gd name="connsiteY1" fmla="*/ 8389 h 5029200"/>
              <a:gd name="connsiteX2" fmla="*/ 7230904 w 7230904"/>
              <a:gd name="connsiteY2" fmla="*/ 0 h 5029200"/>
              <a:gd name="connsiteX3" fmla="*/ 5200867 w 7230904"/>
              <a:gd name="connsiteY3" fmla="*/ 5029200 h 5029200"/>
              <a:gd name="connsiteX4" fmla="*/ 923237 w 7230904"/>
              <a:gd name="connsiteY4" fmla="*/ 5028787 h 5029200"/>
              <a:gd name="connsiteX0" fmla="*/ 15102 w 7230904"/>
              <a:gd name="connsiteY0" fmla="*/ 5028788 h 5029200"/>
              <a:gd name="connsiteX1" fmla="*/ 0 w 7230904"/>
              <a:gd name="connsiteY1" fmla="*/ 8389 h 5029200"/>
              <a:gd name="connsiteX2" fmla="*/ 7230904 w 7230904"/>
              <a:gd name="connsiteY2" fmla="*/ 0 h 5029200"/>
              <a:gd name="connsiteX3" fmla="*/ 5200867 w 7230904"/>
              <a:gd name="connsiteY3" fmla="*/ 5029200 h 5029200"/>
              <a:gd name="connsiteX4" fmla="*/ 15102 w 7230904"/>
              <a:gd name="connsiteY4" fmla="*/ 5028788 h 50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0904" h="5029200">
                <a:moveTo>
                  <a:pt x="15102" y="5028788"/>
                </a:moveTo>
                <a:lnTo>
                  <a:pt x="0" y="8389"/>
                </a:lnTo>
                <a:lnTo>
                  <a:pt x="7230904" y="0"/>
                </a:lnTo>
                <a:lnTo>
                  <a:pt x="5200867" y="5029200"/>
                </a:lnTo>
                <a:lnTo>
                  <a:pt x="15102" y="5028788"/>
                </a:lnTo>
                <a:close/>
              </a:path>
            </a:pathLst>
          </a:custGeom>
          <a:solidFill>
            <a:srgbClr val="005E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7" name="Title 4">
            <a:extLst>
              <a:ext uri="{FF2B5EF4-FFF2-40B4-BE49-F238E27FC236}">
                <a16:creationId xmlns:a16="http://schemas.microsoft.com/office/drawing/2014/main" id="{A9CD436F-3861-F942-F82B-11D81AE5D705}"/>
              </a:ext>
            </a:extLst>
          </p:cNvPr>
          <p:cNvSpPr>
            <a:spLocks noGrp="1"/>
          </p:cNvSpPr>
          <p:nvPr>
            <p:ph type="title"/>
          </p:nvPr>
        </p:nvSpPr>
        <p:spPr>
          <a:xfrm>
            <a:off x="806099" y="2735848"/>
            <a:ext cx="14024990" cy="838985"/>
          </a:xfrm>
          <a:prstGeom prst="rect">
            <a:avLst/>
          </a:prstGeom>
        </p:spPr>
        <p:txBody>
          <a:bodyPr/>
          <a:lstStyle>
            <a:lvl1pPr>
              <a:defRPr sz="6600" b="1">
                <a:solidFill>
                  <a:srgbClr val="606060"/>
                </a:solidFill>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8" name="Text Placeholder 5">
            <a:extLst>
              <a:ext uri="{FF2B5EF4-FFF2-40B4-BE49-F238E27FC236}">
                <a16:creationId xmlns:a16="http://schemas.microsoft.com/office/drawing/2014/main" id="{4847457C-82FC-5CD1-1436-BB2D5FEB2D23}"/>
              </a:ext>
            </a:extLst>
          </p:cNvPr>
          <p:cNvSpPr>
            <a:spLocks noGrp="1"/>
          </p:cNvSpPr>
          <p:nvPr>
            <p:ph type="body" sz="quarter" idx="10"/>
          </p:nvPr>
        </p:nvSpPr>
        <p:spPr>
          <a:xfrm>
            <a:off x="807245" y="4114801"/>
            <a:ext cx="12565856" cy="939971"/>
          </a:xfrm>
          <a:prstGeom prst="rect">
            <a:avLst/>
          </a:prstGeom>
        </p:spPr>
        <p:txBody>
          <a:bodyPr/>
          <a:lstStyle>
            <a:lvl1pPr>
              <a:defRPr sz="3600" b="1">
                <a:solidFill>
                  <a:srgbClr val="008F9C"/>
                </a:solidFill>
                <a:latin typeface="Arial" panose="020B0604020202020204" pitchFamily="34" charset="0"/>
                <a:cs typeface="Arial" panose="020B0604020202020204" pitchFamily="34" charset="0"/>
              </a:defRPr>
            </a:lvl1pPr>
            <a:lvl2pPr>
              <a:defRPr sz="3600" b="1">
                <a:solidFill>
                  <a:srgbClr val="008F9C"/>
                </a:solidFill>
                <a:latin typeface="Arial" panose="020B0604020202020204" pitchFamily="34" charset="0"/>
                <a:cs typeface="Arial" panose="020B0604020202020204" pitchFamily="34" charset="0"/>
              </a:defRPr>
            </a:lvl2pPr>
            <a:lvl3pPr>
              <a:defRPr sz="3600" b="1">
                <a:solidFill>
                  <a:srgbClr val="008F9C"/>
                </a:solidFill>
                <a:latin typeface="Arial" panose="020B0604020202020204" pitchFamily="34" charset="0"/>
                <a:cs typeface="Arial" panose="020B0604020202020204" pitchFamily="34" charset="0"/>
              </a:defRPr>
            </a:lvl3pPr>
            <a:lvl4pPr>
              <a:defRPr sz="3600" b="1">
                <a:solidFill>
                  <a:srgbClr val="008F9C"/>
                </a:solidFill>
                <a:latin typeface="Arial" panose="020B0604020202020204" pitchFamily="34" charset="0"/>
                <a:cs typeface="Arial" panose="020B0604020202020204" pitchFamily="34" charset="0"/>
              </a:defRPr>
            </a:lvl4pPr>
            <a:lvl5pPr>
              <a:defRPr sz="3600" b="1">
                <a:solidFill>
                  <a:srgbClr val="008F9C"/>
                </a:solidFill>
                <a:latin typeface="Arial" panose="020B0604020202020204" pitchFamily="34" charset="0"/>
                <a:cs typeface="Arial" panose="020B0604020202020204" pitchFamily="34" charset="0"/>
              </a:defRPr>
            </a:lvl5pPr>
          </a:lstStyle>
          <a:p>
            <a:pPr lvl="0"/>
            <a:r>
              <a:rPr lang="en-GB"/>
              <a:t>Click to edit Master text styles</a:t>
            </a:r>
          </a:p>
        </p:txBody>
      </p:sp>
    </p:spTree>
    <p:extLst>
      <p:ext uri="{BB962C8B-B14F-4D97-AF65-F5344CB8AC3E}">
        <p14:creationId xmlns:p14="http://schemas.microsoft.com/office/powerpoint/2010/main" val="2507876993"/>
      </p:ext>
    </p:extLst>
  </p:cSld>
  <p:clrMapOvr>
    <a:masterClrMapping/>
  </p:clrMapOvr>
  <p:extLst>
    <p:ext uri="{DCECCB84-F9BA-43D5-87BE-67443E8EF086}">
      <p15:sldGuideLst xmlns:p15="http://schemas.microsoft.com/office/powerpoint/2012/main">
        <p15:guide id="1" orient="horz" pos="3240" userDrawn="1">
          <p15:clr>
            <a:srgbClr val="FBAE40"/>
          </p15:clr>
        </p15:guide>
        <p15:guide id="2" pos="576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D55D4CC-7B24-A909-A805-1319DFD79D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4357" b="53"/>
          <a:stretch/>
        </p:blipFill>
        <p:spPr>
          <a:xfrm>
            <a:off x="1" y="6623910"/>
            <a:ext cx="18280640" cy="3663090"/>
          </a:xfrm>
          <a:prstGeom prst="rect">
            <a:avLst/>
          </a:prstGeom>
        </p:spPr>
      </p:pic>
      <p:sp>
        <p:nvSpPr>
          <p:cNvPr id="2" name="Parallelogram 1">
            <a:extLst>
              <a:ext uri="{FF2B5EF4-FFF2-40B4-BE49-F238E27FC236}">
                <a16:creationId xmlns:a16="http://schemas.microsoft.com/office/drawing/2014/main" id="{7A8269B2-FAC2-FE4D-053B-2F3D60076225}"/>
              </a:ext>
            </a:extLst>
          </p:cNvPr>
          <p:cNvSpPr/>
          <p:nvPr userDrawn="1"/>
        </p:nvSpPr>
        <p:spPr>
          <a:xfrm rot="10800000" flipV="1">
            <a:off x="11430001" y="6626655"/>
            <a:ext cx="5126339" cy="3660345"/>
          </a:xfrm>
          <a:custGeom>
            <a:avLst/>
            <a:gdLst>
              <a:gd name="connsiteX0" fmla="*/ 0 w 3999868"/>
              <a:gd name="connsiteY0" fmla="*/ 3300216 h 3300216"/>
              <a:gd name="connsiteX1" fmla="*/ 1332132 w 3999868"/>
              <a:gd name="connsiteY1" fmla="*/ 0 h 3300216"/>
              <a:gd name="connsiteX2" fmla="*/ 3999868 w 3999868"/>
              <a:gd name="connsiteY2" fmla="*/ 0 h 3300216"/>
              <a:gd name="connsiteX3" fmla="*/ 2667736 w 3999868"/>
              <a:gd name="connsiteY3" fmla="*/ 3300216 h 3300216"/>
              <a:gd name="connsiteX4" fmla="*/ 0 w 3999868"/>
              <a:gd name="connsiteY4" fmla="*/ 3300216 h 3300216"/>
              <a:gd name="connsiteX0" fmla="*/ 0 w 3751151"/>
              <a:gd name="connsiteY0" fmla="*/ 2678424 h 3300216"/>
              <a:gd name="connsiteX1" fmla="*/ 1083415 w 3751151"/>
              <a:gd name="connsiteY1" fmla="*/ 0 h 3300216"/>
              <a:gd name="connsiteX2" fmla="*/ 3751151 w 3751151"/>
              <a:gd name="connsiteY2" fmla="*/ 0 h 3300216"/>
              <a:gd name="connsiteX3" fmla="*/ 2419019 w 3751151"/>
              <a:gd name="connsiteY3" fmla="*/ 3300216 h 3300216"/>
              <a:gd name="connsiteX4" fmla="*/ 0 w 3751151"/>
              <a:gd name="connsiteY4" fmla="*/ 2678424 h 3300216"/>
              <a:gd name="connsiteX0" fmla="*/ 0 w 3751151"/>
              <a:gd name="connsiteY0" fmla="*/ 2678424 h 2700370"/>
              <a:gd name="connsiteX1" fmla="*/ 1083415 w 3751151"/>
              <a:gd name="connsiteY1" fmla="*/ 0 h 2700370"/>
              <a:gd name="connsiteX2" fmla="*/ 3751151 w 3751151"/>
              <a:gd name="connsiteY2" fmla="*/ 0 h 2700370"/>
              <a:gd name="connsiteX3" fmla="*/ 2660420 w 3751151"/>
              <a:gd name="connsiteY3" fmla="*/ 2700370 h 2700370"/>
              <a:gd name="connsiteX4" fmla="*/ 0 w 3751151"/>
              <a:gd name="connsiteY4" fmla="*/ 2678424 h 2700370"/>
              <a:gd name="connsiteX0" fmla="*/ 0 w 3751151"/>
              <a:gd name="connsiteY0" fmla="*/ 2678424 h 2678424"/>
              <a:gd name="connsiteX1" fmla="*/ 1083415 w 3751151"/>
              <a:gd name="connsiteY1" fmla="*/ 0 h 2678424"/>
              <a:gd name="connsiteX2" fmla="*/ 3751151 w 3751151"/>
              <a:gd name="connsiteY2" fmla="*/ 0 h 2678424"/>
              <a:gd name="connsiteX3" fmla="*/ 2670253 w 3751151"/>
              <a:gd name="connsiteY3" fmla="*/ 2675789 h 2678424"/>
              <a:gd name="connsiteX4" fmla="*/ 0 w 3751151"/>
              <a:gd name="connsiteY4" fmla="*/ 2678424 h 2678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1151" h="2678424">
                <a:moveTo>
                  <a:pt x="0" y="2678424"/>
                </a:moveTo>
                <a:lnTo>
                  <a:pt x="1083415" y="0"/>
                </a:lnTo>
                <a:lnTo>
                  <a:pt x="3751151" y="0"/>
                </a:lnTo>
                <a:lnTo>
                  <a:pt x="2670253" y="2675789"/>
                </a:lnTo>
                <a:lnTo>
                  <a:pt x="0" y="2678424"/>
                </a:lnTo>
                <a:close/>
              </a:path>
            </a:pathLst>
          </a:custGeom>
          <a:solidFill>
            <a:srgbClr val="008C95">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3" name="Parallelogram 8">
            <a:extLst>
              <a:ext uri="{FF2B5EF4-FFF2-40B4-BE49-F238E27FC236}">
                <a16:creationId xmlns:a16="http://schemas.microsoft.com/office/drawing/2014/main" id="{EC0948F1-1426-F5C9-C80E-C7607204F18A}"/>
              </a:ext>
            </a:extLst>
          </p:cNvPr>
          <p:cNvSpPr/>
          <p:nvPr userDrawn="1"/>
        </p:nvSpPr>
        <p:spPr>
          <a:xfrm rot="10800000" flipV="1">
            <a:off x="0" y="1"/>
            <a:ext cx="3086100" cy="1255907"/>
          </a:xfrm>
          <a:custGeom>
            <a:avLst/>
            <a:gdLst>
              <a:gd name="connsiteX0" fmla="*/ 0 w 3999868"/>
              <a:gd name="connsiteY0" fmla="*/ 3857232 h 3857232"/>
              <a:gd name="connsiteX1" fmla="*/ 1556972 w 3999868"/>
              <a:gd name="connsiteY1" fmla="*/ 0 h 3857232"/>
              <a:gd name="connsiteX2" fmla="*/ 3999868 w 3999868"/>
              <a:gd name="connsiteY2" fmla="*/ 0 h 3857232"/>
              <a:gd name="connsiteX3" fmla="*/ 2442896 w 3999868"/>
              <a:gd name="connsiteY3" fmla="*/ 3857232 h 3857232"/>
              <a:gd name="connsiteX4" fmla="*/ 0 w 3999868"/>
              <a:gd name="connsiteY4" fmla="*/ 3857232 h 3857232"/>
              <a:gd name="connsiteX0" fmla="*/ 0 w 3999868"/>
              <a:gd name="connsiteY0" fmla="*/ 3857232 h 3857232"/>
              <a:gd name="connsiteX1" fmla="*/ 1556972 w 3999868"/>
              <a:gd name="connsiteY1" fmla="*/ 0 h 3857232"/>
              <a:gd name="connsiteX2" fmla="*/ 3999868 w 3999868"/>
              <a:gd name="connsiteY2" fmla="*/ 0 h 3857232"/>
              <a:gd name="connsiteX3" fmla="*/ 2471386 w 3999868"/>
              <a:gd name="connsiteY3" fmla="*/ 2849107 h 3857232"/>
              <a:gd name="connsiteX4" fmla="*/ 2442896 w 3999868"/>
              <a:gd name="connsiteY4" fmla="*/ 3857232 h 3857232"/>
              <a:gd name="connsiteX5" fmla="*/ 0 w 3999868"/>
              <a:gd name="connsiteY5" fmla="*/ 3857232 h 3857232"/>
              <a:gd name="connsiteX0" fmla="*/ 0 w 3999868"/>
              <a:gd name="connsiteY0" fmla="*/ 3857232 h 3891098"/>
              <a:gd name="connsiteX1" fmla="*/ 1556972 w 3999868"/>
              <a:gd name="connsiteY1" fmla="*/ 0 h 3891098"/>
              <a:gd name="connsiteX2" fmla="*/ 3999868 w 3999868"/>
              <a:gd name="connsiteY2" fmla="*/ 0 h 3891098"/>
              <a:gd name="connsiteX3" fmla="*/ 2471386 w 3999868"/>
              <a:gd name="connsiteY3" fmla="*/ 2849107 h 3891098"/>
              <a:gd name="connsiteX4" fmla="*/ 2578363 w 3999868"/>
              <a:gd name="connsiteY4" fmla="*/ 3891098 h 3891098"/>
              <a:gd name="connsiteX5" fmla="*/ 0 w 3999868"/>
              <a:gd name="connsiteY5" fmla="*/ 3857232 h 3891098"/>
              <a:gd name="connsiteX0" fmla="*/ 0 w 3999868"/>
              <a:gd name="connsiteY0" fmla="*/ 3857232 h 3891098"/>
              <a:gd name="connsiteX1" fmla="*/ 1556972 w 3999868"/>
              <a:gd name="connsiteY1" fmla="*/ 0 h 3891098"/>
              <a:gd name="connsiteX2" fmla="*/ 3999868 w 3999868"/>
              <a:gd name="connsiteY2" fmla="*/ 0 h 3891098"/>
              <a:gd name="connsiteX3" fmla="*/ 2572986 w 3999868"/>
              <a:gd name="connsiteY3" fmla="*/ 2849107 h 3891098"/>
              <a:gd name="connsiteX4" fmla="*/ 2578363 w 3999868"/>
              <a:gd name="connsiteY4" fmla="*/ 3891098 h 3891098"/>
              <a:gd name="connsiteX5" fmla="*/ 0 w 3999868"/>
              <a:gd name="connsiteY5" fmla="*/ 3857232 h 3891098"/>
              <a:gd name="connsiteX0" fmla="*/ 0 w 3999868"/>
              <a:gd name="connsiteY0" fmla="*/ 3857232 h 3891098"/>
              <a:gd name="connsiteX1" fmla="*/ 1556972 w 3999868"/>
              <a:gd name="connsiteY1" fmla="*/ 0 h 3891098"/>
              <a:gd name="connsiteX2" fmla="*/ 3999868 w 3999868"/>
              <a:gd name="connsiteY2" fmla="*/ 0 h 3891098"/>
              <a:gd name="connsiteX3" fmla="*/ 2572986 w 3999868"/>
              <a:gd name="connsiteY3" fmla="*/ 2849107 h 3891098"/>
              <a:gd name="connsiteX4" fmla="*/ 2578363 w 3999868"/>
              <a:gd name="connsiteY4" fmla="*/ 3891098 h 3891098"/>
              <a:gd name="connsiteX5" fmla="*/ 0 w 3999868"/>
              <a:gd name="connsiteY5" fmla="*/ 3857232 h 3891098"/>
              <a:gd name="connsiteX0" fmla="*/ 0 w 2578363"/>
              <a:gd name="connsiteY0" fmla="*/ 3857232 h 3891098"/>
              <a:gd name="connsiteX1" fmla="*/ 1556972 w 2578363"/>
              <a:gd name="connsiteY1" fmla="*/ 0 h 3891098"/>
              <a:gd name="connsiteX2" fmla="*/ 2572986 w 2578363"/>
              <a:gd name="connsiteY2" fmla="*/ 2849107 h 3891098"/>
              <a:gd name="connsiteX3" fmla="*/ 2578363 w 2578363"/>
              <a:gd name="connsiteY3" fmla="*/ 3891098 h 3891098"/>
              <a:gd name="connsiteX4" fmla="*/ 0 w 2578363"/>
              <a:gd name="connsiteY4" fmla="*/ 3857232 h 3891098"/>
              <a:gd name="connsiteX0" fmla="*/ 0 w 2578363"/>
              <a:gd name="connsiteY0" fmla="*/ 1008125 h 1041991"/>
              <a:gd name="connsiteX1" fmla="*/ 422439 w 2578363"/>
              <a:gd name="connsiteY1" fmla="*/ 12626 h 1041991"/>
              <a:gd name="connsiteX2" fmla="*/ 2572986 w 2578363"/>
              <a:gd name="connsiteY2" fmla="*/ 0 h 1041991"/>
              <a:gd name="connsiteX3" fmla="*/ 2578363 w 2578363"/>
              <a:gd name="connsiteY3" fmla="*/ 1041991 h 1041991"/>
              <a:gd name="connsiteX4" fmla="*/ 0 w 2578363"/>
              <a:gd name="connsiteY4" fmla="*/ 1008125 h 1041991"/>
              <a:gd name="connsiteX0" fmla="*/ 0 w 2573080"/>
              <a:gd name="connsiteY0" fmla="*/ 1008125 h 1041991"/>
              <a:gd name="connsiteX1" fmla="*/ 422439 w 2573080"/>
              <a:gd name="connsiteY1" fmla="*/ 12626 h 1041991"/>
              <a:gd name="connsiteX2" fmla="*/ 2572986 w 2573080"/>
              <a:gd name="connsiteY2" fmla="*/ 0 h 1041991"/>
              <a:gd name="connsiteX3" fmla="*/ 2552361 w 2573080"/>
              <a:gd name="connsiteY3" fmla="*/ 1041991 h 1041991"/>
              <a:gd name="connsiteX4" fmla="*/ 0 w 2573080"/>
              <a:gd name="connsiteY4" fmla="*/ 1008125 h 1041991"/>
              <a:gd name="connsiteX0" fmla="*/ 0 w 2573080"/>
              <a:gd name="connsiteY0" fmla="*/ 1008500 h 1042366"/>
              <a:gd name="connsiteX1" fmla="*/ 422439 w 2573080"/>
              <a:gd name="connsiteY1" fmla="*/ 0 h 1042366"/>
              <a:gd name="connsiteX2" fmla="*/ 2572986 w 2573080"/>
              <a:gd name="connsiteY2" fmla="*/ 375 h 1042366"/>
              <a:gd name="connsiteX3" fmla="*/ 2552361 w 2573080"/>
              <a:gd name="connsiteY3" fmla="*/ 1042366 h 1042366"/>
              <a:gd name="connsiteX4" fmla="*/ 0 w 2573080"/>
              <a:gd name="connsiteY4" fmla="*/ 1008500 h 1042366"/>
              <a:gd name="connsiteX0" fmla="*/ 0 w 2552361"/>
              <a:gd name="connsiteY0" fmla="*/ 1008500 h 1042366"/>
              <a:gd name="connsiteX1" fmla="*/ 422439 w 2552361"/>
              <a:gd name="connsiteY1" fmla="*/ 0 h 1042366"/>
              <a:gd name="connsiteX2" fmla="*/ 2412641 w 2552361"/>
              <a:gd name="connsiteY2" fmla="*/ 95716 h 1042366"/>
              <a:gd name="connsiteX3" fmla="*/ 2552361 w 2552361"/>
              <a:gd name="connsiteY3" fmla="*/ 1042366 h 1042366"/>
              <a:gd name="connsiteX4" fmla="*/ 0 w 2552361"/>
              <a:gd name="connsiteY4" fmla="*/ 1008500 h 1042366"/>
              <a:gd name="connsiteX0" fmla="*/ 0 w 2552361"/>
              <a:gd name="connsiteY0" fmla="*/ 1008500 h 1042366"/>
              <a:gd name="connsiteX1" fmla="*/ 422439 w 2552361"/>
              <a:gd name="connsiteY1" fmla="*/ 0 h 1042366"/>
              <a:gd name="connsiteX2" fmla="*/ 2551317 w 2552361"/>
              <a:gd name="connsiteY2" fmla="*/ 9043 h 1042366"/>
              <a:gd name="connsiteX3" fmla="*/ 2552361 w 2552361"/>
              <a:gd name="connsiteY3" fmla="*/ 1042366 h 1042366"/>
              <a:gd name="connsiteX4" fmla="*/ 0 w 2552361"/>
              <a:gd name="connsiteY4" fmla="*/ 1008500 h 1042366"/>
              <a:gd name="connsiteX0" fmla="*/ 0 w 2553913"/>
              <a:gd name="connsiteY0" fmla="*/ 1008500 h 1042366"/>
              <a:gd name="connsiteX1" fmla="*/ 422439 w 2553913"/>
              <a:gd name="connsiteY1" fmla="*/ 0 h 1042366"/>
              <a:gd name="connsiteX2" fmla="*/ 2551317 w 2553913"/>
              <a:gd name="connsiteY2" fmla="*/ 9043 h 1042366"/>
              <a:gd name="connsiteX3" fmla="*/ 2552361 w 2553913"/>
              <a:gd name="connsiteY3" fmla="*/ 1042366 h 1042366"/>
              <a:gd name="connsiteX4" fmla="*/ 0 w 2553913"/>
              <a:gd name="connsiteY4" fmla="*/ 1008500 h 1042366"/>
              <a:gd name="connsiteX0" fmla="*/ 0 w 2553913"/>
              <a:gd name="connsiteY0" fmla="*/ 1008500 h 1042366"/>
              <a:gd name="connsiteX1" fmla="*/ 422439 w 2553913"/>
              <a:gd name="connsiteY1" fmla="*/ 0 h 1042366"/>
              <a:gd name="connsiteX2" fmla="*/ 2551317 w 2553913"/>
              <a:gd name="connsiteY2" fmla="*/ 9043 h 1042366"/>
              <a:gd name="connsiteX3" fmla="*/ 2552361 w 2553913"/>
              <a:gd name="connsiteY3" fmla="*/ 1042366 h 1042366"/>
              <a:gd name="connsiteX4" fmla="*/ 0 w 2553913"/>
              <a:gd name="connsiteY4" fmla="*/ 1008500 h 1042366"/>
              <a:gd name="connsiteX0" fmla="*/ 0 w 2553913"/>
              <a:gd name="connsiteY0" fmla="*/ 1008500 h 1042366"/>
              <a:gd name="connsiteX1" fmla="*/ 422439 w 2553913"/>
              <a:gd name="connsiteY1" fmla="*/ 0 h 1042366"/>
              <a:gd name="connsiteX2" fmla="*/ 2551317 w 2553913"/>
              <a:gd name="connsiteY2" fmla="*/ 9043 h 1042366"/>
              <a:gd name="connsiteX3" fmla="*/ 2552361 w 2553913"/>
              <a:gd name="connsiteY3" fmla="*/ 1042366 h 1042366"/>
              <a:gd name="connsiteX4" fmla="*/ 0 w 2553913"/>
              <a:gd name="connsiteY4" fmla="*/ 1008500 h 1042366"/>
              <a:gd name="connsiteX0" fmla="*/ 0 w 2553913"/>
              <a:gd name="connsiteY0" fmla="*/ 1008500 h 1042366"/>
              <a:gd name="connsiteX1" fmla="*/ 422439 w 2553913"/>
              <a:gd name="connsiteY1" fmla="*/ 0 h 1042366"/>
              <a:gd name="connsiteX2" fmla="*/ 2551317 w 2553913"/>
              <a:gd name="connsiteY2" fmla="*/ 9043 h 1042366"/>
              <a:gd name="connsiteX3" fmla="*/ 2552361 w 2553913"/>
              <a:gd name="connsiteY3" fmla="*/ 1042366 h 1042366"/>
              <a:gd name="connsiteX4" fmla="*/ 0 w 2553913"/>
              <a:gd name="connsiteY4" fmla="*/ 1008500 h 1042366"/>
              <a:gd name="connsiteX0" fmla="*/ 0 w 2553913"/>
              <a:gd name="connsiteY0" fmla="*/ 1008982 h 1042848"/>
              <a:gd name="connsiteX1" fmla="*/ 422439 w 2553913"/>
              <a:gd name="connsiteY1" fmla="*/ 482 h 1042848"/>
              <a:gd name="connsiteX2" fmla="*/ 2551317 w 2553913"/>
              <a:gd name="connsiteY2" fmla="*/ 0 h 1042848"/>
              <a:gd name="connsiteX3" fmla="*/ 2552361 w 2553913"/>
              <a:gd name="connsiteY3" fmla="*/ 1042848 h 1042848"/>
              <a:gd name="connsiteX4" fmla="*/ 0 w 2553913"/>
              <a:gd name="connsiteY4" fmla="*/ 1008982 h 1042848"/>
              <a:gd name="connsiteX0" fmla="*/ 0 w 2572963"/>
              <a:gd name="connsiteY0" fmla="*/ 1047082 h 1047082"/>
              <a:gd name="connsiteX1" fmla="*/ 441489 w 2572963"/>
              <a:gd name="connsiteY1" fmla="*/ 482 h 1047082"/>
              <a:gd name="connsiteX2" fmla="*/ 2570367 w 2572963"/>
              <a:gd name="connsiteY2" fmla="*/ 0 h 1047082"/>
              <a:gd name="connsiteX3" fmla="*/ 2571411 w 2572963"/>
              <a:gd name="connsiteY3" fmla="*/ 1042848 h 1047082"/>
              <a:gd name="connsiteX4" fmla="*/ 0 w 2572963"/>
              <a:gd name="connsiteY4" fmla="*/ 1047082 h 1047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2963" h="1047082">
                <a:moveTo>
                  <a:pt x="0" y="1047082"/>
                </a:moveTo>
                <a:lnTo>
                  <a:pt x="441489" y="482"/>
                </a:lnTo>
                <a:lnTo>
                  <a:pt x="2570367" y="0"/>
                </a:lnTo>
                <a:cubicBezTo>
                  <a:pt x="2576492" y="638"/>
                  <a:pt x="2569619" y="695518"/>
                  <a:pt x="2571411" y="1042848"/>
                </a:cubicBezTo>
                <a:lnTo>
                  <a:pt x="0" y="1047082"/>
                </a:lnTo>
                <a:close/>
              </a:path>
            </a:pathLst>
          </a:custGeom>
          <a:solidFill>
            <a:srgbClr val="005E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5" name="Parallelogram 9">
            <a:extLst>
              <a:ext uri="{FF2B5EF4-FFF2-40B4-BE49-F238E27FC236}">
                <a16:creationId xmlns:a16="http://schemas.microsoft.com/office/drawing/2014/main" id="{02993EE9-AC13-1245-3A53-45D9F5BEE807}"/>
              </a:ext>
            </a:extLst>
          </p:cNvPr>
          <p:cNvSpPr/>
          <p:nvPr userDrawn="1"/>
        </p:nvSpPr>
        <p:spPr>
          <a:xfrm rot="10800000" flipV="1">
            <a:off x="13050085" y="6626654"/>
            <a:ext cx="5253581" cy="3660347"/>
          </a:xfrm>
          <a:custGeom>
            <a:avLst/>
            <a:gdLst>
              <a:gd name="connsiteX0" fmla="*/ 0 w 9525000"/>
              <a:gd name="connsiteY0" fmla="*/ 5029200 h 5029200"/>
              <a:gd name="connsiteX1" fmla="*/ 2030037 w 9525000"/>
              <a:gd name="connsiteY1" fmla="*/ 0 h 5029200"/>
              <a:gd name="connsiteX2" fmla="*/ 9525000 w 9525000"/>
              <a:gd name="connsiteY2" fmla="*/ 0 h 5029200"/>
              <a:gd name="connsiteX3" fmla="*/ 7494963 w 9525000"/>
              <a:gd name="connsiteY3" fmla="*/ 5029200 h 5029200"/>
              <a:gd name="connsiteX4" fmla="*/ 0 w 9525000"/>
              <a:gd name="connsiteY4" fmla="*/ 5029200 h 5029200"/>
              <a:gd name="connsiteX0" fmla="*/ 0 w 9525000"/>
              <a:gd name="connsiteY0" fmla="*/ 5029200 h 5029200"/>
              <a:gd name="connsiteX1" fmla="*/ 3266170 w 9525000"/>
              <a:gd name="connsiteY1" fmla="*/ 16933 h 5029200"/>
              <a:gd name="connsiteX2" fmla="*/ 9525000 w 9525000"/>
              <a:gd name="connsiteY2" fmla="*/ 0 h 5029200"/>
              <a:gd name="connsiteX3" fmla="*/ 7494963 w 9525000"/>
              <a:gd name="connsiteY3" fmla="*/ 5029200 h 5029200"/>
              <a:gd name="connsiteX4" fmla="*/ 0 w 9525000"/>
              <a:gd name="connsiteY4" fmla="*/ 5029200 h 5029200"/>
              <a:gd name="connsiteX0" fmla="*/ 0 w 6307667"/>
              <a:gd name="connsiteY0" fmla="*/ 4995334 h 5029200"/>
              <a:gd name="connsiteX1" fmla="*/ 48837 w 6307667"/>
              <a:gd name="connsiteY1" fmla="*/ 16933 h 5029200"/>
              <a:gd name="connsiteX2" fmla="*/ 6307667 w 6307667"/>
              <a:gd name="connsiteY2" fmla="*/ 0 h 5029200"/>
              <a:gd name="connsiteX3" fmla="*/ 4277630 w 6307667"/>
              <a:gd name="connsiteY3" fmla="*/ 5029200 h 5029200"/>
              <a:gd name="connsiteX4" fmla="*/ 0 w 6307667"/>
              <a:gd name="connsiteY4" fmla="*/ 4995334 h 5029200"/>
              <a:gd name="connsiteX0" fmla="*/ 0 w 6307667"/>
              <a:gd name="connsiteY0" fmla="*/ 5028787 h 5029200"/>
              <a:gd name="connsiteX1" fmla="*/ 48837 w 6307667"/>
              <a:gd name="connsiteY1" fmla="*/ 16933 h 5029200"/>
              <a:gd name="connsiteX2" fmla="*/ 6307667 w 6307667"/>
              <a:gd name="connsiteY2" fmla="*/ 0 h 5029200"/>
              <a:gd name="connsiteX3" fmla="*/ 4277630 w 6307667"/>
              <a:gd name="connsiteY3" fmla="*/ 5029200 h 5029200"/>
              <a:gd name="connsiteX4" fmla="*/ 0 w 6307667"/>
              <a:gd name="connsiteY4" fmla="*/ 5028787 h 5029200"/>
              <a:gd name="connsiteX0" fmla="*/ 1344 w 6309011"/>
              <a:gd name="connsiteY0" fmla="*/ 5028787 h 5029200"/>
              <a:gd name="connsiteX1" fmla="*/ 0 w 6309011"/>
              <a:gd name="connsiteY1" fmla="*/ 22509 h 5029200"/>
              <a:gd name="connsiteX2" fmla="*/ 6309011 w 6309011"/>
              <a:gd name="connsiteY2" fmla="*/ 0 h 5029200"/>
              <a:gd name="connsiteX3" fmla="*/ 4278974 w 6309011"/>
              <a:gd name="connsiteY3" fmla="*/ 5029200 h 5029200"/>
              <a:gd name="connsiteX4" fmla="*/ 1344 w 6309011"/>
              <a:gd name="connsiteY4" fmla="*/ 5028787 h 5029200"/>
              <a:gd name="connsiteX0" fmla="*/ 1344 w 6309011"/>
              <a:gd name="connsiteY0" fmla="*/ 5045307 h 5045720"/>
              <a:gd name="connsiteX1" fmla="*/ 0 w 6309011"/>
              <a:gd name="connsiteY1" fmla="*/ 0 h 5045720"/>
              <a:gd name="connsiteX2" fmla="*/ 6309011 w 6309011"/>
              <a:gd name="connsiteY2" fmla="*/ 16520 h 5045720"/>
              <a:gd name="connsiteX3" fmla="*/ 4278974 w 6309011"/>
              <a:gd name="connsiteY3" fmla="*/ 5045720 h 5045720"/>
              <a:gd name="connsiteX4" fmla="*/ 1344 w 6309011"/>
              <a:gd name="connsiteY4" fmla="*/ 5045307 h 5045720"/>
              <a:gd name="connsiteX0" fmla="*/ 1344 w 6309011"/>
              <a:gd name="connsiteY0" fmla="*/ 5028787 h 5029200"/>
              <a:gd name="connsiteX1" fmla="*/ 0 w 6309011"/>
              <a:gd name="connsiteY1" fmla="*/ 16933 h 5029200"/>
              <a:gd name="connsiteX2" fmla="*/ 6309011 w 6309011"/>
              <a:gd name="connsiteY2" fmla="*/ 0 h 5029200"/>
              <a:gd name="connsiteX3" fmla="*/ 4278974 w 6309011"/>
              <a:gd name="connsiteY3" fmla="*/ 5029200 h 5029200"/>
              <a:gd name="connsiteX4" fmla="*/ 1344 w 6309011"/>
              <a:gd name="connsiteY4" fmla="*/ 5028787 h 5029200"/>
              <a:gd name="connsiteX0" fmla="*/ 1344 w 6309011"/>
              <a:gd name="connsiteY0" fmla="*/ 5034157 h 5034570"/>
              <a:gd name="connsiteX1" fmla="*/ 0 w 6309011"/>
              <a:gd name="connsiteY1" fmla="*/ 0 h 5034570"/>
              <a:gd name="connsiteX2" fmla="*/ 6309011 w 6309011"/>
              <a:gd name="connsiteY2" fmla="*/ 5370 h 5034570"/>
              <a:gd name="connsiteX3" fmla="*/ 4278974 w 6309011"/>
              <a:gd name="connsiteY3" fmla="*/ 5034570 h 5034570"/>
              <a:gd name="connsiteX4" fmla="*/ 1344 w 6309011"/>
              <a:gd name="connsiteY4" fmla="*/ 5034157 h 5034570"/>
              <a:gd name="connsiteX0" fmla="*/ 923237 w 7230904"/>
              <a:gd name="connsiteY0" fmla="*/ 5028787 h 5029200"/>
              <a:gd name="connsiteX1" fmla="*/ 0 w 7230904"/>
              <a:gd name="connsiteY1" fmla="*/ 8389 h 5029200"/>
              <a:gd name="connsiteX2" fmla="*/ 7230904 w 7230904"/>
              <a:gd name="connsiteY2" fmla="*/ 0 h 5029200"/>
              <a:gd name="connsiteX3" fmla="*/ 5200867 w 7230904"/>
              <a:gd name="connsiteY3" fmla="*/ 5029200 h 5029200"/>
              <a:gd name="connsiteX4" fmla="*/ 923237 w 7230904"/>
              <a:gd name="connsiteY4" fmla="*/ 5028787 h 5029200"/>
              <a:gd name="connsiteX0" fmla="*/ 15102 w 7230904"/>
              <a:gd name="connsiteY0" fmla="*/ 5028788 h 5029200"/>
              <a:gd name="connsiteX1" fmla="*/ 0 w 7230904"/>
              <a:gd name="connsiteY1" fmla="*/ 8389 h 5029200"/>
              <a:gd name="connsiteX2" fmla="*/ 7230904 w 7230904"/>
              <a:gd name="connsiteY2" fmla="*/ 0 h 5029200"/>
              <a:gd name="connsiteX3" fmla="*/ 5200867 w 7230904"/>
              <a:gd name="connsiteY3" fmla="*/ 5029200 h 5029200"/>
              <a:gd name="connsiteX4" fmla="*/ 15102 w 7230904"/>
              <a:gd name="connsiteY4" fmla="*/ 5028788 h 50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0904" h="5029200">
                <a:moveTo>
                  <a:pt x="15102" y="5028788"/>
                </a:moveTo>
                <a:lnTo>
                  <a:pt x="0" y="8389"/>
                </a:lnTo>
                <a:lnTo>
                  <a:pt x="7230904" y="0"/>
                </a:lnTo>
                <a:lnTo>
                  <a:pt x="5200867" y="5029200"/>
                </a:lnTo>
                <a:lnTo>
                  <a:pt x="15102" y="5028788"/>
                </a:lnTo>
                <a:close/>
              </a:path>
            </a:pathLst>
          </a:custGeom>
          <a:solidFill>
            <a:srgbClr val="005E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8" name="Title 4">
            <a:extLst>
              <a:ext uri="{FF2B5EF4-FFF2-40B4-BE49-F238E27FC236}">
                <a16:creationId xmlns:a16="http://schemas.microsoft.com/office/drawing/2014/main" id="{9B947CC1-CD42-14E1-6C87-24AA3C9BEE7F}"/>
              </a:ext>
            </a:extLst>
          </p:cNvPr>
          <p:cNvSpPr>
            <a:spLocks noGrp="1"/>
          </p:cNvSpPr>
          <p:nvPr>
            <p:ph type="title"/>
          </p:nvPr>
        </p:nvSpPr>
        <p:spPr>
          <a:xfrm>
            <a:off x="806099" y="2735848"/>
            <a:ext cx="14024990" cy="838985"/>
          </a:xfrm>
          <a:prstGeom prst="rect">
            <a:avLst/>
          </a:prstGeom>
        </p:spPr>
        <p:txBody>
          <a:bodyPr/>
          <a:lstStyle>
            <a:lvl1pPr>
              <a:defRPr sz="6600" b="1">
                <a:solidFill>
                  <a:srgbClr val="606060"/>
                </a:solidFill>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10" name="Text Placeholder 5">
            <a:extLst>
              <a:ext uri="{FF2B5EF4-FFF2-40B4-BE49-F238E27FC236}">
                <a16:creationId xmlns:a16="http://schemas.microsoft.com/office/drawing/2014/main" id="{02E18557-C3AA-ADBC-419E-6B0CC400537F}"/>
              </a:ext>
            </a:extLst>
          </p:cNvPr>
          <p:cNvSpPr>
            <a:spLocks noGrp="1"/>
          </p:cNvSpPr>
          <p:nvPr>
            <p:ph type="body" sz="quarter" idx="10"/>
          </p:nvPr>
        </p:nvSpPr>
        <p:spPr>
          <a:xfrm>
            <a:off x="807245" y="4114801"/>
            <a:ext cx="12565856" cy="939971"/>
          </a:xfrm>
          <a:prstGeom prst="rect">
            <a:avLst/>
          </a:prstGeom>
        </p:spPr>
        <p:txBody>
          <a:bodyPr/>
          <a:lstStyle>
            <a:lvl1pPr>
              <a:defRPr sz="3600" b="1">
                <a:solidFill>
                  <a:srgbClr val="008F9C"/>
                </a:solidFill>
                <a:latin typeface="Arial" panose="020B0604020202020204" pitchFamily="34" charset="0"/>
                <a:cs typeface="Arial" panose="020B0604020202020204" pitchFamily="34" charset="0"/>
              </a:defRPr>
            </a:lvl1pPr>
            <a:lvl2pPr>
              <a:defRPr sz="3600" b="1">
                <a:solidFill>
                  <a:srgbClr val="008F9C"/>
                </a:solidFill>
                <a:latin typeface="Arial" panose="020B0604020202020204" pitchFamily="34" charset="0"/>
                <a:cs typeface="Arial" panose="020B0604020202020204" pitchFamily="34" charset="0"/>
              </a:defRPr>
            </a:lvl2pPr>
            <a:lvl3pPr>
              <a:defRPr sz="3600" b="1">
                <a:solidFill>
                  <a:srgbClr val="008F9C"/>
                </a:solidFill>
                <a:latin typeface="Arial" panose="020B0604020202020204" pitchFamily="34" charset="0"/>
                <a:cs typeface="Arial" panose="020B0604020202020204" pitchFamily="34" charset="0"/>
              </a:defRPr>
            </a:lvl3pPr>
            <a:lvl4pPr>
              <a:defRPr sz="3600" b="1">
                <a:solidFill>
                  <a:srgbClr val="008F9C"/>
                </a:solidFill>
                <a:latin typeface="Arial" panose="020B0604020202020204" pitchFamily="34" charset="0"/>
                <a:cs typeface="Arial" panose="020B0604020202020204" pitchFamily="34" charset="0"/>
              </a:defRPr>
            </a:lvl4pPr>
            <a:lvl5pPr>
              <a:defRPr sz="3600" b="1">
                <a:solidFill>
                  <a:srgbClr val="008F9C"/>
                </a:solidFill>
                <a:latin typeface="Arial" panose="020B0604020202020204" pitchFamily="34" charset="0"/>
                <a:cs typeface="Arial" panose="020B0604020202020204" pitchFamily="34" charset="0"/>
              </a:defRPr>
            </a:lvl5pPr>
          </a:lstStyle>
          <a:p>
            <a:pPr lvl="0"/>
            <a:r>
              <a:rPr lang="en-GB"/>
              <a:t>Click to edit Master text styles</a:t>
            </a:r>
          </a:p>
        </p:txBody>
      </p:sp>
    </p:spTree>
    <p:extLst>
      <p:ext uri="{BB962C8B-B14F-4D97-AF65-F5344CB8AC3E}">
        <p14:creationId xmlns:p14="http://schemas.microsoft.com/office/powerpoint/2010/main" val="275300505"/>
      </p:ext>
    </p:extLst>
  </p:cSld>
  <p:clrMapOvr>
    <a:masterClrMapping/>
  </p:clrMapOvr>
  <p:extLst>
    <p:ext uri="{DCECCB84-F9BA-43D5-87BE-67443E8EF086}">
      <p15:sldGuideLst xmlns:p15="http://schemas.microsoft.com/office/powerpoint/2012/main">
        <p15:guide id="1" orient="horz" pos="3240" userDrawn="1">
          <p15:clr>
            <a:srgbClr val="FBAE40"/>
          </p15:clr>
        </p15:guide>
        <p15:guide id="2" pos="576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sp>
        <p:nvSpPr>
          <p:cNvPr id="4" name="Parallelogram 8">
            <a:extLst>
              <a:ext uri="{FF2B5EF4-FFF2-40B4-BE49-F238E27FC236}">
                <a16:creationId xmlns:a16="http://schemas.microsoft.com/office/drawing/2014/main" id="{BC6DD746-FE55-333F-EE62-35C068AB0B47}"/>
              </a:ext>
            </a:extLst>
          </p:cNvPr>
          <p:cNvSpPr/>
          <p:nvPr userDrawn="1"/>
        </p:nvSpPr>
        <p:spPr>
          <a:xfrm rot="10800000" flipV="1">
            <a:off x="0" y="1"/>
            <a:ext cx="3086100" cy="1255907"/>
          </a:xfrm>
          <a:custGeom>
            <a:avLst/>
            <a:gdLst>
              <a:gd name="connsiteX0" fmla="*/ 0 w 3999868"/>
              <a:gd name="connsiteY0" fmla="*/ 3857232 h 3857232"/>
              <a:gd name="connsiteX1" fmla="*/ 1556972 w 3999868"/>
              <a:gd name="connsiteY1" fmla="*/ 0 h 3857232"/>
              <a:gd name="connsiteX2" fmla="*/ 3999868 w 3999868"/>
              <a:gd name="connsiteY2" fmla="*/ 0 h 3857232"/>
              <a:gd name="connsiteX3" fmla="*/ 2442896 w 3999868"/>
              <a:gd name="connsiteY3" fmla="*/ 3857232 h 3857232"/>
              <a:gd name="connsiteX4" fmla="*/ 0 w 3999868"/>
              <a:gd name="connsiteY4" fmla="*/ 3857232 h 3857232"/>
              <a:gd name="connsiteX0" fmla="*/ 0 w 3999868"/>
              <a:gd name="connsiteY0" fmla="*/ 3857232 h 3857232"/>
              <a:gd name="connsiteX1" fmla="*/ 1556972 w 3999868"/>
              <a:gd name="connsiteY1" fmla="*/ 0 h 3857232"/>
              <a:gd name="connsiteX2" fmla="*/ 3999868 w 3999868"/>
              <a:gd name="connsiteY2" fmla="*/ 0 h 3857232"/>
              <a:gd name="connsiteX3" fmla="*/ 2471386 w 3999868"/>
              <a:gd name="connsiteY3" fmla="*/ 2849107 h 3857232"/>
              <a:gd name="connsiteX4" fmla="*/ 2442896 w 3999868"/>
              <a:gd name="connsiteY4" fmla="*/ 3857232 h 3857232"/>
              <a:gd name="connsiteX5" fmla="*/ 0 w 3999868"/>
              <a:gd name="connsiteY5" fmla="*/ 3857232 h 3857232"/>
              <a:gd name="connsiteX0" fmla="*/ 0 w 3999868"/>
              <a:gd name="connsiteY0" fmla="*/ 3857232 h 3891098"/>
              <a:gd name="connsiteX1" fmla="*/ 1556972 w 3999868"/>
              <a:gd name="connsiteY1" fmla="*/ 0 h 3891098"/>
              <a:gd name="connsiteX2" fmla="*/ 3999868 w 3999868"/>
              <a:gd name="connsiteY2" fmla="*/ 0 h 3891098"/>
              <a:gd name="connsiteX3" fmla="*/ 2471386 w 3999868"/>
              <a:gd name="connsiteY3" fmla="*/ 2849107 h 3891098"/>
              <a:gd name="connsiteX4" fmla="*/ 2578363 w 3999868"/>
              <a:gd name="connsiteY4" fmla="*/ 3891098 h 3891098"/>
              <a:gd name="connsiteX5" fmla="*/ 0 w 3999868"/>
              <a:gd name="connsiteY5" fmla="*/ 3857232 h 3891098"/>
              <a:gd name="connsiteX0" fmla="*/ 0 w 3999868"/>
              <a:gd name="connsiteY0" fmla="*/ 3857232 h 3891098"/>
              <a:gd name="connsiteX1" fmla="*/ 1556972 w 3999868"/>
              <a:gd name="connsiteY1" fmla="*/ 0 h 3891098"/>
              <a:gd name="connsiteX2" fmla="*/ 3999868 w 3999868"/>
              <a:gd name="connsiteY2" fmla="*/ 0 h 3891098"/>
              <a:gd name="connsiteX3" fmla="*/ 2572986 w 3999868"/>
              <a:gd name="connsiteY3" fmla="*/ 2849107 h 3891098"/>
              <a:gd name="connsiteX4" fmla="*/ 2578363 w 3999868"/>
              <a:gd name="connsiteY4" fmla="*/ 3891098 h 3891098"/>
              <a:gd name="connsiteX5" fmla="*/ 0 w 3999868"/>
              <a:gd name="connsiteY5" fmla="*/ 3857232 h 3891098"/>
              <a:gd name="connsiteX0" fmla="*/ 0 w 3999868"/>
              <a:gd name="connsiteY0" fmla="*/ 3857232 h 3891098"/>
              <a:gd name="connsiteX1" fmla="*/ 1556972 w 3999868"/>
              <a:gd name="connsiteY1" fmla="*/ 0 h 3891098"/>
              <a:gd name="connsiteX2" fmla="*/ 3999868 w 3999868"/>
              <a:gd name="connsiteY2" fmla="*/ 0 h 3891098"/>
              <a:gd name="connsiteX3" fmla="*/ 2572986 w 3999868"/>
              <a:gd name="connsiteY3" fmla="*/ 2849107 h 3891098"/>
              <a:gd name="connsiteX4" fmla="*/ 2578363 w 3999868"/>
              <a:gd name="connsiteY4" fmla="*/ 3891098 h 3891098"/>
              <a:gd name="connsiteX5" fmla="*/ 0 w 3999868"/>
              <a:gd name="connsiteY5" fmla="*/ 3857232 h 3891098"/>
              <a:gd name="connsiteX0" fmla="*/ 0 w 2578363"/>
              <a:gd name="connsiteY0" fmla="*/ 3857232 h 3891098"/>
              <a:gd name="connsiteX1" fmla="*/ 1556972 w 2578363"/>
              <a:gd name="connsiteY1" fmla="*/ 0 h 3891098"/>
              <a:gd name="connsiteX2" fmla="*/ 2572986 w 2578363"/>
              <a:gd name="connsiteY2" fmla="*/ 2849107 h 3891098"/>
              <a:gd name="connsiteX3" fmla="*/ 2578363 w 2578363"/>
              <a:gd name="connsiteY3" fmla="*/ 3891098 h 3891098"/>
              <a:gd name="connsiteX4" fmla="*/ 0 w 2578363"/>
              <a:gd name="connsiteY4" fmla="*/ 3857232 h 3891098"/>
              <a:gd name="connsiteX0" fmla="*/ 0 w 2578363"/>
              <a:gd name="connsiteY0" fmla="*/ 1008125 h 1041991"/>
              <a:gd name="connsiteX1" fmla="*/ 422439 w 2578363"/>
              <a:gd name="connsiteY1" fmla="*/ 12626 h 1041991"/>
              <a:gd name="connsiteX2" fmla="*/ 2572986 w 2578363"/>
              <a:gd name="connsiteY2" fmla="*/ 0 h 1041991"/>
              <a:gd name="connsiteX3" fmla="*/ 2578363 w 2578363"/>
              <a:gd name="connsiteY3" fmla="*/ 1041991 h 1041991"/>
              <a:gd name="connsiteX4" fmla="*/ 0 w 2578363"/>
              <a:gd name="connsiteY4" fmla="*/ 1008125 h 1041991"/>
              <a:gd name="connsiteX0" fmla="*/ 0 w 2573080"/>
              <a:gd name="connsiteY0" fmla="*/ 1008125 h 1041991"/>
              <a:gd name="connsiteX1" fmla="*/ 422439 w 2573080"/>
              <a:gd name="connsiteY1" fmla="*/ 12626 h 1041991"/>
              <a:gd name="connsiteX2" fmla="*/ 2572986 w 2573080"/>
              <a:gd name="connsiteY2" fmla="*/ 0 h 1041991"/>
              <a:gd name="connsiteX3" fmla="*/ 2552361 w 2573080"/>
              <a:gd name="connsiteY3" fmla="*/ 1041991 h 1041991"/>
              <a:gd name="connsiteX4" fmla="*/ 0 w 2573080"/>
              <a:gd name="connsiteY4" fmla="*/ 1008125 h 1041991"/>
              <a:gd name="connsiteX0" fmla="*/ 0 w 2573080"/>
              <a:gd name="connsiteY0" fmla="*/ 1008500 h 1042366"/>
              <a:gd name="connsiteX1" fmla="*/ 422439 w 2573080"/>
              <a:gd name="connsiteY1" fmla="*/ 0 h 1042366"/>
              <a:gd name="connsiteX2" fmla="*/ 2572986 w 2573080"/>
              <a:gd name="connsiteY2" fmla="*/ 375 h 1042366"/>
              <a:gd name="connsiteX3" fmla="*/ 2552361 w 2573080"/>
              <a:gd name="connsiteY3" fmla="*/ 1042366 h 1042366"/>
              <a:gd name="connsiteX4" fmla="*/ 0 w 2573080"/>
              <a:gd name="connsiteY4" fmla="*/ 1008500 h 1042366"/>
              <a:gd name="connsiteX0" fmla="*/ 0 w 2552361"/>
              <a:gd name="connsiteY0" fmla="*/ 1008500 h 1042366"/>
              <a:gd name="connsiteX1" fmla="*/ 422439 w 2552361"/>
              <a:gd name="connsiteY1" fmla="*/ 0 h 1042366"/>
              <a:gd name="connsiteX2" fmla="*/ 2412641 w 2552361"/>
              <a:gd name="connsiteY2" fmla="*/ 95716 h 1042366"/>
              <a:gd name="connsiteX3" fmla="*/ 2552361 w 2552361"/>
              <a:gd name="connsiteY3" fmla="*/ 1042366 h 1042366"/>
              <a:gd name="connsiteX4" fmla="*/ 0 w 2552361"/>
              <a:gd name="connsiteY4" fmla="*/ 1008500 h 1042366"/>
              <a:gd name="connsiteX0" fmla="*/ 0 w 2552361"/>
              <a:gd name="connsiteY0" fmla="*/ 1008500 h 1042366"/>
              <a:gd name="connsiteX1" fmla="*/ 422439 w 2552361"/>
              <a:gd name="connsiteY1" fmla="*/ 0 h 1042366"/>
              <a:gd name="connsiteX2" fmla="*/ 2551317 w 2552361"/>
              <a:gd name="connsiteY2" fmla="*/ 9043 h 1042366"/>
              <a:gd name="connsiteX3" fmla="*/ 2552361 w 2552361"/>
              <a:gd name="connsiteY3" fmla="*/ 1042366 h 1042366"/>
              <a:gd name="connsiteX4" fmla="*/ 0 w 2552361"/>
              <a:gd name="connsiteY4" fmla="*/ 1008500 h 1042366"/>
              <a:gd name="connsiteX0" fmla="*/ 0 w 2553913"/>
              <a:gd name="connsiteY0" fmla="*/ 1008500 h 1042366"/>
              <a:gd name="connsiteX1" fmla="*/ 422439 w 2553913"/>
              <a:gd name="connsiteY1" fmla="*/ 0 h 1042366"/>
              <a:gd name="connsiteX2" fmla="*/ 2551317 w 2553913"/>
              <a:gd name="connsiteY2" fmla="*/ 9043 h 1042366"/>
              <a:gd name="connsiteX3" fmla="*/ 2552361 w 2553913"/>
              <a:gd name="connsiteY3" fmla="*/ 1042366 h 1042366"/>
              <a:gd name="connsiteX4" fmla="*/ 0 w 2553913"/>
              <a:gd name="connsiteY4" fmla="*/ 1008500 h 1042366"/>
              <a:gd name="connsiteX0" fmla="*/ 0 w 2553913"/>
              <a:gd name="connsiteY0" fmla="*/ 1008500 h 1042366"/>
              <a:gd name="connsiteX1" fmla="*/ 422439 w 2553913"/>
              <a:gd name="connsiteY1" fmla="*/ 0 h 1042366"/>
              <a:gd name="connsiteX2" fmla="*/ 2551317 w 2553913"/>
              <a:gd name="connsiteY2" fmla="*/ 9043 h 1042366"/>
              <a:gd name="connsiteX3" fmla="*/ 2552361 w 2553913"/>
              <a:gd name="connsiteY3" fmla="*/ 1042366 h 1042366"/>
              <a:gd name="connsiteX4" fmla="*/ 0 w 2553913"/>
              <a:gd name="connsiteY4" fmla="*/ 1008500 h 1042366"/>
              <a:gd name="connsiteX0" fmla="*/ 0 w 2553913"/>
              <a:gd name="connsiteY0" fmla="*/ 1008500 h 1042366"/>
              <a:gd name="connsiteX1" fmla="*/ 422439 w 2553913"/>
              <a:gd name="connsiteY1" fmla="*/ 0 h 1042366"/>
              <a:gd name="connsiteX2" fmla="*/ 2551317 w 2553913"/>
              <a:gd name="connsiteY2" fmla="*/ 9043 h 1042366"/>
              <a:gd name="connsiteX3" fmla="*/ 2552361 w 2553913"/>
              <a:gd name="connsiteY3" fmla="*/ 1042366 h 1042366"/>
              <a:gd name="connsiteX4" fmla="*/ 0 w 2553913"/>
              <a:gd name="connsiteY4" fmla="*/ 1008500 h 1042366"/>
              <a:gd name="connsiteX0" fmla="*/ 0 w 2553913"/>
              <a:gd name="connsiteY0" fmla="*/ 1008500 h 1042366"/>
              <a:gd name="connsiteX1" fmla="*/ 422439 w 2553913"/>
              <a:gd name="connsiteY1" fmla="*/ 0 h 1042366"/>
              <a:gd name="connsiteX2" fmla="*/ 2551317 w 2553913"/>
              <a:gd name="connsiteY2" fmla="*/ 9043 h 1042366"/>
              <a:gd name="connsiteX3" fmla="*/ 2552361 w 2553913"/>
              <a:gd name="connsiteY3" fmla="*/ 1042366 h 1042366"/>
              <a:gd name="connsiteX4" fmla="*/ 0 w 2553913"/>
              <a:gd name="connsiteY4" fmla="*/ 1008500 h 1042366"/>
              <a:gd name="connsiteX0" fmla="*/ 0 w 2553913"/>
              <a:gd name="connsiteY0" fmla="*/ 1008982 h 1042848"/>
              <a:gd name="connsiteX1" fmla="*/ 422439 w 2553913"/>
              <a:gd name="connsiteY1" fmla="*/ 482 h 1042848"/>
              <a:gd name="connsiteX2" fmla="*/ 2551317 w 2553913"/>
              <a:gd name="connsiteY2" fmla="*/ 0 h 1042848"/>
              <a:gd name="connsiteX3" fmla="*/ 2552361 w 2553913"/>
              <a:gd name="connsiteY3" fmla="*/ 1042848 h 1042848"/>
              <a:gd name="connsiteX4" fmla="*/ 0 w 2553913"/>
              <a:gd name="connsiteY4" fmla="*/ 1008982 h 1042848"/>
              <a:gd name="connsiteX0" fmla="*/ 0 w 2572963"/>
              <a:gd name="connsiteY0" fmla="*/ 1047082 h 1047082"/>
              <a:gd name="connsiteX1" fmla="*/ 441489 w 2572963"/>
              <a:gd name="connsiteY1" fmla="*/ 482 h 1047082"/>
              <a:gd name="connsiteX2" fmla="*/ 2570367 w 2572963"/>
              <a:gd name="connsiteY2" fmla="*/ 0 h 1047082"/>
              <a:gd name="connsiteX3" fmla="*/ 2571411 w 2572963"/>
              <a:gd name="connsiteY3" fmla="*/ 1042848 h 1047082"/>
              <a:gd name="connsiteX4" fmla="*/ 0 w 2572963"/>
              <a:gd name="connsiteY4" fmla="*/ 1047082 h 1047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2963" h="1047082">
                <a:moveTo>
                  <a:pt x="0" y="1047082"/>
                </a:moveTo>
                <a:lnTo>
                  <a:pt x="441489" y="482"/>
                </a:lnTo>
                <a:lnTo>
                  <a:pt x="2570367" y="0"/>
                </a:lnTo>
                <a:cubicBezTo>
                  <a:pt x="2576492" y="638"/>
                  <a:pt x="2569619" y="695518"/>
                  <a:pt x="2571411" y="1042848"/>
                </a:cubicBezTo>
                <a:lnTo>
                  <a:pt x="0" y="1047082"/>
                </a:lnTo>
                <a:close/>
              </a:path>
            </a:pathLst>
          </a:custGeom>
          <a:solidFill>
            <a:srgbClr val="005E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5" name="Parallelogram 9">
            <a:extLst>
              <a:ext uri="{FF2B5EF4-FFF2-40B4-BE49-F238E27FC236}">
                <a16:creationId xmlns:a16="http://schemas.microsoft.com/office/drawing/2014/main" id="{F0FFC30D-2A7B-82BD-6015-519C3AB5F7D0}"/>
              </a:ext>
            </a:extLst>
          </p:cNvPr>
          <p:cNvSpPr/>
          <p:nvPr userDrawn="1"/>
        </p:nvSpPr>
        <p:spPr>
          <a:xfrm rot="10800000" flipV="1">
            <a:off x="8915398" y="2806089"/>
            <a:ext cx="9374615" cy="7480911"/>
          </a:xfrm>
          <a:custGeom>
            <a:avLst/>
            <a:gdLst>
              <a:gd name="connsiteX0" fmla="*/ 0 w 9525000"/>
              <a:gd name="connsiteY0" fmla="*/ 5029200 h 5029200"/>
              <a:gd name="connsiteX1" fmla="*/ 2030037 w 9525000"/>
              <a:gd name="connsiteY1" fmla="*/ 0 h 5029200"/>
              <a:gd name="connsiteX2" fmla="*/ 9525000 w 9525000"/>
              <a:gd name="connsiteY2" fmla="*/ 0 h 5029200"/>
              <a:gd name="connsiteX3" fmla="*/ 7494963 w 9525000"/>
              <a:gd name="connsiteY3" fmla="*/ 5029200 h 5029200"/>
              <a:gd name="connsiteX4" fmla="*/ 0 w 9525000"/>
              <a:gd name="connsiteY4" fmla="*/ 5029200 h 5029200"/>
              <a:gd name="connsiteX0" fmla="*/ 0 w 9525000"/>
              <a:gd name="connsiteY0" fmla="*/ 5029200 h 5029200"/>
              <a:gd name="connsiteX1" fmla="*/ 3266170 w 9525000"/>
              <a:gd name="connsiteY1" fmla="*/ 16933 h 5029200"/>
              <a:gd name="connsiteX2" fmla="*/ 9525000 w 9525000"/>
              <a:gd name="connsiteY2" fmla="*/ 0 h 5029200"/>
              <a:gd name="connsiteX3" fmla="*/ 7494963 w 9525000"/>
              <a:gd name="connsiteY3" fmla="*/ 5029200 h 5029200"/>
              <a:gd name="connsiteX4" fmla="*/ 0 w 9525000"/>
              <a:gd name="connsiteY4" fmla="*/ 5029200 h 5029200"/>
              <a:gd name="connsiteX0" fmla="*/ 0 w 6307667"/>
              <a:gd name="connsiteY0" fmla="*/ 4995334 h 5029200"/>
              <a:gd name="connsiteX1" fmla="*/ 48837 w 6307667"/>
              <a:gd name="connsiteY1" fmla="*/ 16933 h 5029200"/>
              <a:gd name="connsiteX2" fmla="*/ 6307667 w 6307667"/>
              <a:gd name="connsiteY2" fmla="*/ 0 h 5029200"/>
              <a:gd name="connsiteX3" fmla="*/ 4277630 w 6307667"/>
              <a:gd name="connsiteY3" fmla="*/ 5029200 h 5029200"/>
              <a:gd name="connsiteX4" fmla="*/ 0 w 6307667"/>
              <a:gd name="connsiteY4" fmla="*/ 4995334 h 5029200"/>
              <a:gd name="connsiteX0" fmla="*/ 0 w 6307667"/>
              <a:gd name="connsiteY0" fmla="*/ 5028787 h 5029200"/>
              <a:gd name="connsiteX1" fmla="*/ 48837 w 6307667"/>
              <a:gd name="connsiteY1" fmla="*/ 16933 h 5029200"/>
              <a:gd name="connsiteX2" fmla="*/ 6307667 w 6307667"/>
              <a:gd name="connsiteY2" fmla="*/ 0 h 5029200"/>
              <a:gd name="connsiteX3" fmla="*/ 4277630 w 6307667"/>
              <a:gd name="connsiteY3" fmla="*/ 5029200 h 5029200"/>
              <a:gd name="connsiteX4" fmla="*/ 0 w 6307667"/>
              <a:gd name="connsiteY4" fmla="*/ 5028787 h 5029200"/>
              <a:gd name="connsiteX0" fmla="*/ 1344 w 6309011"/>
              <a:gd name="connsiteY0" fmla="*/ 5028787 h 5029200"/>
              <a:gd name="connsiteX1" fmla="*/ 0 w 6309011"/>
              <a:gd name="connsiteY1" fmla="*/ 22509 h 5029200"/>
              <a:gd name="connsiteX2" fmla="*/ 6309011 w 6309011"/>
              <a:gd name="connsiteY2" fmla="*/ 0 h 5029200"/>
              <a:gd name="connsiteX3" fmla="*/ 4278974 w 6309011"/>
              <a:gd name="connsiteY3" fmla="*/ 5029200 h 5029200"/>
              <a:gd name="connsiteX4" fmla="*/ 1344 w 6309011"/>
              <a:gd name="connsiteY4" fmla="*/ 5028787 h 5029200"/>
              <a:gd name="connsiteX0" fmla="*/ 1344 w 6309011"/>
              <a:gd name="connsiteY0" fmla="*/ 5045307 h 5045720"/>
              <a:gd name="connsiteX1" fmla="*/ 0 w 6309011"/>
              <a:gd name="connsiteY1" fmla="*/ 0 h 5045720"/>
              <a:gd name="connsiteX2" fmla="*/ 6309011 w 6309011"/>
              <a:gd name="connsiteY2" fmla="*/ 16520 h 5045720"/>
              <a:gd name="connsiteX3" fmla="*/ 4278974 w 6309011"/>
              <a:gd name="connsiteY3" fmla="*/ 5045720 h 5045720"/>
              <a:gd name="connsiteX4" fmla="*/ 1344 w 6309011"/>
              <a:gd name="connsiteY4" fmla="*/ 5045307 h 5045720"/>
              <a:gd name="connsiteX0" fmla="*/ 1344 w 6309011"/>
              <a:gd name="connsiteY0" fmla="*/ 5028787 h 5029200"/>
              <a:gd name="connsiteX1" fmla="*/ 0 w 6309011"/>
              <a:gd name="connsiteY1" fmla="*/ 16933 h 5029200"/>
              <a:gd name="connsiteX2" fmla="*/ 6309011 w 6309011"/>
              <a:gd name="connsiteY2" fmla="*/ 0 h 5029200"/>
              <a:gd name="connsiteX3" fmla="*/ 4278974 w 6309011"/>
              <a:gd name="connsiteY3" fmla="*/ 5029200 h 5029200"/>
              <a:gd name="connsiteX4" fmla="*/ 1344 w 6309011"/>
              <a:gd name="connsiteY4" fmla="*/ 5028787 h 5029200"/>
              <a:gd name="connsiteX0" fmla="*/ 1344 w 6309011"/>
              <a:gd name="connsiteY0" fmla="*/ 5034157 h 5034570"/>
              <a:gd name="connsiteX1" fmla="*/ 0 w 6309011"/>
              <a:gd name="connsiteY1" fmla="*/ 0 h 5034570"/>
              <a:gd name="connsiteX2" fmla="*/ 6309011 w 6309011"/>
              <a:gd name="connsiteY2" fmla="*/ 5370 h 5034570"/>
              <a:gd name="connsiteX3" fmla="*/ 4278974 w 6309011"/>
              <a:gd name="connsiteY3" fmla="*/ 5034570 h 5034570"/>
              <a:gd name="connsiteX4" fmla="*/ 1344 w 6309011"/>
              <a:gd name="connsiteY4" fmla="*/ 5034157 h 5034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9011" h="5034570">
                <a:moveTo>
                  <a:pt x="1344" y="5034157"/>
                </a:moveTo>
                <a:lnTo>
                  <a:pt x="0" y="0"/>
                </a:lnTo>
                <a:lnTo>
                  <a:pt x="6309011" y="5370"/>
                </a:lnTo>
                <a:lnTo>
                  <a:pt x="4278974" y="5034570"/>
                </a:lnTo>
                <a:lnTo>
                  <a:pt x="1344" y="5034157"/>
                </a:lnTo>
                <a:close/>
              </a:path>
            </a:pathLst>
          </a:custGeom>
          <a:solidFill>
            <a:srgbClr val="005E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7" name="Parallelogram 11">
            <a:extLst>
              <a:ext uri="{FF2B5EF4-FFF2-40B4-BE49-F238E27FC236}">
                <a16:creationId xmlns:a16="http://schemas.microsoft.com/office/drawing/2014/main" id="{F0DE07F2-322A-79D6-992E-325DF6955470}"/>
              </a:ext>
            </a:extLst>
          </p:cNvPr>
          <p:cNvSpPr/>
          <p:nvPr userDrawn="1"/>
        </p:nvSpPr>
        <p:spPr>
          <a:xfrm rot="10800000" flipV="1">
            <a:off x="7886696" y="7292591"/>
            <a:ext cx="5316281" cy="2994410"/>
          </a:xfrm>
          <a:custGeom>
            <a:avLst/>
            <a:gdLst>
              <a:gd name="connsiteX0" fmla="*/ 0 w 3999868"/>
              <a:gd name="connsiteY0" fmla="*/ 3300216 h 3300216"/>
              <a:gd name="connsiteX1" fmla="*/ 1332132 w 3999868"/>
              <a:gd name="connsiteY1" fmla="*/ 0 h 3300216"/>
              <a:gd name="connsiteX2" fmla="*/ 3999868 w 3999868"/>
              <a:gd name="connsiteY2" fmla="*/ 0 h 3300216"/>
              <a:gd name="connsiteX3" fmla="*/ 2667736 w 3999868"/>
              <a:gd name="connsiteY3" fmla="*/ 3300216 h 3300216"/>
              <a:gd name="connsiteX4" fmla="*/ 0 w 3999868"/>
              <a:gd name="connsiteY4" fmla="*/ 3300216 h 3300216"/>
              <a:gd name="connsiteX0" fmla="*/ 0 w 3999868"/>
              <a:gd name="connsiteY0" fmla="*/ 3300216 h 3300216"/>
              <a:gd name="connsiteX1" fmla="*/ 1332132 w 3999868"/>
              <a:gd name="connsiteY1" fmla="*/ 0 h 3300216"/>
              <a:gd name="connsiteX2" fmla="*/ 3999868 w 3999868"/>
              <a:gd name="connsiteY2" fmla="*/ 0 h 3300216"/>
              <a:gd name="connsiteX3" fmla="*/ 3209602 w 3999868"/>
              <a:gd name="connsiteY3" fmla="*/ 1979416 h 3300216"/>
              <a:gd name="connsiteX4" fmla="*/ 0 w 3999868"/>
              <a:gd name="connsiteY4" fmla="*/ 3300216 h 3300216"/>
              <a:gd name="connsiteX0" fmla="*/ 0 w 3508801"/>
              <a:gd name="connsiteY0" fmla="*/ 2097949 h 2097949"/>
              <a:gd name="connsiteX1" fmla="*/ 841065 w 3508801"/>
              <a:gd name="connsiteY1" fmla="*/ 0 h 2097949"/>
              <a:gd name="connsiteX2" fmla="*/ 3508801 w 3508801"/>
              <a:gd name="connsiteY2" fmla="*/ 0 h 2097949"/>
              <a:gd name="connsiteX3" fmla="*/ 2718535 w 3508801"/>
              <a:gd name="connsiteY3" fmla="*/ 1979416 h 2097949"/>
              <a:gd name="connsiteX4" fmla="*/ 0 w 3508801"/>
              <a:gd name="connsiteY4" fmla="*/ 2097949 h 2097949"/>
              <a:gd name="connsiteX0" fmla="*/ 0 w 3425167"/>
              <a:gd name="connsiteY0" fmla="*/ 1925105 h 1979416"/>
              <a:gd name="connsiteX1" fmla="*/ 757431 w 3425167"/>
              <a:gd name="connsiteY1" fmla="*/ 0 h 1979416"/>
              <a:gd name="connsiteX2" fmla="*/ 3425167 w 3425167"/>
              <a:gd name="connsiteY2" fmla="*/ 0 h 1979416"/>
              <a:gd name="connsiteX3" fmla="*/ 2634901 w 3425167"/>
              <a:gd name="connsiteY3" fmla="*/ 1979416 h 1979416"/>
              <a:gd name="connsiteX4" fmla="*/ 0 w 3425167"/>
              <a:gd name="connsiteY4" fmla="*/ 1925105 h 1979416"/>
              <a:gd name="connsiteX0" fmla="*/ 0 w 3425167"/>
              <a:gd name="connsiteY0" fmla="*/ 1925105 h 1929235"/>
              <a:gd name="connsiteX1" fmla="*/ 757431 w 3425167"/>
              <a:gd name="connsiteY1" fmla="*/ 0 h 1929235"/>
              <a:gd name="connsiteX2" fmla="*/ 3425167 w 3425167"/>
              <a:gd name="connsiteY2" fmla="*/ 0 h 1929235"/>
              <a:gd name="connsiteX3" fmla="*/ 2657203 w 3425167"/>
              <a:gd name="connsiteY3" fmla="*/ 1929235 h 1929235"/>
              <a:gd name="connsiteX4" fmla="*/ 0 w 3425167"/>
              <a:gd name="connsiteY4" fmla="*/ 1925105 h 1929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5167" h="1929235">
                <a:moveTo>
                  <a:pt x="0" y="1925105"/>
                </a:moveTo>
                <a:lnTo>
                  <a:pt x="757431" y="0"/>
                </a:lnTo>
                <a:lnTo>
                  <a:pt x="3425167" y="0"/>
                </a:lnTo>
                <a:lnTo>
                  <a:pt x="2657203" y="1929235"/>
                </a:lnTo>
                <a:lnTo>
                  <a:pt x="0" y="1925105"/>
                </a:lnTo>
                <a:close/>
              </a:path>
            </a:pathLst>
          </a:custGeom>
          <a:solidFill>
            <a:srgbClr val="008F9C">
              <a:alpha val="731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8" name="Parallelogram 7">
            <a:extLst>
              <a:ext uri="{FF2B5EF4-FFF2-40B4-BE49-F238E27FC236}">
                <a16:creationId xmlns:a16="http://schemas.microsoft.com/office/drawing/2014/main" id="{1A176806-E05C-D7EC-8F31-40155858D42A}"/>
              </a:ext>
            </a:extLst>
          </p:cNvPr>
          <p:cNvSpPr/>
          <p:nvPr userDrawn="1"/>
        </p:nvSpPr>
        <p:spPr>
          <a:xfrm rot="10800000" flipV="1">
            <a:off x="10372725" y="-1"/>
            <a:ext cx="7338438" cy="10308434"/>
          </a:xfrm>
          <a:custGeom>
            <a:avLst/>
            <a:gdLst>
              <a:gd name="connsiteX0" fmla="*/ 0 w 5920992"/>
              <a:gd name="connsiteY0" fmla="*/ 6858000 h 6858000"/>
              <a:gd name="connsiteX1" fmla="*/ 4295147 w 5920992"/>
              <a:gd name="connsiteY1" fmla="*/ 0 h 6858000"/>
              <a:gd name="connsiteX2" fmla="*/ 5920992 w 5920992"/>
              <a:gd name="connsiteY2" fmla="*/ 0 h 6858000"/>
              <a:gd name="connsiteX3" fmla="*/ 1625845 w 5920992"/>
              <a:gd name="connsiteY3" fmla="*/ 6858000 h 6858000"/>
              <a:gd name="connsiteX4" fmla="*/ 0 w 5920992"/>
              <a:gd name="connsiteY4" fmla="*/ 6858000 h 6858000"/>
              <a:gd name="connsiteX0" fmla="*/ 0 w 5920992"/>
              <a:gd name="connsiteY0" fmla="*/ 6858000 h 6858000"/>
              <a:gd name="connsiteX1" fmla="*/ 2594934 w 5920992"/>
              <a:gd name="connsiteY1" fmla="*/ 14287 h 6858000"/>
              <a:gd name="connsiteX2" fmla="*/ 5920992 w 5920992"/>
              <a:gd name="connsiteY2" fmla="*/ 0 h 6858000"/>
              <a:gd name="connsiteX3" fmla="*/ 1625845 w 5920992"/>
              <a:gd name="connsiteY3" fmla="*/ 6858000 h 6858000"/>
              <a:gd name="connsiteX4" fmla="*/ 0 w 5920992"/>
              <a:gd name="connsiteY4" fmla="*/ 6858000 h 6858000"/>
              <a:gd name="connsiteX0" fmla="*/ 0 w 4720842"/>
              <a:gd name="connsiteY0" fmla="*/ 6843713 h 6843713"/>
              <a:gd name="connsiteX1" fmla="*/ 2594934 w 4720842"/>
              <a:gd name="connsiteY1" fmla="*/ 0 h 6843713"/>
              <a:gd name="connsiteX2" fmla="*/ 4720842 w 4720842"/>
              <a:gd name="connsiteY2" fmla="*/ 1 h 6843713"/>
              <a:gd name="connsiteX3" fmla="*/ 1625845 w 4720842"/>
              <a:gd name="connsiteY3" fmla="*/ 6843713 h 6843713"/>
              <a:gd name="connsiteX4" fmla="*/ 0 w 4720842"/>
              <a:gd name="connsiteY4" fmla="*/ 6843713 h 6843713"/>
              <a:gd name="connsiteX0" fmla="*/ 0 w 4720842"/>
              <a:gd name="connsiteY0" fmla="*/ 6843713 h 6858001"/>
              <a:gd name="connsiteX1" fmla="*/ 2594934 w 4720842"/>
              <a:gd name="connsiteY1" fmla="*/ 0 h 6858001"/>
              <a:gd name="connsiteX2" fmla="*/ 4720842 w 4720842"/>
              <a:gd name="connsiteY2" fmla="*/ 1 h 6858001"/>
              <a:gd name="connsiteX3" fmla="*/ 1940170 w 4720842"/>
              <a:gd name="connsiteY3" fmla="*/ 6858001 h 6858001"/>
              <a:gd name="connsiteX4" fmla="*/ 0 w 4720842"/>
              <a:gd name="connsiteY4" fmla="*/ 6843713 h 6858001"/>
              <a:gd name="connsiteX0" fmla="*/ 0 w 4892292"/>
              <a:gd name="connsiteY0" fmla="*/ 6843713 h 6858001"/>
              <a:gd name="connsiteX1" fmla="*/ 2766384 w 4892292"/>
              <a:gd name="connsiteY1" fmla="*/ 0 h 6858001"/>
              <a:gd name="connsiteX2" fmla="*/ 4892292 w 4892292"/>
              <a:gd name="connsiteY2" fmla="*/ 1 h 6858001"/>
              <a:gd name="connsiteX3" fmla="*/ 2111620 w 4892292"/>
              <a:gd name="connsiteY3" fmla="*/ 6858001 h 6858001"/>
              <a:gd name="connsiteX4" fmla="*/ 0 w 4892292"/>
              <a:gd name="connsiteY4" fmla="*/ 6843713 h 685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2292" h="6858001">
                <a:moveTo>
                  <a:pt x="0" y="6843713"/>
                </a:moveTo>
                <a:lnTo>
                  <a:pt x="2766384" y="0"/>
                </a:lnTo>
                <a:lnTo>
                  <a:pt x="4892292" y="1"/>
                </a:lnTo>
                <a:lnTo>
                  <a:pt x="2111620" y="6858001"/>
                </a:lnTo>
                <a:lnTo>
                  <a:pt x="0" y="6843713"/>
                </a:lnTo>
                <a:close/>
              </a:path>
            </a:pathLst>
          </a:custGeom>
          <a:solidFill>
            <a:srgbClr val="008C95">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noFill/>
              </a:rPr>
              <a:t>A</a:t>
            </a:r>
          </a:p>
        </p:txBody>
      </p:sp>
      <p:sp>
        <p:nvSpPr>
          <p:cNvPr id="9" name="Title 4">
            <a:extLst>
              <a:ext uri="{FF2B5EF4-FFF2-40B4-BE49-F238E27FC236}">
                <a16:creationId xmlns:a16="http://schemas.microsoft.com/office/drawing/2014/main" id="{CE2AC7F4-E641-1D16-C6D7-90F4B86742AB}"/>
              </a:ext>
            </a:extLst>
          </p:cNvPr>
          <p:cNvSpPr>
            <a:spLocks noGrp="1"/>
          </p:cNvSpPr>
          <p:nvPr>
            <p:ph type="title"/>
          </p:nvPr>
        </p:nvSpPr>
        <p:spPr>
          <a:xfrm>
            <a:off x="806100" y="2735847"/>
            <a:ext cx="7530450" cy="1721853"/>
          </a:xfrm>
          <a:prstGeom prst="rect">
            <a:avLst/>
          </a:prstGeom>
        </p:spPr>
        <p:txBody>
          <a:bodyPr/>
          <a:lstStyle>
            <a:lvl1pPr>
              <a:defRPr sz="6600" b="1">
                <a:solidFill>
                  <a:srgbClr val="606060"/>
                </a:solidFill>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13" name="Text Placeholder 5">
            <a:extLst>
              <a:ext uri="{FF2B5EF4-FFF2-40B4-BE49-F238E27FC236}">
                <a16:creationId xmlns:a16="http://schemas.microsoft.com/office/drawing/2014/main" id="{06AC6396-24D2-6520-9B08-D9915B13C25F}"/>
              </a:ext>
            </a:extLst>
          </p:cNvPr>
          <p:cNvSpPr>
            <a:spLocks noGrp="1"/>
          </p:cNvSpPr>
          <p:nvPr>
            <p:ph type="body" sz="quarter" idx="10"/>
          </p:nvPr>
        </p:nvSpPr>
        <p:spPr>
          <a:xfrm>
            <a:off x="807245" y="5143501"/>
            <a:ext cx="12565856" cy="939971"/>
          </a:xfrm>
          <a:prstGeom prst="rect">
            <a:avLst/>
          </a:prstGeom>
        </p:spPr>
        <p:txBody>
          <a:bodyPr/>
          <a:lstStyle>
            <a:lvl1pPr>
              <a:defRPr sz="3600" b="1">
                <a:solidFill>
                  <a:srgbClr val="008F9C"/>
                </a:solidFill>
                <a:latin typeface="Arial" panose="020B0604020202020204" pitchFamily="34" charset="0"/>
                <a:cs typeface="Arial" panose="020B0604020202020204" pitchFamily="34" charset="0"/>
              </a:defRPr>
            </a:lvl1pPr>
            <a:lvl2pPr>
              <a:defRPr sz="3600" b="1">
                <a:solidFill>
                  <a:srgbClr val="008F9C"/>
                </a:solidFill>
                <a:latin typeface="Arial" panose="020B0604020202020204" pitchFamily="34" charset="0"/>
                <a:cs typeface="Arial" panose="020B0604020202020204" pitchFamily="34" charset="0"/>
              </a:defRPr>
            </a:lvl2pPr>
            <a:lvl3pPr>
              <a:defRPr sz="3600" b="1">
                <a:solidFill>
                  <a:srgbClr val="008F9C"/>
                </a:solidFill>
                <a:latin typeface="Arial" panose="020B0604020202020204" pitchFamily="34" charset="0"/>
                <a:cs typeface="Arial" panose="020B0604020202020204" pitchFamily="34" charset="0"/>
              </a:defRPr>
            </a:lvl3pPr>
            <a:lvl4pPr>
              <a:defRPr sz="3600" b="1">
                <a:solidFill>
                  <a:srgbClr val="008F9C"/>
                </a:solidFill>
                <a:latin typeface="Arial" panose="020B0604020202020204" pitchFamily="34" charset="0"/>
                <a:cs typeface="Arial" panose="020B0604020202020204" pitchFamily="34" charset="0"/>
              </a:defRPr>
            </a:lvl4pPr>
            <a:lvl5pPr>
              <a:defRPr sz="3600" b="1">
                <a:solidFill>
                  <a:srgbClr val="008F9C"/>
                </a:solidFill>
                <a:latin typeface="Arial" panose="020B0604020202020204" pitchFamily="34" charset="0"/>
                <a:cs typeface="Arial" panose="020B0604020202020204" pitchFamily="34" charset="0"/>
              </a:defRPr>
            </a:lvl5pPr>
          </a:lstStyle>
          <a:p>
            <a:pPr lvl="0"/>
            <a:r>
              <a:rPr lang="en-GB"/>
              <a:t>Click to edit Master text styles</a:t>
            </a:r>
          </a:p>
        </p:txBody>
      </p:sp>
    </p:spTree>
    <p:extLst>
      <p:ext uri="{BB962C8B-B14F-4D97-AF65-F5344CB8AC3E}">
        <p14:creationId xmlns:p14="http://schemas.microsoft.com/office/powerpoint/2010/main" val="3940754974"/>
      </p:ext>
    </p:extLst>
  </p:cSld>
  <p:clrMapOvr>
    <a:masterClrMapping/>
  </p:clrMapOvr>
  <p:extLst>
    <p:ext uri="{DCECCB84-F9BA-43D5-87BE-67443E8EF086}">
      <p15:sldGuideLst xmlns:p15="http://schemas.microsoft.com/office/powerpoint/2012/main">
        <p15:guide id="1" orient="horz" pos="3240" userDrawn="1">
          <p15:clr>
            <a:srgbClr val="FBAE40"/>
          </p15:clr>
        </p15:guide>
        <p15:guide id="2" pos="576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ent slide 1">
    <p:spTree>
      <p:nvGrpSpPr>
        <p:cNvPr id="1" name=""/>
        <p:cNvGrpSpPr/>
        <p:nvPr/>
      </p:nvGrpSpPr>
      <p:grpSpPr>
        <a:xfrm>
          <a:off x="0" y="0"/>
          <a:ext cx="0" cy="0"/>
          <a:chOff x="0" y="0"/>
          <a:chExt cx="0" cy="0"/>
        </a:xfrm>
      </p:grpSpPr>
      <p:sp>
        <p:nvSpPr>
          <p:cNvPr id="2" name="Parallelogram 7">
            <a:extLst>
              <a:ext uri="{FF2B5EF4-FFF2-40B4-BE49-F238E27FC236}">
                <a16:creationId xmlns:a16="http://schemas.microsoft.com/office/drawing/2014/main" id="{BCDC81AD-5609-A01F-A6F8-6EEBC19DAB4E}"/>
              </a:ext>
            </a:extLst>
          </p:cNvPr>
          <p:cNvSpPr/>
          <p:nvPr userDrawn="1"/>
        </p:nvSpPr>
        <p:spPr>
          <a:xfrm flipH="1">
            <a:off x="1689" y="9675768"/>
            <a:ext cx="13697922" cy="611232"/>
          </a:xfrm>
          <a:custGeom>
            <a:avLst/>
            <a:gdLst>
              <a:gd name="connsiteX0" fmla="*/ 0 w 9361674"/>
              <a:gd name="connsiteY0" fmla="*/ 407488 h 407488"/>
              <a:gd name="connsiteX1" fmla="*/ 206258 w 9361674"/>
              <a:gd name="connsiteY1" fmla="*/ 0 h 407488"/>
              <a:gd name="connsiteX2" fmla="*/ 9361674 w 9361674"/>
              <a:gd name="connsiteY2" fmla="*/ 0 h 407488"/>
              <a:gd name="connsiteX3" fmla="*/ 9155416 w 9361674"/>
              <a:gd name="connsiteY3" fmla="*/ 407488 h 407488"/>
              <a:gd name="connsiteX4" fmla="*/ 0 w 9361674"/>
              <a:gd name="connsiteY4" fmla="*/ 407488 h 407488"/>
              <a:gd name="connsiteX0" fmla="*/ 0 w 9155416"/>
              <a:gd name="connsiteY0" fmla="*/ 407488 h 407488"/>
              <a:gd name="connsiteX1" fmla="*/ 206258 w 9155416"/>
              <a:gd name="connsiteY1" fmla="*/ 0 h 407488"/>
              <a:gd name="connsiteX2" fmla="*/ 9131948 w 9155416"/>
              <a:gd name="connsiteY2" fmla="*/ 0 h 407488"/>
              <a:gd name="connsiteX3" fmla="*/ 9155416 w 9155416"/>
              <a:gd name="connsiteY3" fmla="*/ 407488 h 407488"/>
              <a:gd name="connsiteX4" fmla="*/ 0 w 9155416"/>
              <a:gd name="connsiteY4" fmla="*/ 407488 h 407488"/>
              <a:gd name="connsiteX0" fmla="*/ 0 w 9131948"/>
              <a:gd name="connsiteY0" fmla="*/ 407488 h 407488"/>
              <a:gd name="connsiteX1" fmla="*/ 206258 w 9131948"/>
              <a:gd name="connsiteY1" fmla="*/ 0 h 407488"/>
              <a:gd name="connsiteX2" fmla="*/ 9131948 w 9131948"/>
              <a:gd name="connsiteY2" fmla="*/ 0 h 407488"/>
              <a:gd name="connsiteX3" fmla="*/ 9128389 w 9131948"/>
              <a:gd name="connsiteY3" fmla="*/ 407488 h 407488"/>
              <a:gd name="connsiteX4" fmla="*/ 0 w 9131948"/>
              <a:gd name="connsiteY4" fmla="*/ 407488 h 40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1948" h="407488">
                <a:moveTo>
                  <a:pt x="0" y="407488"/>
                </a:moveTo>
                <a:lnTo>
                  <a:pt x="206258" y="0"/>
                </a:lnTo>
                <a:lnTo>
                  <a:pt x="9131948" y="0"/>
                </a:lnTo>
                <a:cubicBezTo>
                  <a:pt x="9130762" y="135829"/>
                  <a:pt x="9129575" y="271659"/>
                  <a:pt x="9128389" y="407488"/>
                </a:cubicBezTo>
                <a:lnTo>
                  <a:pt x="0" y="407488"/>
                </a:lnTo>
                <a:close/>
              </a:path>
            </a:pathLst>
          </a:custGeom>
          <a:solidFill>
            <a:srgbClr val="CACACA">
              <a:alpha val="2549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arallelogram 9">
            <a:extLst>
              <a:ext uri="{FF2B5EF4-FFF2-40B4-BE49-F238E27FC236}">
                <a16:creationId xmlns:a16="http://schemas.microsoft.com/office/drawing/2014/main" id="{49AAFC10-504B-E114-B2A1-687494A894FA}"/>
              </a:ext>
            </a:extLst>
          </p:cNvPr>
          <p:cNvSpPr/>
          <p:nvPr userDrawn="1"/>
        </p:nvSpPr>
        <p:spPr>
          <a:xfrm flipH="1">
            <a:off x="12994728" y="9675768"/>
            <a:ext cx="5293272" cy="611232"/>
          </a:xfrm>
          <a:custGeom>
            <a:avLst/>
            <a:gdLst>
              <a:gd name="connsiteX0" fmla="*/ 0 w 3733800"/>
              <a:gd name="connsiteY0" fmla="*/ 407488 h 407488"/>
              <a:gd name="connsiteX1" fmla="*/ 206258 w 3733800"/>
              <a:gd name="connsiteY1" fmla="*/ 0 h 407488"/>
              <a:gd name="connsiteX2" fmla="*/ 3733800 w 3733800"/>
              <a:gd name="connsiteY2" fmla="*/ 0 h 407488"/>
              <a:gd name="connsiteX3" fmla="*/ 3527542 w 3733800"/>
              <a:gd name="connsiteY3" fmla="*/ 407488 h 407488"/>
              <a:gd name="connsiteX4" fmla="*/ 0 w 3733800"/>
              <a:gd name="connsiteY4" fmla="*/ 407488 h 407488"/>
              <a:gd name="connsiteX0" fmla="*/ 0 w 3528848"/>
              <a:gd name="connsiteY0" fmla="*/ 396977 h 407488"/>
              <a:gd name="connsiteX1" fmla="*/ 1306 w 3528848"/>
              <a:gd name="connsiteY1" fmla="*/ 0 h 407488"/>
              <a:gd name="connsiteX2" fmla="*/ 3528848 w 3528848"/>
              <a:gd name="connsiteY2" fmla="*/ 0 h 407488"/>
              <a:gd name="connsiteX3" fmla="*/ 3322590 w 3528848"/>
              <a:gd name="connsiteY3" fmla="*/ 407488 h 407488"/>
              <a:gd name="connsiteX4" fmla="*/ 0 w 3528848"/>
              <a:gd name="connsiteY4" fmla="*/ 396977 h 40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8848" h="407488">
                <a:moveTo>
                  <a:pt x="0" y="396977"/>
                </a:moveTo>
                <a:cubicBezTo>
                  <a:pt x="435" y="264651"/>
                  <a:pt x="871" y="132326"/>
                  <a:pt x="1306" y="0"/>
                </a:cubicBezTo>
                <a:lnTo>
                  <a:pt x="3528848" y="0"/>
                </a:lnTo>
                <a:lnTo>
                  <a:pt x="3322590" y="407488"/>
                </a:lnTo>
                <a:lnTo>
                  <a:pt x="0" y="396977"/>
                </a:lnTo>
                <a:close/>
              </a:path>
            </a:pathLst>
          </a:custGeom>
          <a:solidFill>
            <a:srgbClr val="007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E65F6B5C-4D90-9D62-11C7-DCBA4B404F86}"/>
              </a:ext>
            </a:extLst>
          </p:cNvPr>
          <p:cNvSpPr>
            <a:spLocks noGrp="1"/>
          </p:cNvSpPr>
          <p:nvPr>
            <p:ph type="body" sz="quarter" idx="10"/>
          </p:nvPr>
        </p:nvSpPr>
        <p:spPr>
          <a:xfrm>
            <a:off x="685800" y="9675770"/>
            <a:ext cx="7772400" cy="611232"/>
          </a:xfrm>
          <a:prstGeom prst="rect">
            <a:avLst/>
          </a:prstGeom>
        </p:spPr>
        <p:txBody>
          <a:bodyPr anchor="ctr"/>
          <a:lstStyle>
            <a:lvl1pPr>
              <a:defRPr sz="1650">
                <a:solidFill>
                  <a:srgbClr val="606060"/>
                </a:solidFill>
                <a:latin typeface="Arial" panose="020B0604020202020204" pitchFamily="34" charset="0"/>
                <a:cs typeface="Arial" panose="020B0604020202020204" pitchFamily="34" charset="0"/>
              </a:defRPr>
            </a:lvl1pPr>
          </a:lstStyle>
          <a:p>
            <a:pPr lvl="0"/>
            <a:r>
              <a:rPr lang="en-GB"/>
              <a:t>Click to edit Master text styles</a:t>
            </a:r>
          </a:p>
        </p:txBody>
      </p:sp>
      <p:pic>
        <p:nvPicPr>
          <p:cNvPr id="14" name="Picture 13" descr="A blue and black text on a black background&#10;&#10;Description automatically generated">
            <a:extLst>
              <a:ext uri="{FF2B5EF4-FFF2-40B4-BE49-F238E27FC236}">
                <a16:creationId xmlns:a16="http://schemas.microsoft.com/office/drawing/2014/main" id="{50F62DE1-CA32-0D4A-DB50-FC32F21584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544801" y="485938"/>
            <a:ext cx="2228666" cy="1055060"/>
          </a:xfrm>
          <a:prstGeom prst="rect">
            <a:avLst/>
          </a:prstGeom>
        </p:spPr>
      </p:pic>
      <p:sp>
        <p:nvSpPr>
          <p:cNvPr id="3" name="Text Placeholder 8">
            <a:extLst>
              <a:ext uri="{FF2B5EF4-FFF2-40B4-BE49-F238E27FC236}">
                <a16:creationId xmlns:a16="http://schemas.microsoft.com/office/drawing/2014/main" id="{A5D0438E-9E01-D84B-B2D9-523E1C6B5E19}"/>
              </a:ext>
            </a:extLst>
          </p:cNvPr>
          <p:cNvSpPr>
            <a:spLocks noGrp="1"/>
          </p:cNvSpPr>
          <p:nvPr>
            <p:ph type="body" sz="quarter" idx="11"/>
          </p:nvPr>
        </p:nvSpPr>
        <p:spPr>
          <a:xfrm>
            <a:off x="742949" y="1929264"/>
            <a:ext cx="13246895" cy="1663697"/>
          </a:xfrm>
          <a:prstGeom prst="rect">
            <a:avLst/>
          </a:prstGeom>
        </p:spPr>
        <p:txBody>
          <a:bodyPr/>
          <a:lstStyle>
            <a:lvl1pPr>
              <a:defRPr sz="4200" b="1">
                <a:solidFill>
                  <a:srgbClr val="008F9C"/>
                </a:solidFill>
                <a:latin typeface="Arial" panose="020B0604020202020204" pitchFamily="34" charset="0"/>
                <a:cs typeface="Arial" panose="020B0604020202020204" pitchFamily="34" charset="0"/>
              </a:defRPr>
            </a:lvl1pPr>
            <a:lvl2pPr>
              <a:defRPr sz="3600">
                <a:latin typeface="Arial" panose="020B0604020202020204" pitchFamily="34" charset="0"/>
                <a:cs typeface="Arial" panose="020B0604020202020204" pitchFamily="34" charset="0"/>
              </a:defRPr>
            </a:lvl2pPr>
            <a:lvl3pPr>
              <a:defRPr sz="3600">
                <a:latin typeface="Arial" panose="020B0604020202020204" pitchFamily="34" charset="0"/>
                <a:cs typeface="Arial" panose="020B0604020202020204" pitchFamily="34" charset="0"/>
              </a:defRPr>
            </a:lvl3pPr>
            <a:lvl4pPr>
              <a:defRPr sz="30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GB"/>
              <a:t>Click to edit Master text styles</a:t>
            </a:r>
          </a:p>
          <a:p>
            <a:pPr lvl="0"/>
            <a:r>
              <a:rPr lang="en-GB"/>
              <a:t>Second level</a:t>
            </a:r>
          </a:p>
        </p:txBody>
      </p:sp>
      <p:sp>
        <p:nvSpPr>
          <p:cNvPr id="5" name="Text Placeholder 13">
            <a:extLst>
              <a:ext uri="{FF2B5EF4-FFF2-40B4-BE49-F238E27FC236}">
                <a16:creationId xmlns:a16="http://schemas.microsoft.com/office/drawing/2014/main" id="{F080B91B-BD11-27EF-85C6-793F2725FCE2}"/>
              </a:ext>
            </a:extLst>
          </p:cNvPr>
          <p:cNvSpPr>
            <a:spLocks noGrp="1"/>
          </p:cNvSpPr>
          <p:nvPr>
            <p:ph type="body" sz="quarter" idx="12"/>
          </p:nvPr>
        </p:nvSpPr>
        <p:spPr>
          <a:xfrm>
            <a:off x="742949" y="532970"/>
            <a:ext cx="13361195" cy="1054895"/>
          </a:xfrm>
          <a:prstGeom prst="rect">
            <a:avLst/>
          </a:prstGeom>
        </p:spPr>
        <p:txBody>
          <a:bodyPr/>
          <a:lstStyle>
            <a:lvl1pPr>
              <a:defRPr sz="5400" b="1">
                <a:solidFill>
                  <a:srgbClr val="606060"/>
                </a:solidFill>
                <a:latin typeface="Arial" panose="020B0604020202020204" pitchFamily="34" charset="0"/>
                <a:cs typeface="Arial" panose="020B0604020202020204" pitchFamily="34" charset="0"/>
              </a:defRPr>
            </a:lvl1pPr>
          </a:lstStyle>
          <a:p>
            <a:pPr lvl="0"/>
            <a:r>
              <a:rPr lang="en-GB"/>
              <a:t>Click to edit Master text styles</a:t>
            </a:r>
          </a:p>
        </p:txBody>
      </p:sp>
      <p:sp>
        <p:nvSpPr>
          <p:cNvPr id="7" name="Text Placeholder 8">
            <a:extLst>
              <a:ext uri="{FF2B5EF4-FFF2-40B4-BE49-F238E27FC236}">
                <a16:creationId xmlns:a16="http://schemas.microsoft.com/office/drawing/2014/main" id="{26D98DD4-B153-46FB-3A3E-A97F72301C6C}"/>
              </a:ext>
            </a:extLst>
          </p:cNvPr>
          <p:cNvSpPr>
            <a:spLocks noGrp="1"/>
          </p:cNvSpPr>
          <p:nvPr>
            <p:ph type="body" sz="quarter" idx="13" hasCustomPrompt="1"/>
          </p:nvPr>
        </p:nvSpPr>
        <p:spPr>
          <a:xfrm>
            <a:off x="742949" y="4000500"/>
            <a:ext cx="13246895" cy="5065842"/>
          </a:xfrm>
          <a:prstGeom prst="rect">
            <a:avLst/>
          </a:prstGeom>
        </p:spPr>
        <p:txBody>
          <a:bodyPr/>
          <a:lstStyle>
            <a:lvl1pPr>
              <a:defRPr sz="3000" b="0">
                <a:solidFill>
                  <a:schemeClr val="tx1"/>
                </a:solidFill>
                <a:latin typeface="Arial" panose="020B0604020202020204" pitchFamily="34" charset="0"/>
                <a:cs typeface="Arial" panose="020B0604020202020204" pitchFamily="34" charset="0"/>
              </a:defRPr>
            </a:lvl1pPr>
            <a:lvl2pPr marL="1114425" indent="-428625">
              <a:buClr>
                <a:srgbClr val="0040BB"/>
              </a:buClr>
              <a:buFont typeface="Wingdings" pitchFamily="2" charset="2"/>
              <a:buChar char="§"/>
              <a:defRPr sz="2700">
                <a:latin typeface="Arial" panose="020B0604020202020204" pitchFamily="34" charset="0"/>
                <a:cs typeface="Arial" panose="020B0604020202020204" pitchFamily="34" charset="0"/>
              </a:defRPr>
            </a:lvl2pPr>
            <a:lvl3pPr>
              <a:defRPr sz="3600">
                <a:latin typeface="Arial" panose="020B0604020202020204" pitchFamily="34" charset="0"/>
                <a:cs typeface="Arial" panose="020B0604020202020204" pitchFamily="34" charset="0"/>
              </a:defRPr>
            </a:lvl3pPr>
            <a:lvl4pPr>
              <a:defRPr sz="30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GB"/>
              <a:t>Third level</a:t>
            </a:r>
          </a:p>
          <a:p>
            <a:pPr lvl="1"/>
            <a:r>
              <a:rPr lang="en-GB"/>
              <a:t>Fourth level</a:t>
            </a:r>
          </a:p>
        </p:txBody>
      </p:sp>
    </p:spTree>
    <p:extLst>
      <p:ext uri="{BB962C8B-B14F-4D97-AF65-F5344CB8AC3E}">
        <p14:creationId xmlns:p14="http://schemas.microsoft.com/office/powerpoint/2010/main" val="3737583453"/>
      </p:ext>
    </p:extLst>
  </p:cSld>
  <p:clrMapOvr>
    <a:masterClrMapping/>
  </p:clrMapOvr>
  <p:extLst>
    <p:ext uri="{DCECCB84-F9BA-43D5-87BE-67443E8EF086}">
      <p15:sldGuideLst xmlns:p15="http://schemas.microsoft.com/office/powerpoint/2012/main">
        <p15:guide id="1" orient="horz" pos="3240" userDrawn="1">
          <p15:clr>
            <a:srgbClr val="FBAE40"/>
          </p15:clr>
        </p15:guide>
        <p15:guide id="2" pos="576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ntent slide 3">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CF5357A5-EA90-CD8A-676A-F56E0E1D097D}"/>
              </a:ext>
            </a:extLst>
          </p:cNvPr>
          <p:cNvSpPr/>
          <p:nvPr userDrawn="1"/>
        </p:nvSpPr>
        <p:spPr>
          <a:xfrm rot="10800000" flipV="1">
            <a:off x="14728310" y="6166480"/>
            <a:ext cx="3567258" cy="4128758"/>
          </a:xfrm>
          <a:custGeom>
            <a:avLst/>
            <a:gdLst>
              <a:gd name="connsiteX0" fmla="*/ 0 w 3999868"/>
              <a:gd name="connsiteY0" fmla="*/ 3857232 h 3857232"/>
              <a:gd name="connsiteX1" fmla="*/ 1556972 w 3999868"/>
              <a:gd name="connsiteY1" fmla="*/ 0 h 3857232"/>
              <a:gd name="connsiteX2" fmla="*/ 3999868 w 3999868"/>
              <a:gd name="connsiteY2" fmla="*/ 0 h 3857232"/>
              <a:gd name="connsiteX3" fmla="*/ 2442896 w 3999868"/>
              <a:gd name="connsiteY3" fmla="*/ 3857232 h 3857232"/>
              <a:gd name="connsiteX4" fmla="*/ 0 w 3999868"/>
              <a:gd name="connsiteY4" fmla="*/ 3857232 h 3857232"/>
              <a:gd name="connsiteX0" fmla="*/ 0 w 3999868"/>
              <a:gd name="connsiteY0" fmla="*/ 3857232 h 3857232"/>
              <a:gd name="connsiteX1" fmla="*/ 1623173 w 3999868"/>
              <a:gd name="connsiteY1" fmla="*/ 0 h 3857232"/>
              <a:gd name="connsiteX2" fmla="*/ 3999868 w 3999868"/>
              <a:gd name="connsiteY2" fmla="*/ 0 h 3857232"/>
              <a:gd name="connsiteX3" fmla="*/ 2442896 w 3999868"/>
              <a:gd name="connsiteY3" fmla="*/ 3857232 h 3857232"/>
              <a:gd name="connsiteX4" fmla="*/ 0 w 3999868"/>
              <a:gd name="connsiteY4" fmla="*/ 3857232 h 3857232"/>
              <a:gd name="connsiteX0" fmla="*/ 0 w 2390359"/>
              <a:gd name="connsiteY0" fmla="*/ 3737243 h 3857232"/>
              <a:gd name="connsiteX1" fmla="*/ 13664 w 2390359"/>
              <a:gd name="connsiteY1" fmla="*/ 0 h 3857232"/>
              <a:gd name="connsiteX2" fmla="*/ 2390359 w 2390359"/>
              <a:gd name="connsiteY2" fmla="*/ 0 h 3857232"/>
              <a:gd name="connsiteX3" fmla="*/ 833387 w 2390359"/>
              <a:gd name="connsiteY3" fmla="*/ 3857232 h 3857232"/>
              <a:gd name="connsiteX4" fmla="*/ 0 w 2390359"/>
              <a:gd name="connsiteY4" fmla="*/ 3737243 h 3857232"/>
              <a:gd name="connsiteX0" fmla="*/ 0 w 2390359"/>
              <a:gd name="connsiteY0" fmla="*/ 3737243 h 3737243"/>
              <a:gd name="connsiteX1" fmla="*/ 13664 w 2390359"/>
              <a:gd name="connsiteY1" fmla="*/ 0 h 3737243"/>
              <a:gd name="connsiteX2" fmla="*/ 2390359 w 2390359"/>
              <a:gd name="connsiteY2" fmla="*/ 0 h 3737243"/>
              <a:gd name="connsiteX3" fmla="*/ 1271968 w 2390359"/>
              <a:gd name="connsiteY3" fmla="*/ 2760779 h 3737243"/>
              <a:gd name="connsiteX4" fmla="*/ 0 w 2390359"/>
              <a:gd name="connsiteY4" fmla="*/ 3737243 h 3737243"/>
              <a:gd name="connsiteX0" fmla="*/ 94059 w 2376842"/>
              <a:gd name="connsiteY0" fmla="*/ 2839393 h 2839393"/>
              <a:gd name="connsiteX1" fmla="*/ 147 w 2376842"/>
              <a:gd name="connsiteY1" fmla="*/ 0 h 2839393"/>
              <a:gd name="connsiteX2" fmla="*/ 2376842 w 2376842"/>
              <a:gd name="connsiteY2" fmla="*/ 0 h 2839393"/>
              <a:gd name="connsiteX3" fmla="*/ 1258451 w 2376842"/>
              <a:gd name="connsiteY3" fmla="*/ 2760779 h 2839393"/>
              <a:gd name="connsiteX4" fmla="*/ 94059 w 2376842"/>
              <a:gd name="connsiteY4" fmla="*/ 2839393 h 2839393"/>
              <a:gd name="connsiteX0" fmla="*/ 225 w 2378172"/>
              <a:gd name="connsiteY0" fmla="*/ 2752505 h 2760779"/>
              <a:gd name="connsiteX1" fmla="*/ 1477 w 2378172"/>
              <a:gd name="connsiteY1" fmla="*/ 0 h 2760779"/>
              <a:gd name="connsiteX2" fmla="*/ 2378172 w 2378172"/>
              <a:gd name="connsiteY2" fmla="*/ 0 h 2760779"/>
              <a:gd name="connsiteX3" fmla="*/ 1259781 w 2378172"/>
              <a:gd name="connsiteY3" fmla="*/ 2760779 h 2760779"/>
              <a:gd name="connsiteX4" fmla="*/ 225 w 2378172"/>
              <a:gd name="connsiteY4" fmla="*/ 2752505 h 2760779"/>
              <a:gd name="connsiteX0" fmla="*/ 225 w 2378172"/>
              <a:gd name="connsiteY0" fmla="*/ 2752505 h 2752505"/>
              <a:gd name="connsiteX1" fmla="*/ 1477 w 2378172"/>
              <a:gd name="connsiteY1" fmla="*/ 0 h 2752505"/>
              <a:gd name="connsiteX2" fmla="*/ 2378172 w 2378172"/>
              <a:gd name="connsiteY2" fmla="*/ 0 h 2752505"/>
              <a:gd name="connsiteX3" fmla="*/ 1268057 w 2378172"/>
              <a:gd name="connsiteY3" fmla="*/ 2744229 h 2752505"/>
              <a:gd name="connsiteX4" fmla="*/ 225 w 2378172"/>
              <a:gd name="connsiteY4" fmla="*/ 2752505 h 2752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8172" h="2752505">
                <a:moveTo>
                  <a:pt x="225" y="2752505"/>
                </a:moveTo>
                <a:cubicBezTo>
                  <a:pt x="4780" y="1506757"/>
                  <a:pt x="-3078" y="1245748"/>
                  <a:pt x="1477" y="0"/>
                </a:cubicBezTo>
                <a:lnTo>
                  <a:pt x="2378172" y="0"/>
                </a:lnTo>
                <a:lnTo>
                  <a:pt x="1268057" y="2744229"/>
                </a:lnTo>
                <a:lnTo>
                  <a:pt x="225" y="2752505"/>
                </a:lnTo>
                <a:close/>
              </a:path>
            </a:pathLst>
          </a:custGeom>
          <a:solidFill>
            <a:srgbClr val="007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6" name="Parallelogram 5">
            <a:extLst>
              <a:ext uri="{FF2B5EF4-FFF2-40B4-BE49-F238E27FC236}">
                <a16:creationId xmlns:a16="http://schemas.microsoft.com/office/drawing/2014/main" id="{27019EEF-5FEE-CFD5-58B1-1833B338284B}"/>
              </a:ext>
            </a:extLst>
          </p:cNvPr>
          <p:cNvSpPr/>
          <p:nvPr userDrawn="1"/>
        </p:nvSpPr>
        <p:spPr>
          <a:xfrm rot="10800000" flipV="1">
            <a:off x="15227217" y="4001135"/>
            <a:ext cx="3070410" cy="5798261"/>
          </a:xfrm>
          <a:custGeom>
            <a:avLst/>
            <a:gdLst>
              <a:gd name="connsiteX0" fmla="*/ 0 w 3999868"/>
              <a:gd name="connsiteY0" fmla="*/ 3857232 h 3857232"/>
              <a:gd name="connsiteX1" fmla="*/ 1556972 w 3999868"/>
              <a:gd name="connsiteY1" fmla="*/ 0 h 3857232"/>
              <a:gd name="connsiteX2" fmla="*/ 3999868 w 3999868"/>
              <a:gd name="connsiteY2" fmla="*/ 0 h 3857232"/>
              <a:gd name="connsiteX3" fmla="*/ 2442896 w 3999868"/>
              <a:gd name="connsiteY3" fmla="*/ 3857232 h 3857232"/>
              <a:gd name="connsiteX4" fmla="*/ 0 w 3999868"/>
              <a:gd name="connsiteY4" fmla="*/ 3857232 h 3857232"/>
              <a:gd name="connsiteX0" fmla="*/ 0 w 3999868"/>
              <a:gd name="connsiteY0" fmla="*/ 3857232 h 3857232"/>
              <a:gd name="connsiteX1" fmla="*/ 1962452 w 3999868"/>
              <a:gd name="connsiteY1" fmla="*/ 0 h 3857232"/>
              <a:gd name="connsiteX2" fmla="*/ 3999868 w 3999868"/>
              <a:gd name="connsiteY2" fmla="*/ 0 h 3857232"/>
              <a:gd name="connsiteX3" fmla="*/ 2442896 w 3999868"/>
              <a:gd name="connsiteY3" fmla="*/ 3857232 h 3857232"/>
              <a:gd name="connsiteX4" fmla="*/ 0 w 3999868"/>
              <a:gd name="connsiteY4" fmla="*/ 3857232 h 3857232"/>
              <a:gd name="connsiteX0" fmla="*/ 0 w 2051078"/>
              <a:gd name="connsiteY0" fmla="*/ 3857232 h 3857232"/>
              <a:gd name="connsiteX1" fmla="*/ 13662 w 2051078"/>
              <a:gd name="connsiteY1" fmla="*/ 0 h 3857232"/>
              <a:gd name="connsiteX2" fmla="*/ 2051078 w 2051078"/>
              <a:gd name="connsiteY2" fmla="*/ 0 h 3857232"/>
              <a:gd name="connsiteX3" fmla="*/ 494106 w 2051078"/>
              <a:gd name="connsiteY3" fmla="*/ 3857232 h 3857232"/>
              <a:gd name="connsiteX4" fmla="*/ 0 w 2051078"/>
              <a:gd name="connsiteY4" fmla="*/ 3857232 h 3857232"/>
              <a:gd name="connsiteX0" fmla="*/ 0 w 2046940"/>
              <a:gd name="connsiteY0" fmla="*/ 3865507 h 3865507"/>
              <a:gd name="connsiteX1" fmla="*/ 9524 w 2046940"/>
              <a:gd name="connsiteY1" fmla="*/ 0 h 3865507"/>
              <a:gd name="connsiteX2" fmla="*/ 2046940 w 2046940"/>
              <a:gd name="connsiteY2" fmla="*/ 0 h 3865507"/>
              <a:gd name="connsiteX3" fmla="*/ 489968 w 2046940"/>
              <a:gd name="connsiteY3" fmla="*/ 3857232 h 3865507"/>
              <a:gd name="connsiteX4" fmla="*/ 0 w 2046940"/>
              <a:gd name="connsiteY4" fmla="*/ 3865507 h 3865507"/>
              <a:gd name="connsiteX0" fmla="*/ 0 w 2046940"/>
              <a:gd name="connsiteY0" fmla="*/ 3865507 h 3865507"/>
              <a:gd name="connsiteX1" fmla="*/ 1249 w 2046940"/>
              <a:gd name="connsiteY1" fmla="*/ 0 h 3865507"/>
              <a:gd name="connsiteX2" fmla="*/ 2046940 w 2046940"/>
              <a:gd name="connsiteY2" fmla="*/ 0 h 3865507"/>
              <a:gd name="connsiteX3" fmla="*/ 489968 w 2046940"/>
              <a:gd name="connsiteY3" fmla="*/ 3857232 h 3865507"/>
              <a:gd name="connsiteX4" fmla="*/ 0 w 2046940"/>
              <a:gd name="connsiteY4" fmla="*/ 3865507 h 3865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6940" h="3865507">
                <a:moveTo>
                  <a:pt x="0" y="3865507"/>
                </a:moveTo>
                <a:cubicBezTo>
                  <a:pt x="3175" y="2577005"/>
                  <a:pt x="-1926" y="1288502"/>
                  <a:pt x="1249" y="0"/>
                </a:cubicBezTo>
                <a:lnTo>
                  <a:pt x="2046940" y="0"/>
                </a:lnTo>
                <a:lnTo>
                  <a:pt x="489968" y="3857232"/>
                </a:lnTo>
                <a:lnTo>
                  <a:pt x="0" y="3865507"/>
                </a:lnTo>
                <a:close/>
              </a:path>
            </a:pathLst>
          </a:custGeom>
          <a:solidFill>
            <a:srgbClr val="008C95">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4" name="Parallelogram 7">
            <a:extLst>
              <a:ext uri="{FF2B5EF4-FFF2-40B4-BE49-F238E27FC236}">
                <a16:creationId xmlns:a16="http://schemas.microsoft.com/office/drawing/2014/main" id="{5F3063D2-06C4-FD62-2BC6-2A075DE1BFDC}"/>
              </a:ext>
            </a:extLst>
          </p:cNvPr>
          <p:cNvSpPr/>
          <p:nvPr userDrawn="1"/>
        </p:nvSpPr>
        <p:spPr>
          <a:xfrm flipH="1">
            <a:off x="1689" y="9675768"/>
            <a:ext cx="13697922" cy="611232"/>
          </a:xfrm>
          <a:custGeom>
            <a:avLst/>
            <a:gdLst>
              <a:gd name="connsiteX0" fmla="*/ 0 w 9361674"/>
              <a:gd name="connsiteY0" fmla="*/ 407488 h 407488"/>
              <a:gd name="connsiteX1" fmla="*/ 206258 w 9361674"/>
              <a:gd name="connsiteY1" fmla="*/ 0 h 407488"/>
              <a:gd name="connsiteX2" fmla="*/ 9361674 w 9361674"/>
              <a:gd name="connsiteY2" fmla="*/ 0 h 407488"/>
              <a:gd name="connsiteX3" fmla="*/ 9155416 w 9361674"/>
              <a:gd name="connsiteY3" fmla="*/ 407488 h 407488"/>
              <a:gd name="connsiteX4" fmla="*/ 0 w 9361674"/>
              <a:gd name="connsiteY4" fmla="*/ 407488 h 407488"/>
              <a:gd name="connsiteX0" fmla="*/ 0 w 9155416"/>
              <a:gd name="connsiteY0" fmla="*/ 407488 h 407488"/>
              <a:gd name="connsiteX1" fmla="*/ 206258 w 9155416"/>
              <a:gd name="connsiteY1" fmla="*/ 0 h 407488"/>
              <a:gd name="connsiteX2" fmla="*/ 9131948 w 9155416"/>
              <a:gd name="connsiteY2" fmla="*/ 0 h 407488"/>
              <a:gd name="connsiteX3" fmla="*/ 9155416 w 9155416"/>
              <a:gd name="connsiteY3" fmla="*/ 407488 h 407488"/>
              <a:gd name="connsiteX4" fmla="*/ 0 w 9155416"/>
              <a:gd name="connsiteY4" fmla="*/ 407488 h 407488"/>
              <a:gd name="connsiteX0" fmla="*/ 0 w 9131948"/>
              <a:gd name="connsiteY0" fmla="*/ 407488 h 407488"/>
              <a:gd name="connsiteX1" fmla="*/ 206258 w 9131948"/>
              <a:gd name="connsiteY1" fmla="*/ 0 h 407488"/>
              <a:gd name="connsiteX2" fmla="*/ 9131948 w 9131948"/>
              <a:gd name="connsiteY2" fmla="*/ 0 h 407488"/>
              <a:gd name="connsiteX3" fmla="*/ 9128389 w 9131948"/>
              <a:gd name="connsiteY3" fmla="*/ 407488 h 407488"/>
              <a:gd name="connsiteX4" fmla="*/ 0 w 9131948"/>
              <a:gd name="connsiteY4" fmla="*/ 407488 h 40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1948" h="407488">
                <a:moveTo>
                  <a:pt x="0" y="407488"/>
                </a:moveTo>
                <a:lnTo>
                  <a:pt x="206258" y="0"/>
                </a:lnTo>
                <a:lnTo>
                  <a:pt x="9131948" y="0"/>
                </a:lnTo>
                <a:cubicBezTo>
                  <a:pt x="9130762" y="135829"/>
                  <a:pt x="9129575" y="271659"/>
                  <a:pt x="9128389" y="407488"/>
                </a:cubicBezTo>
                <a:lnTo>
                  <a:pt x="0" y="407488"/>
                </a:lnTo>
                <a:close/>
              </a:path>
            </a:pathLst>
          </a:custGeom>
          <a:solidFill>
            <a:srgbClr val="CACACA">
              <a:alpha val="2549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9">
            <a:extLst>
              <a:ext uri="{FF2B5EF4-FFF2-40B4-BE49-F238E27FC236}">
                <a16:creationId xmlns:a16="http://schemas.microsoft.com/office/drawing/2014/main" id="{5D23D404-046A-6DA4-6EF8-D8FA0B678D76}"/>
              </a:ext>
            </a:extLst>
          </p:cNvPr>
          <p:cNvSpPr/>
          <p:nvPr userDrawn="1"/>
        </p:nvSpPr>
        <p:spPr>
          <a:xfrm flipH="1">
            <a:off x="12994728" y="9675768"/>
            <a:ext cx="5293272" cy="611232"/>
          </a:xfrm>
          <a:custGeom>
            <a:avLst/>
            <a:gdLst>
              <a:gd name="connsiteX0" fmla="*/ 0 w 3733800"/>
              <a:gd name="connsiteY0" fmla="*/ 407488 h 407488"/>
              <a:gd name="connsiteX1" fmla="*/ 206258 w 3733800"/>
              <a:gd name="connsiteY1" fmla="*/ 0 h 407488"/>
              <a:gd name="connsiteX2" fmla="*/ 3733800 w 3733800"/>
              <a:gd name="connsiteY2" fmla="*/ 0 h 407488"/>
              <a:gd name="connsiteX3" fmla="*/ 3527542 w 3733800"/>
              <a:gd name="connsiteY3" fmla="*/ 407488 h 407488"/>
              <a:gd name="connsiteX4" fmla="*/ 0 w 3733800"/>
              <a:gd name="connsiteY4" fmla="*/ 407488 h 407488"/>
              <a:gd name="connsiteX0" fmla="*/ 0 w 3528848"/>
              <a:gd name="connsiteY0" fmla="*/ 396977 h 407488"/>
              <a:gd name="connsiteX1" fmla="*/ 1306 w 3528848"/>
              <a:gd name="connsiteY1" fmla="*/ 0 h 407488"/>
              <a:gd name="connsiteX2" fmla="*/ 3528848 w 3528848"/>
              <a:gd name="connsiteY2" fmla="*/ 0 h 407488"/>
              <a:gd name="connsiteX3" fmla="*/ 3322590 w 3528848"/>
              <a:gd name="connsiteY3" fmla="*/ 407488 h 407488"/>
              <a:gd name="connsiteX4" fmla="*/ 0 w 3528848"/>
              <a:gd name="connsiteY4" fmla="*/ 396977 h 40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8848" h="407488">
                <a:moveTo>
                  <a:pt x="0" y="396977"/>
                </a:moveTo>
                <a:cubicBezTo>
                  <a:pt x="435" y="264651"/>
                  <a:pt x="871" y="132326"/>
                  <a:pt x="1306" y="0"/>
                </a:cubicBezTo>
                <a:lnTo>
                  <a:pt x="3528848" y="0"/>
                </a:lnTo>
                <a:lnTo>
                  <a:pt x="3322590" y="407488"/>
                </a:lnTo>
                <a:lnTo>
                  <a:pt x="0" y="396977"/>
                </a:lnTo>
                <a:close/>
              </a:path>
            </a:pathLst>
          </a:custGeom>
          <a:solidFill>
            <a:srgbClr val="007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8">
            <a:extLst>
              <a:ext uri="{FF2B5EF4-FFF2-40B4-BE49-F238E27FC236}">
                <a16:creationId xmlns:a16="http://schemas.microsoft.com/office/drawing/2014/main" id="{D377FB50-5216-E4FA-097A-8B1FB0604F56}"/>
              </a:ext>
            </a:extLst>
          </p:cNvPr>
          <p:cNvSpPr>
            <a:spLocks noGrp="1"/>
          </p:cNvSpPr>
          <p:nvPr>
            <p:ph type="body" sz="quarter" idx="11"/>
          </p:nvPr>
        </p:nvSpPr>
        <p:spPr>
          <a:xfrm>
            <a:off x="742949" y="1929264"/>
            <a:ext cx="13246895" cy="1663697"/>
          </a:xfrm>
          <a:prstGeom prst="rect">
            <a:avLst/>
          </a:prstGeom>
        </p:spPr>
        <p:txBody>
          <a:bodyPr/>
          <a:lstStyle>
            <a:lvl1pPr>
              <a:defRPr sz="4200" b="1">
                <a:solidFill>
                  <a:srgbClr val="008F9C"/>
                </a:solidFill>
                <a:latin typeface="Arial" panose="020B0604020202020204" pitchFamily="34" charset="0"/>
                <a:cs typeface="Arial" panose="020B0604020202020204" pitchFamily="34" charset="0"/>
              </a:defRPr>
            </a:lvl1pPr>
            <a:lvl2pPr>
              <a:defRPr sz="3600">
                <a:latin typeface="Arial" panose="020B0604020202020204" pitchFamily="34" charset="0"/>
                <a:cs typeface="Arial" panose="020B0604020202020204" pitchFamily="34" charset="0"/>
              </a:defRPr>
            </a:lvl2pPr>
            <a:lvl3pPr>
              <a:defRPr sz="3600">
                <a:latin typeface="Arial" panose="020B0604020202020204" pitchFamily="34" charset="0"/>
                <a:cs typeface="Arial" panose="020B0604020202020204" pitchFamily="34" charset="0"/>
              </a:defRPr>
            </a:lvl3pPr>
            <a:lvl4pPr>
              <a:defRPr sz="30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GB"/>
              <a:t>Click to edit Master text styles</a:t>
            </a:r>
          </a:p>
          <a:p>
            <a:pPr lvl="0"/>
            <a:r>
              <a:rPr lang="en-GB"/>
              <a:t>Second level</a:t>
            </a:r>
          </a:p>
        </p:txBody>
      </p:sp>
      <p:sp>
        <p:nvSpPr>
          <p:cNvPr id="3" name="Text Placeholder 13">
            <a:extLst>
              <a:ext uri="{FF2B5EF4-FFF2-40B4-BE49-F238E27FC236}">
                <a16:creationId xmlns:a16="http://schemas.microsoft.com/office/drawing/2014/main" id="{70B4C123-821F-E035-2E02-FB1C932E1D6A}"/>
              </a:ext>
            </a:extLst>
          </p:cNvPr>
          <p:cNvSpPr>
            <a:spLocks noGrp="1"/>
          </p:cNvSpPr>
          <p:nvPr>
            <p:ph type="body" sz="quarter" idx="12"/>
          </p:nvPr>
        </p:nvSpPr>
        <p:spPr>
          <a:xfrm>
            <a:off x="742949" y="532970"/>
            <a:ext cx="13361195" cy="1054895"/>
          </a:xfrm>
          <a:prstGeom prst="rect">
            <a:avLst/>
          </a:prstGeom>
        </p:spPr>
        <p:txBody>
          <a:bodyPr/>
          <a:lstStyle>
            <a:lvl1pPr>
              <a:defRPr sz="5400" b="1">
                <a:solidFill>
                  <a:srgbClr val="606060"/>
                </a:solidFill>
                <a:latin typeface="Arial" panose="020B0604020202020204" pitchFamily="34" charset="0"/>
                <a:cs typeface="Arial" panose="020B0604020202020204" pitchFamily="34" charset="0"/>
              </a:defRPr>
            </a:lvl1pPr>
          </a:lstStyle>
          <a:p>
            <a:pPr lvl="0"/>
            <a:r>
              <a:rPr lang="en-GB"/>
              <a:t>Click to edit Master text styles</a:t>
            </a:r>
          </a:p>
        </p:txBody>
      </p:sp>
      <p:sp>
        <p:nvSpPr>
          <p:cNvPr id="7" name="Text Placeholder 8">
            <a:extLst>
              <a:ext uri="{FF2B5EF4-FFF2-40B4-BE49-F238E27FC236}">
                <a16:creationId xmlns:a16="http://schemas.microsoft.com/office/drawing/2014/main" id="{C50148FA-9831-D87E-3E2D-3EDECA8C9818}"/>
              </a:ext>
            </a:extLst>
          </p:cNvPr>
          <p:cNvSpPr>
            <a:spLocks noGrp="1"/>
          </p:cNvSpPr>
          <p:nvPr>
            <p:ph type="body" sz="quarter" idx="13" hasCustomPrompt="1"/>
          </p:nvPr>
        </p:nvSpPr>
        <p:spPr>
          <a:xfrm>
            <a:off x="742949" y="4000500"/>
            <a:ext cx="13246895" cy="5065842"/>
          </a:xfrm>
          <a:prstGeom prst="rect">
            <a:avLst/>
          </a:prstGeom>
        </p:spPr>
        <p:txBody>
          <a:bodyPr/>
          <a:lstStyle>
            <a:lvl1pPr>
              <a:defRPr sz="3000" b="0">
                <a:solidFill>
                  <a:schemeClr val="tx1"/>
                </a:solidFill>
                <a:latin typeface="Arial" panose="020B0604020202020204" pitchFamily="34" charset="0"/>
                <a:cs typeface="Arial" panose="020B0604020202020204" pitchFamily="34" charset="0"/>
              </a:defRPr>
            </a:lvl1pPr>
            <a:lvl2pPr marL="1114425" indent="-428625">
              <a:buClr>
                <a:srgbClr val="0040BB"/>
              </a:buClr>
              <a:buFont typeface="Wingdings" pitchFamily="2" charset="2"/>
              <a:buChar char="§"/>
              <a:defRPr sz="2700">
                <a:latin typeface="Arial" panose="020B0604020202020204" pitchFamily="34" charset="0"/>
                <a:cs typeface="Arial" panose="020B0604020202020204" pitchFamily="34" charset="0"/>
              </a:defRPr>
            </a:lvl2pPr>
            <a:lvl3pPr>
              <a:defRPr sz="3600">
                <a:latin typeface="Arial" panose="020B0604020202020204" pitchFamily="34" charset="0"/>
                <a:cs typeface="Arial" panose="020B0604020202020204" pitchFamily="34" charset="0"/>
              </a:defRPr>
            </a:lvl3pPr>
            <a:lvl4pPr>
              <a:defRPr sz="30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GB"/>
              <a:t>Third level</a:t>
            </a:r>
          </a:p>
          <a:p>
            <a:pPr lvl="1"/>
            <a:r>
              <a:rPr lang="en-GB"/>
              <a:t>Fourth level</a:t>
            </a:r>
          </a:p>
        </p:txBody>
      </p:sp>
      <p:sp>
        <p:nvSpPr>
          <p:cNvPr id="8" name="Text Placeholder 5">
            <a:extLst>
              <a:ext uri="{FF2B5EF4-FFF2-40B4-BE49-F238E27FC236}">
                <a16:creationId xmlns:a16="http://schemas.microsoft.com/office/drawing/2014/main" id="{81D2A3F3-2BD4-21A0-C03D-C0AB211BB138}"/>
              </a:ext>
            </a:extLst>
          </p:cNvPr>
          <p:cNvSpPr>
            <a:spLocks noGrp="1"/>
          </p:cNvSpPr>
          <p:nvPr>
            <p:ph type="body" sz="quarter" idx="10"/>
          </p:nvPr>
        </p:nvSpPr>
        <p:spPr>
          <a:xfrm>
            <a:off x="685800" y="9675770"/>
            <a:ext cx="7772400" cy="611232"/>
          </a:xfrm>
          <a:prstGeom prst="rect">
            <a:avLst/>
          </a:prstGeom>
        </p:spPr>
        <p:txBody>
          <a:bodyPr anchor="ctr"/>
          <a:lstStyle>
            <a:lvl1pPr>
              <a:defRPr sz="1650">
                <a:solidFill>
                  <a:srgbClr val="606060"/>
                </a:solidFill>
                <a:latin typeface="Arial" panose="020B0604020202020204" pitchFamily="34" charset="0"/>
                <a:cs typeface="Arial" panose="020B0604020202020204" pitchFamily="34" charset="0"/>
              </a:defRPr>
            </a:lvl1pPr>
          </a:lstStyle>
          <a:p>
            <a:pPr lvl="0"/>
            <a:r>
              <a:rPr lang="en-GB"/>
              <a:t>Click to edit Master text styles</a:t>
            </a:r>
          </a:p>
        </p:txBody>
      </p:sp>
    </p:spTree>
    <p:extLst>
      <p:ext uri="{BB962C8B-B14F-4D97-AF65-F5344CB8AC3E}">
        <p14:creationId xmlns:p14="http://schemas.microsoft.com/office/powerpoint/2010/main" val="40407269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ntent slide 2">
    <p:spTree>
      <p:nvGrpSpPr>
        <p:cNvPr id="1" name=""/>
        <p:cNvGrpSpPr/>
        <p:nvPr/>
      </p:nvGrpSpPr>
      <p:grpSpPr>
        <a:xfrm>
          <a:off x="0" y="0"/>
          <a:ext cx="0" cy="0"/>
          <a:chOff x="0" y="0"/>
          <a:chExt cx="0" cy="0"/>
        </a:xfrm>
      </p:grpSpPr>
      <p:sp>
        <p:nvSpPr>
          <p:cNvPr id="2" name="Parallelogram 7">
            <a:extLst>
              <a:ext uri="{FF2B5EF4-FFF2-40B4-BE49-F238E27FC236}">
                <a16:creationId xmlns:a16="http://schemas.microsoft.com/office/drawing/2014/main" id="{BCDC81AD-5609-A01F-A6F8-6EEBC19DAB4E}"/>
              </a:ext>
            </a:extLst>
          </p:cNvPr>
          <p:cNvSpPr/>
          <p:nvPr userDrawn="1"/>
        </p:nvSpPr>
        <p:spPr>
          <a:xfrm flipH="1">
            <a:off x="1689" y="9675768"/>
            <a:ext cx="13697922" cy="611232"/>
          </a:xfrm>
          <a:custGeom>
            <a:avLst/>
            <a:gdLst>
              <a:gd name="connsiteX0" fmla="*/ 0 w 9361674"/>
              <a:gd name="connsiteY0" fmla="*/ 407488 h 407488"/>
              <a:gd name="connsiteX1" fmla="*/ 206258 w 9361674"/>
              <a:gd name="connsiteY1" fmla="*/ 0 h 407488"/>
              <a:gd name="connsiteX2" fmla="*/ 9361674 w 9361674"/>
              <a:gd name="connsiteY2" fmla="*/ 0 h 407488"/>
              <a:gd name="connsiteX3" fmla="*/ 9155416 w 9361674"/>
              <a:gd name="connsiteY3" fmla="*/ 407488 h 407488"/>
              <a:gd name="connsiteX4" fmla="*/ 0 w 9361674"/>
              <a:gd name="connsiteY4" fmla="*/ 407488 h 407488"/>
              <a:gd name="connsiteX0" fmla="*/ 0 w 9155416"/>
              <a:gd name="connsiteY0" fmla="*/ 407488 h 407488"/>
              <a:gd name="connsiteX1" fmla="*/ 206258 w 9155416"/>
              <a:gd name="connsiteY1" fmla="*/ 0 h 407488"/>
              <a:gd name="connsiteX2" fmla="*/ 9131948 w 9155416"/>
              <a:gd name="connsiteY2" fmla="*/ 0 h 407488"/>
              <a:gd name="connsiteX3" fmla="*/ 9155416 w 9155416"/>
              <a:gd name="connsiteY3" fmla="*/ 407488 h 407488"/>
              <a:gd name="connsiteX4" fmla="*/ 0 w 9155416"/>
              <a:gd name="connsiteY4" fmla="*/ 407488 h 407488"/>
              <a:gd name="connsiteX0" fmla="*/ 0 w 9131948"/>
              <a:gd name="connsiteY0" fmla="*/ 407488 h 407488"/>
              <a:gd name="connsiteX1" fmla="*/ 206258 w 9131948"/>
              <a:gd name="connsiteY1" fmla="*/ 0 h 407488"/>
              <a:gd name="connsiteX2" fmla="*/ 9131948 w 9131948"/>
              <a:gd name="connsiteY2" fmla="*/ 0 h 407488"/>
              <a:gd name="connsiteX3" fmla="*/ 9128389 w 9131948"/>
              <a:gd name="connsiteY3" fmla="*/ 407488 h 407488"/>
              <a:gd name="connsiteX4" fmla="*/ 0 w 9131948"/>
              <a:gd name="connsiteY4" fmla="*/ 407488 h 40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1948" h="407488">
                <a:moveTo>
                  <a:pt x="0" y="407488"/>
                </a:moveTo>
                <a:lnTo>
                  <a:pt x="206258" y="0"/>
                </a:lnTo>
                <a:lnTo>
                  <a:pt x="9131948" y="0"/>
                </a:lnTo>
                <a:cubicBezTo>
                  <a:pt x="9130762" y="135829"/>
                  <a:pt x="9129575" y="271659"/>
                  <a:pt x="9128389" y="407488"/>
                </a:cubicBezTo>
                <a:lnTo>
                  <a:pt x="0" y="407488"/>
                </a:lnTo>
                <a:close/>
              </a:path>
            </a:pathLst>
          </a:custGeom>
          <a:solidFill>
            <a:srgbClr val="CACACA">
              <a:alpha val="2549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arallelogram 9">
            <a:extLst>
              <a:ext uri="{FF2B5EF4-FFF2-40B4-BE49-F238E27FC236}">
                <a16:creationId xmlns:a16="http://schemas.microsoft.com/office/drawing/2014/main" id="{49AAFC10-504B-E114-B2A1-687494A894FA}"/>
              </a:ext>
            </a:extLst>
          </p:cNvPr>
          <p:cNvSpPr/>
          <p:nvPr userDrawn="1"/>
        </p:nvSpPr>
        <p:spPr>
          <a:xfrm flipH="1">
            <a:off x="12994728" y="9675768"/>
            <a:ext cx="5293272" cy="611232"/>
          </a:xfrm>
          <a:custGeom>
            <a:avLst/>
            <a:gdLst>
              <a:gd name="connsiteX0" fmla="*/ 0 w 3733800"/>
              <a:gd name="connsiteY0" fmla="*/ 407488 h 407488"/>
              <a:gd name="connsiteX1" fmla="*/ 206258 w 3733800"/>
              <a:gd name="connsiteY1" fmla="*/ 0 h 407488"/>
              <a:gd name="connsiteX2" fmla="*/ 3733800 w 3733800"/>
              <a:gd name="connsiteY2" fmla="*/ 0 h 407488"/>
              <a:gd name="connsiteX3" fmla="*/ 3527542 w 3733800"/>
              <a:gd name="connsiteY3" fmla="*/ 407488 h 407488"/>
              <a:gd name="connsiteX4" fmla="*/ 0 w 3733800"/>
              <a:gd name="connsiteY4" fmla="*/ 407488 h 407488"/>
              <a:gd name="connsiteX0" fmla="*/ 0 w 3528848"/>
              <a:gd name="connsiteY0" fmla="*/ 396977 h 407488"/>
              <a:gd name="connsiteX1" fmla="*/ 1306 w 3528848"/>
              <a:gd name="connsiteY1" fmla="*/ 0 h 407488"/>
              <a:gd name="connsiteX2" fmla="*/ 3528848 w 3528848"/>
              <a:gd name="connsiteY2" fmla="*/ 0 h 407488"/>
              <a:gd name="connsiteX3" fmla="*/ 3322590 w 3528848"/>
              <a:gd name="connsiteY3" fmla="*/ 407488 h 407488"/>
              <a:gd name="connsiteX4" fmla="*/ 0 w 3528848"/>
              <a:gd name="connsiteY4" fmla="*/ 396977 h 40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8848" h="407488">
                <a:moveTo>
                  <a:pt x="0" y="396977"/>
                </a:moveTo>
                <a:cubicBezTo>
                  <a:pt x="435" y="264651"/>
                  <a:pt x="871" y="132326"/>
                  <a:pt x="1306" y="0"/>
                </a:cubicBezTo>
                <a:lnTo>
                  <a:pt x="3528848" y="0"/>
                </a:lnTo>
                <a:lnTo>
                  <a:pt x="3322590" y="407488"/>
                </a:lnTo>
                <a:lnTo>
                  <a:pt x="0" y="396977"/>
                </a:lnTo>
                <a:close/>
              </a:path>
            </a:pathLst>
          </a:custGeom>
          <a:solidFill>
            <a:srgbClr val="008C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ue and black text on a black background&#10;&#10;Description automatically generated">
            <a:extLst>
              <a:ext uri="{FF2B5EF4-FFF2-40B4-BE49-F238E27FC236}">
                <a16:creationId xmlns:a16="http://schemas.microsoft.com/office/drawing/2014/main" id="{50F62DE1-CA32-0D4A-DB50-FC32F21584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544801" y="485938"/>
            <a:ext cx="2228666" cy="1055060"/>
          </a:xfrm>
          <a:prstGeom prst="rect">
            <a:avLst/>
          </a:prstGeom>
        </p:spPr>
      </p:pic>
      <p:sp>
        <p:nvSpPr>
          <p:cNvPr id="3" name="Text Placeholder 8">
            <a:extLst>
              <a:ext uri="{FF2B5EF4-FFF2-40B4-BE49-F238E27FC236}">
                <a16:creationId xmlns:a16="http://schemas.microsoft.com/office/drawing/2014/main" id="{1F12CB50-9381-860F-1281-8DB95DC80891}"/>
              </a:ext>
            </a:extLst>
          </p:cNvPr>
          <p:cNvSpPr>
            <a:spLocks noGrp="1"/>
          </p:cNvSpPr>
          <p:nvPr>
            <p:ph type="body" sz="quarter" idx="11"/>
          </p:nvPr>
        </p:nvSpPr>
        <p:spPr>
          <a:xfrm>
            <a:off x="742949" y="1929264"/>
            <a:ext cx="13246895" cy="1663697"/>
          </a:xfrm>
          <a:prstGeom prst="rect">
            <a:avLst/>
          </a:prstGeom>
        </p:spPr>
        <p:txBody>
          <a:bodyPr/>
          <a:lstStyle>
            <a:lvl1pPr>
              <a:defRPr sz="4200" b="1">
                <a:solidFill>
                  <a:srgbClr val="008F9C"/>
                </a:solidFill>
                <a:latin typeface="Arial" panose="020B0604020202020204" pitchFamily="34" charset="0"/>
                <a:cs typeface="Arial" panose="020B0604020202020204" pitchFamily="34" charset="0"/>
              </a:defRPr>
            </a:lvl1pPr>
            <a:lvl2pPr>
              <a:defRPr sz="3600">
                <a:latin typeface="Arial" panose="020B0604020202020204" pitchFamily="34" charset="0"/>
                <a:cs typeface="Arial" panose="020B0604020202020204" pitchFamily="34" charset="0"/>
              </a:defRPr>
            </a:lvl2pPr>
            <a:lvl3pPr>
              <a:defRPr sz="3600">
                <a:latin typeface="Arial" panose="020B0604020202020204" pitchFamily="34" charset="0"/>
                <a:cs typeface="Arial" panose="020B0604020202020204" pitchFamily="34" charset="0"/>
              </a:defRPr>
            </a:lvl3pPr>
            <a:lvl4pPr>
              <a:defRPr sz="30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GB"/>
              <a:t>Click to edit Master text styles</a:t>
            </a:r>
          </a:p>
          <a:p>
            <a:pPr lvl="0"/>
            <a:r>
              <a:rPr lang="en-GB"/>
              <a:t>Second level</a:t>
            </a:r>
          </a:p>
        </p:txBody>
      </p:sp>
      <p:sp>
        <p:nvSpPr>
          <p:cNvPr id="5" name="Text Placeholder 13">
            <a:extLst>
              <a:ext uri="{FF2B5EF4-FFF2-40B4-BE49-F238E27FC236}">
                <a16:creationId xmlns:a16="http://schemas.microsoft.com/office/drawing/2014/main" id="{5397F4CF-5FD3-7F03-6C6B-9D0051F59BA3}"/>
              </a:ext>
            </a:extLst>
          </p:cNvPr>
          <p:cNvSpPr>
            <a:spLocks noGrp="1"/>
          </p:cNvSpPr>
          <p:nvPr>
            <p:ph type="body" sz="quarter" idx="12"/>
          </p:nvPr>
        </p:nvSpPr>
        <p:spPr>
          <a:xfrm>
            <a:off x="742949" y="532970"/>
            <a:ext cx="13361195" cy="1054895"/>
          </a:xfrm>
          <a:prstGeom prst="rect">
            <a:avLst/>
          </a:prstGeom>
        </p:spPr>
        <p:txBody>
          <a:bodyPr/>
          <a:lstStyle>
            <a:lvl1pPr>
              <a:defRPr sz="5400" b="1">
                <a:solidFill>
                  <a:srgbClr val="606060"/>
                </a:solidFill>
                <a:latin typeface="Arial" panose="020B0604020202020204" pitchFamily="34" charset="0"/>
                <a:cs typeface="Arial" panose="020B0604020202020204" pitchFamily="34" charset="0"/>
              </a:defRPr>
            </a:lvl1pPr>
          </a:lstStyle>
          <a:p>
            <a:pPr lvl="0"/>
            <a:r>
              <a:rPr lang="en-GB"/>
              <a:t>Click to edit Master text styles</a:t>
            </a:r>
          </a:p>
        </p:txBody>
      </p:sp>
      <p:sp>
        <p:nvSpPr>
          <p:cNvPr id="7" name="Text Placeholder 8">
            <a:extLst>
              <a:ext uri="{FF2B5EF4-FFF2-40B4-BE49-F238E27FC236}">
                <a16:creationId xmlns:a16="http://schemas.microsoft.com/office/drawing/2014/main" id="{2B4AE6F9-99A1-B864-A725-AEA0924F1F24}"/>
              </a:ext>
            </a:extLst>
          </p:cNvPr>
          <p:cNvSpPr>
            <a:spLocks noGrp="1"/>
          </p:cNvSpPr>
          <p:nvPr>
            <p:ph type="body" sz="quarter" idx="13" hasCustomPrompt="1"/>
          </p:nvPr>
        </p:nvSpPr>
        <p:spPr>
          <a:xfrm>
            <a:off x="742949" y="4000500"/>
            <a:ext cx="13246895" cy="5065842"/>
          </a:xfrm>
          <a:prstGeom prst="rect">
            <a:avLst/>
          </a:prstGeom>
        </p:spPr>
        <p:txBody>
          <a:bodyPr/>
          <a:lstStyle>
            <a:lvl1pPr>
              <a:defRPr sz="3000" b="0">
                <a:solidFill>
                  <a:schemeClr val="tx1"/>
                </a:solidFill>
                <a:latin typeface="Arial" panose="020B0604020202020204" pitchFamily="34" charset="0"/>
                <a:cs typeface="Arial" panose="020B0604020202020204" pitchFamily="34" charset="0"/>
              </a:defRPr>
            </a:lvl1pPr>
            <a:lvl2pPr marL="1114425" indent="-428625">
              <a:buClr>
                <a:srgbClr val="0040BB"/>
              </a:buClr>
              <a:buFont typeface="Wingdings" pitchFamily="2" charset="2"/>
              <a:buChar char="§"/>
              <a:defRPr sz="2700">
                <a:latin typeface="Arial" panose="020B0604020202020204" pitchFamily="34" charset="0"/>
                <a:cs typeface="Arial" panose="020B0604020202020204" pitchFamily="34" charset="0"/>
              </a:defRPr>
            </a:lvl2pPr>
            <a:lvl3pPr>
              <a:defRPr sz="3600">
                <a:latin typeface="Arial" panose="020B0604020202020204" pitchFamily="34" charset="0"/>
                <a:cs typeface="Arial" panose="020B0604020202020204" pitchFamily="34" charset="0"/>
              </a:defRPr>
            </a:lvl3pPr>
            <a:lvl4pPr>
              <a:defRPr sz="30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GB"/>
              <a:t>Third level</a:t>
            </a:r>
          </a:p>
          <a:p>
            <a:pPr lvl="1"/>
            <a:r>
              <a:rPr lang="en-GB"/>
              <a:t>Fourth level</a:t>
            </a:r>
          </a:p>
        </p:txBody>
      </p:sp>
      <p:sp>
        <p:nvSpPr>
          <p:cNvPr id="8" name="Text Placeholder 5">
            <a:extLst>
              <a:ext uri="{FF2B5EF4-FFF2-40B4-BE49-F238E27FC236}">
                <a16:creationId xmlns:a16="http://schemas.microsoft.com/office/drawing/2014/main" id="{66944E50-7C18-AA0F-98CC-C3D07715CC21}"/>
              </a:ext>
            </a:extLst>
          </p:cNvPr>
          <p:cNvSpPr>
            <a:spLocks noGrp="1"/>
          </p:cNvSpPr>
          <p:nvPr>
            <p:ph type="body" sz="quarter" idx="10"/>
          </p:nvPr>
        </p:nvSpPr>
        <p:spPr>
          <a:xfrm>
            <a:off x="685800" y="9675770"/>
            <a:ext cx="7772400" cy="611232"/>
          </a:xfrm>
          <a:prstGeom prst="rect">
            <a:avLst/>
          </a:prstGeom>
        </p:spPr>
        <p:txBody>
          <a:bodyPr anchor="ctr"/>
          <a:lstStyle>
            <a:lvl1pPr>
              <a:defRPr sz="1650">
                <a:solidFill>
                  <a:srgbClr val="606060"/>
                </a:solidFill>
                <a:latin typeface="Arial" panose="020B0604020202020204" pitchFamily="34" charset="0"/>
                <a:cs typeface="Arial" panose="020B0604020202020204" pitchFamily="34" charset="0"/>
              </a:defRPr>
            </a:lvl1pPr>
          </a:lstStyle>
          <a:p>
            <a:pPr lvl="0"/>
            <a:r>
              <a:rPr lang="en-GB"/>
              <a:t>Click to edit Master text styles</a:t>
            </a:r>
          </a:p>
        </p:txBody>
      </p:sp>
    </p:spTree>
    <p:extLst>
      <p:ext uri="{BB962C8B-B14F-4D97-AF65-F5344CB8AC3E}">
        <p14:creationId xmlns:p14="http://schemas.microsoft.com/office/powerpoint/2010/main" val="4095725566"/>
      </p:ext>
    </p:extLst>
  </p:cSld>
  <p:clrMapOvr>
    <a:masterClrMapping/>
  </p:clrMapOvr>
  <p:extLst>
    <p:ext uri="{DCECCB84-F9BA-43D5-87BE-67443E8EF086}">
      <p15:sldGuideLst xmlns:p15="http://schemas.microsoft.com/office/powerpoint/2012/main">
        <p15:guide id="1" orient="horz" pos="3240" userDrawn="1">
          <p15:clr>
            <a:srgbClr val="FBAE40"/>
          </p15:clr>
        </p15:guide>
        <p15:guide id="2" pos="576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4 speakers blank ">
    <p:spTree>
      <p:nvGrpSpPr>
        <p:cNvPr id="1" name=""/>
        <p:cNvGrpSpPr/>
        <p:nvPr/>
      </p:nvGrpSpPr>
      <p:grpSpPr>
        <a:xfrm>
          <a:off x="0" y="0"/>
          <a:ext cx="0" cy="0"/>
          <a:chOff x="0" y="0"/>
          <a:chExt cx="0" cy="0"/>
        </a:xfrm>
      </p:grpSpPr>
      <p:sp>
        <p:nvSpPr>
          <p:cNvPr id="17" name="Text Placeholder 5">
            <a:extLst>
              <a:ext uri="{FF2B5EF4-FFF2-40B4-BE49-F238E27FC236}">
                <a16:creationId xmlns:a16="http://schemas.microsoft.com/office/drawing/2014/main" id="{9A3BB16E-EF51-7756-B40E-1A920A57FBBE}"/>
              </a:ext>
            </a:extLst>
          </p:cNvPr>
          <p:cNvSpPr>
            <a:spLocks noGrp="1"/>
          </p:cNvSpPr>
          <p:nvPr>
            <p:ph type="body" sz="quarter" idx="11"/>
          </p:nvPr>
        </p:nvSpPr>
        <p:spPr>
          <a:xfrm>
            <a:off x="883628" y="7543800"/>
            <a:ext cx="3422076" cy="1257300"/>
          </a:xfrm>
          <a:prstGeom prst="rect">
            <a:avLst/>
          </a:prstGeom>
        </p:spPr>
        <p:txBody>
          <a:bodyPr/>
          <a:lstStyle>
            <a:lvl1pPr marL="0" indent="0">
              <a:buNone/>
              <a:defRPr sz="2100" b="1">
                <a:solidFill>
                  <a:srgbClr val="008F9C"/>
                </a:solidFill>
                <a:latin typeface="Arial" panose="020B0604020202020204" pitchFamily="34" charset="0"/>
                <a:cs typeface="Arial" panose="020B0604020202020204" pitchFamily="34" charset="0"/>
              </a:defRPr>
            </a:lvl1pPr>
            <a:lvl2pPr>
              <a:defRPr sz="3600" b="1">
                <a:solidFill>
                  <a:srgbClr val="008F9C"/>
                </a:solidFill>
                <a:latin typeface="Arial" panose="020B0604020202020204" pitchFamily="34" charset="0"/>
                <a:cs typeface="Arial" panose="020B0604020202020204" pitchFamily="34" charset="0"/>
              </a:defRPr>
            </a:lvl2pPr>
            <a:lvl3pPr>
              <a:defRPr sz="3600" b="1">
                <a:solidFill>
                  <a:srgbClr val="008F9C"/>
                </a:solidFill>
                <a:latin typeface="Arial" panose="020B0604020202020204" pitchFamily="34" charset="0"/>
                <a:cs typeface="Arial" panose="020B0604020202020204" pitchFamily="34" charset="0"/>
              </a:defRPr>
            </a:lvl3pPr>
            <a:lvl4pPr>
              <a:defRPr sz="3600" b="1">
                <a:solidFill>
                  <a:srgbClr val="008F9C"/>
                </a:solidFill>
                <a:latin typeface="Arial" panose="020B0604020202020204" pitchFamily="34" charset="0"/>
                <a:cs typeface="Arial" panose="020B0604020202020204" pitchFamily="34" charset="0"/>
              </a:defRPr>
            </a:lvl4pPr>
            <a:lvl5pPr>
              <a:defRPr sz="3600" b="1">
                <a:solidFill>
                  <a:srgbClr val="008F9C"/>
                </a:solidFill>
                <a:latin typeface="Arial" panose="020B0604020202020204" pitchFamily="34" charset="0"/>
                <a:cs typeface="Arial" panose="020B0604020202020204" pitchFamily="34" charset="0"/>
              </a:defRPr>
            </a:lvl5pPr>
          </a:lstStyle>
          <a:p>
            <a:pPr lvl="0"/>
            <a:r>
              <a:rPr lang="en-GB"/>
              <a:t>Click to edit Master text styles</a:t>
            </a:r>
          </a:p>
        </p:txBody>
      </p:sp>
      <p:sp>
        <p:nvSpPr>
          <p:cNvPr id="19" name="Text Placeholder 5">
            <a:extLst>
              <a:ext uri="{FF2B5EF4-FFF2-40B4-BE49-F238E27FC236}">
                <a16:creationId xmlns:a16="http://schemas.microsoft.com/office/drawing/2014/main" id="{E7D90DF3-F39F-DBC8-F5C2-752CE49EA7D4}"/>
              </a:ext>
            </a:extLst>
          </p:cNvPr>
          <p:cNvSpPr>
            <a:spLocks noGrp="1"/>
          </p:cNvSpPr>
          <p:nvPr>
            <p:ph type="body" sz="quarter" idx="12"/>
          </p:nvPr>
        </p:nvSpPr>
        <p:spPr>
          <a:xfrm>
            <a:off x="5156266" y="7543800"/>
            <a:ext cx="3422076" cy="1257300"/>
          </a:xfrm>
          <a:prstGeom prst="rect">
            <a:avLst/>
          </a:prstGeom>
        </p:spPr>
        <p:txBody>
          <a:bodyPr/>
          <a:lstStyle>
            <a:lvl1pPr marL="0" indent="0">
              <a:buNone/>
              <a:defRPr sz="2100" b="1">
                <a:solidFill>
                  <a:srgbClr val="008F9C"/>
                </a:solidFill>
                <a:latin typeface="Arial" panose="020B0604020202020204" pitchFamily="34" charset="0"/>
                <a:cs typeface="Arial" panose="020B0604020202020204" pitchFamily="34" charset="0"/>
              </a:defRPr>
            </a:lvl1pPr>
            <a:lvl2pPr>
              <a:defRPr sz="3600" b="1">
                <a:solidFill>
                  <a:srgbClr val="008F9C"/>
                </a:solidFill>
                <a:latin typeface="Arial" panose="020B0604020202020204" pitchFamily="34" charset="0"/>
                <a:cs typeface="Arial" panose="020B0604020202020204" pitchFamily="34" charset="0"/>
              </a:defRPr>
            </a:lvl2pPr>
            <a:lvl3pPr>
              <a:defRPr sz="3600" b="1">
                <a:solidFill>
                  <a:srgbClr val="008F9C"/>
                </a:solidFill>
                <a:latin typeface="Arial" panose="020B0604020202020204" pitchFamily="34" charset="0"/>
                <a:cs typeface="Arial" panose="020B0604020202020204" pitchFamily="34" charset="0"/>
              </a:defRPr>
            </a:lvl3pPr>
            <a:lvl4pPr>
              <a:defRPr sz="3600" b="1">
                <a:solidFill>
                  <a:srgbClr val="008F9C"/>
                </a:solidFill>
                <a:latin typeface="Arial" panose="020B0604020202020204" pitchFamily="34" charset="0"/>
                <a:cs typeface="Arial" panose="020B0604020202020204" pitchFamily="34" charset="0"/>
              </a:defRPr>
            </a:lvl4pPr>
            <a:lvl5pPr>
              <a:defRPr sz="3600" b="1">
                <a:solidFill>
                  <a:srgbClr val="008F9C"/>
                </a:solidFill>
                <a:latin typeface="Arial" panose="020B0604020202020204" pitchFamily="34" charset="0"/>
                <a:cs typeface="Arial" panose="020B0604020202020204" pitchFamily="34" charset="0"/>
              </a:defRPr>
            </a:lvl5pPr>
          </a:lstStyle>
          <a:p>
            <a:pPr lvl="0"/>
            <a:r>
              <a:rPr lang="en-GB"/>
              <a:t>Click to edit Master text styles</a:t>
            </a:r>
          </a:p>
        </p:txBody>
      </p:sp>
      <p:sp>
        <p:nvSpPr>
          <p:cNvPr id="21" name="Text Placeholder 5">
            <a:extLst>
              <a:ext uri="{FF2B5EF4-FFF2-40B4-BE49-F238E27FC236}">
                <a16:creationId xmlns:a16="http://schemas.microsoft.com/office/drawing/2014/main" id="{64EB3BB0-C4B9-9EF3-12F0-683A38D95519}"/>
              </a:ext>
            </a:extLst>
          </p:cNvPr>
          <p:cNvSpPr>
            <a:spLocks noGrp="1"/>
          </p:cNvSpPr>
          <p:nvPr>
            <p:ph type="body" sz="quarter" idx="13"/>
          </p:nvPr>
        </p:nvSpPr>
        <p:spPr>
          <a:xfrm>
            <a:off x="9486902" y="7543800"/>
            <a:ext cx="3422076" cy="1257300"/>
          </a:xfrm>
          <a:prstGeom prst="rect">
            <a:avLst/>
          </a:prstGeom>
        </p:spPr>
        <p:txBody>
          <a:bodyPr/>
          <a:lstStyle>
            <a:lvl1pPr marL="0" indent="0">
              <a:buNone/>
              <a:defRPr sz="2100" b="1">
                <a:solidFill>
                  <a:srgbClr val="008F9C"/>
                </a:solidFill>
                <a:latin typeface="Arial" panose="020B0604020202020204" pitchFamily="34" charset="0"/>
                <a:cs typeface="Arial" panose="020B0604020202020204" pitchFamily="34" charset="0"/>
              </a:defRPr>
            </a:lvl1pPr>
            <a:lvl2pPr>
              <a:defRPr sz="3600" b="1">
                <a:solidFill>
                  <a:srgbClr val="008F9C"/>
                </a:solidFill>
                <a:latin typeface="Arial" panose="020B0604020202020204" pitchFamily="34" charset="0"/>
                <a:cs typeface="Arial" panose="020B0604020202020204" pitchFamily="34" charset="0"/>
              </a:defRPr>
            </a:lvl2pPr>
            <a:lvl3pPr>
              <a:defRPr sz="3600" b="1">
                <a:solidFill>
                  <a:srgbClr val="008F9C"/>
                </a:solidFill>
                <a:latin typeface="Arial" panose="020B0604020202020204" pitchFamily="34" charset="0"/>
                <a:cs typeface="Arial" panose="020B0604020202020204" pitchFamily="34" charset="0"/>
              </a:defRPr>
            </a:lvl3pPr>
            <a:lvl4pPr>
              <a:defRPr sz="3600" b="1">
                <a:solidFill>
                  <a:srgbClr val="008F9C"/>
                </a:solidFill>
                <a:latin typeface="Arial" panose="020B0604020202020204" pitchFamily="34" charset="0"/>
                <a:cs typeface="Arial" panose="020B0604020202020204" pitchFamily="34" charset="0"/>
              </a:defRPr>
            </a:lvl4pPr>
            <a:lvl5pPr>
              <a:defRPr sz="3600" b="1">
                <a:solidFill>
                  <a:srgbClr val="008F9C"/>
                </a:solidFill>
                <a:latin typeface="Arial" panose="020B0604020202020204" pitchFamily="34" charset="0"/>
                <a:cs typeface="Arial" panose="020B0604020202020204" pitchFamily="34" charset="0"/>
              </a:defRPr>
            </a:lvl5pPr>
          </a:lstStyle>
          <a:p>
            <a:pPr lvl="0"/>
            <a:r>
              <a:rPr lang="en-GB"/>
              <a:t>Click to edit Master text styles</a:t>
            </a:r>
          </a:p>
        </p:txBody>
      </p:sp>
      <p:sp>
        <p:nvSpPr>
          <p:cNvPr id="23" name="Text Placeholder 5">
            <a:extLst>
              <a:ext uri="{FF2B5EF4-FFF2-40B4-BE49-F238E27FC236}">
                <a16:creationId xmlns:a16="http://schemas.microsoft.com/office/drawing/2014/main" id="{831D0A74-E961-4106-DDE6-684E09D48AD0}"/>
              </a:ext>
            </a:extLst>
          </p:cNvPr>
          <p:cNvSpPr>
            <a:spLocks noGrp="1"/>
          </p:cNvSpPr>
          <p:nvPr>
            <p:ph type="body" sz="quarter" idx="14"/>
          </p:nvPr>
        </p:nvSpPr>
        <p:spPr>
          <a:xfrm>
            <a:off x="13701545" y="7543800"/>
            <a:ext cx="3422076" cy="1257300"/>
          </a:xfrm>
          <a:prstGeom prst="rect">
            <a:avLst/>
          </a:prstGeom>
        </p:spPr>
        <p:txBody>
          <a:bodyPr/>
          <a:lstStyle>
            <a:lvl1pPr marL="0" indent="0">
              <a:buNone/>
              <a:defRPr sz="2100" b="1">
                <a:solidFill>
                  <a:srgbClr val="008F9C"/>
                </a:solidFill>
                <a:latin typeface="Arial" panose="020B0604020202020204" pitchFamily="34" charset="0"/>
                <a:cs typeface="Arial" panose="020B0604020202020204" pitchFamily="34" charset="0"/>
              </a:defRPr>
            </a:lvl1pPr>
            <a:lvl2pPr>
              <a:defRPr sz="3600" b="1">
                <a:solidFill>
                  <a:srgbClr val="008F9C"/>
                </a:solidFill>
                <a:latin typeface="Arial" panose="020B0604020202020204" pitchFamily="34" charset="0"/>
                <a:cs typeface="Arial" panose="020B0604020202020204" pitchFamily="34" charset="0"/>
              </a:defRPr>
            </a:lvl2pPr>
            <a:lvl3pPr>
              <a:defRPr sz="3600" b="1">
                <a:solidFill>
                  <a:srgbClr val="008F9C"/>
                </a:solidFill>
                <a:latin typeface="Arial" panose="020B0604020202020204" pitchFamily="34" charset="0"/>
                <a:cs typeface="Arial" panose="020B0604020202020204" pitchFamily="34" charset="0"/>
              </a:defRPr>
            </a:lvl3pPr>
            <a:lvl4pPr>
              <a:defRPr sz="3600" b="1">
                <a:solidFill>
                  <a:srgbClr val="008F9C"/>
                </a:solidFill>
                <a:latin typeface="Arial" panose="020B0604020202020204" pitchFamily="34" charset="0"/>
                <a:cs typeface="Arial" panose="020B0604020202020204" pitchFamily="34" charset="0"/>
              </a:defRPr>
            </a:lvl4pPr>
            <a:lvl5pPr>
              <a:defRPr sz="3600" b="1">
                <a:solidFill>
                  <a:srgbClr val="008F9C"/>
                </a:solidFill>
                <a:latin typeface="Arial" panose="020B0604020202020204" pitchFamily="34" charset="0"/>
                <a:cs typeface="Arial" panose="020B0604020202020204" pitchFamily="34" charset="0"/>
              </a:defRPr>
            </a:lvl5pPr>
          </a:lstStyle>
          <a:p>
            <a:pPr lvl="0"/>
            <a:r>
              <a:rPr lang="en-GB"/>
              <a:t>Click to edit Master text styles</a:t>
            </a:r>
          </a:p>
        </p:txBody>
      </p:sp>
      <p:sp>
        <p:nvSpPr>
          <p:cNvPr id="26" name="Parallelogram 7">
            <a:extLst>
              <a:ext uri="{FF2B5EF4-FFF2-40B4-BE49-F238E27FC236}">
                <a16:creationId xmlns:a16="http://schemas.microsoft.com/office/drawing/2014/main" id="{B5F25D19-2444-3F28-64A1-FDD929AC70AE}"/>
              </a:ext>
            </a:extLst>
          </p:cNvPr>
          <p:cNvSpPr/>
          <p:nvPr userDrawn="1"/>
        </p:nvSpPr>
        <p:spPr>
          <a:xfrm flipH="1">
            <a:off x="1689" y="9675768"/>
            <a:ext cx="13697922" cy="611232"/>
          </a:xfrm>
          <a:custGeom>
            <a:avLst/>
            <a:gdLst>
              <a:gd name="connsiteX0" fmla="*/ 0 w 9361674"/>
              <a:gd name="connsiteY0" fmla="*/ 407488 h 407488"/>
              <a:gd name="connsiteX1" fmla="*/ 206258 w 9361674"/>
              <a:gd name="connsiteY1" fmla="*/ 0 h 407488"/>
              <a:gd name="connsiteX2" fmla="*/ 9361674 w 9361674"/>
              <a:gd name="connsiteY2" fmla="*/ 0 h 407488"/>
              <a:gd name="connsiteX3" fmla="*/ 9155416 w 9361674"/>
              <a:gd name="connsiteY3" fmla="*/ 407488 h 407488"/>
              <a:gd name="connsiteX4" fmla="*/ 0 w 9361674"/>
              <a:gd name="connsiteY4" fmla="*/ 407488 h 407488"/>
              <a:gd name="connsiteX0" fmla="*/ 0 w 9155416"/>
              <a:gd name="connsiteY0" fmla="*/ 407488 h 407488"/>
              <a:gd name="connsiteX1" fmla="*/ 206258 w 9155416"/>
              <a:gd name="connsiteY1" fmla="*/ 0 h 407488"/>
              <a:gd name="connsiteX2" fmla="*/ 9131948 w 9155416"/>
              <a:gd name="connsiteY2" fmla="*/ 0 h 407488"/>
              <a:gd name="connsiteX3" fmla="*/ 9155416 w 9155416"/>
              <a:gd name="connsiteY3" fmla="*/ 407488 h 407488"/>
              <a:gd name="connsiteX4" fmla="*/ 0 w 9155416"/>
              <a:gd name="connsiteY4" fmla="*/ 407488 h 407488"/>
              <a:gd name="connsiteX0" fmla="*/ 0 w 9131948"/>
              <a:gd name="connsiteY0" fmla="*/ 407488 h 407488"/>
              <a:gd name="connsiteX1" fmla="*/ 206258 w 9131948"/>
              <a:gd name="connsiteY1" fmla="*/ 0 h 407488"/>
              <a:gd name="connsiteX2" fmla="*/ 9131948 w 9131948"/>
              <a:gd name="connsiteY2" fmla="*/ 0 h 407488"/>
              <a:gd name="connsiteX3" fmla="*/ 9128389 w 9131948"/>
              <a:gd name="connsiteY3" fmla="*/ 407488 h 407488"/>
              <a:gd name="connsiteX4" fmla="*/ 0 w 9131948"/>
              <a:gd name="connsiteY4" fmla="*/ 407488 h 40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1948" h="407488">
                <a:moveTo>
                  <a:pt x="0" y="407488"/>
                </a:moveTo>
                <a:lnTo>
                  <a:pt x="206258" y="0"/>
                </a:lnTo>
                <a:lnTo>
                  <a:pt x="9131948" y="0"/>
                </a:lnTo>
                <a:cubicBezTo>
                  <a:pt x="9130762" y="135829"/>
                  <a:pt x="9129575" y="271659"/>
                  <a:pt x="9128389" y="407488"/>
                </a:cubicBezTo>
                <a:lnTo>
                  <a:pt x="0" y="407488"/>
                </a:lnTo>
                <a:close/>
              </a:path>
            </a:pathLst>
          </a:custGeom>
          <a:solidFill>
            <a:srgbClr val="CACACA">
              <a:alpha val="2549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9">
            <a:extLst>
              <a:ext uri="{FF2B5EF4-FFF2-40B4-BE49-F238E27FC236}">
                <a16:creationId xmlns:a16="http://schemas.microsoft.com/office/drawing/2014/main" id="{A3AAB783-CE45-F240-3004-C68C57E2F2AA}"/>
              </a:ext>
            </a:extLst>
          </p:cNvPr>
          <p:cNvSpPr/>
          <p:nvPr userDrawn="1"/>
        </p:nvSpPr>
        <p:spPr>
          <a:xfrm flipH="1">
            <a:off x="12994728" y="9675768"/>
            <a:ext cx="5293272" cy="611232"/>
          </a:xfrm>
          <a:custGeom>
            <a:avLst/>
            <a:gdLst>
              <a:gd name="connsiteX0" fmla="*/ 0 w 3733800"/>
              <a:gd name="connsiteY0" fmla="*/ 407488 h 407488"/>
              <a:gd name="connsiteX1" fmla="*/ 206258 w 3733800"/>
              <a:gd name="connsiteY1" fmla="*/ 0 h 407488"/>
              <a:gd name="connsiteX2" fmla="*/ 3733800 w 3733800"/>
              <a:gd name="connsiteY2" fmla="*/ 0 h 407488"/>
              <a:gd name="connsiteX3" fmla="*/ 3527542 w 3733800"/>
              <a:gd name="connsiteY3" fmla="*/ 407488 h 407488"/>
              <a:gd name="connsiteX4" fmla="*/ 0 w 3733800"/>
              <a:gd name="connsiteY4" fmla="*/ 407488 h 407488"/>
              <a:gd name="connsiteX0" fmla="*/ 0 w 3528848"/>
              <a:gd name="connsiteY0" fmla="*/ 396977 h 407488"/>
              <a:gd name="connsiteX1" fmla="*/ 1306 w 3528848"/>
              <a:gd name="connsiteY1" fmla="*/ 0 h 407488"/>
              <a:gd name="connsiteX2" fmla="*/ 3528848 w 3528848"/>
              <a:gd name="connsiteY2" fmla="*/ 0 h 407488"/>
              <a:gd name="connsiteX3" fmla="*/ 3322590 w 3528848"/>
              <a:gd name="connsiteY3" fmla="*/ 407488 h 407488"/>
              <a:gd name="connsiteX4" fmla="*/ 0 w 3528848"/>
              <a:gd name="connsiteY4" fmla="*/ 396977 h 40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8848" h="407488">
                <a:moveTo>
                  <a:pt x="0" y="396977"/>
                </a:moveTo>
                <a:cubicBezTo>
                  <a:pt x="435" y="264651"/>
                  <a:pt x="871" y="132326"/>
                  <a:pt x="1306" y="0"/>
                </a:cubicBezTo>
                <a:lnTo>
                  <a:pt x="3528848" y="0"/>
                </a:lnTo>
                <a:lnTo>
                  <a:pt x="3322590" y="407488"/>
                </a:lnTo>
                <a:lnTo>
                  <a:pt x="0" y="396977"/>
                </a:lnTo>
                <a:close/>
              </a:path>
            </a:pathLst>
          </a:custGeom>
          <a:solidFill>
            <a:srgbClr val="007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5">
            <a:extLst>
              <a:ext uri="{FF2B5EF4-FFF2-40B4-BE49-F238E27FC236}">
                <a16:creationId xmlns:a16="http://schemas.microsoft.com/office/drawing/2014/main" id="{FCAF4504-3224-BD5B-47BD-D532DB312561}"/>
              </a:ext>
            </a:extLst>
          </p:cNvPr>
          <p:cNvSpPr>
            <a:spLocks noGrp="1"/>
          </p:cNvSpPr>
          <p:nvPr>
            <p:ph type="body" sz="quarter" idx="10"/>
          </p:nvPr>
        </p:nvSpPr>
        <p:spPr>
          <a:xfrm>
            <a:off x="685800" y="9675770"/>
            <a:ext cx="7772400" cy="611232"/>
          </a:xfrm>
          <a:prstGeom prst="rect">
            <a:avLst/>
          </a:prstGeom>
        </p:spPr>
        <p:txBody>
          <a:bodyPr anchor="ctr"/>
          <a:lstStyle>
            <a:lvl1pPr>
              <a:defRPr sz="1650">
                <a:solidFill>
                  <a:srgbClr val="606060"/>
                </a:solidFill>
                <a:latin typeface="Arial" panose="020B0604020202020204" pitchFamily="34" charset="0"/>
                <a:cs typeface="Arial" panose="020B0604020202020204" pitchFamily="34" charset="0"/>
              </a:defRPr>
            </a:lvl1pPr>
          </a:lstStyle>
          <a:p>
            <a:pPr lvl="0"/>
            <a:r>
              <a:rPr lang="en-GB"/>
              <a:t>Click to edit Master text styles</a:t>
            </a:r>
          </a:p>
        </p:txBody>
      </p:sp>
      <p:sp>
        <p:nvSpPr>
          <p:cNvPr id="2" name="Text Placeholder 12">
            <a:extLst>
              <a:ext uri="{FF2B5EF4-FFF2-40B4-BE49-F238E27FC236}">
                <a16:creationId xmlns:a16="http://schemas.microsoft.com/office/drawing/2014/main" id="{20B59BE2-C6D0-1D27-B466-98DC8D2C305D}"/>
              </a:ext>
            </a:extLst>
          </p:cNvPr>
          <p:cNvSpPr>
            <a:spLocks noGrp="1"/>
          </p:cNvSpPr>
          <p:nvPr>
            <p:ph type="body" sz="quarter" idx="18" hasCustomPrompt="1"/>
          </p:nvPr>
        </p:nvSpPr>
        <p:spPr>
          <a:xfrm>
            <a:off x="5156267" y="6515100"/>
            <a:ext cx="3314700" cy="914400"/>
          </a:xfrm>
          <a:prstGeom prst="rect">
            <a:avLst/>
          </a:prstGeom>
        </p:spPr>
        <p:txBody>
          <a:bodyPr/>
          <a:lstStyle>
            <a:lvl1pPr marL="0" indent="0">
              <a:buNone/>
              <a:defRPr sz="3000" b="1">
                <a:solidFill>
                  <a:srgbClr val="606060"/>
                </a:solidFill>
              </a:defRPr>
            </a:lvl1pPr>
          </a:lstStyle>
          <a:p>
            <a:r>
              <a:rPr lang="en-GB"/>
              <a:t>Click to edit Master title style</a:t>
            </a:r>
            <a:endParaRPr lang="en-US"/>
          </a:p>
        </p:txBody>
      </p:sp>
      <p:sp>
        <p:nvSpPr>
          <p:cNvPr id="3" name="Text Placeholder 12">
            <a:extLst>
              <a:ext uri="{FF2B5EF4-FFF2-40B4-BE49-F238E27FC236}">
                <a16:creationId xmlns:a16="http://schemas.microsoft.com/office/drawing/2014/main" id="{16F9AC72-E003-36A6-3861-97560B727544}"/>
              </a:ext>
            </a:extLst>
          </p:cNvPr>
          <p:cNvSpPr>
            <a:spLocks noGrp="1"/>
          </p:cNvSpPr>
          <p:nvPr>
            <p:ph type="body" sz="quarter" idx="19" hasCustomPrompt="1"/>
          </p:nvPr>
        </p:nvSpPr>
        <p:spPr>
          <a:xfrm>
            <a:off x="9486900" y="6515100"/>
            <a:ext cx="3314700" cy="914400"/>
          </a:xfrm>
          <a:prstGeom prst="rect">
            <a:avLst/>
          </a:prstGeom>
        </p:spPr>
        <p:txBody>
          <a:bodyPr/>
          <a:lstStyle>
            <a:lvl1pPr marL="0" indent="0">
              <a:buNone/>
              <a:defRPr sz="3000" b="1">
                <a:solidFill>
                  <a:srgbClr val="606060"/>
                </a:solidFill>
              </a:defRPr>
            </a:lvl1pPr>
          </a:lstStyle>
          <a:p>
            <a:r>
              <a:rPr lang="en-GB"/>
              <a:t>Click to edit Master title style</a:t>
            </a:r>
            <a:endParaRPr lang="en-US"/>
          </a:p>
        </p:txBody>
      </p:sp>
      <p:sp>
        <p:nvSpPr>
          <p:cNvPr id="4" name="Text Placeholder 12">
            <a:extLst>
              <a:ext uri="{FF2B5EF4-FFF2-40B4-BE49-F238E27FC236}">
                <a16:creationId xmlns:a16="http://schemas.microsoft.com/office/drawing/2014/main" id="{705906A6-6376-E75D-210B-A12D5AD05ECD}"/>
              </a:ext>
            </a:extLst>
          </p:cNvPr>
          <p:cNvSpPr>
            <a:spLocks noGrp="1"/>
          </p:cNvSpPr>
          <p:nvPr>
            <p:ph type="body" sz="quarter" idx="20" hasCustomPrompt="1"/>
          </p:nvPr>
        </p:nvSpPr>
        <p:spPr>
          <a:xfrm>
            <a:off x="13699611" y="6515100"/>
            <a:ext cx="3314700" cy="914400"/>
          </a:xfrm>
          <a:prstGeom prst="rect">
            <a:avLst/>
          </a:prstGeom>
        </p:spPr>
        <p:txBody>
          <a:bodyPr/>
          <a:lstStyle>
            <a:lvl1pPr marL="0" indent="0">
              <a:buNone/>
              <a:defRPr sz="3000" b="1">
                <a:solidFill>
                  <a:srgbClr val="606060"/>
                </a:solidFill>
              </a:defRPr>
            </a:lvl1pPr>
          </a:lstStyle>
          <a:p>
            <a:r>
              <a:rPr lang="en-GB"/>
              <a:t>Click to edit Master title style</a:t>
            </a:r>
            <a:endParaRPr lang="en-US"/>
          </a:p>
        </p:txBody>
      </p:sp>
      <p:sp>
        <p:nvSpPr>
          <p:cNvPr id="5" name="Text Placeholder 12">
            <a:extLst>
              <a:ext uri="{FF2B5EF4-FFF2-40B4-BE49-F238E27FC236}">
                <a16:creationId xmlns:a16="http://schemas.microsoft.com/office/drawing/2014/main" id="{83BCCB3C-AD1D-1E5F-624E-00E244E235A6}"/>
              </a:ext>
            </a:extLst>
          </p:cNvPr>
          <p:cNvSpPr>
            <a:spLocks noGrp="1"/>
          </p:cNvSpPr>
          <p:nvPr>
            <p:ph type="body" sz="quarter" idx="21" hasCustomPrompt="1"/>
          </p:nvPr>
        </p:nvSpPr>
        <p:spPr>
          <a:xfrm>
            <a:off x="883628" y="6515100"/>
            <a:ext cx="3314700" cy="914400"/>
          </a:xfrm>
          <a:prstGeom prst="rect">
            <a:avLst/>
          </a:prstGeom>
        </p:spPr>
        <p:txBody>
          <a:bodyPr/>
          <a:lstStyle>
            <a:lvl1pPr marL="0" indent="0">
              <a:buNone/>
              <a:defRPr sz="3000" b="1">
                <a:solidFill>
                  <a:srgbClr val="606060"/>
                </a:solidFill>
              </a:defRPr>
            </a:lvl1pPr>
          </a:lstStyle>
          <a:p>
            <a:r>
              <a:rPr lang="en-GB"/>
              <a:t>Click to edit Master title style</a:t>
            </a:r>
            <a:endParaRPr lang="en-US"/>
          </a:p>
        </p:txBody>
      </p:sp>
      <p:sp>
        <p:nvSpPr>
          <p:cNvPr id="10" name="Text Placeholder 11">
            <a:extLst>
              <a:ext uri="{FF2B5EF4-FFF2-40B4-BE49-F238E27FC236}">
                <a16:creationId xmlns:a16="http://schemas.microsoft.com/office/drawing/2014/main" id="{13AAE4D3-C3A2-F69C-B2DA-2D5B25578354}"/>
              </a:ext>
            </a:extLst>
          </p:cNvPr>
          <p:cNvSpPr>
            <a:spLocks noGrp="1"/>
          </p:cNvSpPr>
          <p:nvPr>
            <p:ph type="body" sz="quarter" idx="22" hasCustomPrompt="1"/>
          </p:nvPr>
        </p:nvSpPr>
        <p:spPr>
          <a:xfrm>
            <a:off x="781296" y="687255"/>
            <a:ext cx="12213432" cy="914400"/>
          </a:xfrm>
          <a:prstGeom prst="rect">
            <a:avLst/>
          </a:prstGeom>
        </p:spPr>
        <p:txBody>
          <a:bodyPr/>
          <a:lstStyle>
            <a:lvl1pPr marL="0" indent="0">
              <a:buNone/>
              <a:defRPr sz="6000" b="1">
                <a:solidFill>
                  <a:srgbClr val="606060"/>
                </a:solidFill>
                <a:latin typeface="Arial" panose="020B0604020202020204" pitchFamily="34" charset="0"/>
                <a:cs typeface="Arial" panose="020B0604020202020204" pitchFamily="34" charset="0"/>
              </a:defRPr>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GB"/>
              <a:t>Click to edit Master title style</a:t>
            </a:r>
            <a:endParaRPr lang="en-US"/>
          </a:p>
        </p:txBody>
      </p:sp>
    </p:spTree>
    <p:extLst>
      <p:ext uri="{BB962C8B-B14F-4D97-AF65-F5344CB8AC3E}">
        <p14:creationId xmlns:p14="http://schemas.microsoft.com/office/powerpoint/2010/main" val="34538079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 speakers blank ">
    <p:spTree>
      <p:nvGrpSpPr>
        <p:cNvPr id="1" name=""/>
        <p:cNvGrpSpPr/>
        <p:nvPr/>
      </p:nvGrpSpPr>
      <p:grpSpPr>
        <a:xfrm>
          <a:off x="0" y="0"/>
          <a:ext cx="0" cy="0"/>
          <a:chOff x="0" y="0"/>
          <a:chExt cx="0" cy="0"/>
        </a:xfrm>
      </p:grpSpPr>
      <p:sp>
        <p:nvSpPr>
          <p:cNvPr id="16" name="Title 4">
            <a:extLst>
              <a:ext uri="{FF2B5EF4-FFF2-40B4-BE49-F238E27FC236}">
                <a16:creationId xmlns:a16="http://schemas.microsoft.com/office/drawing/2014/main" id="{170247AC-12DF-8CF8-7D80-422481C76C31}"/>
              </a:ext>
            </a:extLst>
          </p:cNvPr>
          <p:cNvSpPr>
            <a:spLocks noGrp="1"/>
          </p:cNvSpPr>
          <p:nvPr>
            <p:ph type="title"/>
          </p:nvPr>
        </p:nvSpPr>
        <p:spPr>
          <a:xfrm>
            <a:off x="883626" y="6629400"/>
            <a:ext cx="3422076" cy="914400"/>
          </a:xfrm>
          <a:prstGeom prst="rect">
            <a:avLst/>
          </a:prstGeom>
        </p:spPr>
        <p:txBody>
          <a:bodyPr/>
          <a:lstStyle>
            <a:lvl1pPr>
              <a:defRPr sz="3000" b="1">
                <a:solidFill>
                  <a:srgbClr val="606060"/>
                </a:solidFill>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17" name="Text Placeholder 5">
            <a:extLst>
              <a:ext uri="{FF2B5EF4-FFF2-40B4-BE49-F238E27FC236}">
                <a16:creationId xmlns:a16="http://schemas.microsoft.com/office/drawing/2014/main" id="{9A3BB16E-EF51-7756-B40E-1A920A57FBBE}"/>
              </a:ext>
            </a:extLst>
          </p:cNvPr>
          <p:cNvSpPr>
            <a:spLocks noGrp="1"/>
          </p:cNvSpPr>
          <p:nvPr>
            <p:ph type="body" sz="quarter" idx="11"/>
          </p:nvPr>
        </p:nvSpPr>
        <p:spPr>
          <a:xfrm>
            <a:off x="883628" y="7658100"/>
            <a:ext cx="3422076" cy="1257300"/>
          </a:xfrm>
          <a:prstGeom prst="rect">
            <a:avLst/>
          </a:prstGeom>
        </p:spPr>
        <p:txBody>
          <a:bodyPr/>
          <a:lstStyle>
            <a:lvl1pPr marL="0" indent="0">
              <a:buNone/>
              <a:defRPr sz="2100" b="1">
                <a:solidFill>
                  <a:srgbClr val="008F9C"/>
                </a:solidFill>
                <a:latin typeface="Arial" panose="020B0604020202020204" pitchFamily="34" charset="0"/>
                <a:cs typeface="Arial" panose="020B0604020202020204" pitchFamily="34" charset="0"/>
              </a:defRPr>
            </a:lvl1pPr>
            <a:lvl2pPr>
              <a:defRPr sz="3600" b="1">
                <a:solidFill>
                  <a:srgbClr val="008F9C"/>
                </a:solidFill>
                <a:latin typeface="Arial" panose="020B0604020202020204" pitchFamily="34" charset="0"/>
                <a:cs typeface="Arial" panose="020B0604020202020204" pitchFamily="34" charset="0"/>
              </a:defRPr>
            </a:lvl2pPr>
            <a:lvl3pPr>
              <a:defRPr sz="3600" b="1">
                <a:solidFill>
                  <a:srgbClr val="008F9C"/>
                </a:solidFill>
                <a:latin typeface="Arial" panose="020B0604020202020204" pitchFamily="34" charset="0"/>
                <a:cs typeface="Arial" panose="020B0604020202020204" pitchFamily="34" charset="0"/>
              </a:defRPr>
            </a:lvl3pPr>
            <a:lvl4pPr>
              <a:defRPr sz="3600" b="1">
                <a:solidFill>
                  <a:srgbClr val="008F9C"/>
                </a:solidFill>
                <a:latin typeface="Arial" panose="020B0604020202020204" pitchFamily="34" charset="0"/>
                <a:cs typeface="Arial" panose="020B0604020202020204" pitchFamily="34" charset="0"/>
              </a:defRPr>
            </a:lvl4pPr>
            <a:lvl5pPr>
              <a:defRPr sz="3600" b="1">
                <a:solidFill>
                  <a:srgbClr val="008F9C"/>
                </a:solidFill>
                <a:latin typeface="Arial" panose="020B0604020202020204" pitchFamily="34" charset="0"/>
                <a:cs typeface="Arial" panose="020B0604020202020204" pitchFamily="34" charset="0"/>
              </a:defRPr>
            </a:lvl5pPr>
          </a:lstStyle>
          <a:p>
            <a:pPr lvl="0"/>
            <a:r>
              <a:rPr lang="en-GB"/>
              <a:t>Click to edit Master text styles</a:t>
            </a:r>
          </a:p>
        </p:txBody>
      </p:sp>
      <p:sp>
        <p:nvSpPr>
          <p:cNvPr id="19" name="Text Placeholder 5">
            <a:extLst>
              <a:ext uri="{FF2B5EF4-FFF2-40B4-BE49-F238E27FC236}">
                <a16:creationId xmlns:a16="http://schemas.microsoft.com/office/drawing/2014/main" id="{E7D90DF3-F39F-DBC8-F5C2-752CE49EA7D4}"/>
              </a:ext>
            </a:extLst>
          </p:cNvPr>
          <p:cNvSpPr>
            <a:spLocks noGrp="1"/>
          </p:cNvSpPr>
          <p:nvPr>
            <p:ph type="body" sz="quarter" idx="12"/>
          </p:nvPr>
        </p:nvSpPr>
        <p:spPr>
          <a:xfrm>
            <a:off x="6968040" y="7658100"/>
            <a:ext cx="3422076" cy="1257300"/>
          </a:xfrm>
          <a:prstGeom prst="rect">
            <a:avLst/>
          </a:prstGeom>
        </p:spPr>
        <p:txBody>
          <a:bodyPr/>
          <a:lstStyle>
            <a:lvl1pPr marL="0" indent="0">
              <a:buNone/>
              <a:defRPr sz="2100" b="1">
                <a:solidFill>
                  <a:srgbClr val="008F9C"/>
                </a:solidFill>
                <a:latin typeface="Arial" panose="020B0604020202020204" pitchFamily="34" charset="0"/>
                <a:cs typeface="Arial" panose="020B0604020202020204" pitchFamily="34" charset="0"/>
              </a:defRPr>
            </a:lvl1pPr>
            <a:lvl2pPr>
              <a:defRPr sz="3600" b="1">
                <a:solidFill>
                  <a:srgbClr val="008F9C"/>
                </a:solidFill>
                <a:latin typeface="Arial" panose="020B0604020202020204" pitchFamily="34" charset="0"/>
                <a:cs typeface="Arial" panose="020B0604020202020204" pitchFamily="34" charset="0"/>
              </a:defRPr>
            </a:lvl2pPr>
            <a:lvl3pPr>
              <a:defRPr sz="3600" b="1">
                <a:solidFill>
                  <a:srgbClr val="008F9C"/>
                </a:solidFill>
                <a:latin typeface="Arial" panose="020B0604020202020204" pitchFamily="34" charset="0"/>
                <a:cs typeface="Arial" panose="020B0604020202020204" pitchFamily="34" charset="0"/>
              </a:defRPr>
            </a:lvl3pPr>
            <a:lvl4pPr>
              <a:defRPr sz="3600" b="1">
                <a:solidFill>
                  <a:srgbClr val="008F9C"/>
                </a:solidFill>
                <a:latin typeface="Arial" panose="020B0604020202020204" pitchFamily="34" charset="0"/>
                <a:cs typeface="Arial" panose="020B0604020202020204" pitchFamily="34" charset="0"/>
              </a:defRPr>
            </a:lvl4pPr>
            <a:lvl5pPr>
              <a:defRPr sz="3600" b="1">
                <a:solidFill>
                  <a:srgbClr val="008F9C"/>
                </a:solidFill>
                <a:latin typeface="Arial" panose="020B0604020202020204" pitchFamily="34" charset="0"/>
                <a:cs typeface="Arial" panose="020B0604020202020204" pitchFamily="34" charset="0"/>
              </a:defRPr>
            </a:lvl5pPr>
          </a:lstStyle>
          <a:p>
            <a:pPr lvl="0"/>
            <a:r>
              <a:rPr lang="en-GB"/>
              <a:t>Click to edit Master text styles</a:t>
            </a:r>
          </a:p>
        </p:txBody>
      </p:sp>
      <p:sp>
        <p:nvSpPr>
          <p:cNvPr id="21" name="Text Placeholder 5">
            <a:extLst>
              <a:ext uri="{FF2B5EF4-FFF2-40B4-BE49-F238E27FC236}">
                <a16:creationId xmlns:a16="http://schemas.microsoft.com/office/drawing/2014/main" id="{64EB3BB0-C4B9-9EF3-12F0-683A38D95519}"/>
              </a:ext>
            </a:extLst>
          </p:cNvPr>
          <p:cNvSpPr>
            <a:spLocks noGrp="1"/>
          </p:cNvSpPr>
          <p:nvPr>
            <p:ph type="body" sz="quarter" idx="13"/>
          </p:nvPr>
        </p:nvSpPr>
        <p:spPr>
          <a:xfrm>
            <a:off x="13935582" y="7658100"/>
            <a:ext cx="3422076" cy="1257300"/>
          </a:xfrm>
          <a:prstGeom prst="rect">
            <a:avLst/>
          </a:prstGeom>
        </p:spPr>
        <p:txBody>
          <a:bodyPr/>
          <a:lstStyle>
            <a:lvl1pPr marL="0" indent="0">
              <a:buNone/>
              <a:defRPr sz="2100" b="1">
                <a:solidFill>
                  <a:srgbClr val="008F9C"/>
                </a:solidFill>
                <a:latin typeface="Arial" panose="020B0604020202020204" pitchFamily="34" charset="0"/>
                <a:cs typeface="Arial" panose="020B0604020202020204" pitchFamily="34" charset="0"/>
              </a:defRPr>
            </a:lvl1pPr>
            <a:lvl2pPr>
              <a:defRPr sz="3600" b="1">
                <a:solidFill>
                  <a:srgbClr val="008F9C"/>
                </a:solidFill>
                <a:latin typeface="Arial" panose="020B0604020202020204" pitchFamily="34" charset="0"/>
                <a:cs typeface="Arial" panose="020B0604020202020204" pitchFamily="34" charset="0"/>
              </a:defRPr>
            </a:lvl2pPr>
            <a:lvl3pPr>
              <a:defRPr sz="3600" b="1">
                <a:solidFill>
                  <a:srgbClr val="008F9C"/>
                </a:solidFill>
                <a:latin typeface="Arial" panose="020B0604020202020204" pitchFamily="34" charset="0"/>
                <a:cs typeface="Arial" panose="020B0604020202020204" pitchFamily="34" charset="0"/>
              </a:defRPr>
            </a:lvl3pPr>
            <a:lvl4pPr>
              <a:defRPr sz="3600" b="1">
                <a:solidFill>
                  <a:srgbClr val="008F9C"/>
                </a:solidFill>
                <a:latin typeface="Arial" panose="020B0604020202020204" pitchFamily="34" charset="0"/>
                <a:cs typeface="Arial" panose="020B0604020202020204" pitchFamily="34" charset="0"/>
              </a:defRPr>
            </a:lvl4pPr>
            <a:lvl5pPr>
              <a:defRPr sz="3600" b="1">
                <a:solidFill>
                  <a:srgbClr val="008F9C"/>
                </a:solidFill>
                <a:latin typeface="Arial" panose="020B0604020202020204" pitchFamily="34" charset="0"/>
                <a:cs typeface="Arial" panose="020B0604020202020204" pitchFamily="34" charset="0"/>
              </a:defRPr>
            </a:lvl5pPr>
          </a:lstStyle>
          <a:p>
            <a:pPr lvl="0"/>
            <a:r>
              <a:rPr lang="en-GB"/>
              <a:t>Click to edit Master text styles</a:t>
            </a:r>
          </a:p>
        </p:txBody>
      </p:sp>
      <p:sp>
        <p:nvSpPr>
          <p:cNvPr id="4" name="Parallelogram 7">
            <a:extLst>
              <a:ext uri="{FF2B5EF4-FFF2-40B4-BE49-F238E27FC236}">
                <a16:creationId xmlns:a16="http://schemas.microsoft.com/office/drawing/2014/main" id="{199485D3-12F7-DA29-42B7-3A2D37C346AF}"/>
              </a:ext>
            </a:extLst>
          </p:cNvPr>
          <p:cNvSpPr/>
          <p:nvPr userDrawn="1"/>
        </p:nvSpPr>
        <p:spPr>
          <a:xfrm flipH="1">
            <a:off x="1689" y="9675768"/>
            <a:ext cx="13697922" cy="611232"/>
          </a:xfrm>
          <a:custGeom>
            <a:avLst/>
            <a:gdLst>
              <a:gd name="connsiteX0" fmla="*/ 0 w 9361674"/>
              <a:gd name="connsiteY0" fmla="*/ 407488 h 407488"/>
              <a:gd name="connsiteX1" fmla="*/ 206258 w 9361674"/>
              <a:gd name="connsiteY1" fmla="*/ 0 h 407488"/>
              <a:gd name="connsiteX2" fmla="*/ 9361674 w 9361674"/>
              <a:gd name="connsiteY2" fmla="*/ 0 h 407488"/>
              <a:gd name="connsiteX3" fmla="*/ 9155416 w 9361674"/>
              <a:gd name="connsiteY3" fmla="*/ 407488 h 407488"/>
              <a:gd name="connsiteX4" fmla="*/ 0 w 9361674"/>
              <a:gd name="connsiteY4" fmla="*/ 407488 h 407488"/>
              <a:gd name="connsiteX0" fmla="*/ 0 w 9155416"/>
              <a:gd name="connsiteY0" fmla="*/ 407488 h 407488"/>
              <a:gd name="connsiteX1" fmla="*/ 206258 w 9155416"/>
              <a:gd name="connsiteY1" fmla="*/ 0 h 407488"/>
              <a:gd name="connsiteX2" fmla="*/ 9131948 w 9155416"/>
              <a:gd name="connsiteY2" fmla="*/ 0 h 407488"/>
              <a:gd name="connsiteX3" fmla="*/ 9155416 w 9155416"/>
              <a:gd name="connsiteY3" fmla="*/ 407488 h 407488"/>
              <a:gd name="connsiteX4" fmla="*/ 0 w 9155416"/>
              <a:gd name="connsiteY4" fmla="*/ 407488 h 407488"/>
              <a:gd name="connsiteX0" fmla="*/ 0 w 9131948"/>
              <a:gd name="connsiteY0" fmla="*/ 407488 h 407488"/>
              <a:gd name="connsiteX1" fmla="*/ 206258 w 9131948"/>
              <a:gd name="connsiteY1" fmla="*/ 0 h 407488"/>
              <a:gd name="connsiteX2" fmla="*/ 9131948 w 9131948"/>
              <a:gd name="connsiteY2" fmla="*/ 0 h 407488"/>
              <a:gd name="connsiteX3" fmla="*/ 9128389 w 9131948"/>
              <a:gd name="connsiteY3" fmla="*/ 407488 h 407488"/>
              <a:gd name="connsiteX4" fmla="*/ 0 w 9131948"/>
              <a:gd name="connsiteY4" fmla="*/ 407488 h 40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1948" h="407488">
                <a:moveTo>
                  <a:pt x="0" y="407488"/>
                </a:moveTo>
                <a:lnTo>
                  <a:pt x="206258" y="0"/>
                </a:lnTo>
                <a:lnTo>
                  <a:pt x="9131948" y="0"/>
                </a:lnTo>
                <a:cubicBezTo>
                  <a:pt x="9130762" y="135829"/>
                  <a:pt x="9129575" y="271659"/>
                  <a:pt x="9128389" y="407488"/>
                </a:cubicBezTo>
                <a:lnTo>
                  <a:pt x="0" y="407488"/>
                </a:lnTo>
                <a:close/>
              </a:path>
            </a:pathLst>
          </a:custGeom>
          <a:solidFill>
            <a:srgbClr val="CACACA">
              <a:alpha val="2549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9">
            <a:extLst>
              <a:ext uri="{FF2B5EF4-FFF2-40B4-BE49-F238E27FC236}">
                <a16:creationId xmlns:a16="http://schemas.microsoft.com/office/drawing/2014/main" id="{BF8948A4-001C-AF46-31EA-3951161E6042}"/>
              </a:ext>
            </a:extLst>
          </p:cNvPr>
          <p:cNvSpPr/>
          <p:nvPr userDrawn="1"/>
        </p:nvSpPr>
        <p:spPr>
          <a:xfrm flipH="1">
            <a:off x="12994728" y="9675768"/>
            <a:ext cx="5293272" cy="611232"/>
          </a:xfrm>
          <a:custGeom>
            <a:avLst/>
            <a:gdLst>
              <a:gd name="connsiteX0" fmla="*/ 0 w 3733800"/>
              <a:gd name="connsiteY0" fmla="*/ 407488 h 407488"/>
              <a:gd name="connsiteX1" fmla="*/ 206258 w 3733800"/>
              <a:gd name="connsiteY1" fmla="*/ 0 h 407488"/>
              <a:gd name="connsiteX2" fmla="*/ 3733800 w 3733800"/>
              <a:gd name="connsiteY2" fmla="*/ 0 h 407488"/>
              <a:gd name="connsiteX3" fmla="*/ 3527542 w 3733800"/>
              <a:gd name="connsiteY3" fmla="*/ 407488 h 407488"/>
              <a:gd name="connsiteX4" fmla="*/ 0 w 3733800"/>
              <a:gd name="connsiteY4" fmla="*/ 407488 h 407488"/>
              <a:gd name="connsiteX0" fmla="*/ 0 w 3528848"/>
              <a:gd name="connsiteY0" fmla="*/ 396977 h 407488"/>
              <a:gd name="connsiteX1" fmla="*/ 1306 w 3528848"/>
              <a:gd name="connsiteY1" fmla="*/ 0 h 407488"/>
              <a:gd name="connsiteX2" fmla="*/ 3528848 w 3528848"/>
              <a:gd name="connsiteY2" fmla="*/ 0 h 407488"/>
              <a:gd name="connsiteX3" fmla="*/ 3322590 w 3528848"/>
              <a:gd name="connsiteY3" fmla="*/ 407488 h 407488"/>
              <a:gd name="connsiteX4" fmla="*/ 0 w 3528848"/>
              <a:gd name="connsiteY4" fmla="*/ 396977 h 40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8848" h="407488">
                <a:moveTo>
                  <a:pt x="0" y="396977"/>
                </a:moveTo>
                <a:cubicBezTo>
                  <a:pt x="435" y="264651"/>
                  <a:pt x="871" y="132326"/>
                  <a:pt x="1306" y="0"/>
                </a:cubicBezTo>
                <a:lnTo>
                  <a:pt x="3528848" y="0"/>
                </a:lnTo>
                <a:lnTo>
                  <a:pt x="3322590" y="407488"/>
                </a:lnTo>
                <a:lnTo>
                  <a:pt x="0" y="396977"/>
                </a:lnTo>
                <a:close/>
              </a:path>
            </a:pathLst>
          </a:custGeom>
          <a:solidFill>
            <a:srgbClr val="007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0B391870-6AD3-E5A9-88BF-36810CD76FBC}"/>
              </a:ext>
            </a:extLst>
          </p:cNvPr>
          <p:cNvSpPr>
            <a:spLocks noGrp="1"/>
          </p:cNvSpPr>
          <p:nvPr>
            <p:ph type="body" sz="quarter" idx="10"/>
          </p:nvPr>
        </p:nvSpPr>
        <p:spPr>
          <a:xfrm>
            <a:off x="685800" y="9675770"/>
            <a:ext cx="7772400" cy="611232"/>
          </a:xfrm>
          <a:prstGeom prst="rect">
            <a:avLst/>
          </a:prstGeom>
        </p:spPr>
        <p:txBody>
          <a:bodyPr anchor="ctr"/>
          <a:lstStyle>
            <a:lvl1pPr>
              <a:defRPr sz="1650">
                <a:solidFill>
                  <a:srgbClr val="606060"/>
                </a:solidFill>
                <a:latin typeface="Arial" panose="020B0604020202020204" pitchFamily="34" charset="0"/>
                <a:cs typeface="Arial" panose="020B0604020202020204" pitchFamily="34" charset="0"/>
              </a:defRPr>
            </a:lvl1pPr>
          </a:lstStyle>
          <a:p>
            <a:pPr lvl="0"/>
            <a:r>
              <a:rPr lang="en-GB"/>
              <a:t>Click to edit Master text styles</a:t>
            </a:r>
          </a:p>
        </p:txBody>
      </p:sp>
      <p:sp>
        <p:nvSpPr>
          <p:cNvPr id="13" name="Text Placeholder 12">
            <a:extLst>
              <a:ext uri="{FF2B5EF4-FFF2-40B4-BE49-F238E27FC236}">
                <a16:creationId xmlns:a16="http://schemas.microsoft.com/office/drawing/2014/main" id="{D2185683-ECC2-7A3B-1A3D-22EB63F0EFAB}"/>
              </a:ext>
            </a:extLst>
          </p:cNvPr>
          <p:cNvSpPr>
            <a:spLocks noGrp="1"/>
          </p:cNvSpPr>
          <p:nvPr>
            <p:ph type="body" sz="quarter" idx="18" hasCustomPrompt="1"/>
          </p:nvPr>
        </p:nvSpPr>
        <p:spPr>
          <a:xfrm>
            <a:off x="6968039" y="6629399"/>
            <a:ext cx="3314700" cy="914400"/>
          </a:xfrm>
          <a:prstGeom prst="rect">
            <a:avLst/>
          </a:prstGeom>
        </p:spPr>
        <p:txBody>
          <a:bodyPr/>
          <a:lstStyle>
            <a:lvl1pPr marL="0" indent="0">
              <a:buNone/>
              <a:defRPr sz="3000" b="1">
                <a:solidFill>
                  <a:srgbClr val="606060"/>
                </a:solidFill>
              </a:defRPr>
            </a:lvl1pPr>
          </a:lstStyle>
          <a:p>
            <a:r>
              <a:rPr lang="en-GB"/>
              <a:t>Click to edit Master title style</a:t>
            </a:r>
            <a:endParaRPr lang="en-US"/>
          </a:p>
        </p:txBody>
      </p:sp>
      <p:sp>
        <p:nvSpPr>
          <p:cNvPr id="14" name="Text Placeholder 12">
            <a:extLst>
              <a:ext uri="{FF2B5EF4-FFF2-40B4-BE49-F238E27FC236}">
                <a16:creationId xmlns:a16="http://schemas.microsoft.com/office/drawing/2014/main" id="{D81844AD-D942-2330-DB16-ECB9E1C0B677}"/>
              </a:ext>
            </a:extLst>
          </p:cNvPr>
          <p:cNvSpPr>
            <a:spLocks noGrp="1"/>
          </p:cNvSpPr>
          <p:nvPr>
            <p:ph type="body" sz="quarter" idx="19" hasCustomPrompt="1"/>
          </p:nvPr>
        </p:nvSpPr>
        <p:spPr>
          <a:xfrm>
            <a:off x="13908092" y="6629399"/>
            <a:ext cx="3314700" cy="914400"/>
          </a:xfrm>
          <a:prstGeom prst="rect">
            <a:avLst/>
          </a:prstGeom>
        </p:spPr>
        <p:txBody>
          <a:bodyPr/>
          <a:lstStyle>
            <a:lvl1pPr marL="0" indent="0">
              <a:buNone/>
              <a:defRPr sz="3000" b="1">
                <a:solidFill>
                  <a:srgbClr val="606060"/>
                </a:solidFill>
              </a:defRPr>
            </a:lvl1pPr>
          </a:lstStyle>
          <a:p>
            <a:r>
              <a:rPr lang="en-GB"/>
              <a:t>Click to edit Master title style</a:t>
            </a:r>
            <a:endParaRPr lang="en-US"/>
          </a:p>
        </p:txBody>
      </p:sp>
      <p:sp>
        <p:nvSpPr>
          <p:cNvPr id="18" name="Text Placeholder 11">
            <a:extLst>
              <a:ext uri="{FF2B5EF4-FFF2-40B4-BE49-F238E27FC236}">
                <a16:creationId xmlns:a16="http://schemas.microsoft.com/office/drawing/2014/main" id="{868D843A-72D0-2E0F-70B7-F86F0FFD2652}"/>
              </a:ext>
            </a:extLst>
          </p:cNvPr>
          <p:cNvSpPr>
            <a:spLocks noGrp="1"/>
          </p:cNvSpPr>
          <p:nvPr>
            <p:ph type="body" sz="quarter" idx="20" hasCustomPrompt="1"/>
          </p:nvPr>
        </p:nvSpPr>
        <p:spPr>
          <a:xfrm>
            <a:off x="781296" y="687255"/>
            <a:ext cx="12213432" cy="914400"/>
          </a:xfrm>
          <a:prstGeom prst="rect">
            <a:avLst/>
          </a:prstGeom>
        </p:spPr>
        <p:txBody>
          <a:bodyPr/>
          <a:lstStyle>
            <a:lvl1pPr marL="0" indent="0">
              <a:buNone/>
              <a:defRPr sz="6000" b="1">
                <a:solidFill>
                  <a:srgbClr val="606060"/>
                </a:solidFill>
                <a:latin typeface="Arial" panose="020B0604020202020204" pitchFamily="34" charset="0"/>
                <a:cs typeface="Arial" panose="020B0604020202020204" pitchFamily="34" charset="0"/>
              </a:defRPr>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GB"/>
              <a:t>Click to edit Master title style</a:t>
            </a:r>
            <a:endParaRPr lang="en-US"/>
          </a:p>
        </p:txBody>
      </p:sp>
    </p:spTree>
    <p:extLst>
      <p:ext uri="{BB962C8B-B14F-4D97-AF65-F5344CB8AC3E}">
        <p14:creationId xmlns:p14="http://schemas.microsoft.com/office/powerpoint/2010/main" val="29156041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speakers blank ">
    <p:spTree>
      <p:nvGrpSpPr>
        <p:cNvPr id="1" name=""/>
        <p:cNvGrpSpPr/>
        <p:nvPr/>
      </p:nvGrpSpPr>
      <p:grpSpPr>
        <a:xfrm>
          <a:off x="0" y="0"/>
          <a:ext cx="0" cy="0"/>
          <a:chOff x="0" y="0"/>
          <a:chExt cx="0" cy="0"/>
        </a:xfrm>
      </p:grpSpPr>
      <p:sp>
        <p:nvSpPr>
          <p:cNvPr id="19" name="Text Placeholder 5">
            <a:extLst>
              <a:ext uri="{FF2B5EF4-FFF2-40B4-BE49-F238E27FC236}">
                <a16:creationId xmlns:a16="http://schemas.microsoft.com/office/drawing/2014/main" id="{E7D90DF3-F39F-DBC8-F5C2-752CE49EA7D4}"/>
              </a:ext>
            </a:extLst>
          </p:cNvPr>
          <p:cNvSpPr>
            <a:spLocks noGrp="1"/>
          </p:cNvSpPr>
          <p:nvPr>
            <p:ph type="body" sz="quarter" idx="12"/>
          </p:nvPr>
        </p:nvSpPr>
        <p:spPr>
          <a:xfrm>
            <a:off x="10756967" y="8115300"/>
            <a:ext cx="3422076" cy="1257300"/>
          </a:xfrm>
          <a:prstGeom prst="rect">
            <a:avLst/>
          </a:prstGeom>
        </p:spPr>
        <p:txBody>
          <a:bodyPr/>
          <a:lstStyle>
            <a:lvl1pPr marL="0" indent="0">
              <a:buNone/>
              <a:defRPr sz="2100" b="1">
                <a:solidFill>
                  <a:srgbClr val="008F9C"/>
                </a:solidFill>
                <a:latin typeface="Arial" panose="020B0604020202020204" pitchFamily="34" charset="0"/>
                <a:cs typeface="Arial" panose="020B0604020202020204" pitchFamily="34" charset="0"/>
              </a:defRPr>
            </a:lvl1pPr>
            <a:lvl2pPr>
              <a:defRPr sz="3600" b="1">
                <a:solidFill>
                  <a:srgbClr val="008F9C"/>
                </a:solidFill>
                <a:latin typeface="Arial" panose="020B0604020202020204" pitchFamily="34" charset="0"/>
                <a:cs typeface="Arial" panose="020B0604020202020204" pitchFamily="34" charset="0"/>
              </a:defRPr>
            </a:lvl2pPr>
            <a:lvl3pPr>
              <a:defRPr sz="3600" b="1">
                <a:solidFill>
                  <a:srgbClr val="008F9C"/>
                </a:solidFill>
                <a:latin typeface="Arial" panose="020B0604020202020204" pitchFamily="34" charset="0"/>
                <a:cs typeface="Arial" panose="020B0604020202020204" pitchFamily="34" charset="0"/>
              </a:defRPr>
            </a:lvl3pPr>
            <a:lvl4pPr>
              <a:defRPr sz="3600" b="1">
                <a:solidFill>
                  <a:srgbClr val="008F9C"/>
                </a:solidFill>
                <a:latin typeface="Arial" panose="020B0604020202020204" pitchFamily="34" charset="0"/>
                <a:cs typeface="Arial" panose="020B0604020202020204" pitchFamily="34" charset="0"/>
              </a:defRPr>
            </a:lvl4pPr>
            <a:lvl5pPr>
              <a:defRPr sz="3600" b="1">
                <a:solidFill>
                  <a:srgbClr val="008F9C"/>
                </a:solidFill>
                <a:latin typeface="Arial" panose="020B0604020202020204" pitchFamily="34" charset="0"/>
                <a:cs typeface="Arial" panose="020B0604020202020204" pitchFamily="34" charset="0"/>
              </a:defRPr>
            </a:lvl5pPr>
          </a:lstStyle>
          <a:p>
            <a:pPr lvl="0"/>
            <a:r>
              <a:rPr lang="en-GB"/>
              <a:t>Click to edit Master text styles</a:t>
            </a:r>
          </a:p>
        </p:txBody>
      </p:sp>
      <p:sp>
        <p:nvSpPr>
          <p:cNvPr id="7" name="Text Placeholder 5">
            <a:extLst>
              <a:ext uri="{FF2B5EF4-FFF2-40B4-BE49-F238E27FC236}">
                <a16:creationId xmlns:a16="http://schemas.microsoft.com/office/drawing/2014/main" id="{D30C567B-61E8-C20E-CC6F-67C0A4E6ADF4}"/>
              </a:ext>
            </a:extLst>
          </p:cNvPr>
          <p:cNvSpPr>
            <a:spLocks noGrp="1"/>
          </p:cNvSpPr>
          <p:nvPr>
            <p:ph type="body" sz="quarter" idx="13"/>
          </p:nvPr>
        </p:nvSpPr>
        <p:spPr>
          <a:xfrm>
            <a:off x="2527367" y="8115300"/>
            <a:ext cx="3422076" cy="1257300"/>
          </a:xfrm>
          <a:prstGeom prst="rect">
            <a:avLst/>
          </a:prstGeom>
        </p:spPr>
        <p:txBody>
          <a:bodyPr/>
          <a:lstStyle>
            <a:lvl1pPr marL="0" indent="0">
              <a:buNone/>
              <a:defRPr sz="2100" b="1">
                <a:solidFill>
                  <a:srgbClr val="008F9C"/>
                </a:solidFill>
                <a:latin typeface="Arial" panose="020B0604020202020204" pitchFamily="34" charset="0"/>
                <a:cs typeface="Arial" panose="020B0604020202020204" pitchFamily="34" charset="0"/>
              </a:defRPr>
            </a:lvl1pPr>
            <a:lvl2pPr>
              <a:defRPr sz="3600" b="1">
                <a:solidFill>
                  <a:srgbClr val="008F9C"/>
                </a:solidFill>
                <a:latin typeface="Arial" panose="020B0604020202020204" pitchFamily="34" charset="0"/>
                <a:cs typeface="Arial" panose="020B0604020202020204" pitchFamily="34" charset="0"/>
              </a:defRPr>
            </a:lvl2pPr>
            <a:lvl3pPr>
              <a:defRPr sz="3600" b="1">
                <a:solidFill>
                  <a:srgbClr val="008F9C"/>
                </a:solidFill>
                <a:latin typeface="Arial" panose="020B0604020202020204" pitchFamily="34" charset="0"/>
                <a:cs typeface="Arial" panose="020B0604020202020204" pitchFamily="34" charset="0"/>
              </a:defRPr>
            </a:lvl3pPr>
            <a:lvl4pPr>
              <a:defRPr sz="3600" b="1">
                <a:solidFill>
                  <a:srgbClr val="008F9C"/>
                </a:solidFill>
                <a:latin typeface="Arial" panose="020B0604020202020204" pitchFamily="34" charset="0"/>
                <a:cs typeface="Arial" panose="020B0604020202020204" pitchFamily="34" charset="0"/>
              </a:defRPr>
            </a:lvl4pPr>
            <a:lvl5pPr>
              <a:defRPr sz="3600" b="1">
                <a:solidFill>
                  <a:srgbClr val="008F9C"/>
                </a:solidFill>
                <a:latin typeface="Arial" panose="020B0604020202020204" pitchFamily="34" charset="0"/>
                <a:cs typeface="Arial" panose="020B0604020202020204" pitchFamily="34" charset="0"/>
              </a:defRPr>
            </a:lvl5pPr>
          </a:lstStyle>
          <a:p>
            <a:pPr lvl="0"/>
            <a:r>
              <a:rPr lang="en-GB"/>
              <a:t>Click to edit Master text styles</a:t>
            </a:r>
          </a:p>
        </p:txBody>
      </p:sp>
      <p:sp>
        <p:nvSpPr>
          <p:cNvPr id="8" name="Parallelogram 7">
            <a:extLst>
              <a:ext uri="{FF2B5EF4-FFF2-40B4-BE49-F238E27FC236}">
                <a16:creationId xmlns:a16="http://schemas.microsoft.com/office/drawing/2014/main" id="{894DCCE5-9876-1395-5A19-8B5B879B49F8}"/>
              </a:ext>
            </a:extLst>
          </p:cNvPr>
          <p:cNvSpPr/>
          <p:nvPr userDrawn="1"/>
        </p:nvSpPr>
        <p:spPr>
          <a:xfrm flipH="1">
            <a:off x="1689" y="9675768"/>
            <a:ext cx="13697922" cy="611232"/>
          </a:xfrm>
          <a:custGeom>
            <a:avLst/>
            <a:gdLst>
              <a:gd name="connsiteX0" fmla="*/ 0 w 9361674"/>
              <a:gd name="connsiteY0" fmla="*/ 407488 h 407488"/>
              <a:gd name="connsiteX1" fmla="*/ 206258 w 9361674"/>
              <a:gd name="connsiteY1" fmla="*/ 0 h 407488"/>
              <a:gd name="connsiteX2" fmla="*/ 9361674 w 9361674"/>
              <a:gd name="connsiteY2" fmla="*/ 0 h 407488"/>
              <a:gd name="connsiteX3" fmla="*/ 9155416 w 9361674"/>
              <a:gd name="connsiteY3" fmla="*/ 407488 h 407488"/>
              <a:gd name="connsiteX4" fmla="*/ 0 w 9361674"/>
              <a:gd name="connsiteY4" fmla="*/ 407488 h 407488"/>
              <a:gd name="connsiteX0" fmla="*/ 0 w 9155416"/>
              <a:gd name="connsiteY0" fmla="*/ 407488 h 407488"/>
              <a:gd name="connsiteX1" fmla="*/ 206258 w 9155416"/>
              <a:gd name="connsiteY1" fmla="*/ 0 h 407488"/>
              <a:gd name="connsiteX2" fmla="*/ 9131948 w 9155416"/>
              <a:gd name="connsiteY2" fmla="*/ 0 h 407488"/>
              <a:gd name="connsiteX3" fmla="*/ 9155416 w 9155416"/>
              <a:gd name="connsiteY3" fmla="*/ 407488 h 407488"/>
              <a:gd name="connsiteX4" fmla="*/ 0 w 9155416"/>
              <a:gd name="connsiteY4" fmla="*/ 407488 h 407488"/>
              <a:gd name="connsiteX0" fmla="*/ 0 w 9131948"/>
              <a:gd name="connsiteY0" fmla="*/ 407488 h 407488"/>
              <a:gd name="connsiteX1" fmla="*/ 206258 w 9131948"/>
              <a:gd name="connsiteY1" fmla="*/ 0 h 407488"/>
              <a:gd name="connsiteX2" fmla="*/ 9131948 w 9131948"/>
              <a:gd name="connsiteY2" fmla="*/ 0 h 407488"/>
              <a:gd name="connsiteX3" fmla="*/ 9128389 w 9131948"/>
              <a:gd name="connsiteY3" fmla="*/ 407488 h 407488"/>
              <a:gd name="connsiteX4" fmla="*/ 0 w 9131948"/>
              <a:gd name="connsiteY4" fmla="*/ 407488 h 40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1948" h="407488">
                <a:moveTo>
                  <a:pt x="0" y="407488"/>
                </a:moveTo>
                <a:lnTo>
                  <a:pt x="206258" y="0"/>
                </a:lnTo>
                <a:lnTo>
                  <a:pt x="9131948" y="0"/>
                </a:lnTo>
                <a:cubicBezTo>
                  <a:pt x="9130762" y="135829"/>
                  <a:pt x="9129575" y="271659"/>
                  <a:pt x="9128389" y="407488"/>
                </a:cubicBezTo>
                <a:lnTo>
                  <a:pt x="0" y="407488"/>
                </a:lnTo>
                <a:close/>
              </a:path>
            </a:pathLst>
          </a:custGeom>
          <a:solidFill>
            <a:srgbClr val="CACACA">
              <a:alpha val="2549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9">
            <a:extLst>
              <a:ext uri="{FF2B5EF4-FFF2-40B4-BE49-F238E27FC236}">
                <a16:creationId xmlns:a16="http://schemas.microsoft.com/office/drawing/2014/main" id="{EE9D6224-C6E6-E6FA-F7A8-6C3419F80D1E}"/>
              </a:ext>
            </a:extLst>
          </p:cNvPr>
          <p:cNvSpPr/>
          <p:nvPr userDrawn="1"/>
        </p:nvSpPr>
        <p:spPr>
          <a:xfrm flipH="1">
            <a:off x="12994728" y="9675768"/>
            <a:ext cx="5293272" cy="611232"/>
          </a:xfrm>
          <a:custGeom>
            <a:avLst/>
            <a:gdLst>
              <a:gd name="connsiteX0" fmla="*/ 0 w 3733800"/>
              <a:gd name="connsiteY0" fmla="*/ 407488 h 407488"/>
              <a:gd name="connsiteX1" fmla="*/ 206258 w 3733800"/>
              <a:gd name="connsiteY1" fmla="*/ 0 h 407488"/>
              <a:gd name="connsiteX2" fmla="*/ 3733800 w 3733800"/>
              <a:gd name="connsiteY2" fmla="*/ 0 h 407488"/>
              <a:gd name="connsiteX3" fmla="*/ 3527542 w 3733800"/>
              <a:gd name="connsiteY3" fmla="*/ 407488 h 407488"/>
              <a:gd name="connsiteX4" fmla="*/ 0 w 3733800"/>
              <a:gd name="connsiteY4" fmla="*/ 407488 h 407488"/>
              <a:gd name="connsiteX0" fmla="*/ 0 w 3528848"/>
              <a:gd name="connsiteY0" fmla="*/ 396977 h 407488"/>
              <a:gd name="connsiteX1" fmla="*/ 1306 w 3528848"/>
              <a:gd name="connsiteY1" fmla="*/ 0 h 407488"/>
              <a:gd name="connsiteX2" fmla="*/ 3528848 w 3528848"/>
              <a:gd name="connsiteY2" fmla="*/ 0 h 407488"/>
              <a:gd name="connsiteX3" fmla="*/ 3322590 w 3528848"/>
              <a:gd name="connsiteY3" fmla="*/ 407488 h 407488"/>
              <a:gd name="connsiteX4" fmla="*/ 0 w 3528848"/>
              <a:gd name="connsiteY4" fmla="*/ 396977 h 40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8848" h="407488">
                <a:moveTo>
                  <a:pt x="0" y="396977"/>
                </a:moveTo>
                <a:cubicBezTo>
                  <a:pt x="435" y="264651"/>
                  <a:pt x="871" y="132326"/>
                  <a:pt x="1306" y="0"/>
                </a:cubicBezTo>
                <a:lnTo>
                  <a:pt x="3528848" y="0"/>
                </a:lnTo>
                <a:lnTo>
                  <a:pt x="3322590" y="407488"/>
                </a:lnTo>
                <a:lnTo>
                  <a:pt x="0" y="396977"/>
                </a:lnTo>
                <a:close/>
              </a:path>
            </a:pathLst>
          </a:custGeom>
          <a:solidFill>
            <a:srgbClr val="007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5">
            <a:extLst>
              <a:ext uri="{FF2B5EF4-FFF2-40B4-BE49-F238E27FC236}">
                <a16:creationId xmlns:a16="http://schemas.microsoft.com/office/drawing/2014/main" id="{E925D5FA-7B38-6DBD-FA6C-A4EA8C75DBD3}"/>
              </a:ext>
            </a:extLst>
          </p:cNvPr>
          <p:cNvSpPr>
            <a:spLocks noGrp="1"/>
          </p:cNvSpPr>
          <p:nvPr>
            <p:ph type="body" sz="quarter" idx="10"/>
          </p:nvPr>
        </p:nvSpPr>
        <p:spPr>
          <a:xfrm>
            <a:off x="685800" y="9675770"/>
            <a:ext cx="7772400" cy="611232"/>
          </a:xfrm>
          <a:prstGeom prst="rect">
            <a:avLst/>
          </a:prstGeom>
        </p:spPr>
        <p:txBody>
          <a:bodyPr anchor="ctr"/>
          <a:lstStyle>
            <a:lvl1pPr>
              <a:defRPr sz="1650">
                <a:solidFill>
                  <a:srgbClr val="606060"/>
                </a:solidFill>
                <a:latin typeface="Arial" panose="020B0604020202020204" pitchFamily="34" charset="0"/>
                <a:cs typeface="Arial" panose="020B0604020202020204" pitchFamily="34" charset="0"/>
              </a:defRPr>
            </a:lvl1pPr>
          </a:lstStyle>
          <a:p>
            <a:pPr lvl="0"/>
            <a:r>
              <a:rPr lang="en-GB"/>
              <a:t>Click to edit Master text styles</a:t>
            </a:r>
          </a:p>
        </p:txBody>
      </p:sp>
      <p:sp>
        <p:nvSpPr>
          <p:cNvPr id="5" name="Title 4">
            <a:extLst>
              <a:ext uri="{FF2B5EF4-FFF2-40B4-BE49-F238E27FC236}">
                <a16:creationId xmlns:a16="http://schemas.microsoft.com/office/drawing/2014/main" id="{907E227C-DCC9-D28C-35A0-DD85CA658B66}"/>
              </a:ext>
            </a:extLst>
          </p:cNvPr>
          <p:cNvSpPr>
            <a:spLocks noGrp="1"/>
          </p:cNvSpPr>
          <p:nvPr>
            <p:ph type="title"/>
          </p:nvPr>
        </p:nvSpPr>
        <p:spPr>
          <a:xfrm>
            <a:off x="2527367" y="7049316"/>
            <a:ext cx="3422076" cy="914400"/>
          </a:xfrm>
          <a:prstGeom prst="rect">
            <a:avLst/>
          </a:prstGeom>
        </p:spPr>
        <p:txBody>
          <a:bodyPr/>
          <a:lstStyle>
            <a:lvl1pPr>
              <a:defRPr sz="3000" b="1">
                <a:solidFill>
                  <a:srgbClr val="606060"/>
                </a:solidFill>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11" name="Text Placeholder 12">
            <a:extLst>
              <a:ext uri="{FF2B5EF4-FFF2-40B4-BE49-F238E27FC236}">
                <a16:creationId xmlns:a16="http://schemas.microsoft.com/office/drawing/2014/main" id="{935EA10E-1165-89ED-82B6-DC3E0B4127CD}"/>
              </a:ext>
            </a:extLst>
          </p:cNvPr>
          <p:cNvSpPr>
            <a:spLocks noGrp="1"/>
          </p:cNvSpPr>
          <p:nvPr>
            <p:ph type="body" sz="quarter" idx="18" hasCustomPrompt="1"/>
          </p:nvPr>
        </p:nvSpPr>
        <p:spPr>
          <a:xfrm>
            <a:off x="10756967" y="7049316"/>
            <a:ext cx="3314700" cy="914400"/>
          </a:xfrm>
          <a:prstGeom prst="rect">
            <a:avLst/>
          </a:prstGeom>
        </p:spPr>
        <p:txBody>
          <a:bodyPr/>
          <a:lstStyle>
            <a:lvl1pPr marL="0" indent="0">
              <a:buNone/>
              <a:defRPr sz="3000" b="1">
                <a:solidFill>
                  <a:srgbClr val="606060"/>
                </a:solidFill>
              </a:defRPr>
            </a:lvl1pPr>
          </a:lstStyle>
          <a:p>
            <a:r>
              <a:rPr lang="en-GB"/>
              <a:t>Click to edit Master title style</a:t>
            </a:r>
            <a:endParaRPr lang="en-US"/>
          </a:p>
        </p:txBody>
      </p:sp>
      <p:sp>
        <p:nvSpPr>
          <p:cNvPr id="6" name="Text Placeholder 11">
            <a:extLst>
              <a:ext uri="{FF2B5EF4-FFF2-40B4-BE49-F238E27FC236}">
                <a16:creationId xmlns:a16="http://schemas.microsoft.com/office/drawing/2014/main" id="{E1969D2C-65A5-62AB-5F20-D8B8EF6947B6}"/>
              </a:ext>
            </a:extLst>
          </p:cNvPr>
          <p:cNvSpPr>
            <a:spLocks noGrp="1"/>
          </p:cNvSpPr>
          <p:nvPr>
            <p:ph type="body" sz="quarter" idx="20" hasCustomPrompt="1"/>
          </p:nvPr>
        </p:nvSpPr>
        <p:spPr>
          <a:xfrm>
            <a:off x="781296" y="687255"/>
            <a:ext cx="12213432" cy="914400"/>
          </a:xfrm>
          <a:prstGeom prst="rect">
            <a:avLst/>
          </a:prstGeom>
        </p:spPr>
        <p:txBody>
          <a:bodyPr/>
          <a:lstStyle>
            <a:lvl1pPr marL="0" indent="0">
              <a:buNone/>
              <a:defRPr sz="6000" b="1">
                <a:solidFill>
                  <a:srgbClr val="606060"/>
                </a:solidFill>
                <a:latin typeface="Arial" panose="020B0604020202020204" pitchFamily="34" charset="0"/>
                <a:cs typeface="Arial" panose="020B0604020202020204" pitchFamily="34" charset="0"/>
              </a:defRPr>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GB"/>
              <a:t>Click to edit Master title style</a:t>
            </a:r>
            <a:endParaRPr lang="en-US"/>
          </a:p>
        </p:txBody>
      </p:sp>
    </p:spTree>
    <p:extLst>
      <p:ext uri="{BB962C8B-B14F-4D97-AF65-F5344CB8AC3E}">
        <p14:creationId xmlns:p14="http://schemas.microsoft.com/office/powerpoint/2010/main" val="28686898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 speakers blank ">
    <p:spTree>
      <p:nvGrpSpPr>
        <p:cNvPr id="1" name=""/>
        <p:cNvGrpSpPr/>
        <p:nvPr/>
      </p:nvGrpSpPr>
      <p:grpSpPr>
        <a:xfrm>
          <a:off x="0" y="0"/>
          <a:ext cx="0" cy="0"/>
          <a:chOff x="0" y="0"/>
          <a:chExt cx="0" cy="0"/>
        </a:xfrm>
      </p:grpSpPr>
      <p:sp>
        <p:nvSpPr>
          <p:cNvPr id="19" name="Text Placeholder 5">
            <a:extLst>
              <a:ext uri="{FF2B5EF4-FFF2-40B4-BE49-F238E27FC236}">
                <a16:creationId xmlns:a16="http://schemas.microsoft.com/office/drawing/2014/main" id="{E7D90DF3-F39F-DBC8-F5C2-752CE49EA7D4}"/>
              </a:ext>
            </a:extLst>
          </p:cNvPr>
          <p:cNvSpPr>
            <a:spLocks noGrp="1"/>
          </p:cNvSpPr>
          <p:nvPr>
            <p:ph type="body" sz="quarter" idx="12"/>
          </p:nvPr>
        </p:nvSpPr>
        <p:spPr>
          <a:xfrm>
            <a:off x="1167731" y="8115300"/>
            <a:ext cx="3422076" cy="1257300"/>
          </a:xfrm>
          <a:prstGeom prst="rect">
            <a:avLst/>
          </a:prstGeom>
        </p:spPr>
        <p:txBody>
          <a:bodyPr/>
          <a:lstStyle>
            <a:lvl1pPr marL="0" indent="0">
              <a:buNone/>
              <a:defRPr sz="2100" b="1">
                <a:solidFill>
                  <a:srgbClr val="008F9C"/>
                </a:solidFill>
                <a:latin typeface="Arial" panose="020B0604020202020204" pitchFamily="34" charset="0"/>
                <a:cs typeface="Arial" panose="020B0604020202020204" pitchFamily="34" charset="0"/>
              </a:defRPr>
            </a:lvl1pPr>
            <a:lvl2pPr>
              <a:defRPr sz="3600" b="1">
                <a:solidFill>
                  <a:srgbClr val="008F9C"/>
                </a:solidFill>
                <a:latin typeface="Arial" panose="020B0604020202020204" pitchFamily="34" charset="0"/>
                <a:cs typeface="Arial" panose="020B0604020202020204" pitchFamily="34" charset="0"/>
              </a:defRPr>
            </a:lvl2pPr>
            <a:lvl3pPr>
              <a:defRPr sz="3600" b="1">
                <a:solidFill>
                  <a:srgbClr val="008F9C"/>
                </a:solidFill>
                <a:latin typeface="Arial" panose="020B0604020202020204" pitchFamily="34" charset="0"/>
                <a:cs typeface="Arial" panose="020B0604020202020204" pitchFamily="34" charset="0"/>
              </a:defRPr>
            </a:lvl3pPr>
            <a:lvl4pPr>
              <a:defRPr sz="3600" b="1">
                <a:solidFill>
                  <a:srgbClr val="008F9C"/>
                </a:solidFill>
                <a:latin typeface="Arial" panose="020B0604020202020204" pitchFamily="34" charset="0"/>
                <a:cs typeface="Arial" panose="020B0604020202020204" pitchFamily="34" charset="0"/>
              </a:defRPr>
            </a:lvl4pPr>
            <a:lvl5pPr>
              <a:defRPr sz="3600" b="1">
                <a:solidFill>
                  <a:srgbClr val="008F9C"/>
                </a:solidFill>
                <a:latin typeface="Arial" panose="020B0604020202020204" pitchFamily="34" charset="0"/>
                <a:cs typeface="Arial" panose="020B0604020202020204" pitchFamily="34" charset="0"/>
              </a:defRPr>
            </a:lvl5pPr>
          </a:lstStyle>
          <a:p>
            <a:pPr lvl="0"/>
            <a:r>
              <a:rPr lang="en-GB"/>
              <a:t>Click to edit Master text styles</a:t>
            </a:r>
          </a:p>
        </p:txBody>
      </p:sp>
      <p:sp>
        <p:nvSpPr>
          <p:cNvPr id="2" name="Parallelogram 7">
            <a:extLst>
              <a:ext uri="{FF2B5EF4-FFF2-40B4-BE49-F238E27FC236}">
                <a16:creationId xmlns:a16="http://schemas.microsoft.com/office/drawing/2014/main" id="{0B3DD48E-1156-B981-E6E3-1756791B2759}"/>
              </a:ext>
            </a:extLst>
          </p:cNvPr>
          <p:cNvSpPr/>
          <p:nvPr userDrawn="1"/>
        </p:nvSpPr>
        <p:spPr>
          <a:xfrm flipH="1">
            <a:off x="1689" y="9675768"/>
            <a:ext cx="13697922" cy="611232"/>
          </a:xfrm>
          <a:custGeom>
            <a:avLst/>
            <a:gdLst>
              <a:gd name="connsiteX0" fmla="*/ 0 w 9361674"/>
              <a:gd name="connsiteY0" fmla="*/ 407488 h 407488"/>
              <a:gd name="connsiteX1" fmla="*/ 206258 w 9361674"/>
              <a:gd name="connsiteY1" fmla="*/ 0 h 407488"/>
              <a:gd name="connsiteX2" fmla="*/ 9361674 w 9361674"/>
              <a:gd name="connsiteY2" fmla="*/ 0 h 407488"/>
              <a:gd name="connsiteX3" fmla="*/ 9155416 w 9361674"/>
              <a:gd name="connsiteY3" fmla="*/ 407488 h 407488"/>
              <a:gd name="connsiteX4" fmla="*/ 0 w 9361674"/>
              <a:gd name="connsiteY4" fmla="*/ 407488 h 407488"/>
              <a:gd name="connsiteX0" fmla="*/ 0 w 9155416"/>
              <a:gd name="connsiteY0" fmla="*/ 407488 h 407488"/>
              <a:gd name="connsiteX1" fmla="*/ 206258 w 9155416"/>
              <a:gd name="connsiteY1" fmla="*/ 0 h 407488"/>
              <a:gd name="connsiteX2" fmla="*/ 9131948 w 9155416"/>
              <a:gd name="connsiteY2" fmla="*/ 0 h 407488"/>
              <a:gd name="connsiteX3" fmla="*/ 9155416 w 9155416"/>
              <a:gd name="connsiteY3" fmla="*/ 407488 h 407488"/>
              <a:gd name="connsiteX4" fmla="*/ 0 w 9155416"/>
              <a:gd name="connsiteY4" fmla="*/ 407488 h 407488"/>
              <a:gd name="connsiteX0" fmla="*/ 0 w 9131948"/>
              <a:gd name="connsiteY0" fmla="*/ 407488 h 407488"/>
              <a:gd name="connsiteX1" fmla="*/ 206258 w 9131948"/>
              <a:gd name="connsiteY1" fmla="*/ 0 h 407488"/>
              <a:gd name="connsiteX2" fmla="*/ 9131948 w 9131948"/>
              <a:gd name="connsiteY2" fmla="*/ 0 h 407488"/>
              <a:gd name="connsiteX3" fmla="*/ 9128389 w 9131948"/>
              <a:gd name="connsiteY3" fmla="*/ 407488 h 407488"/>
              <a:gd name="connsiteX4" fmla="*/ 0 w 9131948"/>
              <a:gd name="connsiteY4" fmla="*/ 407488 h 40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1948" h="407488">
                <a:moveTo>
                  <a:pt x="0" y="407488"/>
                </a:moveTo>
                <a:lnTo>
                  <a:pt x="206258" y="0"/>
                </a:lnTo>
                <a:lnTo>
                  <a:pt x="9131948" y="0"/>
                </a:lnTo>
                <a:cubicBezTo>
                  <a:pt x="9130762" y="135829"/>
                  <a:pt x="9129575" y="271659"/>
                  <a:pt x="9128389" y="407488"/>
                </a:cubicBezTo>
                <a:lnTo>
                  <a:pt x="0" y="407488"/>
                </a:lnTo>
                <a:close/>
              </a:path>
            </a:pathLst>
          </a:custGeom>
          <a:solidFill>
            <a:srgbClr val="CACACA">
              <a:alpha val="2549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arallelogram 9">
            <a:extLst>
              <a:ext uri="{FF2B5EF4-FFF2-40B4-BE49-F238E27FC236}">
                <a16:creationId xmlns:a16="http://schemas.microsoft.com/office/drawing/2014/main" id="{7BEDC6E9-75FE-1CB6-43A2-579006967652}"/>
              </a:ext>
            </a:extLst>
          </p:cNvPr>
          <p:cNvSpPr/>
          <p:nvPr userDrawn="1"/>
        </p:nvSpPr>
        <p:spPr>
          <a:xfrm flipH="1">
            <a:off x="12994728" y="9675768"/>
            <a:ext cx="5293272" cy="611232"/>
          </a:xfrm>
          <a:custGeom>
            <a:avLst/>
            <a:gdLst>
              <a:gd name="connsiteX0" fmla="*/ 0 w 3733800"/>
              <a:gd name="connsiteY0" fmla="*/ 407488 h 407488"/>
              <a:gd name="connsiteX1" fmla="*/ 206258 w 3733800"/>
              <a:gd name="connsiteY1" fmla="*/ 0 h 407488"/>
              <a:gd name="connsiteX2" fmla="*/ 3733800 w 3733800"/>
              <a:gd name="connsiteY2" fmla="*/ 0 h 407488"/>
              <a:gd name="connsiteX3" fmla="*/ 3527542 w 3733800"/>
              <a:gd name="connsiteY3" fmla="*/ 407488 h 407488"/>
              <a:gd name="connsiteX4" fmla="*/ 0 w 3733800"/>
              <a:gd name="connsiteY4" fmla="*/ 407488 h 407488"/>
              <a:gd name="connsiteX0" fmla="*/ 0 w 3528848"/>
              <a:gd name="connsiteY0" fmla="*/ 396977 h 407488"/>
              <a:gd name="connsiteX1" fmla="*/ 1306 w 3528848"/>
              <a:gd name="connsiteY1" fmla="*/ 0 h 407488"/>
              <a:gd name="connsiteX2" fmla="*/ 3528848 w 3528848"/>
              <a:gd name="connsiteY2" fmla="*/ 0 h 407488"/>
              <a:gd name="connsiteX3" fmla="*/ 3322590 w 3528848"/>
              <a:gd name="connsiteY3" fmla="*/ 407488 h 407488"/>
              <a:gd name="connsiteX4" fmla="*/ 0 w 3528848"/>
              <a:gd name="connsiteY4" fmla="*/ 396977 h 40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8848" h="407488">
                <a:moveTo>
                  <a:pt x="0" y="396977"/>
                </a:moveTo>
                <a:cubicBezTo>
                  <a:pt x="435" y="264651"/>
                  <a:pt x="871" y="132326"/>
                  <a:pt x="1306" y="0"/>
                </a:cubicBezTo>
                <a:lnTo>
                  <a:pt x="3528848" y="0"/>
                </a:lnTo>
                <a:lnTo>
                  <a:pt x="3322590" y="407488"/>
                </a:lnTo>
                <a:lnTo>
                  <a:pt x="0" y="396977"/>
                </a:lnTo>
                <a:close/>
              </a:path>
            </a:pathLst>
          </a:custGeom>
          <a:solidFill>
            <a:srgbClr val="007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5">
            <a:extLst>
              <a:ext uri="{FF2B5EF4-FFF2-40B4-BE49-F238E27FC236}">
                <a16:creationId xmlns:a16="http://schemas.microsoft.com/office/drawing/2014/main" id="{3A9943B2-872F-C831-6304-0177189EE8FB}"/>
              </a:ext>
            </a:extLst>
          </p:cNvPr>
          <p:cNvSpPr>
            <a:spLocks noGrp="1"/>
          </p:cNvSpPr>
          <p:nvPr>
            <p:ph type="body" sz="quarter" idx="10"/>
          </p:nvPr>
        </p:nvSpPr>
        <p:spPr>
          <a:xfrm>
            <a:off x="685800" y="9675770"/>
            <a:ext cx="7772400" cy="611232"/>
          </a:xfrm>
          <a:prstGeom prst="rect">
            <a:avLst/>
          </a:prstGeom>
        </p:spPr>
        <p:txBody>
          <a:bodyPr anchor="ctr"/>
          <a:lstStyle>
            <a:lvl1pPr>
              <a:defRPr sz="1650">
                <a:solidFill>
                  <a:srgbClr val="606060"/>
                </a:solidFill>
                <a:latin typeface="Arial" panose="020B0604020202020204" pitchFamily="34" charset="0"/>
                <a:cs typeface="Arial" panose="020B0604020202020204" pitchFamily="34" charset="0"/>
              </a:defRPr>
            </a:lvl1pPr>
          </a:lstStyle>
          <a:p>
            <a:pPr lvl="0"/>
            <a:r>
              <a:rPr lang="en-GB"/>
              <a:t>Click to edit Master text styles</a:t>
            </a:r>
          </a:p>
        </p:txBody>
      </p:sp>
      <p:pic>
        <p:nvPicPr>
          <p:cNvPr id="13" name="Picture 12" descr="A blue and black chat bubble&#10;&#10;Description automatically generated">
            <a:extLst>
              <a:ext uri="{FF2B5EF4-FFF2-40B4-BE49-F238E27FC236}">
                <a16:creationId xmlns:a16="http://schemas.microsoft.com/office/drawing/2014/main" id="{D4662BB4-F07F-0EA2-2872-A7F8399F5D92}"/>
              </a:ext>
            </a:extLst>
          </p:cNvPr>
          <p:cNvPicPr>
            <a:picLocks noChangeAspect="1"/>
          </p:cNvPicPr>
          <p:nvPr userDrawn="1"/>
        </p:nvPicPr>
        <p:blipFill>
          <a:blip r:embed="rId2">
            <a:alphaModFix amt="35000"/>
            <a:extLst>
              <a:ext uri="{28A0092B-C50C-407E-A947-70E740481C1C}">
                <a14:useLocalDpi xmlns:a14="http://schemas.microsoft.com/office/drawing/2010/main" val="0"/>
              </a:ext>
            </a:extLst>
          </a:blip>
          <a:stretch>
            <a:fillRect/>
          </a:stretch>
        </p:blipFill>
        <p:spPr>
          <a:xfrm flipH="1">
            <a:off x="11201401" y="4114800"/>
            <a:ext cx="5583200" cy="5181792"/>
          </a:xfrm>
          <a:prstGeom prst="rect">
            <a:avLst/>
          </a:prstGeom>
        </p:spPr>
      </p:pic>
      <p:sp>
        <p:nvSpPr>
          <p:cNvPr id="5" name="Title 4">
            <a:extLst>
              <a:ext uri="{FF2B5EF4-FFF2-40B4-BE49-F238E27FC236}">
                <a16:creationId xmlns:a16="http://schemas.microsoft.com/office/drawing/2014/main" id="{F6BD194F-E846-2260-CDA3-0547256DE546}"/>
              </a:ext>
            </a:extLst>
          </p:cNvPr>
          <p:cNvSpPr>
            <a:spLocks noGrp="1"/>
          </p:cNvSpPr>
          <p:nvPr>
            <p:ph type="title"/>
          </p:nvPr>
        </p:nvSpPr>
        <p:spPr>
          <a:xfrm>
            <a:off x="1159050" y="7011312"/>
            <a:ext cx="3422076" cy="914400"/>
          </a:xfrm>
          <a:prstGeom prst="rect">
            <a:avLst/>
          </a:prstGeom>
        </p:spPr>
        <p:txBody>
          <a:bodyPr/>
          <a:lstStyle>
            <a:lvl1pPr>
              <a:defRPr sz="3000" b="1">
                <a:solidFill>
                  <a:srgbClr val="606060"/>
                </a:solidFill>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7" name="Text Placeholder 11">
            <a:extLst>
              <a:ext uri="{FF2B5EF4-FFF2-40B4-BE49-F238E27FC236}">
                <a16:creationId xmlns:a16="http://schemas.microsoft.com/office/drawing/2014/main" id="{56B0B162-6FB6-4240-4C19-9BCF2B394AEA}"/>
              </a:ext>
            </a:extLst>
          </p:cNvPr>
          <p:cNvSpPr>
            <a:spLocks noGrp="1"/>
          </p:cNvSpPr>
          <p:nvPr>
            <p:ph type="body" sz="quarter" idx="20" hasCustomPrompt="1"/>
          </p:nvPr>
        </p:nvSpPr>
        <p:spPr>
          <a:xfrm>
            <a:off x="781296" y="687255"/>
            <a:ext cx="12213432" cy="914400"/>
          </a:xfrm>
          <a:prstGeom prst="rect">
            <a:avLst/>
          </a:prstGeom>
        </p:spPr>
        <p:txBody>
          <a:bodyPr/>
          <a:lstStyle>
            <a:lvl1pPr marL="0" indent="0">
              <a:buNone/>
              <a:defRPr sz="6000" b="1">
                <a:solidFill>
                  <a:srgbClr val="606060"/>
                </a:solidFill>
                <a:latin typeface="Arial" panose="020B0604020202020204" pitchFamily="34" charset="0"/>
                <a:cs typeface="Arial" panose="020B0604020202020204" pitchFamily="34" charset="0"/>
              </a:defRPr>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GB"/>
              <a:t>Click to edit Master title style</a:t>
            </a:r>
            <a:endParaRPr lang="en-US"/>
          </a:p>
        </p:txBody>
      </p:sp>
    </p:spTree>
    <p:extLst>
      <p:ext uri="{BB962C8B-B14F-4D97-AF65-F5344CB8AC3E}">
        <p14:creationId xmlns:p14="http://schemas.microsoft.com/office/powerpoint/2010/main" val="6056943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4AB4C-B6C8-DB22-7E60-9F411C74BC2B}"/>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0EA363A-9462-7378-3831-E67996E283A4}"/>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3E096D-D493-736C-6852-0B0AEC72C3A6}"/>
              </a:ext>
            </a:extLst>
          </p:cNvPr>
          <p:cNvSpPr>
            <a:spLocks noGrp="1"/>
          </p:cNvSpPr>
          <p:nvPr>
            <p:ph type="dt" sz="half" idx="10"/>
          </p:nvPr>
        </p:nvSpPr>
        <p:spPr/>
        <p:txBody>
          <a:bodyPr/>
          <a:lstStyle/>
          <a:p>
            <a:fld id="{1CDE07F8-CAEE-41D0-B4A3-4CF69E12C88D}" type="datetimeFigureOut">
              <a:rPr lang="en-GB" smtClean="0"/>
              <a:t>30/09/2025</a:t>
            </a:fld>
            <a:endParaRPr lang="en-GB"/>
          </a:p>
        </p:txBody>
      </p:sp>
      <p:sp>
        <p:nvSpPr>
          <p:cNvPr id="5" name="Footer Placeholder 4">
            <a:extLst>
              <a:ext uri="{FF2B5EF4-FFF2-40B4-BE49-F238E27FC236}">
                <a16:creationId xmlns:a16="http://schemas.microsoft.com/office/drawing/2014/main" id="{0BE25FAF-A884-0308-A420-CD5A19AF541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7D42E57-6B39-FF43-0E32-A395DA62FF0F}"/>
              </a:ext>
            </a:extLst>
          </p:cNvPr>
          <p:cNvSpPr>
            <a:spLocks noGrp="1"/>
          </p:cNvSpPr>
          <p:nvPr>
            <p:ph type="sldNum" sz="quarter" idx="12"/>
          </p:nvPr>
        </p:nvSpPr>
        <p:spPr/>
        <p:txBody>
          <a:bodyPr/>
          <a:lstStyle/>
          <a:p>
            <a:fld id="{51000EEE-E845-4721-8384-F7F584618F86}" type="slidenum">
              <a:rPr lang="en-GB" smtClean="0"/>
              <a:t>‹#›</a:t>
            </a:fld>
            <a:endParaRPr lang="en-GB"/>
          </a:p>
        </p:txBody>
      </p:sp>
      <p:sp>
        <p:nvSpPr>
          <p:cNvPr id="7" name="Parallelogram 7">
            <a:extLst>
              <a:ext uri="{FF2B5EF4-FFF2-40B4-BE49-F238E27FC236}">
                <a16:creationId xmlns:a16="http://schemas.microsoft.com/office/drawing/2014/main" id="{8765BBA9-A999-8A71-E68C-2ACFE72CBC85}"/>
              </a:ext>
            </a:extLst>
          </p:cNvPr>
          <p:cNvSpPr/>
          <p:nvPr userDrawn="1"/>
        </p:nvSpPr>
        <p:spPr>
          <a:xfrm flipH="1">
            <a:off x="1689" y="9675768"/>
            <a:ext cx="13697922" cy="611232"/>
          </a:xfrm>
          <a:custGeom>
            <a:avLst/>
            <a:gdLst>
              <a:gd name="connsiteX0" fmla="*/ 0 w 9361674"/>
              <a:gd name="connsiteY0" fmla="*/ 407488 h 407488"/>
              <a:gd name="connsiteX1" fmla="*/ 206258 w 9361674"/>
              <a:gd name="connsiteY1" fmla="*/ 0 h 407488"/>
              <a:gd name="connsiteX2" fmla="*/ 9361674 w 9361674"/>
              <a:gd name="connsiteY2" fmla="*/ 0 h 407488"/>
              <a:gd name="connsiteX3" fmla="*/ 9155416 w 9361674"/>
              <a:gd name="connsiteY3" fmla="*/ 407488 h 407488"/>
              <a:gd name="connsiteX4" fmla="*/ 0 w 9361674"/>
              <a:gd name="connsiteY4" fmla="*/ 407488 h 407488"/>
              <a:gd name="connsiteX0" fmla="*/ 0 w 9155416"/>
              <a:gd name="connsiteY0" fmla="*/ 407488 h 407488"/>
              <a:gd name="connsiteX1" fmla="*/ 206258 w 9155416"/>
              <a:gd name="connsiteY1" fmla="*/ 0 h 407488"/>
              <a:gd name="connsiteX2" fmla="*/ 9131948 w 9155416"/>
              <a:gd name="connsiteY2" fmla="*/ 0 h 407488"/>
              <a:gd name="connsiteX3" fmla="*/ 9155416 w 9155416"/>
              <a:gd name="connsiteY3" fmla="*/ 407488 h 407488"/>
              <a:gd name="connsiteX4" fmla="*/ 0 w 9155416"/>
              <a:gd name="connsiteY4" fmla="*/ 407488 h 407488"/>
              <a:gd name="connsiteX0" fmla="*/ 0 w 9131948"/>
              <a:gd name="connsiteY0" fmla="*/ 407488 h 407488"/>
              <a:gd name="connsiteX1" fmla="*/ 206258 w 9131948"/>
              <a:gd name="connsiteY1" fmla="*/ 0 h 407488"/>
              <a:gd name="connsiteX2" fmla="*/ 9131948 w 9131948"/>
              <a:gd name="connsiteY2" fmla="*/ 0 h 407488"/>
              <a:gd name="connsiteX3" fmla="*/ 9128389 w 9131948"/>
              <a:gd name="connsiteY3" fmla="*/ 407488 h 407488"/>
              <a:gd name="connsiteX4" fmla="*/ 0 w 9131948"/>
              <a:gd name="connsiteY4" fmla="*/ 407488 h 40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1948" h="407488">
                <a:moveTo>
                  <a:pt x="0" y="407488"/>
                </a:moveTo>
                <a:lnTo>
                  <a:pt x="206258" y="0"/>
                </a:lnTo>
                <a:lnTo>
                  <a:pt x="9131948" y="0"/>
                </a:lnTo>
                <a:cubicBezTo>
                  <a:pt x="9130762" y="135829"/>
                  <a:pt x="9129575" y="271659"/>
                  <a:pt x="9128389" y="407488"/>
                </a:cubicBezTo>
                <a:lnTo>
                  <a:pt x="0" y="407488"/>
                </a:lnTo>
                <a:close/>
              </a:path>
            </a:pathLst>
          </a:custGeom>
          <a:solidFill>
            <a:srgbClr val="CACACA">
              <a:alpha val="2549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9">
            <a:extLst>
              <a:ext uri="{FF2B5EF4-FFF2-40B4-BE49-F238E27FC236}">
                <a16:creationId xmlns:a16="http://schemas.microsoft.com/office/drawing/2014/main" id="{9D2B5B24-65CA-5AF3-88F0-146BC9158E4A}"/>
              </a:ext>
            </a:extLst>
          </p:cNvPr>
          <p:cNvSpPr/>
          <p:nvPr userDrawn="1"/>
        </p:nvSpPr>
        <p:spPr>
          <a:xfrm flipH="1">
            <a:off x="12994728" y="9675768"/>
            <a:ext cx="5293272" cy="611232"/>
          </a:xfrm>
          <a:custGeom>
            <a:avLst/>
            <a:gdLst>
              <a:gd name="connsiteX0" fmla="*/ 0 w 3733800"/>
              <a:gd name="connsiteY0" fmla="*/ 407488 h 407488"/>
              <a:gd name="connsiteX1" fmla="*/ 206258 w 3733800"/>
              <a:gd name="connsiteY1" fmla="*/ 0 h 407488"/>
              <a:gd name="connsiteX2" fmla="*/ 3733800 w 3733800"/>
              <a:gd name="connsiteY2" fmla="*/ 0 h 407488"/>
              <a:gd name="connsiteX3" fmla="*/ 3527542 w 3733800"/>
              <a:gd name="connsiteY3" fmla="*/ 407488 h 407488"/>
              <a:gd name="connsiteX4" fmla="*/ 0 w 3733800"/>
              <a:gd name="connsiteY4" fmla="*/ 407488 h 407488"/>
              <a:gd name="connsiteX0" fmla="*/ 0 w 3528848"/>
              <a:gd name="connsiteY0" fmla="*/ 396977 h 407488"/>
              <a:gd name="connsiteX1" fmla="*/ 1306 w 3528848"/>
              <a:gd name="connsiteY1" fmla="*/ 0 h 407488"/>
              <a:gd name="connsiteX2" fmla="*/ 3528848 w 3528848"/>
              <a:gd name="connsiteY2" fmla="*/ 0 h 407488"/>
              <a:gd name="connsiteX3" fmla="*/ 3322590 w 3528848"/>
              <a:gd name="connsiteY3" fmla="*/ 407488 h 407488"/>
              <a:gd name="connsiteX4" fmla="*/ 0 w 3528848"/>
              <a:gd name="connsiteY4" fmla="*/ 396977 h 40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8848" h="407488">
                <a:moveTo>
                  <a:pt x="0" y="396977"/>
                </a:moveTo>
                <a:cubicBezTo>
                  <a:pt x="435" y="264651"/>
                  <a:pt x="871" y="132326"/>
                  <a:pt x="1306" y="0"/>
                </a:cubicBezTo>
                <a:lnTo>
                  <a:pt x="3528848" y="0"/>
                </a:lnTo>
                <a:lnTo>
                  <a:pt x="3322590" y="407488"/>
                </a:lnTo>
                <a:lnTo>
                  <a:pt x="0" y="396977"/>
                </a:lnTo>
                <a:close/>
              </a:path>
            </a:pathLst>
          </a:custGeom>
          <a:solidFill>
            <a:srgbClr val="007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ue and black text on a black background&#10;&#10;Description automatically generated">
            <a:extLst>
              <a:ext uri="{FF2B5EF4-FFF2-40B4-BE49-F238E27FC236}">
                <a16:creationId xmlns:a16="http://schemas.microsoft.com/office/drawing/2014/main" id="{C2FEEF78-9B20-5684-63D0-35BDA3B210C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544801" y="485938"/>
            <a:ext cx="2228666" cy="1055060"/>
          </a:xfrm>
          <a:prstGeom prst="rect">
            <a:avLst/>
          </a:prstGeom>
        </p:spPr>
      </p:pic>
    </p:spTree>
    <p:extLst>
      <p:ext uri="{BB962C8B-B14F-4D97-AF65-F5344CB8AC3E}">
        <p14:creationId xmlns:p14="http://schemas.microsoft.com/office/powerpoint/2010/main" val="13163707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ontent slide 1">
    <p:spTree>
      <p:nvGrpSpPr>
        <p:cNvPr id="1" name=""/>
        <p:cNvGrpSpPr/>
        <p:nvPr/>
      </p:nvGrpSpPr>
      <p:grpSpPr>
        <a:xfrm>
          <a:off x="0" y="0"/>
          <a:ext cx="0" cy="0"/>
          <a:chOff x="0" y="0"/>
          <a:chExt cx="0" cy="0"/>
        </a:xfrm>
      </p:grpSpPr>
      <p:sp>
        <p:nvSpPr>
          <p:cNvPr id="2" name="Parallelogram 7">
            <a:extLst>
              <a:ext uri="{FF2B5EF4-FFF2-40B4-BE49-F238E27FC236}">
                <a16:creationId xmlns:a16="http://schemas.microsoft.com/office/drawing/2014/main" id="{BCDC81AD-5609-A01F-A6F8-6EEBC19DAB4E}"/>
              </a:ext>
            </a:extLst>
          </p:cNvPr>
          <p:cNvSpPr/>
          <p:nvPr userDrawn="1"/>
        </p:nvSpPr>
        <p:spPr>
          <a:xfrm flipH="1">
            <a:off x="1689" y="9675768"/>
            <a:ext cx="13697922" cy="611232"/>
          </a:xfrm>
          <a:custGeom>
            <a:avLst/>
            <a:gdLst>
              <a:gd name="connsiteX0" fmla="*/ 0 w 9361674"/>
              <a:gd name="connsiteY0" fmla="*/ 407488 h 407488"/>
              <a:gd name="connsiteX1" fmla="*/ 206258 w 9361674"/>
              <a:gd name="connsiteY1" fmla="*/ 0 h 407488"/>
              <a:gd name="connsiteX2" fmla="*/ 9361674 w 9361674"/>
              <a:gd name="connsiteY2" fmla="*/ 0 h 407488"/>
              <a:gd name="connsiteX3" fmla="*/ 9155416 w 9361674"/>
              <a:gd name="connsiteY3" fmla="*/ 407488 h 407488"/>
              <a:gd name="connsiteX4" fmla="*/ 0 w 9361674"/>
              <a:gd name="connsiteY4" fmla="*/ 407488 h 407488"/>
              <a:gd name="connsiteX0" fmla="*/ 0 w 9155416"/>
              <a:gd name="connsiteY0" fmla="*/ 407488 h 407488"/>
              <a:gd name="connsiteX1" fmla="*/ 206258 w 9155416"/>
              <a:gd name="connsiteY1" fmla="*/ 0 h 407488"/>
              <a:gd name="connsiteX2" fmla="*/ 9131948 w 9155416"/>
              <a:gd name="connsiteY2" fmla="*/ 0 h 407488"/>
              <a:gd name="connsiteX3" fmla="*/ 9155416 w 9155416"/>
              <a:gd name="connsiteY3" fmla="*/ 407488 h 407488"/>
              <a:gd name="connsiteX4" fmla="*/ 0 w 9155416"/>
              <a:gd name="connsiteY4" fmla="*/ 407488 h 407488"/>
              <a:gd name="connsiteX0" fmla="*/ 0 w 9131948"/>
              <a:gd name="connsiteY0" fmla="*/ 407488 h 407488"/>
              <a:gd name="connsiteX1" fmla="*/ 206258 w 9131948"/>
              <a:gd name="connsiteY1" fmla="*/ 0 h 407488"/>
              <a:gd name="connsiteX2" fmla="*/ 9131948 w 9131948"/>
              <a:gd name="connsiteY2" fmla="*/ 0 h 407488"/>
              <a:gd name="connsiteX3" fmla="*/ 9128389 w 9131948"/>
              <a:gd name="connsiteY3" fmla="*/ 407488 h 407488"/>
              <a:gd name="connsiteX4" fmla="*/ 0 w 9131948"/>
              <a:gd name="connsiteY4" fmla="*/ 407488 h 40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1948" h="407488">
                <a:moveTo>
                  <a:pt x="0" y="407488"/>
                </a:moveTo>
                <a:lnTo>
                  <a:pt x="206258" y="0"/>
                </a:lnTo>
                <a:lnTo>
                  <a:pt x="9131948" y="0"/>
                </a:lnTo>
                <a:cubicBezTo>
                  <a:pt x="9130762" y="135829"/>
                  <a:pt x="9129575" y="271659"/>
                  <a:pt x="9128389" y="407488"/>
                </a:cubicBezTo>
                <a:lnTo>
                  <a:pt x="0" y="407488"/>
                </a:lnTo>
                <a:close/>
              </a:path>
            </a:pathLst>
          </a:custGeom>
          <a:solidFill>
            <a:srgbClr val="CACACA">
              <a:alpha val="2549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arallelogram 9">
            <a:extLst>
              <a:ext uri="{FF2B5EF4-FFF2-40B4-BE49-F238E27FC236}">
                <a16:creationId xmlns:a16="http://schemas.microsoft.com/office/drawing/2014/main" id="{49AAFC10-504B-E114-B2A1-687494A894FA}"/>
              </a:ext>
            </a:extLst>
          </p:cNvPr>
          <p:cNvSpPr/>
          <p:nvPr userDrawn="1"/>
        </p:nvSpPr>
        <p:spPr>
          <a:xfrm flipH="1">
            <a:off x="12994728" y="9675768"/>
            <a:ext cx="5293272" cy="611232"/>
          </a:xfrm>
          <a:custGeom>
            <a:avLst/>
            <a:gdLst>
              <a:gd name="connsiteX0" fmla="*/ 0 w 3733800"/>
              <a:gd name="connsiteY0" fmla="*/ 407488 h 407488"/>
              <a:gd name="connsiteX1" fmla="*/ 206258 w 3733800"/>
              <a:gd name="connsiteY1" fmla="*/ 0 h 407488"/>
              <a:gd name="connsiteX2" fmla="*/ 3733800 w 3733800"/>
              <a:gd name="connsiteY2" fmla="*/ 0 h 407488"/>
              <a:gd name="connsiteX3" fmla="*/ 3527542 w 3733800"/>
              <a:gd name="connsiteY3" fmla="*/ 407488 h 407488"/>
              <a:gd name="connsiteX4" fmla="*/ 0 w 3733800"/>
              <a:gd name="connsiteY4" fmla="*/ 407488 h 407488"/>
              <a:gd name="connsiteX0" fmla="*/ 0 w 3528848"/>
              <a:gd name="connsiteY0" fmla="*/ 396977 h 407488"/>
              <a:gd name="connsiteX1" fmla="*/ 1306 w 3528848"/>
              <a:gd name="connsiteY1" fmla="*/ 0 h 407488"/>
              <a:gd name="connsiteX2" fmla="*/ 3528848 w 3528848"/>
              <a:gd name="connsiteY2" fmla="*/ 0 h 407488"/>
              <a:gd name="connsiteX3" fmla="*/ 3322590 w 3528848"/>
              <a:gd name="connsiteY3" fmla="*/ 407488 h 407488"/>
              <a:gd name="connsiteX4" fmla="*/ 0 w 3528848"/>
              <a:gd name="connsiteY4" fmla="*/ 396977 h 40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8848" h="407488">
                <a:moveTo>
                  <a:pt x="0" y="396977"/>
                </a:moveTo>
                <a:cubicBezTo>
                  <a:pt x="435" y="264651"/>
                  <a:pt x="871" y="132326"/>
                  <a:pt x="1306" y="0"/>
                </a:cubicBezTo>
                <a:lnTo>
                  <a:pt x="3528848" y="0"/>
                </a:lnTo>
                <a:lnTo>
                  <a:pt x="3322590" y="407488"/>
                </a:lnTo>
                <a:lnTo>
                  <a:pt x="0" y="396977"/>
                </a:lnTo>
                <a:close/>
              </a:path>
            </a:pathLst>
          </a:custGeom>
          <a:solidFill>
            <a:srgbClr val="007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E65F6B5C-4D90-9D62-11C7-DCBA4B404F86}"/>
              </a:ext>
            </a:extLst>
          </p:cNvPr>
          <p:cNvSpPr>
            <a:spLocks noGrp="1"/>
          </p:cNvSpPr>
          <p:nvPr>
            <p:ph type="body" sz="quarter" idx="10"/>
          </p:nvPr>
        </p:nvSpPr>
        <p:spPr>
          <a:xfrm>
            <a:off x="685800" y="9675770"/>
            <a:ext cx="7772400" cy="611232"/>
          </a:xfrm>
          <a:prstGeom prst="rect">
            <a:avLst/>
          </a:prstGeom>
        </p:spPr>
        <p:txBody>
          <a:bodyPr anchor="ctr"/>
          <a:lstStyle>
            <a:lvl1pPr>
              <a:defRPr sz="1650">
                <a:solidFill>
                  <a:srgbClr val="606060"/>
                </a:solidFill>
                <a:latin typeface="Arial" panose="020B0604020202020204" pitchFamily="34" charset="0"/>
                <a:cs typeface="Arial" panose="020B0604020202020204" pitchFamily="34" charset="0"/>
              </a:defRPr>
            </a:lvl1pPr>
          </a:lstStyle>
          <a:p>
            <a:pPr lvl="0"/>
            <a:r>
              <a:rPr lang="en-GB"/>
              <a:t>Click to edit Master text styles</a:t>
            </a:r>
          </a:p>
        </p:txBody>
      </p:sp>
      <p:pic>
        <p:nvPicPr>
          <p:cNvPr id="14" name="Picture 13" descr="A blue and black text on a black background&#10;&#10;Description automatically generated">
            <a:extLst>
              <a:ext uri="{FF2B5EF4-FFF2-40B4-BE49-F238E27FC236}">
                <a16:creationId xmlns:a16="http://schemas.microsoft.com/office/drawing/2014/main" id="{50F62DE1-CA32-0D4A-DB50-FC32F21584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544801" y="485938"/>
            <a:ext cx="2228666" cy="1055060"/>
          </a:xfrm>
          <a:prstGeom prst="rect">
            <a:avLst/>
          </a:prstGeom>
        </p:spPr>
      </p:pic>
      <p:sp>
        <p:nvSpPr>
          <p:cNvPr id="3" name="Text Placeholder 8">
            <a:extLst>
              <a:ext uri="{FF2B5EF4-FFF2-40B4-BE49-F238E27FC236}">
                <a16:creationId xmlns:a16="http://schemas.microsoft.com/office/drawing/2014/main" id="{A5D0438E-9E01-D84B-B2D9-523E1C6B5E19}"/>
              </a:ext>
            </a:extLst>
          </p:cNvPr>
          <p:cNvSpPr>
            <a:spLocks noGrp="1"/>
          </p:cNvSpPr>
          <p:nvPr>
            <p:ph type="body" sz="quarter" idx="11"/>
          </p:nvPr>
        </p:nvSpPr>
        <p:spPr>
          <a:xfrm>
            <a:off x="742949" y="1929264"/>
            <a:ext cx="13246895" cy="1663697"/>
          </a:xfrm>
          <a:prstGeom prst="rect">
            <a:avLst/>
          </a:prstGeom>
        </p:spPr>
        <p:txBody>
          <a:bodyPr/>
          <a:lstStyle>
            <a:lvl1pPr>
              <a:defRPr sz="4200" b="1">
                <a:solidFill>
                  <a:srgbClr val="008F9C"/>
                </a:solidFill>
                <a:latin typeface="Arial" panose="020B0604020202020204" pitchFamily="34" charset="0"/>
                <a:cs typeface="Arial" panose="020B0604020202020204" pitchFamily="34" charset="0"/>
              </a:defRPr>
            </a:lvl1pPr>
            <a:lvl2pPr>
              <a:defRPr sz="3600">
                <a:latin typeface="Arial" panose="020B0604020202020204" pitchFamily="34" charset="0"/>
                <a:cs typeface="Arial" panose="020B0604020202020204" pitchFamily="34" charset="0"/>
              </a:defRPr>
            </a:lvl2pPr>
            <a:lvl3pPr>
              <a:defRPr sz="3600">
                <a:latin typeface="Arial" panose="020B0604020202020204" pitchFamily="34" charset="0"/>
                <a:cs typeface="Arial" panose="020B0604020202020204" pitchFamily="34" charset="0"/>
              </a:defRPr>
            </a:lvl3pPr>
            <a:lvl4pPr>
              <a:defRPr sz="30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GB"/>
              <a:t>Click to edit Master text styles</a:t>
            </a:r>
          </a:p>
          <a:p>
            <a:pPr lvl="0"/>
            <a:r>
              <a:rPr lang="en-GB"/>
              <a:t>Second level</a:t>
            </a:r>
          </a:p>
        </p:txBody>
      </p:sp>
      <p:sp>
        <p:nvSpPr>
          <p:cNvPr id="5" name="Text Placeholder 13">
            <a:extLst>
              <a:ext uri="{FF2B5EF4-FFF2-40B4-BE49-F238E27FC236}">
                <a16:creationId xmlns:a16="http://schemas.microsoft.com/office/drawing/2014/main" id="{F080B91B-BD11-27EF-85C6-793F2725FCE2}"/>
              </a:ext>
            </a:extLst>
          </p:cNvPr>
          <p:cNvSpPr>
            <a:spLocks noGrp="1"/>
          </p:cNvSpPr>
          <p:nvPr>
            <p:ph type="body" sz="quarter" idx="12"/>
          </p:nvPr>
        </p:nvSpPr>
        <p:spPr>
          <a:xfrm>
            <a:off x="742949" y="532970"/>
            <a:ext cx="13361195" cy="1054895"/>
          </a:xfrm>
          <a:prstGeom prst="rect">
            <a:avLst/>
          </a:prstGeom>
        </p:spPr>
        <p:txBody>
          <a:bodyPr/>
          <a:lstStyle>
            <a:lvl1pPr>
              <a:defRPr sz="5400" b="1">
                <a:solidFill>
                  <a:srgbClr val="606060"/>
                </a:solidFill>
                <a:latin typeface="Arial" panose="020B0604020202020204" pitchFamily="34" charset="0"/>
                <a:cs typeface="Arial" panose="020B0604020202020204" pitchFamily="34" charset="0"/>
              </a:defRPr>
            </a:lvl1pPr>
          </a:lstStyle>
          <a:p>
            <a:pPr lvl="0"/>
            <a:r>
              <a:rPr lang="en-GB"/>
              <a:t>Click to edit Master text styles</a:t>
            </a:r>
          </a:p>
        </p:txBody>
      </p:sp>
      <p:sp>
        <p:nvSpPr>
          <p:cNvPr id="7" name="Text Placeholder 8">
            <a:extLst>
              <a:ext uri="{FF2B5EF4-FFF2-40B4-BE49-F238E27FC236}">
                <a16:creationId xmlns:a16="http://schemas.microsoft.com/office/drawing/2014/main" id="{26D98DD4-B153-46FB-3A3E-A97F72301C6C}"/>
              </a:ext>
            </a:extLst>
          </p:cNvPr>
          <p:cNvSpPr>
            <a:spLocks noGrp="1"/>
          </p:cNvSpPr>
          <p:nvPr>
            <p:ph type="body" sz="quarter" idx="13" hasCustomPrompt="1"/>
          </p:nvPr>
        </p:nvSpPr>
        <p:spPr>
          <a:xfrm>
            <a:off x="742949" y="4000500"/>
            <a:ext cx="13246895" cy="5065842"/>
          </a:xfrm>
          <a:prstGeom prst="rect">
            <a:avLst/>
          </a:prstGeom>
        </p:spPr>
        <p:txBody>
          <a:bodyPr/>
          <a:lstStyle>
            <a:lvl1pPr>
              <a:defRPr sz="3000" b="0">
                <a:solidFill>
                  <a:schemeClr val="tx1"/>
                </a:solidFill>
                <a:latin typeface="Arial" panose="020B0604020202020204" pitchFamily="34" charset="0"/>
                <a:cs typeface="Arial" panose="020B0604020202020204" pitchFamily="34" charset="0"/>
              </a:defRPr>
            </a:lvl1pPr>
            <a:lvl2pPr marL="1114425" indent="-428625">
              <a:buClr>
                <a:srgbClr val="0040BB"/>
              </a:buClr>
              <a:buFont typeface="Wingdings" pitchFamily="2" charset="2"/>
              <a:buChar char="§"/>
              <a:defRPr sz="2700">
                <a:latin typeface="Arial" panose="020B0604020202020204" pitchFamily="34" charset="0"/>
                <a:cs typeface="Arial" panose="020B0604020202020204" pitchFamily="34" charset="0"/>
              </a:defRPr>
            </a:lvl2pPr>
            <a:lvl3pPr>
              <a:defRPr sz="3600">
                <a:latin typeface="Arial" panose="020B0604020202020204" pitchFamily="34" charset="0"/>
                <a:cs typeface="Arial" panose="020B0604020202020204" pitchFamily="34" charset="0"/>
              </a:defRPr>
            </a:lvl3pPr>
            <a:lvl4pPr>
              <a:defRPr sz="30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GB"/>
              <a:t>Third level</a:t>
            </a:r>
          </a:p>
          <a:p>
            <a:pPr lvl="1"/>
            <a:r>
              <a:rPr lang="en-GB"/>
              <a:t>Fourth level</a:t>
            </a:r>
          </a:p>
        </p:txBody>
      </p:sp>
    </p:spTree>
    <p:extLst>
      <p:ext uri="{BB962C8B-B14F-4D97-AF65-F5344CB8AC3E}">
        <p14:creationId xmlns:p14="http://schemas.microsoft.com/office/powerpoint/2010/main" val="3215344294"/>
      </p:ext>
    </p:extLst>
  </p:cSld>
  <p:clrMapOvr>
    <a:masterClrMapping/>
  </p:clrMapOvr>
  <p:extLst>
    <p:ext uri="{DCECCB84-F9BA-43D5-87BE-67443E8EF086}">
      <p15:sldGuideLst xmlns:p15="http://schemas.microsoft.com/office/powerpoint/2012/main">
        <p15:guide id="1" orient="horz" pos="3240" userDrawn="1">
          <p15:clr>
            <a:srgbClr val="FBAE40"/>
          </p15:clr>
        </p15:guide>
        <p15:guide id="2" pos="576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ontent slide 3">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CF5357A5-EA90-CD8A-676A-F56E0E1D097D}"/>
              </a:ext>
            </a:extLst>
          </p:cNvPr>
          <p:cNvSpPr/>
          <p:nvPr userDrawn="1"/>
        </p:nvSpPr>
        <p:spPr>
          <a:xfrm rot="10800000" flipV="1">
            <a:off x="14728310" y="6166480"/>
            <a:ext cx="3567258" cy="4128758"/>
          </a:xfrm>
          <a:custGeom>
            <a:avLst/>
            <a:gdLst>
              <a:gd name="connsiteX0" fmla="*/ 0 w 3999868"/>
              <a:gd name="connsiteY0" fmla="*/ 3857232 h 3857232"/>
              <a:gd name="connsiteX1" fmla="*/ 1556972 w 3999868"/>
              <a:gd name="connsiteY1" fmla="*/ 0 h 3857232"/>
              <a:gd name="connsiteX2" fmla="*/ 3999868 w 3999868"/>
              <a:gd name="connsiteY2" fmla="*/ 0 h 3857232"/>
              <a:gd name="connsiteX3" fmla="*/ 2442896 w 3999868"/>
              <a:gd name="connsiteY3" fmla="*/ 3857232 h 3857232"/>
              <a:gd name="connsiteX4" fmla="*/ 0 w 3999868"/>
              <a:gd name="connsiteY4" fmla="*/ 3857232 h 3857232"/>
              <a:gd name="connsiteX0" fmla="*/ 0 w 3999868"/>
              <a:gd name="connsiteY0" fmla="*/ 3857232 h 3857232"/>
              <a:gd name="connsiteX1" fmla="*/ 1623173 w 3999868"/>
              <a:gd name="connsiteY1" fmla="*/ 0 h 3857232"/>
              <a:gd name="connsiteX2" fmla="*/ 3999868 w 3999868"/>
              <a:gd name="connsiteY2" fmla="*/ 0 h 3857232"/>
              <a:gd name="connsiteX3" fmla="*/ 2442896 w 3999868"/>
              <a:gd name="connsiteY3" fmla="*/ 3857232 h 3857232"/>
              <a:gd name="connsiteX4" fmla="*/ 0 w 3999868"/>
              <a:gd name="connsiteY4" fmla="*/ 3857232 h 3857232"/>
              <a:gd name="connsiteX0" fmla="*/ 0 w 2390359"/>
              <a:gd name="connsiteY0" fmla="*/ 3737243 h 3857232"/>
              <a:gd name="connsiteX1" fmla="*/ 13664 w 2390359"/>
              <a:gd name="connsiteY1" fmla="*/ 0 h 3857232"/>
              <a:gd name="connsiteX2" fmla="*/ 2390359 w 2390359"/>
              <a:gd name="connsiteY2" fmla="*/ 0 h 3857232"/>
              <a:gd name="connsiteX3" fmla="*/ 833387 w 2390359"/>
              <a:gd name="connsiteY3" fmla="*/ 3857232 h 3857232"/>
              <a:gd name="connsiteX4" fmla="*/ 0 w 2390359"/>
              <a:gd name="connsiteY4" fmla="*/ 3737243 h 3857232"/>
              <a:gd name="connsiteX0" fmla="*/ 0 w 2390359"/>
              <a:gd name="connsiteY0" fmla="*/ 3737243 h 3737243"/>
              <a:gd name="connsiteX1" fmla="*/ 13664 w 2390359"/>
              <a:gd name="connsiteY1" fmla="*/ 0 h 3737243"/>
              <a:gd name="connsiteX2" fmla="*/ 2390359 w 2390359"/>
              <a:gd name="connsiteY2" fmla="*/ 0 h 3737243"/>
              <a:gd name="connsiteX3" fmla="*/ 1271968 w 2390359"/>
              <a:gd name="connsiteY3" fmla="*/ 2760779 h 3737243"/>
              <a:gd name="connsiteX4" fmla="*/ 0 w 2390359"/>
              <a:gd name="connsiteY4" fmla="*/ 3737243 h 3737243"/>
              <a:gd name="connsiteX0" fmla="*/ 94059 w 2376842"/>
              <a:gd name="connsiteY0" fmla="*/ 2839393 h 2839393"/>
              <a:gd name="connsiteX1" fmla="*/ 147 w 2376842"/>
              <a:gd name="connsiteY1" fmla="*/ 0 h 2839393"/>
              <a:gd name="connsiteX2" fmla="*/ 2376842 w 2376842"/>
              <a:gd name="connsiteY2" fmla="*/ 0 h 2839393"/>
              <a:gd name="connsiteX3" fmla="*/ 1258451 w 2376842"/>
              <a:gd name="connsiteY3" fmla="*/ 2760779 h 2839393"/>
              <a:gd name="connsiteX4" fmla="*/ 94059 w 2376842"/>
              <a:gd name="connsiteY4" fmla="*/ 2839393 h 2839393"/>
              <a:gd name="connsiteX0" fmla="*/ 225 w 2378172"/>
              <a:gd name="connsiteY0" fmla="*/ 2752505 h 2760779"/>
              <a:gd name="connsiteX1" fmla="*/ 1477 w 2378172"/>
              <a:gd name="connsiteY1" fmla="*/ 0 h 2760779"/>
              <a:gd name="connsiteX2" fmla="*/ 2378172 w 2378172"/>
              <a:gd name="connsiteY2" fmla="*/ 0 h 2760779"/>
              <a:gd name="connsiteX3" fmla="*/ 1259781 w 2378172"/>
              <a:gd name="connsiteY3" fmla="*/ 2760779 h 2760779"/>
              <a:gd name="connsiteX4" fmla="*/ 225 w 2378172"/>
              <a:gd name="connsiteY4" fmla="*/ 2752505 h 2760779"/>
              <a:gd name="connsiteX0" fmla="*/ 225 w 2378172"/>
              <a:gd name="connsiteY0" fmla="*/ 2752505 h 2752505"/>
              <a:gd name="connsiteX1" fmla="*/ 1477 w 2378172"/>
              <a:gd name="connsiteY1" fmla="*/ 0 h 2752505"/>
              <a:gd name="connsiteX2" fmla="*/ 2378172 w 2378172"/>
              <a:gd name="connsiteY2" fmla="*/ 0 h 2752505"/>
              <a:gd name="connsiteX3" fmla="*/ 1268057 w 2378172"/>
              <a:gd name="connsiteY3" fmla="*/ 2744229 h 2752505"/>
              <a:gd name="connsiteX4" fmla="*/ 225 w 2378172"/>
              <a:gd name="connsiteY4" fmla="*/ 2752505 h 2752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8172" h="2752505">
                <a:moveTo>
                  <a:pt x="225" y="2752505"/>
                </a:moveTo>
                <a:cubicBezTo>
                  <a:pt x="4780" y="1506757"/>
                  <a:pt x="-3078" y="1245748"/>
                  <a:pt x="1477" y="0"/>
                </a:cubicBezTo>
                <a:lnTo>
                  <a:pt x="2378172" y="0"/>
                </a:lnTo>
                <a:lnTo>
                  <a:pt x="1268057" y="2744229"/>
                </a:lnTo>
                <a:lnTo>
                  <a:pt x="225" y="2752505"/>
                </a:lnTo>
                <a:close/>
              </a:path>
            </a:pathLst>
          </a:custGeom>
          <a:solidFill>
            <a:srgbClr val="007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6" name="Parallelogram 5">
            <a:extLst>
              <a:ext uri="{FF2B5EF4-FFF2-40B4-BE49-F238E27FC236}">
                <a16:creationId xmlns:a16="http://schemas.microsoft.com/office/drawing/2014/main" id="{27019EEF-5FEE-CFD5-58B1-1833B338284B}"/>
              </a:ext>
            </a:extLst>
          </p:cNvPr>
          <p:cNvSpPr/>
          <p:nvPr userDrawn="1"/>
        </p:nvSpPr>
        <p:spPr>
          <a:xfrm rot="10800000" flipV="1">
            <a:off x="15227217" y="4001135"/>
            <a:ext cx="3070410" cy="5798261"/>
          </a:xfrm>
          <a:custGeom>
            <a:avLst/>
            <a:gdLst>
              <a:gd name="connsiteX0" fmla="*/ 0 w 3999868"/>
              <a:gd name="connsiteY0" fmla="*/ 3857232 h 3857232"/>
              <a:gd name="connsiteX1" fmla="*/ 1556972 w 3999868"/>
              <a:gd name="connsiteY1" fmla="*/ 0 h 3857232"/>
              <a:gd name="connsiteX2" fmla="*/ 3999868 w 3999868"/>
              <a:gd name="connsiteY2" fmla="*/ 0 h 3857232"/>
              <a:gd name="connsiteX3" fmla="*/ 2442896 w 3999868"/>
              <a:gd name="connsiteY3" fmla="*/ 3857232 h 3857232"/>
              <a:gd name="connsiteX4" fmla="*/ 0 w 3999868"/>
              <a:gd name="connsiteY4" fmla="*/ 3857232 h 3857232"/>
              <a:gd name="connsiteX0" fmla="*/ 0 w 3999868"/>
              <a:gd name="connsiteY0" fmla="*/ 3857232 h 3857232"/>
              <a:gd name="connsiteX1" fmla="*/ 1962452 w 3999868"/>
              <a:gd name="connsiteY1" fmla="*/ 0 h 3857232"/>
              <a:gd name="connsiteX2" fmla="*/ 3999868 w 3999868"/>
              <a:gd name="connsiteY2" fmla="*/ 0 h 3857232"/>
              <a:gd name="connsiteX3" fmla="*/ 2442896 w 3999868"/>
              <a:gd name="connsiteY3" fmla="*/ 3857232 h 3857232"/>
              <a:gd name="connsiteX4" fmla="*/ 0 w 3999868"/>
              <a:gd name="connsiteY4" fmla="*/ 3857232 h 3857232"/>
              <a:gd name="connsiteX0" fmla="*/ 0 w 2051078"/>
              <a:gd name="connsiteY0" fmla="*/ 3857232 h 3857232"/>
              <a:gd name="connsiteX1" fmla="*/ 13662 w 2051078"/>
              <a:gd name="connsiteY1" fmla="*/ 0 h 3857232"/>
              <a:gd name="connsiteX2" fmla="*/ 2051078 w 2051078"/>
              <a:gd name="connsiteY2" fmla="*/ 0 h 3857232"/>
              <a:gd name="connsiteX3" fmla="*/ 494106 w 2051078"/>
              <a:gd name="connsiteY3" fmla="*/ 3857232 h 3857232"/>
              <a:gd name="connsiteX4" fmla="*/ 0 w 2051078"/>
              <a:gd name="connsiteY4" fmla="*/ 3857232 h 3857232"/>
              <a:gd name="connsiteX0" fmla="*/ 0 w 2046940"/>
              <a:gd name="connsiteY0" fmla="*/ 3865507 h 3865507"/>
              <a:gd name="connsiteX1" fmla="*/ 9524 w 2046940"/>
              <a:gd name="connsiteY1" fmla="*/ 0 h 3865507"/>
              <a:gd name="connsiteX2" fmla="*/ 2046940 w 2046940"/>
              <a:gd name="connsiteY2" fmla="*/ 0 h 3865507"/>
              <a:gd name="connsiteX3" fmla="*/ 489968 w 2046940"/>
              <a:gd name="connsiteY3" fmla="*/ 3857232 h 3865507"/>
              <a:gd name="connsiteX4" fmla="*/ 0 w 2046940"/>
              <a:gd name="connsiteY4" fmla="*/ 3865507 h 3865507"/>
              <a:gd name="connsiteX0" fmla="*/ 0 w 2046940"/>
              <a:gd name="connsiteY0" fmla="*/ 3865507 h 3865507"/>
              <a:gd name="connsiteX1" fmla="*/ 1249 w 2046940"/>
              <a:gd name="connsiteY1" fmla="*/ 0 h 3865507"/>
              <a:gd name="connsiteX2" fmla="*/ 2046940 w 2046940"/>
              <a:gd name="connsiteY2" fmla="*/ 0 h 3865507"/>
              <a:gd name="connsiteX3" fmla="*/ 489968 w 2046940"/>
              <a:gd name="connsiteY3" fmla="*/ 3857232 h 3865507"/>
              <a:gd name="connsiteX4" fmla="*/ 0 w 2046940"/>
              <a:gd name="connsiteY4" fmla="*/ 3865507 h 3865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6940" h="3865507">
                <a:moveTo>
                  <a:pt x="0" y="3865507"/>
                </a:moveTo>
                <a:cubicBezTo>
                  <a:pt x="3175" y="2577005"/>
                  <a:pt x="-1926" y="1288502"/>
                  <a:pt x="1249" y="0"/>
                </a:cubicBezTo>
                <a:lnTo>
                  <a:pt x="2046940" y="0"/>
                </a:lnTo>
                <a:lnTo>
                  <a:pt x="489968" y="3857232"/>
                </a:lnTo>
                <a:lnTo>
                  <a:pt x="0" y="3865507"/>
                </a:lnTo>
                <a:close/>
              </a:path>
            </a:pathLst>
          </a:custGeom>
          <a:solidFill>
            <a:srgbClr val="008C95">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4" name="Parallelogram 7">
            <a:extLst>
              <a:ext uri="{FF2B5EF4-FFF2-40B4-BE49-F238E27FC236}">
                <a16:creationId xmlns:a16="http://schemas.microsoft.com/office/drawing/2014/main" id="{5F3063D2-06C4-FD62-2BC6-2A075DE1BFDC}"/>
              </a:ext>
            </a:extLst>
          </p:cNvPr>
          <p:cNvSpPr/>
          <p:nvPr userDrawn="1"/>
        </p:nvSpPr>
        <p:spPr>
          <a:xfrm flipH="1">
            <a:off x="1689" y="9675768"/>
            <a:ext cx="13697922" cy="611232"/>
          </a:xfrm>
          <a:custGeom>
            <a:avLst/>
            <a:gdLst>
              <a:gd name="connsiteX0" fmla="*/ 0 w 9361674"/>
              <a:gd name="connsiteY0" fmla="*/ 407488 h 407488"/>
              <a:gd name="connsiteX1" fmla="*/ 206258 w 9361674"/>
              <a:gd name="connsiteY1" fmla="*/ 0 h 407488"/>
              <a:gd name="connsiteX2" fmla="*/ 9361674 w 9361674"/>
              <a:gd name="connsiteY2" fmla="*/ 0 h 407488"/>
              <a:gd name="connsiteX3" fmla="*/ 9155416 w 9361674"/>
              <a:gd name="connsiteY3" fmla="*/ 407488 h 407488"/>
              <a:gd name="connsiteX4" fmla="*/ 0 w 9361674"/>
              <a:gd name="connsiteY4" fmla="*/ 407488 h 407488"/>
              <a:gd name="connsiteX0" fmla="*/ 0 w 9155416"/>
              <a:gd name="connsiteY0" fmla="*/ 407488 h 407488"/>
              <a:gd name="connsiteX1" fmla="*/ 206258 w 9155416"/>
              <a:gd name="connsiteY1" fmla="*/ 0 h 407488"/>
              <a:gd name="connsiteX2" fmla="*/ 9131948 w 9155416"/>
              <a:gd name="connsiteY2" fmla="*/ 0 h 407488"/>
              <a:gd name="connsiteX3" fmla="*/ 9155416 w 9155416"/>
              <a:gd name="connsiteY3" fmla="*/ 407488 h 407488"/>
              <a:gd name="connsiteX4" fmla="*/ 0 w 9155416"/>
              <a:gd name="connsiteY4" fmla="*/ 407488 h 407488"/>
              <a:gd name="connsiteX0" fmla="*/ 0 w 9131948"/>
              <a:gd name="connsiteY0" fmla="*/ 407488 h 407488"/>
              <a:gd name="connsiteX1" fmla="*/ 206258 w 9131948"/>
              <a:gd name="connsiteY1" fmla="*/ 0 h 407488"/>
              <a:gd name="connsiteX2" fmla="*/ 9131948 w 9131948"/>
              <a:gd name="connsiteY2" fmla="*/ 0 h 407488"/>
              <a:gd name="connsiteX3" fmla="*/ 9128389 w 9131948"/>
              <a:gd name="connsiteY3" fmla="*/ 407488 h 407488"/>
              <a:gd name="connsiteX4" fmla="*/ 0 w 9131948"/>
              <a:gd name="connsiteY4" fmla="*/ 407488 h 40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1948" h="407488">
                <a:moveTo>
                  <a:pt x="0" y="407488"/>
                </a:moveTo>
                <a:lnTo>
                  <a:pt x="206258" y="0"/>
                </a:lnTo>
                <a:lnTo>
                  <a:pt x="9131948" y="0"/>
                </a:lnTo>
                <a:cubicBezTo>
                  <a:pt x="9130762" y="135829"/>
                  <a:pt x="9129575" y="271659"/>
                  <a:pt x="9128389" y="407488"/>
                </a:cubicBezTo>
                <a:lnTo>
                  <a:pt x="0" y="407488"/>
                </a:lnTo>
                <a:close/>
              </a:path>
            </a:pathLst>
          </a:custGeom>
          <a:solidFill>
            <a:srgbClr val="CACACA">
              <a:alpha val="2549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9">
            <a:extLst>
              <a:ext uri="{FF2B5EF4-FFF2-40B4-BE49-F238E27FC236}">
                <a16:creationId xmlns:a16="http://schemas.microsoft.com/office/drawing/2014/main" id="{5D23D404-046A-6DA4-6EF8-D8FA0B678D76}"/>
              </a:ext>
            </a:extLst>
          </p:cNvPr>
          <p:cNvSpPr/>
          <p:nvPr userDrawn="1"/>
        </p:nvSpPr>
        <p:spPr>
          <a:xfrm flipH="1">
            <a:off x="12994728" y="9675768"/>
            <a:ext cx="5293272" cy="611232"/>
          </a:xfrm>
          <a:custGeom>
            <a:avLst/>
            <a:gdLst>
              <a:gd name="connsiteX0" fmla="*/ 0 w 3733800"/>
              <a:gd name="connsiteY0" fmla="*/ 407488 h 407488"/>
              <a:gd name="connsiteX1" fmla="*/ 206258 w 3733800"/>
              <a:gd name="connsiteY1" fmla="*/ 0 h 407488"/>
              <a:gd name="connsiteX2" fmla="*/ 3733800 w 3733800"/>
              <a:gd name="connsiteY2" fmla="*/ 0 h 407488"/>
              <a:gd name="connsiteX3" fmla="*/ 3527542 w 3733800"/>
              <a:gd name="connsiteY3" fmla="*/ 407488 h 407488"/>
              <a:gd name="connsiteX4" fmla="*/ 0 w 3733800"/>
              <a:gd name="connsiteY4" fmla="*/ 407488 h 407488"/>
              <a:gd name="connsiteX0" fmla="*/ 0 w 3528848"/>
              <a:gd name="connsiteY0" fmla="*/ 396977 h 407488"/>
              <a:gd name="connsiteX1" fmla="*/ 1306 w 3528848"/>
              <a:gd name="connsiteY1" fmla="*/ 0 h 407488"/>
              <a:gd name="connsiteX2" fmla="*/ 3528848 w 3528848"/>
              <a:gd name="connsiteY2" fmla="*/ 0 h 407488"/>
              <a:gd name="connsiteX3" fmla="*/ 3322590 w 3528848"/>
              <a:gd name="connsiteY3" fmla="*/ 407488 h 407488"/>
              <a:gd name="connsiteX4" fmla="*/ 0 w 3528848"/>
              <a:gd name="connsiteY4" fmla="*/ 396977 h 40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8848" h="407488">
                <a:moveTo>
                  <a:pt x="0" y="396977"/>
                </a:moveTo>
                <a:cubicBezTo>
                  <a:pt x="435" y="264651"/>
                  <a:pt x="871" y="132326"/>
                  <a:pt x="1306" y="0"/>
                </a:cubicBezTo>
                <a:lnTo>
                  <a:pt x="3528848" y="0"/>
                </a:lnTo>
                <a:lnTo>
                  <a:pt x="3322590" y="407488"/>
                </a:lnTo>
                <a:lnTo>
                  <a:pt x="0" y="396977"/>
                </a:lnTo>
                <a:close/>
              </a:path>
            </a:pathLst>
          </a:custGeom>
          <a:solidFill>
            <a:srgbClr val="007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8">
            <a:extLst>
              <a:ext uri="{FF2B5EF4-FFF2-40B4-BE49-F238E27FC236}">
                <a16:creationId xmlns:a16="http://schemas.microsoft.com/office/drawing/2014/main" id="{D377FB50-5216-E4FA-097A-8B1FB0604F56}"/>
              </a:ext>
            </a:extLst>
          </p:cNvPr>
          <p:cNvSpPr>
            <a:spLocks noGrp="1"/>
          </p:cNvSpPr>
          <p:nvPr>
            <p:ph type="body" sz="quarter" idx="11"/>
          </p:nvPr>
        </p:nvSpPr>
        <p:spPr>
          <a:xfrm>
            <a:off x="742949" y="1929264"/>
            <a:ext cx="13246895" cy="1663697"/>
          </a:xfrm>
          <a:prstGeom prst="rect">
            <a:avLst/>
          </a:prstGeom>
        </p:spPr>
        <p:txBody>
          <a:bodyPr/>
          <a:lstStyle>
            <a:lvl1pPr>
              <a:defRPr sz="4200" b="1">
                <a:solidFill>
                  <a:srgbClr val="008F9C"/>
                </a:solidFill>
                <a:latin typeface="Arial" panose="020B0604020202020204" pitchFamily="34" charset="0"/>
                <a:cs typeface="Arial" panose="020B0604020202020204" pitchFamily="34" charset="0"/>
              </a:defRPr>
            </a:lvl1pPr>
            <a:lvl2pPr>
              <a:defRPr sz="3600">
                <a:latin typeface="Arial" panose="020B0604020202020204" pitchFamily="34" charset="0"/>
                <a:cs typeface="Arial" panose="020B0604020202020204" pitchFamily="34" charset="0"/>
              </a:defRPr>
            </a:lvl2pPr>
            <a:lvl3pPr>
              <a:defRPr sz="3600">
                <a:latin typeface="Arial" panose="020B0604020202020204" pitchFamily="34" charset="0"/>
                <a:cs typeface="Arial" panose="020B0604020202020204" pitchFamily="34" charset="0"/>
              </a:defRPr>
            </a:lvl3pPr>
            <a:lvl4pPr>
              <a:defRPr sz="30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GB"/>
              <a:t>Click to edit Master text styles</a:t>
            </a:r>
          </a:p>
          <a:p>
            <a:pPr lvl="0"/>
            <a:r>
              <a:rPr lang="en-GB"/>
              <a:t>Second level</a:t>
            </a:r>
          </a:p>
        </p:txBody>
      </p:sp>
      <p:sp>
        <p:nvSpPr>
          <p:cNvPr id="3" name="Text Placeholder 13">
            <a:extLst>
              <a:ext uri="{FF2B5EF4-FFF2-40B4-BE49-F238E27FC236}">
                <a16:creationId xmlns:a16="http://schemas.microsoft.com/office/drawing/2014/main" id="{70B4C123-821F-E035-2E02-FB1C932E1D6A}"/>
              </a:ext>
            </a:extLst>
          </p:cNvPr>
          <p:cNvSpPr>
            <a:spLocks noGrp="1"/>
          </p:cNvSpPr>
          <p:nvPr>
            <p:ph type="body" sz="quarter" idx="12"/>
          </p:nvPr>
        </p:nvSpPr>
        <p:spPr>
          <a:xfrm>
            <a:off x="742949" y="532970"/>
            <a:ext cx="13361195" cy="1054895"/>
          </a:xfrm>
          <a:prstGeom prst="rect">
            <a:avLst/>
          </a:prstGeom>
        </p:spPr>
        <p:txBody>
          <a:bodyPr/>
          <a:lstStyle>
            <a:lvl1pPr>
              <a:defRPr sz="5400" b="1">
                <a:solidFill>
                  <a:srgbClr val="606060"/>
                </a:solidFill>
                <a:latin typeface="Arial" panose="020B0604020202020204" pitchFamily="34" charset="0"/>
                <a:cs typeface="Arial" panose="020B0604020202020204" pitchFamily="34" charset="0"/>
              </a:defRPr>
            </a:lvl1pPr>
          </a:lstStyle>
          <a:p>
            <a:pPr lvl="0"/>
            <a:r>
              <a:rPr lang="en-GB"/>
              <a:t>Click to edit Master text styles</a:t>
            </a:r>
          </a:p>
        </p:txBody>
      </p:sp>
      <p:sp>
        <p:nvSpPr>
          <p:cNvPr id="7" name="Text Placeholder 8">
            <a:extLst>
              <a:ext uri="{FF2B5EF4-FFF2-40B4-BE49-F238E27FC236}">
                <a16:creationId xmlns:a16="http://schemas.microsoft.com/office/drawing/2014/main" id="{C50148FA-9831-D87E-3E2D-3EDECA8C9818}"/>
              </a:ext>
            </a:extLst>
          </p:cNvPr>
          <p:cNvSpPr>
            <a:spLocks noGrp="1"/>
          </p:cNvSpPr>
          <p:nvPr>
            <p:ph type="body" sz="quarter" idx="13" hasCustomPrompt="1"/>
          </p:nvPr>
        </p:nvSpPr>
        <p:spPr>
          <a:xfrm>
            <a:off x="742949" y="4000500"/>
            <a:ext cx="13246895" cy="5065842"/>
          </a:xfrm>
          <a:prstGeom prst="rect">
            <a:avLst/>
          </a:prstGeom>
        </p:spPr>
        <p:txBody>
          <a:bodyPr/>
          <a:lstStyle>
            <a:lvl1pPr>
              <a:defRPr sz="3000" b="0">
                <a:solidFill>
                  <a:schemeClr val="tx1"/>
                </a:solidFill>
                <a:latin typeface="Arial" panose="020B0604020202020204" pitchFamily="34" charset="0"/>
                <a:cs typeface="Arial" panose="020B0604020202020204" pitchFamily="34" charset="0"/>
              </a:defRPr>
            </a:lvl1pPr>
            <a:lvl2pPr marL="1114425" indent="-428625">
              <a:buClr>
                <a:srgbClr val="0040BB"/>
              </a:buClr>
              <a:buFont typeface="Wingdings" pitchFamily="2" charset="2"/>
              <a:buChar char="§"/>
              <a:defRPr sz="2700">
                <a:latin typeface="Arial" panose="020B0604020202020204" pitchFamily="34" charset="0"/>
                <a:cs typeface="Arial" panose="020B0604020202020204" pitchFamily="34" charset="0"/>
              </a:defRPr>
            </a:lvl2pPr>
            <a:lvl3pPr>
              <a:defRPr sz="3600">
                <a:latin typeface="Arial" panose="020B0604020202020204" pitchFamily="34" charset="0"/>
                <a:cs typeface="Arial" panose="020B0604020202020204" pitchFamily="34" charset="0"/>
              </a:defRPr>
            </a:lvl3pPr>
            <a:lvl4pPr>
              <a:defRPr sz="30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GB"/>
              <a:t>Third level</a:t>
            </a:r>
          </a:p>
          <a:p>
            <a:pPr lvl="1"/>
            <a:r>
              <a:rPr lang="en-GB"/>
              <a:t>Fourth level</a:t>
            </a:r>
          </a:p>
        </p:txBody>
      </p:sp>
      <p:sp>
        <p:nvSpPr>
          <p:cNvPr id="8" name="Text Placeholder 5">
            <a:extLst>
              <a:ext uri="{FF2B5EF4-FFF2-40B4-BE49-F238E27FC236}">
                <a16:creationId xmlns:a16="http://schemas.microsoft.com/office/drawing/2014/main" id="{81D2A3F3-2BD4-21A0-C03D-C0AB211BB138}"/>
              </a:ext>
            </a:extLst>
          </p:cNvPr>
          <p:cNvSpPr>
            <a:spLocks noGrp="1"/>
          </p:cNvSpPr>
          <p:nvPr>
            <p:ph type="body" sz="quarter" idx="10"/>
          </p:nvPr>
        </p:nvSpPr>
        <p:spPr>
          <a:xfrm>
            <a:off x="685800" y="9675770"/>
            <a:ext cx="7772400" cy="611232"/>
          </a:xfrm>
          <a:prstGeom prst="rect">
            <a:avLst/>
          </a:prstGeom>
        </p:spPr>
        <p:txBody>
          <a:bodyPr anchor="ctr"/>
          <a:lstStyle>
            <a:lvl1pPr>
              <a:defRPr sz="1650">
                <a:solidFill>
                  <a:srgbClr val="606060"/>
                </a:solidFill>
                <a:latin typeface="Arial" panose="020B0604020202020204" pitchFamily="34" charset="0"/>
                <a:cs typeface="Arial" panose="020B0604020202020204" pitchFamily="34" charset="0"/>
              </a:defRPr>
            </a:lvl1pPr>
          </a:lstStyle>
          <a:p>
            <a:pPr lvl="0"/>
            <a:r>
              <a:rPr lang="en-GB"/>
              <a:t>Click to edit Master text styles</a:t>
            </a:r>
          </a:p>
        </p:txBody>
      </p:sp>
    </p:spTree>
    <p:extLst>
      <p:ext uri="{BB962C8B-B14F-4D97-AF65-F5344CB8AC3E}">
        <p14:creationId xmlns:p14="http://schemas.microsoft.com/office/powerpoint/2010/main" val="27505741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D0CD0-C9AD-4B3A-E48A-10CBC1A8CFE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E0134B9-B633-72FC-1A00-A37A99C0B2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3278DD-5240-BB7C-4C27-6D0C433BB486}"/>
              </a:ext>
            </a:extLst>
          </p:cNvPr>
          <p:cNvSpPr>
            <a:spLocks noGrp="1"/>
          </p:cNvSpPr>
          <p:nvPr>
            <p:ph type="dt" sz="half" idx="10"/>
          </p:nvPr>
        </p:nvSpPr>
        <p:spPr/>
        <p:txBody>
          <a:bodyPr/>
          <a:lstStyle/>
          <a:p>
            <a:fld id="{1CDE07F8-CAEE-41D0-B4A3-4CF69E12C88D}" type="datetimeFigureOut">
              <a:rPr lang="en-GB" smtClean="0"/>
              <a:t>30/09/2025</a:t>
            </a:fld>
            <a:endParaRPr lang="en-GB"/>
          </a:p>
        </p:txBody>
      </p:sp>
      <p:sp>
        <p:nvSpPr>
          <p:cNvPr id="5" name="Footer Placeholder 4">
            <a:extLst>
              <a:ext uri="{FF2B5EF4-FFF2-40B4-BE49-F238E27FC236}">
                <a16:creationId xmlns:a16="http://schemas.microsoft.com/office/drawing/2014/main" id="{F4B865AB-FE2E-76D5-5142-B648AAEA673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4389CE-91CD-8A58-163A-69BED08FFFF9}"/>
              </a:ext>
            </a:extLst>
          </p:cNvPr>
          <p:cNvSpPr>
            <a:spLocks noGrp="1"/>
          </p:cNvSpPr>
          <p:nvPr>
            <p:ph type="sldNum" sz="quarter" idx="12"/>
          </p:nvPr>
        </p:nvSpPr>
        <p:spPr/>
        <p:txBody>
          <a:bodyPr/>
          <a:lstStyle/>
          <a:p>
            <a:fld id="{51000EEE-E845-4721-8384-F7F584618F86}" type="slidenum">
              <a:rPr lang="en-GB" smtClean="0"/>
              <a:t>‹#›</a:t>
            </a:fld>
            <a:endParaRPr lang="en-GB"/>
          </a:p>
        </p:txBody>
      </p:sp>
    </p:spTree>
    <p:extLst>
      <p:ext uri="{BB962C8B-B14F-4D97-AF65-F5344CB8AC3E}">
        <p14:creationId xmlns:p14="http://schemas.microsoft.com/office/powerpoint/2010/main" val="24210632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peaker">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CF5357A5-EA90-CD8A-676A-F56E0E1D097D}"/>
              </a:ext>
            </a:extLst>
          </p:cNvPr>
          <p:cNvSpPr/>
          <p:nvPr userDrawn="1"/>
        </p:nvSpPr>
        <p:spPr>
          <a:xfrm rot="10800000" flipV="1">
            <a:off x="14728310" y="6166480"/>
            <a:ext cx="3567258" cy="4128758"/>
          </a:xfrm>
          <a:custGeom>
            <a:avLst/>
            <a:gdLst>
              <a:gd name="connsiteX0" fmla="*/ 0 w 3999868"/>
              <a:gd name="connsiteY0" fmla="*/ 3857232 h 3857232"/>
              <a:gd name="connsiteX1" fmla="*/ 1556972 w 3999868"/>
              <a:gd name="connsiteY1" fmla="*/ 0 h 3857232"/>
              <a:gd name="connsiteX2" fmla="*/ 3999868 w 3999868"/>
              <a:gd name="connsiteY2" fmla="*/ 0 h 3857232"/>
              <a:gd name="connsiteX3" fmla="*/ 2442896 w 3999868"/>
              <a:gd name="connsiteY3" fmla="*/ 3857232 h 3857232"/>
              <a:gd name="connsiteX4" fmla="*/ 0 w 3999868"/>
              <a:gd name="connsiteY4" fmla="*/ 3857232 h 3857232"/>
              <a:gd name="connsiteX0" fmla="*/ 0 w 3999868"/>
              <a:gd name="connsiteY0" fmla="*/ 3857232 h 3857232"/>
              <a:gd name="connsiteX1" fmla="*/ 1623173 w 3999868"/>
              <a:gd name="connsiteY1" fmla="*/ 0 h 3857232"/>
              <a:gd name="connsiteX2" fmla="*/ 3999868 w 3999868"/>
              <a:gd name="connsiteY2" fmla="*/ 0 h 3857232"/>
              <a:gd name="connsiteX3" fmla="*/ 2442896 w 3999868"/>
              <a:gd name="connsiteY3" fmla="*/ 3857232 h 3857232"/>
              <a:gd name="connsiteX4" fmla="*/ 0 w 3999868"/>
              <a:gd name="connsiteY4" fmla="*/ 3857232 h 3857232"/>
              <a:gd name="connsiteX0" fmla="*/ 0 w 2390359"/>
              <a:gd name="connsiteY0" fmla="*/ 3737243 h 3857232"/>
              <a:gd name="connsiteX1" fmla="*/ 13664 w 2390359"/>
              <a:gd name="connsiteY1" fmla="*/ 0 h 3857232"/>
              <a:gd name="connsiteX2" fmla="*/ 2390359 w 2390359"/>
              <a:gd name="connsiteY2" fmla="*/ 0 h 3857232"/>
              <a:gd name="connsiteX3" fmla="*/ 833387 w 2390359"/>
              <a:gd name="connsiteY3" fmla="*/ 3857232 h 3857232"/>
              <a:gd name="connsiteX4" fmla="*/ 0 w 2390359"/>
              <a:gd name="connsiteY4" fmla="*/ 3737243 h 3857232"/>
              <a:gd name="connsiteX0" fmla="*/ 0 w 2390359"/>
              <a:gd name="connsiteY0" fmla="*/ 3737243 h 3737243"/>
              <a:gd name="connsiteX1" fmla="*/ 13664 w 2390359"/>
              <a:gd name="connsiteY1" fmla="*/ 0 h 3737243"/>
              <a:gd name="connsiteX2" fmla="*/ 2390359 w 2390359"/>
              <a:gd name="connsiteY2" fmla="*/ 0 h 3737243"/>
              <a:gd name="connsiteX3" fmla="*/ 1271968 w 2390359"/>
              <a:gd name="connsiteY3" fmla="*/ 2760779 h 3737243"/>
              <a:gd name="connsiteX4" fmla="*/ 0 w 2390359"/>
              <a:gd name="connsiteY4" fmla="*/ 3737243 h 3737243"/>
              <a:gd name="connsiteX0" fmla="*/ 94059 w 2376842"/>
              <a:gd name="connsiteY0" fmla="*/ 2839393 h 2839393"/>
              <a:gd name="connsiteX1" fmla="*/ 147 w 2376842"/>
              <a:gd name="connsiteY1" fmla="*/ 0 h 2839393"/>
              <a:gd name="connsiteX2" fmla="*/ 2376842 w 2376842"/>
              <a:gd name="connsiteY2" fmla="*/ 0 h 2839393"/>
              <a:gd name="connsiteX3" fmla="*/ 1258451 w 2376842"/>
              <a:gd name="connsiteY3" fmla="*/ 2760779 h 2839393"/>
              <a:gd name="connsiteX4" fmla="*/ 94059 w 2376842"/>
              <a:gd name="connsiteY4" fmla="*/ 2839393 h 2839393"/>
              <a:gd name="connsiteX0" fmla="*/ 225 w 2378172"/>
              <a:gd name="connsiteY0" fmla="*/ 2752505 h 2760779"/>
              <a:gd name="connsiteX1" fmla="*/ 1477 w 2378172"/>
              <a:gd name="connsiteY1" fmla="*/ 0 h 2760779"/>
              <a:gd name="connsiteX2" fmla="*/ 2378172 w 2378172"/>
              <a:gd name="connsiteY2" fmla="*/ 0 h 2760779"/>
              <a:gd name="connsiteX3" fmla="*/ 1259781 w 2378172"/>
              <a:gd name="connsiteY3" fmla="*/ 2760779 h 2760779"/>
              <a:gd name="connsiteX4" fmla="*/ 225 w 2378172"/>
              <a:gd name="connsiteY4" fmla="*/ 2752505 h 2760779"/>
              <a:gd name="connsiteX0" fmla="*/ 225 w 2378172"/>
              <a:gd name="connsiteY0" fmla="*/ 2752505 h 2752505"/>
              <a:gd name="connsiteX1" fmla="*/ 1477 w 2378172"/>
              <a:gd name="connsiteY1" fmla="*/ 0 h 2752505"/>
              <a:gd name="connsiteX2" fmla="*/ 2378172 w 2378172"/>
              <a:gd name="connsiteY2" fmla="*/ 0 h 2752505"/>
              <a:gd name="connsiteX3" fmla="*/ 1268057 w 2378172"/>
              <a:gd name="connsiteY3" fmla="*/ 2744229 h 2752505"/>
              <a:gd name="connsiteX4" fmla="*/ 225 w 2378172"/>
              <a:gd name="connsiteY4" fmla="*/ 2752505 h 2752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8172" h="2752505">
                <a:moveTo>
                  <a:pt x="225" y="2752505"/>
                </a:moveTo>
                <a:cubicBezTo>
                  <a:pt x="4780" y="1506757"/>
                  <a:pt x="-3078" y="1245748"/>
                  <a:pt x="1477" y="0"/>
                </a:cubicBezTo>
                <a:lnTo>
                  <a:pt x="2378172" y="0"/>
                </a:lnTo>
                <a:lnTo>
                  <a:pt x="1268057" y="2744229"/>
                </a:lnTo>
                <a:lnTo>
                  <a:pt x="225" y="2752505"/>
                </a:lnTo>
                <a:close/>
              </a:path>
            </a:pathLst>
          </a:custGeom>
          <a:solidFill>
            <a:srgbClr val="0071BB">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4" name="Parallelogram 7">
            <a:extLst>
              <a:ext uri="{FF2B5EF4-FFF2-40B4-BE49-F238E27FC236}">
                <a16:creationId xmlns:a16="http://schemas.microsoft.com/office/drawing/2014/main" id="{5F3063D2-06C4-FD62-2BC6-2A075DE1BFDC}"/>
              </a:ext>
            </a:extLst>
          </p:cNvPr>
          <p:cNvSpPr/>
          <p:nvPr userDrawn="1"/>
        </p:nvSpPr>
        <p:spPr>
          <a:xfrm flipH="1">
            <a:off x="1689" y="9675768"/>
            <a:ext cx="13697922" cy="611232"/>
          </a:xfrm>
          <a:custGeom>
            <a:avLst/>
            <a:gdLst>
              <a:gd name="connsiteX0" fmla="*/ 0 w 9361674"/>
              <a:gd name="connsiteY0" fmla="*/ 407488 h 407488"/>
              <a:gd name="connsiteX1" fmla="*/ 206258 w 9361674"/>
              <a:gd name="connsiteY1" fmla="*/ 0 h 407488"/>
              <a:gd name="connsiteX2" fmla="*/ 9361674 w 9361674"/>
              <a:gd name="connsiteY2" fmla="*/ 0 h 407488"/>
              <a:gd name="connsiteX3" fmla="*/ 9155416 w 9361674"/>
              <a:gd name="connsiteY3" fmla="*/ 407488 h 407488"/>
              <a:gd name="connsiteX4" fmla="*/ 0 w 9361674"/>
              <a:gd name="connsiteY4" fmla="*/ 407488 h 407488"/>
              <a:gd name="connsiteX0" fmla="*/ 0 w 9155416"/>
              <a:gd name="connsiteY0" fmla="*/ 407488 h 407488"/>
              <a:gd name="connsiteX1" fmla="*/ 206258 w 9155416"/>
              <a:gd name="connsiteY1" fmla="*/ 0 h 407488"/>
              <a:gd name="connsiteX2" fmla="*/ 9131948 w 9155416"/>
              <a:gd name="connsiteY2" fmla="*/ 0 h 407488"/>
              <a:gd name="connsiteX3" fmla="*/ 9155416 w 9155416"/>
              <a:gd name="connsiteY3" fmla="*/ 407488 h 407488"/>
              <a:gd name="connsiteX4" fmla="*/ 0 w 9155416"/>
              <a:gd name="connsiteY4" fmla="*/ 407488 h 407488"/>
              <a:gd name="connsiteX0" fmla="*/ 0 w 9131948"/>
              <a:gd name="connsiteY0" fmla="*/ 407488 h 407488"/>
              <a:gd name="connsiteX1" fmla="*/ 206258 w 9131948"/>
              <a:gd name="connsiteY1" fmla="*/ 0 h 407488"/>
              <a:gd name="connsiteX2" fmla="*/ 9131948 w 9131948"/>
              <a:gd name="connsiteY2" fmla="*/ 0 h 407488"/>
              <a:gd name="connsiteX3" fmla="*/ 9128389 w 9131948"/>
              <a:gd name="connsiteY3" fmla="*/ 407488 h 407488"/>
              <a:gd name="connsiteX4" fmla="*/ 0 w 9131948"/>
              <a:gd name="connsiteY4" fmla="*/ 407488 h 40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1948" h="407488">
                <a:moveTo>
                  <a:pt x="0" y="407488"/>
                </a:moveTo>
                <a:lnTo>
                  <a:pt x="206258" y="0"/>
                </a:lnTo>
                <a:lnTo>
                  <a:pt x="9131948" y="0"/>
                </a:lnTo>
                <a:cubicBezTo>
                  <a:pt x="9130762" y="135829"/>
                  <a:pt x="9129575" y="271659"/>
                  <a:pt x="9128389" y="407488"/>
                </a:cubicBezTo>
                <a:lnTo>
                  <a:pt x="0" y="407488"/>
                </a:lnTo>
                <a:close/>
              </a:path>
            </a:pathLst>
          </a:custGeom>
          <a:solidFill>
            <a:srgbClr val="CACACA">
              <a:alpha val="2549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9">
            <a:extLst>
              <a:ext uri="{FF2B5EF4-FFF2-40B4-BE49-F238E27FC236}">
                <a16:creationId xmlns:a16="http://schemas.microsoft.com/office/drawing/2014/main" id="{5D23D404-046A-6DA4-6EF8-D8FA0B678D76}"/>
              </a:ext>
            </a:extLst>
          </p:cNvPr>
          <p:cNvSpPr/>
          <p:nvPr userDrawn="1"/>
        </p:nvSpPr>
        <p:spPr>
          <a:xfrm flipH="1">
            <a:off x="12994728" y="9675768"/>
            <a:ext cx="5293272" cy="611232"/>
          </a:xfrm>
          <a:custGeom>
            <a:avLst/>
            <a:gdLst>
              <a:gd name="connsiteX0" fmla="*/ 0 w 3733800"/>
              <a:gd name="connsiteY0" fmla="*/ 407488 h 407488"/>
              <a:gd name="connsiteX1" fmla="*/ 206258 w 3733800"/>
              <a:gd name="connsiteY1" fmla="*/ 0 h 407488"/>
              <a:gd name="connsiteX2" fmla="*/ 3733800 w 3733800"/>
              <a:gd name="connsiteY2" fmla="*/ 0 h 407488"/>
              <a:gd name="connsiteX3" fmla="*/ 3527542 w 3733800"/>
              <a:gd name="connsiteY3" fmla="*/ 407488 h 407488"/>
              <a:gd name="connsiteX4" fmla="*/ 0 w 3733800"/>
              <a:gd name="connsiteY4" fmla="*/ 407488 h 407488"/>
              <a:gd name="connsiteX0" fmla="*/ 0 w 3528848"/>
              <a:gd name="connsiteY0" fmla="*/ 396977 h 407488"/>
              <a:gd name="connsiteX1" fmla="*/ 1306 w 3528848"/>
              <a:gd name="connsiteY1" fmla="*/ 0 h 407488"/>
              <a:gd name="connsiteX2" fmla="*/ 3528848 w 3528848"/>
              <a:gd name="connsiteY2" fmla="*/ 0 h 407488"/>
              <a:gd name="connsiteX3" fmla="*/ 3322590 w 3528848"/>
              <a:gd name="connsiteY3" fmla="*/ 407488 h 407488"/>
              <a:gd name="connsiteX4" fmla="*/ 0 w 3528848"/>
              <a:gd name="connsiteY4" fmla="*/ 396977 h 40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8848" h="407488">
                <a:moveTo>
                  <a:pt x="0" y="396977"/>
                </a:moveTo>
                <a:cubicBezTo>
                  <a:pt x="435" y="264651"/>
                  <a:pt x="871" y="132326"/>
                  <a:pt x="1306" y="0"/>
                </a:cubicBezTo>
                <a:lnTo>
                  <a:pt x="3528848" y="0"/>
                </a:lnTo>
                <a:lnTo>
                  <a:pt x="3322590" y="407488"/>
                </a:lnTo>
                <a:lnTo>
                  <a:pt x="0" y="396977"/>
                </a:lnTo>
                <a:close/>
              </a:path>
            </a:pathLst>
          </a:custGeom>
          <a:solidFill>
            <a:srgbClr val="007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4">
            <a:extLst>
              <a:ext uri="{FF2B5EF4-FFF2-40B4-BE49-F238E27FC236}">
                <a16:creationId xmlns:a16="http://schemas.microsoft.com/office/drawing/2014/main" id="{D6BB1299-A76D-DF84-211C-80CA0BAD0CC8}"/>
              </a:ext>
            </a:extLst>
          </p:cNvPr>
          <p:cNvSpPr/>
          <p:nvPr userDrawn="1"/>
        </p:nvSpPr>
        <p:spPr>
          <a:xfrm>
            <a:off x="8585266" y="3988146"/>
            <a:ext cx="7388195" cy="4950327"/>
          </a:xfrm>
          <a:prstGeom prst="parallelogram">
            <a:avLst/>
          </a:prstGeom>
          <a:solidFill>
            <a:srgbClr val="008C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12">
            <a:extLst>
              <a:ext uri="{FF2B5EF4-FFF2-40B4-BE49-F238E27FC236}">
                <a16:creationId xmlns:a16="http://schemas.microsoft.com/office/drawing/2014/main" id="{27653093-D9A8-EDAF-4597-6DAB2BBE5E0D}"/>
              </a:ext>
            </a:extLst>
          </p:cNvPr>
          <p:cNvSpPr/>
          <p:nvPr userDrawn="1"/>
        </p:nvSpPr>
        <p:spPr>
          <a:xfrm>
            <a:off x="8229601" y="3526482"/>
            <a:ext cx="7388195" cy="4950327"/>
          </a:xfrm>
          <a:prstGeom prst="parallelogram">
            <a:avLst/>
          </a:prstGeom>
          <a:solidFill>
            <a:srgbClr val="007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8">
            <a:extLst>
              <a:ext uri="{FF2B5EF4-FFF2-40B4-BE49-F238E27FC236}">
                <a16:creationId xmlns:a16="http://schemas.microsoft.com/office/drawing/2014/main" id="{D8BD85F9-1575-3A9A-48C6-B80E724025AC}"/>
              </a:ext>
            </a:extLst>
          </p:cNvPr>
          <p:cNvSpPr/>
          <p:nvPr userDrawn="1"/>
        </p:nvSpPr>
        <p:spPr>
          <a:xfrm rot="10800000" flipV="1">
            <a:off x="0" y="1"/>
            <a:ext cx="3086100" cy="1255907"/>
          </a:xfrm>
          <a:custGeom>
            <a:avLst/>
            <a:gdLst>
              <a:gd name="connsiteX0" fmla="*/ 0 w 3999868"/>
              <a:gd name="connsiteY0" fmla="*/ 3857232 h 3857232"/>
              <a:gd name="connsiteX1" fmla="*/ 1556972 w 3999868"/>
              <a:gd name="connsiteY1" fmla="*/ 0 h 3857232"/>
              <a:gd name="connsiteX2" fmla="*/ 3999868 w 3999868"/>
              <a:gd name="connsiteY2" fmla="*/ 0 h 3857232"/>
              <a:gd name="connsiteX3" fmla="*/ 2442896 w 3999868"/>
              <a:gd name="connsiteY3" fmla="*/ 3857232 h 3857232"/>
              <a:gd name="connsiteX4" fmla="*/ 0 w 3999868"/>
              <a:gd name="connsiteY4" fmla="*/ 3857232 h 3857232"/>
              <a:gd name="connsiteX0" fmla="*/ 0 w 3999868"/>
              <a:gd name="connsiteY0" fmla="*/ 3857232 h 3857232"/>
              <a:gd name="connsiteX1" fmla="*/ 1556972 w 3999868"/>
              <a:gd name="connsiteY1" fmla="*/ 0 h 3857232"/>
              <a:gd name="connsiteX2" fmla="*/ 3999868 w 3999868"/>
              <a:gd name="connsiteY2" fmla="*/ 0 h 3857232"/>
              <a:gd name="connsiteX3" fmla="*/ 2471386 w 3999868"/>
              <a:gd name="connsiteY3" fmla="*/ 2849107 h 3857232"/>
              <a:gd name="connsiteX4" fmla="*/ 2442896 w 3999868"/>
              <a:gd name="connsiteY4" fmla="*/ 3857232 h 3857232"/>
              <a:gd name="connsiteX5" fmla="*/ 0 w 3999868"/>
              <a:gd name="connsiteY5" fmla="*/ 3857232 h 3857232"/>
              <a:gd name="connsiteX0" fmla="*/ 0 w 3999868"/>
              <a:gd name="connsiteY0" fmla="*/ 3857232 h 3891098"/>
              <a:gd name="connsiteX1" fmla="*/ 1556972 w 3999868"/>
              <a:gd name="connsiteY1" fmla="*/ 0 h 3891098"/>
              <a:gd name="connsiteX2" fmla="*/ 3999868 w 3999868"/>
              <a:gd name="connsiteY2" fmla="*/ 0 h 3891098"/>
              <a:gd name="connsiteX3" fmla="*/ 2471386 w 3999868"/>
              <a:gd name="connsiteY3" fmla="*/ 2849107 h 3891098"/>
              <a:gd name="connsiteX4" fmla="*/ 2578363 w 3999868"/>
              <a:gd name="connsiteY4" fmla="*/ 3891098 h 3891098"/>
              <a:gd name="connsiteX5" fmla="*/ 0 w 3999868"/>
              <a:gd name="connsiteY5" fmla="*/ 3857232 h 3891098"/>
              <a:gd name="connsiteX0" fmla="*/ 0 w 3999868"/>
              <a:gd name="connsiteY0" fmla="*/ 3857232 h 3891098"/>
              <a:gd name="connsiteX1" fmla="*/ 1556972 w 3999868"/>
              <a:gd name="connsiteY1" fmla="*/ 0 h 3891098"/>
              <a:gd name="connsiteX2" fmla="*/ 3999868 w 3999868"/>
              <a:gd name="connsiteY2" fmla="*/ 0 h 3891098"/>
              <a:gd name="connsiteX3" fmla="*/ 2572986 w 3999868"/>
              <a:gd name="connsiteY3" fmla="*/ 2849107 h 3891098"/>
              <a:gd name="connsiteX4" fmla="*/ 2578363 w 3999868"/>
              <a:gd name="connsiteY4" fmla="*/ 3891098 h 3891098"/>
              <a:gd name="connsiteX5" fmla="*/ 0 w 3999868"/>
              <a:gd name="connsiteY5" fmla="*/ 3857232 h 3891098"/>
              <a:gd name="connsiteX0" fmla="*/ 0 w 3999868"/>
              <a:gd name="connsiteY0" fmla="*/ 3857232 h 3891098"/>
              <a:gd name="connsiteX1" fmla="*/ 1556972 w 3999868"/>
              <a:gd name="connsiteY1" fmla="*/ 0 h 3891098"/>
              <a:gd name="connsiteX2" fmla="*/ 3999868 w 3999868"/>
              <a:gd name="connsiteY2" fmla="*/ 0 h 3891098"/>
              <a:gd name="connsiteX3" fmla="*/ 2572986 w 3999868"/>
              <a:gd name="connsiteY3" fmla="*/ 2849107 h 3891098"/>
              <a:gd name="connsiteX4" fmla="*/ 2578363 w 3999868"/>
              <a:gd name="connsiteY4" fmla="*/ 3891098 h 3891098"/>
              <a:gd name="connsiteX5" fmla="*/ 0 w 3999868"/>
              <a:gd name="connsiteY5" fmla="*/ 3857232 h 3891098"/>
              <a:gd name="connsiteX0" fmla="*/ 0 w 2578363"/>
              <a:gd name="connsiteY0" fmla="*/ 3857232 h 3891098"/>
              <a:gd name="connsiteX1" fmla="*/ 1556972 w 2578363"/>
              <a:gd name="connsiteY1" fmla="*/ 0 h 3891098"/>
              <a:gd name="connsiteX2" fmla="*/ 2572986 w 2578363"/>
              <a:gd name="connsiteY2" fmla="*/ 2849107 h 3891098"/>
              <a:gd name="connsiteX3" fmla="*/ 2578363 w 2578363"/>
              <a:gd name="connsiteY3" fmla="*/ 3891098 h 3891098"/>
              <a:gd name="connsiteX4" fmla="*/ 0 w 2578363"/>
              <a:gd name="connsiteY4" fmla="*/ 3857232 h 3891098"/>
              <a:gd name="connsiteX0" fmla="*/ 0 w 2578363"/>
              <a:gd name="connsiteY0" fmla="*/ 1008125 h 1041991"/>
              <a:gd name="connsiteX1" fmla="*/ 422439 w 2578363"/>
              <a:gd name="connsiteY1" fmla="*/ 12626 h 1041991"/>
              <a:gd name="connsiteX2" fmla="*/ 2572986 w 2578363"/>
              <a:gd name="connsiteY2" fmla="*/ 0 h 1041991"/>
              <a:gd name="connsiteX3" fmla="*/ 2578363 w 2578363"/>
              <a:gd name="connsiteY3" fmla="*/ 1041991 h 1041991"/>
              <a:gd name="connsiteX4" fmla="*/ 0 w 2578363"/>
              <a:gd name="connsiteY4" fmla="*/ 1008125 h 1041991"/>
              <a:gd name="connsiteX0" fmla="*/ 0 w 2573080"/>
              <a:gd name="connsiteY0" fmla="*/ 1008125 h 1041991"/>
              <a:gd name="connsiteX1" fmla="*/ 422439 w 2573080"/>
              <a:gd name="connsiteY1" fmla="*/ 12626 h 1041991"/>
              <a:gd name="connsiteX2" fmla="*/ 2572986 w 2573080"/>
              <a:gd name="connsiteY2" fmla="*/ 0 h 1041991"/>
              <a:gd name="connsiteX3" fmla="*/ 2552361 w 2573080"/>
              <a:gd name="connsiteY3" fmla="*/ 1041991 h 1041991"/>
              <a:gd name="connsiteX4" fmla="*/ 0 w 2573080"/>
              <a:gd name="connsiteY4" fmla="*/ 1008125 h 1041991"/>
              <a:gd name="connsiteX0" fmla="*/ 0 w 2573080"/>
              <a:gd name="connsiteY0" fmla="*/ 1008500 h 1042366"/>
              <a:gd name="connsiteX1" fmla="*/ 422439 w 2573080"/>
              <a:gd name="connsiteY1" fmla="*/ 0 h 1042366"/>
              <a:gd name="connsiteX2" fmla="*/ 2572986 w 2573080"/>
              <a:gd name="connsiteY2" fmla="*/ 375 h 1042366"/>
              <a:gd name="connsiteX3" fmla="*/ 2552361 w 2573080"/>
              <a:gd name="connsiteY3" fmla="*/ 1042366 h 1042366"/>
              <a:gd name="connsiteX4" fmla="*/ 0 w 2573080"/>
              <a:gd name="connsiteY4" fmla="*/ 1008500 h 1042366"/>
              <a:gd name="connsiteX0" fmla="*/ 0 w 2552361"/>
              <a:gd name="connsiteY0" fmla="*/ 1008500 h 1042366"/>
              <a:gd name="connsiteX1" fmla="*/ 422439 w 2552361"/>
              <a:gd name="connsiteY1" fmla="*/ 0 h 1042366"/>
              <a:gd name="connsiteX2" fmla="*/ 2412641 w 2552361"/>
              <a:gd name="connsiteY2" fmla="*/ 95716 h 1042366"/>
              <a:gd name="connsiteX3" fmla="*/ 2552361 w 2552361"/>
              <a:gd name="connsiteY3" fmla="*/ 1042366 h 1042366"/>
              <a:gd name="connsiteX4" fmla="*/ 0 w 2552361"/>
              <a:gd name="connsiteY4" fmla="*/ 1008500 h 1042366"/>
              <a:gd name="connsiteX0" fmla="*/ 0 w 2552361"/>
              <a:gd name="connsiteY0" fmla="*/ 1008500 h 1042366"/>
              <a:gd name="connsiteX1" fmla="*/ 422439 w 2552361"/>
              <a:gd name="connsiteY1" fmla="*/ 0 h 1042366"/>
              <a:gd name="connsiteX2" fmla="*/ 2551317 w 2552361"/>
              <a:gd name="connsiteY2" fmla="*/ 9043 h 1042366"/>
              <a:gd name="connsiteX3" fmla="*/ 2552361 w 2552361"/>
              <a:gd name="connsiteY3" fmla="*/ 1042366 h 1042366"/>
              <a:gd name="connsiteX4" fmla="*/ 0 w 2552361"/>
              <a:gd name="connsiteY4" fmla="*/ 1008500 h 1042366"/>
              <a:gd name="connsiteX0" fmla="*/ 0 w 2553913"/>
              <a:gd name="connsiteY0" fmla="*/ 1008500 h 1042366"/>
              <a:gd name="connsiteX1" fmla="*/ 422439 w 2553913"/>
              <a:gd name="connsiteY1" fmla="*/ 0 h 1042366"/>
              <a:gd name="connsiteX2" fmla="*/ 2551317 w 2553913"/>
              <a:gd name="connsiteY2" fmla="*/ 9043 h 1042366"/>
              <a:gd name="connsiteX3" fmla="*/ 2552361 w 2553913"/>
              <a:gd name="connsiteY3" fmla="*/ 1042366 h 1042366"/>
              <a:gd name="connsiteX4" fmla="*/ 0 w 2553913"/>
              <a:gd name="connsiteY4" fmla="*/ 1008500 h 1042366"/>
              <a:gd name="connsiteX0" fmla="*/ 0 w 2553913"/>
              <a:gd name="connsiteY0" fmla="*/ 1008500 h 1042366"/>
              <a:gd name="connsiteX1" fmla="*/ 422439 w 2553913"/>
              <a:gd name="connsiteY1" fmla="*/ 0 h 1042366"/>
              <a:gd name="connsiteX2" fmla="*/ 2551317 w 2553913"/>
              <a:gd name="connsiteY2" fmla="*/ 9043 h 1042366"/>
              <a:gd name="connsiteX3" fmla="*/ 2552361 w 2553913"/>
              <a:gd name="connsiteY3" fmla="*/ 1042366 h 1042366"/>
              <a:gd name="connsiteX4" fmla="*/ 0 w 2553913"/>
              <a:gd name="connsiteY4" fmla="*/ 1008500 h 1042366"/>
              <a:gd name="connsiteX0" fmla="*/ 0 w 2553913"/>
              <a:gd name="connsiteY0" fmla="*/ 1008500 h 1042366"/>
              <a:gd name="connsiteX1" fmla="*/ 422439 w 2553913"/>
              <a:gd name="connsiteY1" fmla="*/ 0 h 1042366"/>
              <a:gd name="connsiteX2" fmla="*/ 2551317 w 2553913"/>
              <a:gd name="connsiteY2" fmla="*/ 9043 h 1042366"/>
              <a:gd name="connsiteX3" fmla="*/ 2552361 w 2553913"/>
              <a:gd name="connsiteY3" fmla="*/ 1042366 h 1042366"/>
              <a:gd name="connsiteX4" fmla="*/ 0 w 2553913"/>
              <a:gd name="connsiteY4" fmla="*/ 1008500 h 1042366"/>
              <a:gd name="connsiteX0" fmla="*/ 0 w 2553913"/>
              <a:gd name="connsiteY0" fmla="*/ 1008500 h 1042366"/>
              <a:gd name="connsiteX1" fmla="*/ 422439 w 2553913"/>
              <a:gd name="connsiteY1" fmla="*/ 0 h 1042366"/>
              <a:gd name="connsiteX2" fmla="*/ 2551317 w 2553913"/>
              <a:gd name="connsiteY2" fmla="*/ 9043 h 1042366"/>
              <a:gd name="connsiteX3" fmla="*/ 2552361 w 2553913"/>
              <a:gd name="connsiteY3" fmla="*/ 1042366 h 1042366"/>
              <a:gd name="connsiteX4" fmla="*/ 0 w 2553913"/>
              <a:gd name="connsiteY4" fmla="*/ 1008500 h 1042366"/>
              <a:gd name="connsiteX0" fmla="*/ 0 w 2553913"/>
              <a:gd name="connsiteY0" fmla="*/ 1008982 h 1042848"/>
              <a:gd name="connsiteX1" fmla="*/ 422439 w 2553913"/>
              <a:gd name="connsiteY1" fmla="*/ 482 h 1042848"/>
              <a:gd name="connsiteX2" fmla="*/ 2551317 w 2553913"/>
              <a:gd name="connsiteY2" fmla="*/ 0 h 1042848"/>
              <a:gd name="connsiteX3" fmla="*/ 2552361 w 2553913"/>
              <a:gd name="connsiteY3" fmla="*/ 1042848 h 1042848"/>
              <a:gd name="connsiteX4" fmla="*/ 0 w 2553913"/>
              <a:gd name="connsiteY4" fmla="*/ 1008982 h 1042848"/>
              <a:gd name="connsiteX0" fmla="*/ 0 w 2572963"/>
              <a:gd name="connsiteY0" fmla="*/ 1047082 h 1047082"/>
              <a:gd name="connsiteX1" fmla="*/ 441489 w 2572963"/>
              <a:gd name="connsiteY1" fmla="*/ 482 h 1047082"/>
              <a:gd name="connsiteX2" fmla="*/ 2570367 w 2572963"/>
              <a:gd name="connsiteY2" fmla="*/ 0 h 1047082"/>
              <a:gd name="connsiteX3" fmla="*/ 2571411 w 2572963"/>
              <a:gd name="connsiteY3" fmla="*/ 1042848 h 1047082"/>
              <a:gd name="connsiteX4" fmla="*/ 0 w 2572963"/>
              <a:gd name="connsiteY4" fmla="*/ 1047082 h 1047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2963" h="1047082">
                <a:moveTo>
                  <a:pt x="0" y="1047082"/>
                </a:moveTo>
                <a:lnTo>
                  <a:pt x="441489" y="482"/>
                </a:lnTo>
                <a:lnTo>
                  <a:pt x="2570367" y="0"/>
                </a:lnTo>
                <a:cubicBezTo>
                  <a:pt x="2576492" y="638"/>
                  <a:pt x="2569619" y="695518"/>
                  <a:pt x="2571411" y="1042848"/>
                </a:cubicBezTo>
                <a:lnTo>
                  <a:pt x="0" y="1047082"/>
                </a:lnTo>
                <a:close/>
              </a:path>
            </a:pathLst>
          </a:custGeom>
          <a:solidFill>
            <a:srgbClr val="008F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pic>
        <p:nvPicPr>
          <p:cNvPr id="11" name="Picture 10" descr="A white outline of a person with a speech bubble&#10;&#10;Description automatically generated">
            <a:extLst>
              <a:ext uri="{FF2B5EF4-FFF2-40B4-BE49-F238E27FC236}">
                <a16:creationId xmlns:a16="http://schemas.microsoft.com/office/drawing/2014/main" id="{CB3C13BE-D618-D7F4-ED26-9F2A8CF05E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74421" y="3979908"/>
            <a:ext cx="3898551" cy="3898551"/>
          </a:xfrm>
          <a:prstGeom prst="rect">
            <a:avLst/>
          </a:prstGeom>
        </p:spPr>
      </p:pic>
      <p:sp>
        <p:nvSpPr>
          <p:cNvPr id="8" name="Title 4">
            <a:extLst>
              <a:ext uri="{FF2B5EF4-FFF2-40B4-BE49-F238E27FC236}">
                <a16:creationId xmlns:a16="http://schemas.microsoft.com/office/drawing/2014/main" id="{F342CE37-4555-4BE9-C6C8-3E5B492D9638}"/>
              </a:ext>
            </a:extLst>
          </p:cNvPr>
          <p:cNvSpPr>
            <a:spLocks noGrp="1"/>
          </p:cNvSpPr>
          <p:nvPr>
            <p:ph type="title"/>
          </p:nvPr>
        </p:nvSpPr>
        <p:spPr>
          <a:xfrm>
            <a:off x="806100" y="2735847"/>
            <a:ext cx="7530450" cy="1721853"/>
          </a:xfrm>
          <a:prstGeom prst="rect">
            <a:avLst/>
          </a:prstGeom>
        </p:spPr>
        <p:txBody>
          <a:bodyPr/>
          <a:lstStyle>
            <a:lvl1pPr>
              <a:defRPr sz="6600" b="1">
                <a:solidFill>
                  <a:srgbClr val="606060"/>
                </a:solidFill>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12" name="Text Placeholder 5">
            <a:extLst>
              <a:ext uri="{FF2B5EF4-FFF2-40B4-BE49-F238E27FC236}">
                <a16:creationId xmlns:a16="http://schemas.microsoft.com/office/drawing/2014/main" id="{F24C8A4C-3252-A3C0-40E5-E9BFFE714F21}"/>
              </a:ext>
            </a:extLst>
          </p:cNvPr>
          <p:cNvSpPr>
            <a:spLocks noGrp="1"/>
          </p:cNvSpPr>
          <p:nvPr>
            <p:ph type="body" sz="quarter" idx="11"/>
          </p:nvPr>
        </p:nvSpPr>
        <p:spPr>
          <a:xfrm>
            <a:off x="807245" y="5143501"/>
            <a:ext cx="12565856" cy="939971"/>
          </a:xfrm>
          <a:prstGeom prst="rect">
            <a:avLst/>
          </a:prstGeom>
        </p:spPr>
        <p:txBody>
          <a:bodyPr/>
          <a:lstStyle>
            <a:lvl1pPr>
              <a:defRPr sz="3600" b="1">
                <a:solidFill>
                  <a:srgbClr val="008F9C"/>
                </a:solidFill>
                <a:latin typeface="Arial" panose="020B0604020202020204" pitchFamily="34" charset="0"/>
                <a:cs typeface="Arial" panose="020B0604020202020204" pitchFamily="34" charset="0"/>
              </a:defRPr>
            </a:lvl1pPr>
            <a:lvl2pPr>
              <a:defRPr sz="3600" b="1">
                <a:solidFill>
                  <a:srgbClr val="008F9C"/>
                </a:solidFill>
                <a:latin typeface="Arial" panose="020B0604020202020204" pitchFamily="34" charset="0"/>
                <a:cs typeface="Arial" panose="020B0604020202020204" pitchFamily="34" charset="0"/>
              </a:defRPr>
            </a:lvl2pPr>
            <a:lvl3pPr>
              <a:defRPr sz="3600" b="1">
                <a:solidFill>
                  <a:srgbClr val="008F9C"/>
                </a:solidFill>
                <a:latin typeface="Arial" panose="020B0604020202020204" pitchFamily="34" charset="0"/>
                <a:cs typeface="Arial" panose="020B0604020202020204" pitchFamily="34" charset="0"/>
              </a:defRPr>
            </a:lvl3pPr>
            <a:lvl4pPr>
              <a:defRPr sz="3600" b="1">
                <a:solidFill>
                  <a:srgbClr val="008F9C"/>
                </a:solidFill>
                <a:latin typeface="Arial" panose="020B0604020202020204" pitchFamily="34" charset="0"/>
                <a:cs typeface="Arial" panose="020B0604020202020204" pitchFamily="34" charset="0"/>
              </a:defRPr>
            </a:lvl4pPr>
            <a:lvl5pPr>
              <a:defRPr sz="3600" b="1">
                <a:solidFill>
                  <a:srgbClr val="008F9C"/>
                </a:solidFill>
                <a:latin typeface="Arial" panose="020B0604020202020204" pitchFamily="34" charset="0"/>
                <a:cs typeface="Arial" panose="020B0604020202020204" pitchFamily="34" charset="0"/>
              </a:defRPr>
            </a:lvl5pPr>
          </a:lstStyle>
          <a:p>
            <a:pPr lvl="0"/>
            <a:r>
              <a:rPr lang="en-GB"/>
              <a:t>Click to edit Master text styles</a:t>
            </a:r>
          </a:p>
        </p:txBody>
      </p:sp>
      <p:sp>
        <p:nvSpPr>
          <p:cNvPr id="6" name="Text Placeholder 5">
            <a:extLst>
              <a:ext uri="{FF2B5EF4-FFF2-40B4-BE49-F238E27FC236}">
                <a16:creationId xmlns:a16="http://schemas.microsoft.com/office/drawing/2014/main" id="{BA8887BF-E28D-8C63-C572-847CAC25D74B}"/>
              </a:ext>
            </a:extLst>
          </p:cNvPr>
          <p:cNvSpPr>
            <a:spLocks noGrp="1"/>
          </p:cNvSpPr>
          <p:nvPr>
            <p:ph type="body" sz="quarter" idx="10"/>
          </p:nvPr>
        </p:nvSpPr>
        <p:spPr>
          <a:xfrm>
            <a:off x="685800" y="9675770"/>
            <a:ext cx="7772400" cy="611232"/>
          </a:xfrm>
          <a:prstGeom prst="rect">
            <a:avLst/>
          </a:prstGeom>
        </p:spPr>
        <p:txBody>
          <a:bodyPr anchor="ctr"/>
          <a:lstStyle>
            <a:lvl1pPr>
              <a:defRPr sz="1650">
                <a:solidFill>
                  <a:srgbClr val="606060"/>
                </a:solidFill>
                <a:latin typeface="Arial" panose="020B0604020202020204" pitchFamily="34" charset="0"/>
                <a:cs typeface="Arial" panose="020B0604020202020204" pitchFamily="34" charset="0"/>
              </a:defRPr>
            </a:lvl1pPr>
          </a:lstStyle>
          <a:p>
            <a:pPr lvl="0"/>
            <a:r>
              <a:rPr lang="en-GB"/>
              <a:t>Click to edit Master text styles</a:t>
            </a:r>
          </a:p>
        </p:txBody>
      </p:sp>
    </p:spTree>
    <p:extLst>
      <p:ext uri="{BB962C8B-B14F-4D97-AF65-F5344CB8AC3E}">
        <p14:creationId xmlns:p14="http://schemas.microsoft.com/office/powerpoint/2010/main" val="9093198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e 1">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3390B980-1B9F-021C-EB62-E108E6B9F46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0985" y="821282"/>
            <a:ext cx="2000061" cy="1807619"/>
          </a:xfrm>
          <a:prstGeom prst="rect">
            <a:avLst/>
          </a:prstGeom>
        </p:spPr>
      </p:pic>
      <p:pic>
        <p:nvPicPr>
          <p:cNvPr id="7" name="Graphic 6">
            <a:extLst>
              <a:ext uri="{FF2B5EF4-FFF2-40B4-BE49-F238E27FC236}">
                <a16:creationId xmlns:a16="http://schemas.microsoft.com/office/drawing/2014/main" id="{1E525899-ED45-A249-472D-C0999B33DBB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12305653" y="4518512"/>
            <a:ext cx="5293271" cy="4783961"/>
          </a:xfrm>
          <a:prstGeom prst="rect">
            <a:avLst/>
          </a:prstGeom>
        </p:spPr>
      </p:pic>
      <p:sp>
        <p:nvSpPr>
          <p:cNvPr id="4" name="Parallelogram 7">
            <a:extLst>
              <a:ext uri="{FF2B5EF4-FFF2-40B4-BE49-F238E27FC236}">
                <a16:creationId xmlns:a16="http://schemas.microsoft.com/office/drawing/2014/main" id="{59A9CAFA-25C8-C62E-BE7B-5D3F7666F911}"/>
              </a:ext>
            </a:extLst>
          </p:cNvPr>
          <p:cNvSpPr/>
          <p:nvPr userDrawn="1"/>
        </p:nvSpPr>
        <p:spPr>
          <a:xfrm flipH="1">
            <a:off x="1689" y="9675768"/>
            <a:ext cx="13697922" cy="611232"/>
          </a:xfrm>
          <a:custGeom>
            <a:avLst/>
            <a:gdLst>
              <a:gd name="connsiteX0" fmla="*/ 0 w 9361674"/>
              <a:gd name="connsiteY0" fmla="*/ 407488 h 407488"/>
              <a:gd name="connsiteX1" fmla="*/ 206258 w 9361674"/>
              <a:gd name="connsiteY1" fmla="*/ 0 h 407488"/>
              <a:gd name="connsiteX2" fmla="*/ 9361674 w 9361674"/>
              <a:gd name="connsiteY2" fmla="*/ 0 h 407488"/>
              <a:gd name="connsiteX3" fmla="*/ 9155416 w 9361674"/>
              <a:gd name="connsiteY3" fmla="*/ 407488 h 407488"/>
              <a:gd name="connsiteX4" fmla="*/ 0 w 9361674"/>
              <a:gd name="connsiteY4" fmla="*/ 407488 h 407488"/>
              <a:gd name="connsiteX0" fmla="*/ 0 w 9155416"/>
              <a:gd name="connsiteY0" fmla="*/ 407488 h 407488"/>
              <a:gd name="connsiteX1" fmla="*/ 206258 w 9155416"/>
              <a:gd name="connsiteY1" fmla="*/ 0 h 407488"/>
              <a:gd name="connsiteX2" fmla="*/ 9131948 w 9155416"/>
              <a:gd name="connsiteY2" fmla="*/ 0 h 407488"/>
              <a:gd name="connsiteX3" fmla="*/ 9155416 w 9155416"/>
              <a:gd name="connsiteY3" fmla="*/ 407488 h 407488"/>
              <a:gd name="connsiteX4" fmla="*/ 0 w 9155416"/>
              <a:gd name="connsiteY4" fmla="*/ 407488 h 407488"/>
              <a:gd name="connsiteX0" fmla="*/ 0 w 9131948"/>
              <a:gd name="connsiteY0" fmla="*/ 407488 h 407488"/>
              <a:gd name="connsiteX1" fmla="*/ 206258 w 9131948"/>
              <a:gd name="connsiteY1" fmla="*/ 0 h 407488"/>
              <a:gd name="connsiteX2" fmla="*/ 9131948 w 9131948"/>
              <a:gd name="connsiteY2" fmla="*/ 0 h 407488"/>
              <a:gd name="connsiteX3" fmla="*/ 9128389 w 9131948"/>
              <a:gd name="connsiteY3" fmla="*/ 407488 h 407488"/>
              <a:gd name="connsiteX4" fmla="*/ 0 w 9131948"/>
              <a:gd name="connsiteY4" fmla="*/ 407488 h 40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1948" h="407488">
                <a:moveTo>
                  <a:pt x="0" y="407488"/>
                </a:moveTo>
                <a:lnTo>
                  <a:pt x="206258" y="0"/>
                </a:lnTo>
                <a:lnTo>
                  <a:pt x="9131948" y="0"/>
                </a:lnTo>
                <a:cubicBezTo>
                  <a:pt x="9130762" y="135829"/>
                  <a:pt x="9129575" y="271659"/>
                  <a:pt x="9128389" y="407488"/>
                </a:cubicBezTo>
                <a:lnTo>
                  <a:pt x="0" y="407488"/>
                </a:lnTo>
                <a:close/>
              </a:path>
            </a:pathLst>
          </a:custGeom>
          <a:solidFill>
            <a:srgbClr val="CACACA">
              <a:alpha val="2549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9">
            <a:extLst>
              <a:ext uri="{FF2B5EF4-FFF2-40B4-BE49-F238E27FC236}">
                <a16:creationId xmlns:a16="http://schemas.microsoft.com/office/drawing/2014/main" id="{09262CE8-C898-E8E7-F3B6-8B0D77BFBA9E}"/>
              </a:ext>
            </a:extLst>
          </p:cNvPr>
          <p:cNvSpPr/>
          <p:nvPr userDrawn="1"/>
        </p:nvSpPr>
        <p:spPr>
          <a:xfrm flipH="1">
            <a:off x="12994728" y="9675768"/>
            <a:ext cx="5293272" cy="611232"/>
          </a:xfrm>
          <a:custGeom>
            <a:avLst/>
            <a:gdLst>
              <a:gd name="connsiteX0" fmla="*/ 0 w 3733800"/>
              <a:gd name="connsiteY0" fmla="*/ 407488 h 407488"/>
              <a:gd name="connsiteX1" fmla="*/ 206258 w 3733800"/>
              <a:gd name="connsiteY1" fmla="*/ 0 h 407488"/>
              <a:gd name="connsiteX2" fmla="*/ 3733800 w 3733800"/>
              <a:gd name="connsiteY2" fmla="*/ 0 h 407488"/>
              <a:gd name="connsiteX3" fmla="*/ 3527542 w 3733800"/>
              <a:gd name="connsiteY3" fmla="*/ 407488 h 407488"/>
              <a:gd name="connsiteX4" fmla="*/ 0 w 3733800"/>
              <a:gd name="connsiteY4" fmla="*/ 407488 h 407488"/>
              <a:gd name="connsiteX0" fmla="*/ 0 w 3528848"/>
              <a:gd name="connsiteY0" fmla="*/ 396977 h 407488"/>
              <a:gd name="connsiteX1" fmla="*/ 1306 w 3528848"/>
              <a:gd name="connsiteY1" fmla="*/ 0 h 407488"/>
              <a:gd name="connsiteX2" fmla="*/ 3528848 w 3528848"/>
              <a:gd name="connsiteY2" fmla="*/ 0 h 407488"/>
              <a:gd name="connsiteX3" fmla="*/ 3322590 w 3528848"/>
              <a:gd name="connsiteY3" fmla="*/ 407488 h 407488"/>
              <a:gd name="connsiteX4" fmla="*/ 0 w 3528848"/>
              <a:gd name="connsiteY4" fmla="*/ 396977 h 40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8848" h="407488">
                <a:moveTo>
                  <a:pt x="0" y="396977"/>
                </a:moveTo>
                <a:cubicBezTo>
                  <a:pt x="435" y="264651"/>
                  <a:pt x="871" y="132326"/>
                  <a:pt x="1306" y="0"/>
                </a:cubicBezTo>
                <a:lnTo>
                  <a:pt x="3528848" y="0"/>
                </a:lnTo>
                <a:lnTo>
                  <a:pt x="3322590" y="407488"/>
                </a:lnTo>
                <a:lnTo>
                  <a:pt x="0" y="396977"/>
                </a:lnTo>
                <a:close/>
              </a:path>
            </a:pathLst>
          </a:custGeom>
          <a:solidFill>
            <a:srgbClr val="007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5E3C9325-480E-3995-AA12-5226FD09EB73}"/>
              </a:ext>
            </a:extLst>
          </p:cNvPr>
          <p:cNvSpPr>
            <a:spLocks noGrp="1"/>
          </p:cNvSpPr>
          <p:nvPr>
            <p:ph type="body" sz="quarter" idx="11"/>
          </p:nvPr>
        </p:nvSpPr>
        <p:spPr>
          <a:xfrm>
            <a:off x="711995" y="3543300"/>
            <a:ext cx="13697922" cy="3886200"/>
          </a:xfrm>
          <a:prstGeom prst="rect">
            <a:avLst/>
          </a:prstGeom>
        </p:spPr>
        <p:txBody>
          <a:bodyPr/>
          <a:lstStyle>
            <a:lvl1pPr>
              <a:defRPr sz="5400" b="1">
                <a:solidFill>
                  <a:srgbClr val="606060"/>
                </a:solidFill>
                <a:latin typeface="Arial" panose="020B0604020202020204" pitchFamily="34" charset="0"/>
                <a:cs typeface="Arial" panose="020B0604020202020204" pitchFamily="34" charset="0"/>
              </a:defRPr>
            </a:lvl1pPr>
          </a:lstStyle>
          <a:p>
            <a:pPr lvl="0"/>
            <a:r>
              <a:rPr lang="en-GB"/>
              <a:t>Click to edit Master text styles</a:t>
            </a:r>
          </a:p>
        </p:txBody>
      </p:sp>
      <p:sp>
        <p:nvSpPr>
          <p:cNvPr id="2" name="Text Placeholder 5">
            <a:extLst>
              <a:ext uri="{FF2B5EF4-FFF2-40B4-BE49-F238E27FC236}">
                <a16:creationId xmlns:a16="http://schemas.microsoft.com/office/drawing/2014/main" id="{2B7FC001-50F4-EFFC-7608-826AA2FD4C07}"/>
              </a:ext>
            </a:extLst>
          </p:cNvPr>
          <p:cNvSpPr>
            <a:spLocks noGrp="1"/>
          </p:cNvSpPr>
          <p:nvPr>
            <p:ph type="body" sz="quarter" idx="10"/>
          </p:nvPr>
        </p:nvSpPr>
        <p:spPr>
          <a:xfrm>
            <a:off x="685800" y="9675770"/>
            <a:ext cx="7772400" cy="611232"/>
          </a:xfrm>
          <a:prstGeom prst="rect">
            <a:avLst/>
          </a:prstGeom>
        </p:spPr>
        <p:txBody>
          <a:bodyPr anchor="ctr"/>
          <a:lstStyle>
            <a:lvl1pPr>
              <a:defRPr sz="1650">
                <a:solidFill>
                  <a:srgbClr val="606060"/>
                </a:solidFill>
                <a:latin typeface="Arial" panose="020B0604020202020204" pitchFamily="34" charset="0"/>
                <a:cs typeface="Arial" panose="020B0604020202020204" pitchFamily="34" charset="0"/>
              </a:defRPr>
            </a:lvl1pPr>
          </a:lstStyle>
          <a:p>
            <a:pPr lvl="0"/>
            <a:r>
              <a:rPr lang="en-GB"/>
              <a:t>Click to edit Master text styles</a:t>
            </a:r>
          </a:p>
        </p:txBody>
      </p:sp>
    </p:spTree>
    <p:extLst>
      <p:ext uri="{BB962C8B-B14F-4D97-AF65-F5344CB8AC3E}">
        <p14:creationId xmlns:p14="http://schemas.microsoft.com/office/powerpoint/2010/main" val="2547360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3390B980-1B9F-021C-EB62-E108E6B9F46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0985" y="821282"/>
            <a:ext cx="2000061" cy="1807619"/>
          </a:xfrm>
          <a:prstGeom prst="rect">
            <a:avLst/>
          </a:prstGeom>
        </p:spPr>
      </p:pic>
      <p:pic>
        <p:nvPicPr>
          <p:cNvPr id="7" name="Graphic 6">
            <a:extLst>
              <a:ext uri="{FF2B5EF4-FFF2-40B4-BE49-F238E27FC236}">
                <a16:creationId xmlns:a16="http://schemas.microsoft.com/office/drawing/2014/main" id="{1E525899-ED45-A249-472D-C0999B33DBB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12305653" y="4518512"/>
            <a:ext cx="5293271" cy="4783961"/>
          </a:xfrm>
          <a:prstGeom prst="rect">
            <a:avLst/>
          </a:prstGeom>
        </p:spPr>
      </p:pic>
      <p:sp>
        <p:nvSpPr>
          <p:cNvPr id="4" name="Parallelogram 7">
            <a:extLst>
              <a:ext uri="{FF2B5EF4-FFF2-40B4-BE49-F238E27FC236}">
                <a16:creationId xmlns:a16="http://schemas.microsoft.com/office/drawing/2014/main" id="{59A9CAFA-25C8-C62E-BE7B-5D3F7666F911}"/>
              </a:ext>
            </a:extLst>
          </p:cNvPr>
          <p:cNvSpPr/>
          <p:nvPr userDrawn="1"/>
        </p:nvSpPr>
        <p:spPr>
          <a:xfrm flipH="1">
            <a:off x="1689" y="9675768"/>
            <a:ext cx="13697922" cy="611232"/>
          </a:xfrm>
          <a:custGeom>
            <a:avLst/>
            <a:gdLst>
              <a:gd name="connsiteX0" fmla="*/ 0 w 9361674"/>
              <a:gd name="connsiteY0" fmla="*/ 407488 h 407488"/>
              <a:gd name="connsiteX1" fmla="*/ 206258 w 9361674"/>
              <a:gd name="connsiteY1" fmla="*/ 0 h 407488"/>
              <a:gd name="connsiteX2" fmla="*/ 9361674 w 9361674"/>
              <a:gd name="connsiteY2" fmla="*/ 0 h 407488"/>
              <a:gd name="connsiteX3" fmla="*/ 9155416 w 9361674"/>
              <a:gd name="connsiteY3" fmla="*/ 407488 h 407488"/>
              <a:gd name="connsiteX4" fmla="*/ 0 w 9361674"/>
              <a:gd name="connsiteY4" fmla="*/ 407488 h 407488"/>
              <a:gd name="connsiteX0" fmla="*/ 0 w 9155416"/>
              <a:gd name="connsiteY0" fmla="*/ 407488 h 407488"/>
              <a:gd name="connsiteX1" fmla="*/ 206258 w 9155416"/>
              <a:gd name="connsiteY1" fmla="*/ 0 h 407488"/>
              <a:gd name="connsiteX2" fmla="*/ 9131948 w 9155416"/>
              <a:gd name="connsiteY2" fmla="*/ 0 h 407488"/>
              <a:gd name="connsiteX3" fmla="*/ 9155416 w 9155416"/>
              <a:gd name="connsiteY3" fmla="*/ 407488 h 407488"/>
              <a:gd name="connsiteX4" fmla="*/ 0 w 9155416"/>
              <a:gd name="connsiteY4" fmla="*/ 407488 h 407488"/>
              <a:gd name="connsiteX0" fmla="*/ 0 w 9131948"/>
              <a:gd name="connsiteY0" fmla="*/ 407488 h 407488"/>
              <a:gd name="connsiteX1" fmla="*/ 206258 w 9131948"/>
              <a:gd name="connsiteY1" fmla="*/ 0 h 407488"/>
              <a:gd name="connsiteX2" fmla="*/ 9131948 w 9131948"/>
              <a:gd name="connsiteY2" fmla="*/ 0 h 407488"/>
              <a:gd name="connsiteX3" fmla="*/ 9128389 w 9131948"/>
              <a:gd name="connsiteY3" fmla="*/ 407488 h 407488"/>
              <a:gd name="connsiteX4" fmla="*/ 0 w 9131948"/>
              <a:gd name="connsiteY4" fmla="*/ 407488 h 40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1948" h="407488">
                <a:moveTo>
                  <a:pt x="0" y="407488"/>
                </a:moveTo>
                <a:lnTo>
                  <a:pt x="206258" y="0"/>
                </a:lnTo>
                <a:lnTo>
                  <a:pt x="9131948" y="0"/>
                </a:lnTo>
                <a:cubicBezTo>
                  <a:pt x="9130762" y="135829"/>
                  <a:pt x="9129575" y="271659"/>
                  <a:pt x="9128389" y="407488"/>
                </a:cubicBezTo>
                <a:lnTo>
                  <a:pt x="0" y="407488"/>
                </a:lnTo>
                <a:close/>
              </a:path>
            </a:pathLst>
          </a:custGeom>
          <a:solidFill>
            <a:srgbClr val="CACACA">
              <a:alpha val="2549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9">
            <a:extLst>
              <a:ext uri="{FF2B5EF4-FFF2-40B4-BE49-F238E27FC236}">
                <a16:creationId xmlns:a16="http://schemas.microsoft.com/office/drawing/2014/main" id="{09262CE8-C898-E8E7-F3B6-8B0D77BFBA9E}"/>
              </a:ext>
            </a:extLst>
          </p:cNvPr>
          <p:cNvSpPr/>
          <p:nvPr userDrawn="1"/>
        </p:nvSpPr>
        <p:spPr>
          <a:xfrm flipH="1">
            <a:off x="12994728" y="9675768"/>
            <a:ext cx="5293272" cy="611232"/>
          </a:xfrm>
          <a:custGeom>
            <a:avLst/>
            <a:gdLst>
              <a:gd name="connsiteX0" fmla="*/ 0 w 3733800"/>
              <a:gd name="connsiteY0" fmla="*/ 407488 h 407488"/>
              <a:gd name="connsiteX1" fmla="*/ 206258 w 3733800"/>
              <a:gd name="connsiteY1" fmla="*/ 0 h 407488"/>
              <a:gd name="connsiteX2" fmla="*/ 3733800 w 3733800"/>
              <a:gd name="connsiteY2" fmla="*/ 0 h 407488"/>
              <a:gd name="connsiteX3" fmla="*/ 3527542 w 3733800"/>
              <a:gd name="connsiteY3" fmla="*/ 407488 h 407488"/>
              <a:gd name="connsiteX4" fmla="*/ 0 w 3733800"/>
              <a:gd name="connsiteY4" fmla="*/ 407488 h 407488"/>
              <a:gd name="connsiteX0" fmla="*/ 0 w 3528848"/>
              <a:gd name="connsiteY0" fmla="*/ 396977 h 407488"/>
              <a:gd name="connsiteX1" fmla="*/ 1306 w 3528848"/>
              <a:gd name="connsiteY1" fmla="*/ 0 h 407488"/>
              <a:gd name="connsiteX2" fmla="*/ 3528848 w 3528848"/>
              <a:gd name="connsiteY2" fmla="*/ 0 h 407488"/>
              <a:gd name="connsiteX3" fmla="*/ 3322590 w 3528848"/>
              <a:gd name="connsiteY3" fmla="*/ 407488 h 407488"/>
              <a:gd name="connsiteX4" fmla="*/ 0 w 3528848"/>
              <a:gd name="connsiteY4" fmla="*/ 396977 h 40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8848" h="407488">
                <a:moveTo>
                  <a:pt x="0" y="396977"/>
                </a:moveTo>
                <a:cubicBezTo>
                  <a:pt x="435" y="264651"/>
                  <a:pt x="871" y="132326"/>
                  <a:pt x="1306" y="0"/>
                </a:cubicBezTo>
                <a:lnTo>
                  <a:pt x="3528848" y="0"/>
                </a:lnTo>
                <a:lnTo>
                  <a:pt x="3322590" y="407488"/>
                </a:lnTo>
                <a:lnTo>
                  <a:pt x="0" y="396977"/>
                </a:lnTo>
                <a:close/>
              </a:path>
            </a:pathLst>
          </a:custGeom>
          <a:solidFill>
            <a:srgbClr val="007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5E3C9325-480E-3995-AA12-5226FD09EB73}"/>
              </a:ext>
            </a:extLst>
          </p:cNvPr>
          <p:cNvSpPr>
            <a:spLocks noGrp="1"/>
          </p:cNvSpPr>
          <p:nvPr>
            <p:ph type="body" sz="quarter" idx="11"/>
          </p:nvPr>
        </p:nvSpPr>
        <p:spPr>
          <a:xfrm>
            <a:off x="711995" y="3543300"/>
            <a:ext cx="13697922" cy="3886200"/>
          </a:xfrm>
          <a:prstGeom prst="rect">
            <a:avLst/>
          </a:prstGeom>
        </p:spPr>
        <p:txBody>
          <a:bodyPr/>
          <a:lstStyle>
            <a:lvl1pPr>
              <a:defRPr sz="5400" b="1">
                <a:solidFill>
                  <a:srgbClr val="606060"/>
                </a:solidFill>
                <a:latin typeface="Arial" panose="020B0604020202020204" pitchFamily="34" charset="0"/>
                <a:cs typeface="Arial" panose="020B0604020202020204" pitchFamily="34" charset="0"/>
              </a:defRPr>
            </a:lvl1pPr>
          </a:lstStyle>
          <a:p>
            <a:pPr lvl="0"/>
            <a:r>
              <a:rPr lang="en-GB"/>
              <a:t>Click to edit Master text styles</a:t>
            </a:r>
          </a:p>
        </p:txBody>
      </p:sp>
      <p:sp>
        <p:nvSpPr>
          <p:cNvPr id="2" name="Text Placeholder 5">
            <a:extLst>
              <a:ext uri="{FF2B5EF4-FFF2-40B4-BE49-F238E27FC236}">
                <a16:creationId xmlns:a16="http://schemas.microsoft.com/office/drawing/2014/main" id="{020C066B-9059-C63E-7725-147054F541DA}"/>
              </a:ext>
            </a:extLst>
          </p:cNvPr>
          <p:cNvSpPr>
            <a:spLocks noGrp="1"/>
          </p:cNvSpPr>
          <p:nvPr>
            <p:ph type="body" sz="quarter" idx="10"/>
          </p:nvPr>
        </p:nvSpPr>
        <p:spPr>
          <a:xfrm>
            <a:off x="685800" y="9675770"/>
            <a:ext cx="7772400" cy="611232"/>
          </a:xfrm>
          <a:prstGeom prst="rect">
            <a:avLst/>
          </a:prstGeom>
        </p:spPr>
        <p:txBody>
          <a:bodyPr anchor="ctr"/>
          <a:lstStyle>
            <a:lvl1pPr>
              <a:defRPr sz="1650">
                <a:solidFill>
                  <a:srgbClr val="606060"/>
                </a:solidFill>
                <a:latin typeface="Arial" panose="020B0604020202020204" pitchFamily="34" charset="0"/>
                <a:cs typeface="Arial" panose="020B0604020202020204" pitchFamily="34" charset="0"/>
              </a:defRPr>
            </a:lvl1pPr>
          </a:lstStyle>
          <a:p>
            <a:pPr lvl="0"/>
            <a:r>
              <a:rPr lang="en-GB"/>
              <a:t>Click to edit Master text styles</a:t>
            </a:r>
          </a:p>
        </p:txBody>
      </p:sp>
    </p:spTree>
    <p:extLst>
      <p:ext uri="{BB962C8B-B14F-4D97-AF65-F5344CB8AC3E}">
        <p14:creationId xmlns:p14="http://schemas.microsoft.com/office/powerpoint/2010/main" val="1837014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reak">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B7750E40-A798-2C98-81DE-B22FA853DF6E}"/>
              </a:ext>
            </a:extLst>
          </p:cNvPr>
          <p:cNvSpPr>
            <a:spLocks noGrp="1"/>
          </p:cNvSpPr>
          <p:nvPr>
            <p:ph type="title" hasCustomPrompt="1"/>
          </p:nvPr>
        </p:nvSpPr>
        <p:spPr>
          <a:xfrm>
            <a:off x="685801" y="484775"/>
            <a:ext cx="14024990" cy="838985"/>
          </a:xfrm>
          <a:prstGeom prst="rect">
            <a:avLst/>
          </a:prstGeom>
        </p:spPr>
        <p:txBody>
          <a:bodyPr/>
          <a:lstStyle>
            <a:lvl1pPr>
              <a:defRPr sz="6000" b="1">
                <a:solidFill>
                  <a:srgbClr val="606060"/>
                </a:solidFill>
                <a:latin typeface="Arial" panose="020B0604020202020204" pitchFamily="34" charset="0"/>
                <a:cs typeface="Arial" panose="020B0604020202020204" pitchFamily="34" charset="0"/>
              </a:defRPr>
            </a:lvl1pPr>
          </a:lstStyle>
          <a:p>
            <a:r>
              <a:rPr lang="en-GB"/>
              <a:t>Break</a:t>
            </a:r>
            <a:endParaRPr lang="en-US"/>
          </a:p>
        </p:txBody>
      </p:sp>
      <p:sp>
        <p:nvSpPr>
          <p:cNvPr id="5" name="Parallelogram 4">
            <a:extLst>
              <a:ext uri="{FF2B5EF4-FFF2-40B4-BE49-F238E27FC236}">
                <a16:creationId xmlns:a16="http://schemas.microsoft.com/office/drawing/2014/main" id="{ABF20446-4FC4-D648-C6D7-25F566FB8042}"/>
              </a:ext>
            </a:extLst>
          </p:cNvPr>
          <p:cNvSpPr/>
          <p:nvPr userDrawn="1"/>
        </p:nvSpPr>
        <p:spPr>
          <a:xfrm>
            <a:off x="7787001" y="5491295"/>
            <a:ext cx="3851004" cy="3851004"/>
          </a:xfrm>
          <a:prstGeom prst="parallelogram">
            <a:avLst/>
          </a:prstGeom>
          <a:solidFill>
            <a:srgbClr val="008C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6" name="Parallelogram 5">
            <a:extLst>
              <a:ext uri="{FF2B5EF4-FFF2-40B4-BE49-F238E27FC236}">
                <a16:creationId xmlns:a16="http://schemas.microsoft.com/office/drawing/2014/main" id="{C7AE50B3-5F64-23E4-0100-EC39E228E514}"/>
              </a:ext>
            </a:extLst>
          </p:cNvPr>
          <p:cNvSpPr/>
          <p:nvPr userDrawn="1"/>
        </p:nvSpPr>
        <p:spPr>
          <a:xfrm>
            <a:off x="-233" y="2971798"/>
            <a:ext cx="7376907" cy="6705896"/>
          </a:xfrm>
          <a:custGeom>
            <a:avLst/>
            <a:gdLst>
              <a:gd name="connsiteX0" fmla="*/ 0 w 5908384"/>
              <a:gd name="connsiteY0" fmla="*/ 5907600 h 5907600"/>
              <a:gd name="connsiteX1" fmla="*/ 1476900 w 5908384"/>
              <a:gd name="connsiteY1" fmla="*/ 0 h 5907600"/>
              <a:gd name="connsiteX2" fmla="*/ 5908384 w 5908384"/>
              <a:gd name="connsiteY2" fmla="*/ 0 h 5907600"/>
              <a:gd name="connsiteX3" fmla="*/ 4431484 w 5908384"/>
              <a:gd name="connsiteY3" fmla="*/ 5907600 h 5907600"/>
              <a:gd name="connsiteX4" fmla="*/ 0 w 5908384"/>
              <a:gd name="connsiteY4" fmla="*/ 5907600 h 5907600"/>
              <a:gd name="connsiteX0" fmla="*/ 0 w 5908384"/>
              <a:gd name="connsiteY0" fmla="*/ 5907600 h 5907600"/>
              <a:gd name="connsiteX1" fmla="*/ 928607 w 5908384"/>
              <a:gd name="connsiteY1" fmla="*/ 2156847 h 5907600"/>
              <a:gd name="connsiteX2" fmla="*/ 1476900 w 5908384"/>
              <a:gd name="connsiteY2" fmla="*/ 0 h 5907600"/>
              <a:gd name="connsiteX3" fmla="*/ 5908384 w 5908384"/>
              <a:gd name="connsiteY3" fmla="*/ 0 h 5907600"/>
              <a:gd name="connsiteX4" fmla="*/ 4431484 w 5908384"/>
              <a:gd name="connsiteY4" fmla="*/ 5907600 h 5907600"/>
              <a:gd name="connsiteX5" fmla="*/ 0 w 5908384"/>
              <a:gd name="connsiteY5" fmla="*/ 5907600 h 5907600"/>
              <a:gd name="connsiteX0" fmla="*/ 136434 w 5068424"/>
              <a:gd name="connsiteY0" fmla="*/ 4915709 h 5907600"/>
              <a:gd name="connsiteX1" fmla="*/ 88647 w 5068424"/>
              <a:gd name="connsiteY1" fmla="*/ 2156847 h 5907600"/>
              <a:gd name="connsiteX2" fmla="*/ 636940 w 5068424"/>
              <a:gd name="connsiteY2" fmla="*/ 0 h 5907600"/>
              <a:gd name="connsiteX3" fmla="*/ 5068424 w 5068424"/>
              <a:gd name="connsiteY3" fmla="*/ 0 h 5907600"/>
              <a:gd name="connsiteX4" fmla="*/ 3591524 w 5068424"/>
              <a:gd name="connsiteY4" fmla="*/ 5907600 h 5907600"/>
              <a:gd name="connsiteX5" fmla="*/ 136434 w 5068424"/>
              <a:gd name="connsiteY5" fmla="*/ 4915709 h 5907600"/>
              <a:gd name="connsiteX0" fmla="*/ 177967 w 5109957"/>
              <a:gd name="connsiteY0" fmla="*/ 4915709 h 5907600"/>
              <a:gd name="connsiteX1" fmla="*/ 130180 w 5109957"/>
              <a:gd name="connsiteY1" fmla="*/ 2156847 h 5907600"/>
              <a:gd name="connsiteX2" fmla="*/ 678473 w 5109957"/>
              <a:gd name="connsiteY2" fmla="*/ 0 h 5907600"/>
              <a:gd name="connsiteX3" fmla="*/ 5109957 w 5109957"/>
              <a:gd name="connsiteY3" fmla="*/ 0 h 5907600"/>
              <a:gd name="connsiteX4" fmla="*/ 3633057 w 5109957"/>
              <a:gd name="connsiteY4" fmla="*/ 5907600 h 5907600"/>
              <a:gd name="connsiteX5" fmla="*/ 177967 w 5109957"/>
              <a:gd name="connsiteY5" fmla="*/ 4915709 h 5907600"/>
              <a:gd name="connsiteX0" fmla="*/ 47787 w 4979777"/>
              <a:gd name="connsiteY0" fmla="*/ 4915709 h 5907600"/>
              <a:gd name="connsiteX1" fmla="*/ 0 w 4979777"/>
              <a:gd name="connsiteY1" fmla="*/ 2156847 h 5907600"/>
              <a:gd name="connsiteX2" fmla="*/ 548293 w 4979777"/>
              <a:gd name="connsiteY2" fmla="*/ 0 h 5907600"/>
              <a:gd name="connsiteX3" fmla="*/ 4979777 w 4979777"/>
              <a:gd name="connsiteY3" fmla="*/ 0 h 5907600"/>
              <a:gd name="connsiteX4" fmla="*/ 3502877 w 4979777"/>
              <a:gd name="connsiteY4" fmla="*/ 5907600 h 5907600"/>
              <a:gd name="connsiteX5" fmla="*/ 47787 w 4979777"/>
              <a:gd name="connsiteY5" fmla="*/ 4915709 h 5907600"/>
              <a:gd name="connsiteX0" fmla="*/ 47787 w 4979777"/>
              <a:gd name="connsiteY0" fmla="*/ 4915709 h 4915709"/>
              <a:gd name="connsiteX1" fmla="*/ 0 w 4979777"/>
              <a:gd name="connsiteY1" fmla="*/ 2156847 h 4915709"/>
              <a:gd name="connsiteX2" fmla="*/ 548293 w 4979777"/>
              <a:gd name="connsiteY2" fmla="*/ 0 h 4915709"/>
              <a:gd name="connsiteX3" fmla="*/ 4979777 w 4979777"/>
              <a:gd name="connsiteY3" fmla="*/ 0 h 4915709"/>
              <a:gd name="connsiteX4" fmla="*/ 3843840 w 4979777"/>
              <a:gd name="connsiteY4" fmla="*/ 4543749 h 4915709"/>
              <a:gd name="connsiteX5" fmla="*/ 47787 w 4979777"/>
              <a:gd name="connsiteY5" fmla="*/ 4915709 h 4915709"/>
              <a:gd name="connsiteX0" fmla="*/ 63286 w 4979777"/>
              <a:gd name="connsiteY0" fmla="*/ 4528252 h 4543749"/>
              <a:gd name="connsiteX1" fmla="*/ 0 w 4979777"/>
              <a:gd name="connsiteY1" fmla="*/ 2156847 h 4543749"/>
              <a:gd name="connsiteX2" fmla="*/ 548293 w 4979777"/>
              <a:gd name="connsiteY2" fmla="*/ 0 h 4543749"/>
              <a:gd name="connsiteX3" fmla="*/ 4979777 w 4979777"/>
              <a:gd name="connsiteY3" fmla="*/ 0 h 4543749"/>
              <a:gd name="connsiteX4" fmla="*/ 3843840 w 4979777"/>
              <a:gd name="connsiteY4" fmla="*/ 4543749 h 4543749"/>
              <a:gd name="connsiteX5" fmla="*/ 63286 w 4979777"/>
              <a:gd name="connsiteY5" fmla="*/ 4528252 h 4543749"/>
              <a:gd name="connsiteX0" fmla="*/ 63286 w 4979777"/>
              <a:gd name="connsiteY0" fmla="*/ 4528252 h 4528252"/>
              <a:gd name="connsiteX1" fmla="*/ 0 w 4979777"/>
              <a:gd name="connsiteY1" fmla="*/ 2156847 h 4528252"/>
              <a:gd name="connsiteX2" fmla="*/ 548293 w 4979777"/>
              <a:gd name="connsiteY2" fmla="*/ 0 h 4528252"/>
              <a:gd name="connsiteX3" fmla="*/ 4979777 w 4979777"/>
              <a:gd name="connsiteY3" fmla="*/ 0 h 4528252"/>
              <a:gd name="connsiteX4" fmla="*/ 3864160 w 4979777"/>
              <a:gd name="connsiteY4" fmla="*/ 4470597 h 4528252"/>
              <a:gd name="connsiteX5" fmla="*/ 63286 w 4979777"/>
              <a:gd name="connsiteY5" fmla="*/ 4528252 h 4528252"/>
              <a:gd name="connsiteX0" fmla="*/ 63286 w 4979777"/>
              <a:gd name="connsiteY0" fmla="*/ 4483548 h 4483548"/>
              <a:gd name="connsiteX1" fmla="*/ 0 w 4979777"/>
              <a:gd name="connsiteY1" fmla="*/ 2156847 h 4483548"/>
              <a:gd name="connsiteX2" fmla="*/ 548293 w 4979777"/>
              <a:gd name="connsiteY2" fmla="*/ 0 h 4483548"/>
              <a:gd name="connsiteX3" fmla="*/ 4979777 w 4979777"/>
              <a:gd name="connsiteY3" fmla="*/ 0 h 4483548"/>
              <a:gd name="connsiteX4" fmla="*/ 3864160 w 4979777"/>
              <a:gd name="connsiteY4" fmla="*/ 4470597 h 4483548"/>
              <a:gd name="connsiteX5" fmla="*/ 63286 w 4979777"/>
              <a:gd name="connsiteY5" fmla="*/ 4483548 h 4483548"/>
              <a:gd name="connsiteX0" fmla="*/ 63967 w 4980458"/>
              <a:gd name="connsiteY0" fmla="*/ 4483548 h 4483548"/>
              <a:gd name="connsiteX1" fmla="*/ 681 w 4980458"/>
              <a:gd name="connsiteY1" fmla="*/ 2156847 h 4483548"/>
              <a:gd name="connsiteX2" fmla="*/ 548974 w 4980458"/>
              <a:gd name="connsiteY2" fmla="*/ 0 h 4483548"/>
              <a:gd name="connsiteX3" fmla="*/ 4980458 w 4980458"/>
              <a:gd name="connsiteY3" fmla="*/ 0 h 4483548"/>
              <a:gd name="connsiteX4" fmla="*/ 3864841 w 4980458"/>
              <a:gd name="connsiteY4" fmla="*/ 4470597 h 4483548"/>
              <a:gd name="connsiteX5" fmla="*/ 63967 w 4980458"/>
              <a:gd name="connsiteY5" fmla="*/ 4483548 h 4483548"/>
              <a:gd name="connsiteX0" fmla="*/ 0 w 4916491"/>
              <a:gd name="connsiteY0" fmla="*/ 4483548 h 4483548"/>
              <a:gd name="connsiteX1" fmla="*/ 5802 w 4916491"/>
              <a:gd name="connsiteY1" fmla="*/ 2152783 h 4483548"/>
              <a:gd name="connsiteX2" fmla="*/ 485007 w 4916491"/>
              <a:gd name="connsiteY2" fmla="*/ 0 h 4483548"/>
              <a:gd name="connsiteX3" fmla="*/ 4916491 w 4916491"/>
              <a:gd name="connsiteY3" fmla="*/ 0 h 4483548"/>
              <a:gd name="connsiteX4" fmla="*/ 3800874 w 4916491"/>
              <a:gd name="connsiteY4" fmla="*/ 4470597 h 4483548"/>
              <a:gd name="connsiteX5" fmla="*/ 0 w 4916491"/>
              <a:gd name="connsiteY5" fmla="*/ 4483548 h 4483548"/>
              <a:gd name="connsiteX0" fmla="*/ 554 w 4917045"/>
              <a:gd name="connsiteY0" fmla="*/ 4483548 h 4483548"/>
              <a:gd name="connsiteX1" fmla="*/ 2292 w 4917045"/>
              <a:gd name="connsiteY1" fmla="*/ 2148719 h 4483548"/>
              <a:gd name="connsiteX2" fmla="*/ 485561 w 4917045"/>
              <a:gd name="connsiteY2" fmla="*/ 0 h 4483548"/>
              <a:gd name="connsiteX3" fmla="*/ 4917045 w 4917045"/>
              <a:gd name="connsiteY3" fmla="*/ 0 h 4483548"/>
              <a:gd name="connsiteX4" fmla="*/ 3801428 w 4917045"/>
              <a:gd name="connsiteY4" fmla="*/ 4470597 h 4483548"/>
              <a:gd name="connsiteX5" fmla="*/ 554 w 4917045"/>
              <a:gd name="connsiteY5" fmla="*/ 4483548 h 4483548"/>
              <a:gd name="connsiteX0" fmla="*/ 554 w 4917045"/>
              <a:gd name="connsiteY0" fmla="*/ 4459164 h 4470597"/>
              <a:gd name="connsiteX1" fmla="*/ 2292 w 4917045"/>
              <a:gd name="connsiteY1" fmla="*/ 2148719 h 4470597"/>
              <a:gd name="connsiteX2" fmla="*/ 485561 w 4917045"/>
              <a:gd name="connsiteY2" fmla="*/ 0 h 4470597"/>
              <a:gd name="connsiteX3" fmla="*/ 4917045 w 4917045"/>
              <a:gd name="connsiteY3" fmla="*/ 0 h 4470597"/>
              <a:gd name="connsiteX4" fmla="*/ 3801428 w 4917045"/>
              <a:gd name="connsiteY4" fmla="*/ 4470597 h 4470597"/>
              <a:gd name="connsiteX5" fmla="*/ 554 w 4917045"/>
              <a:gd name="connsiteY5" fmla="*/ 4459164 h 4470597"/>
              <a:gd name="connsiteX0" fmla="*/ 1447 w 4917938"/>
              <a:gd name="connsiteY0" fmla="*/ 4459164 h 4470597"/>
              <a:gd name="connsiteX1" fmla="*/ 3185 w 4917938"/>
              <a:gd name="connsiteY1" fmla="*/ 2148719 h 4470597"/>
              <a:gd name="connsiteX2" fmla="*/ 486454 w 4917938"/>
              <a:gd name="connsiteY2" fmla="*/ 0 h 4470597"/>
              <a:gd name="connsiteX3" fmla="*/ 4917938 w 4917938"/>
              <a:gd name="connsiteY3" fmla="*/ 0 h 4470597"/>
              <a:gd name="connsiteX4" fmla="*/ 3802321 w 4917938"/>
              <a:gd name="connsiteY4" fmla="*/ 4470597 h 4470597"/>
              <a:gd name="connsiteX5" fmla="*/ 1447 w 4917938"/>
              <a:gd name="connsiteY5" fmla="*/ 4459164 h 44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7938" h="4470597">
                <a:moveTo>
                  <a:pt x="1447" y="4459164"/>
                </a:moveTo>
                <a:cubicBezTo>
                  <a:pt x="8387" y="3135486"/>
                  <a:pt x="-6028" y="2141335"/>
                  <a:pt x="3185" y="2148719"/>
                </a:cubicBezTo>
                <a:lnTo>
                  <a:pt x="486454" y="0"/>
                </a:lnTo>
                <a:lnTo>
                  <a:pt x="4917938" y="0"/>
                </a:lnTo>
                <a:lnTo>
                  <a:pt x="3802321" y="4470597"/>
                </a:lnTo>
                <a:lnTo>
                  <a:pt x="1447" y="4459164"/>
                </a:lnTo>
                <a:close/>
              </a:path>
            </a:pathLst>
          </a:custGeom>
          <a:solidFill>
            <a:srgbClr val="008C95">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n>
                <a:noFill/>
              </a:ln>
            </a:endParaRPr>
          </a:p>
        </p:txBody>
      </p:sp>
      <p:sp>
        <p:nvSpPr>
          <p:cNvPr id="7" name="Parallelogram 6">
            <a:extLst>
              <a:ext uri="{FF2B5EF4-FFF2-40B4-BE49-F238E27FC236}">
                <a16:creationId xmlns:a16="http://schemas.microsoft.com/office/drawing/2014/main" id="{7DD544B0-3D46-22B9-2F57-4ECAD832A1E3}"/>
              </a:ext>
            </a:extLst>
          </p:cNvPr>
          <p:cNvSpPr/>
          <p:nvPr userDrawn="1"/>
        </p:nvSpPr>
        <p:spPr>
          <a:xfrm>
            <a:off x="1521356" y="1878668"/>
            <a:ext cx="9232511" cy="6966789"/>
          </a:xfrm>
          <a:prstGeom prst="parallelogram">
            <a:avLst/>
          </a:prstGeom>
          <a:solidFill>
            <a:srgbClr val="007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pic>
        <p:nvPicPr>
          <p:cNvPr id="10" name="Picture 9" descr="A white and black logo&#10;&#10;Description automatically generated">
            <a:extLst>
              <a:ext uri="{FF2B5EF4-FFF2-40B4-BE49-F238E27FC236}">
                <a16:creationId xmlns:a16="http://schemas.microsoft.com/office/drawing/2014/main" id="{1B084495-6E16-EBBF-FE6C-1651F76499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26016" y="2097150"/>
            <a:ext cx="6529824" cy="6529824"/>
          </a:xfrm>
          <a:prstGeom prst="rect">
            <a:avLst/>
          </a:prstGeom>
        </p:spPr>
      </p:pic>
      <p:pic>
        <p:nvPicPr>
          <p:cNvPr id="11" name="Picture 10" descr="A white and black logo&#10;&#10;Description automatically generated">
            <a:extLst>
              <a:ext uri="{FF2B5EF4-FFF2-40B4-BE49-F238E27FC236}">
                <a16:creationId xmlns:a16="http://schemas.microsoft.com/office/drawing/2014/main" id="{229BECA0-C6EB-E58A-3671-DC06D28122F4}"/>
              </a:ext>
            </a:extLst>
          </p:cNvPr>
          <p:cNvPicPr>
            <a:picLocks noChangeAspect="1"/>
          </p:cNvPicPr>
          <p:nvPr userDrawn="1"/>
        </p:nvPicPr>
        <p:blipFill rotWithShape="1">
          <a:blip r:embed="rId2">
            <a:duotone>
              <a:prstClr val="black"/>
              <a:srgbClr val="606060">
                <a:tint val="45000"/>
                <a:satMod val="400000"/>
              </a:srgbClr>
            </a:duotone>
            <a:alphaModFix amt="35000"/>
            <a:extLst>
              <a:ext uri="{28A0092B-C50C-407E-A947-70E740481C1C}">
                <a14:useLocalDpi xmlns:a14="http://schemas.microsoft.com/office/drawing/2010/main" val="0"/>
              </a:ext>
            </a:extLst>
          </a:blip>
          <a:srcRect r="27553" b="17667"/>
          <a:stretch/>
        </p:blipFill>
        <p:spPr>
          <a:xfrm>
            <a:off x="12048330" y="3195795"/>
            <a:ext cx="6239670" cy="7091205"/>
          </a:xfrm>
          <a:prstGeom prst="rect">
            <a:avLst/>
          </a:prstGeom>
        </p:spPr>
      </p:pic>
      <p:sp>
        <p:nvSpPr>
          <p:cNvPr id="13" name="Parallelogram 7">
            <a:extLst>
              <a:ext uri="{FF2B5EF4-FFF2-40B4-BE49-F238E27FC236}">
                <a16:creationId xmlns:a16="http://schemas.microsoft.com/office/drawing/2014/main" id="{4E745A51-7B8F-488E-89FE-3AB637A47C2E}"/>
              </a:ext>
            </a:extLst>
          </p:cNvPr>
          <p:cNvSpPr/>
          <p:nvPr userDrawn="1"/>
        </p:nvSpPr>
        <p:spPr>
          <a:xfrm flipH="1">
            <a:off x="1689" y="9675768"/>
            <a:ext cx="13697922" cy="611232"/>
          </a:xfrm>
          <a:custGeom>
            <a:avLst/>
            <a:gdLst>
              <a:gd name="connsiteX0" fmla="*/ 0 w 9361674"/>
              <a:gd name="connsiteY0" fmla="*/ 407488 h 407488"/>
              <a:gd name="connsiteX1" fmla="*/ 206258 w 9361674"/>
              <a:gd name="connsiteY1" fmla="*/ 0 h 407488"/>
              <a:gd name="connsiteX2" fmla="*/ 9361674 w 9361674"/>
              <a:gd name="connsiteY2" fmla="*/ 0 h 407488"/>
              <a:gd name="connsiteX3" fmla="*/ 9155416 w 9361674"/>
              <a:gd name="connsiteY3" fmla="*/ 407488 h 407488"/>
              <a:gd name="connsiteX4" fmla="*/ 0 w 9361674"/>
              <a:gd name="connsiteY4" fmla="*/ 407488 h 407488"/>
              <a:gd name="connsiteX0" fmla="*/ 0 w 9155416"/>
              <a:gd name="connsiteY0" fmla="*/ 407488 h 407488"/>
              <a:gd name="connsiteX1" fmla="*/ 206258 w 9155416"/>
              <a:gd name="connsiteY1" fmla="*/ 0 h 407488"/>
              <a:gd name="connsiteX2" fmla="*/ 9131948 w 9155416"/>
              <a:gd name="connsiteY2" fmla="*/ 0 h 407488"/>
              <a:gd name="connsiteX3" fmla="*/ 9155416 w 9155416"/>
              <a:gd name="connsiteY3" fmla="*/ 407488 h 407488"/>
              <a:gd name="connsiteX4" fmla="*/ 0 w 9155416"/>
              <a:gd name="connsiteY4" fmla="*/ 407488 h 407488"/>
              <a:gd name="connsiteX0" fmla="*/ 0 w 9131948"/>
              <a:gd name="connsiteY0" fmla="*/ 407488 h 407488"/>
              <a:gd name="connsiteX1" fmla="*/ 206258 w 9131948"/>
              <a:gd name="connsiteY1" fmla="*/ 0 h 407488"/>
              <a:gd name="connsiteX2" fmla="*/ 9131948 w 9131948"/>
              <a:gd name="connsiteY2" fmla="*/ 0 h 407488"/>
              <a:gd name="connsiteX3" fmla="*/ 9128389 w 9131948"/>
              <a:gd name="connsiteY3" fmla="*/ 407488 h 407488"/>
              <a:gd name="connsiteX4" fmla="*/ 0 w 9131948"/>
              <a:gd name="connsiteY4" fmla="*/ 407488 h 40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1948" h="407488">
                <a:moveTo>
                  <a:pt x="0" y="407488"/>
                </a:moveTo>
                <a:lnTo>
                  <a:pt x="206258" y="0"/>
                </a:lnTo>
                <a:lnTo>
                  <a:pt x="9131948" y="0"/>
                </a:lnTo>
                <a:cubicBezTo>
                  <a:pt x="9130762" y="135829"/>
                  <a:pt x="9129575" y="271659"/>
                  <a:pt x="9128389" y="407488"/>
                </a:cubicBezTo>
                <a:lnTo>
                  <a:pt x="0" y="407488"/>
                </a:lnTo>
                <a:close/>
              </a:path>
            </a:pathLst>
          </a:custGeom>
          <a:solidFill>
            <a:srgbClr val="CACACA">
              <a:alpha val="2549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arallelogram 9">
            <a:extLst>
              <a:ext uri="{FF2B5EF4-FFF2-40B4-BE49-F238E27FC236}">
                <a16:creationId xmlns:a16="http://schemas.microsoft.com/office/drawing/2014/main" id="{C5F9583F-D837-DE2E-D6EB-583C4EA75FCB}"/>
              </a:ext>
            </a:extLst>
          </p:cNvPr>
          <p:cNvSpPr/>
          <p:nvPr userDrawn="1"/>
        </p:nvSpPr>
        <p:spPr>
          <a:xfrm flipH="1">
            <a:off x="12994728" y="9675768"/>
            <a:ext cx="5293272" cy="611232"/>
          </a:xfrm>
          <a:custGeom>
            <a:avLst/>
            <a:gdLst>
              <a:gd name="connsiteX0" fmla="*/ 0 w 3733800"/>
              <a:gd name="connsiteY0" fmla="*/ 407488 h 407488"/>
              <a:gd name="connsiteX1" fmla="*/ 206258 w 3733800"/>
              <a:gd name="connsiteY1" fmla="*/ 0 h 407488"/>
              <a:gd name="connsiteX2" fmla="*/ 3733800 w 3733800"/>
              <a:gd name="connsiteY2" fmla="*/ 0 h 407488"/>
              <a:gd name="connsiteX3" fmla="*/ 3527542 w 3733800"/>
              <a:gd name="connsiteY3" fmla="*/ 407488 h 407488"/>
              <a:gd name="connsiteX4" fmla="*/ 0 w 3733800"/>
              <a:gd name="connsiteY4" fmla="*/ 407488 h 407488"/>
              <a:gd name="connsiteX0" fmla="*/ 0 w 3528848"/>
              <a:gd name="connsiteY0" fmla="*/ 396977 h 407488"/>
              <a:gd name="connsiteX1" fmla="*/ 1306 w 3528848"/>
              <a:gd name="connsiteY1" fmla="*/ 0 h 407488"/>
              <a:gd name="connsiteX2" fmla="*/ 3528848 w 3528848"/>
              <a:gd name="connsiteY2" fmla="*/ 0 h 407488"/>
              <a:gd name="connsiteX3" fmla="*/ 3322590 w 3528848"/>
              <a:gd name="connsiteY3" fmla="*/ 407488 h 407488"/>
              <a:gd name="connsiteX4" fmla="*/ 0 w 3528848"/>
              <a:gd name="connsiteY4" fmla="*/ 396977 h 40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8848" h="407488">
                <a:moveTo>
                  <a:pt x="0" y="396977"/>
                </a:moveTo>
                <a:cubicBezTo>
                  <a:pt x="435" y="264651"/>
                  <a:pt x="871" y="132326"/>
                  <a:pt x="1306" y="0"/>
                </a:cubicBezTo>
                <a:lnTo>
                  <a:pt x="3528848" y="0"/>
                </a:lnTo>
                <a:lnTo>
                  <a:pt x="3322590" y="407488"/>
                </a:lnTo>
                <a:lnTo>
                  <a:pt x="0" y="396977"/>
                </a:lnTo>
                <a:close/>
              </a:path>
            </a:pathLst>
          </a:custGeom>
          <a:solidFill>
            <a:srgbClr val="007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5">
            <a:extLst>
              <a:ext uri="{FF2B5EF4-FFF2-40B4-BE49-F238E27FC236}">
                <a16:creationId xmlns:a16="http://schemas.microsoft.com/office/drawing/2014/main" id="{A2FE048E-BBDE-B8BF-46DD-C9E076A290FA}"/>
              </a:ext>
            </a:extLst>
          </p:cNvPr>
          <p:cNvSpPr>
            <a:spLocks noGrp="1"/>
          </p:cNvSpPr>
          <p:nvPr>
            <p:ph type="body" sz="quarter" idx="10"/>
          </p:nvPr>
        </p:nvSpPr>
        <p:spPr>
          <a:xfrm>
            <a:off x="685800" y="9675770"/>
            <a:ext cx="7772400" cy="611232"/>
          </a:xfrm>
          <a:prstGeom prst="rect">
            <a:avLst/>
          </a:prstGeom>
        </p:spPr>
        <p:txBody>
          <a:bodyPr anchor="ctr"/>
          <a:lstStyle>
            <a:lvl1pPr>
              <a:defRPr sz="1650">
                <a:solidFill>
                  <a:srgbClr val="606060"/>
                </a:solidFill>
                <a:latin typeface="Arial" panose="020B0604020202020204" pitchFamily="34" charset="0"/>
                <a:cs typeface="Arial" panose="020B0604020202020204" pitchFamily="34" charset="0"/>
              </a:defRPr>
            </a:lvl1pPr>
          </a:lstStyle>
          <a:p>
            <a:pPr lvl="0"/>
            <a:r>
              <a:rPr lang="en-GB"/>
              <a:t>Click to edit Master text styles</a:t>
            </a:r>
          </a:p>
        </p:txBody>
      </p:sp>
    </p:spTree>
    <p:extLst>
      <p:ext uri="{BB962C8B-B14F-4D97-AF65-F5344CB8AC3E}">
        <p14:creationId xmlns:p14="http://schemas.microsoft.com/office/powerpoint/2010/main" val="17639534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unch">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ABF20446-4FC4-D648-C6D7-25F566FB8042}"/>
              </a:ext>
            </a:extLst>
          </p:cNvPr>
          <p:cNvSpPr/>
          <p:nvPr userDrawn="1"/>
        </p:nvSpPr>
        <p:spPr>
          <a:xfrm>
            <a:off x="7787001" y="5491295"/>
            <a:ext cx="3851004" cy="3851004"/>
          </a:xfrm>
          <a:prstGeom prst="parallelogram">
            <a:avLst/>
          </a:prstGeom>
          <a:solidFill>
            <a:srgbClr val="008C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6" name="Parallelogram 5">
            <a:extLst>
              <a:ext uri="{FF2B5EF4-FFF2-40B4-BE49-F238E27FC236}">
                <a16:creationId xmlns:a16="http://schemas.microsoft.com/office/drawing/2014/main" id="{C7AE50B3-5F64-23E4-0100-EC39E228E514}"/>
              </a:ext>
            </a:extLst>
          </p:cNvPr>
          <p:cNvSpPr/>
          <p:nvPr userDrawn="1"/>
        </p:nvSpPr>
        <p:spPr>
          <a:xfrm>
            <a:off x="-233" y="2971798"/>
            <a:ext cx="7376907" cy="6705896"/>
          </a:xfrm>
          <a:custGeom>
            <a:avLst/>
            <a:gdLst>
              <a:gd name="connsiteX0" fmla="*/ 0 w 5908384"/>
              <a:gd name="connsiteY0" fmla="*/ 5907600 h 5907600"/>
              <a:gd name="connsiteX1" fmla="*/ 1476900 w 5908384"/>
              <a:gd name="connsiteY1" fmla="*/ 0 h 5907600"/>
              <a:gd name="connsiteX2" fmla="*/ 5908384 w 5908384"/>
              <a:gd name="connsiteY2" fmla="*/ 0 h 5907600"/>
              <a:gd name="connsiteX3" fmla="*/ 4431484 w 5908384"/>
              <a:gd name="connsiteY3" fmla="*/ 5907600 h 5907600"/>
              <a:gd name="connsiteX4" fmla="*/ 0 w 5908384"/>
              <a:gd name="connsiteY4" fmla="*/ 5907600 h 5907600"/>
              <a:gd name="connsiteX0" fmla="*/ 0 w 5908384"/>
              <a:gd name="connsiteY0" fmla="*/ 5907600 h 5907600"/>
              <a:gd name="connsiteX1" fmla="*/ 928607 w 5908384"/>
              <a:gd name="connsiteY1" fmla="*/ 2156847 h 5907600"/>
              <a:gd name="connsiteX2" fmla="*/ 1476900 w 5908384"/>
              <a:gd name="connsiteY2" fmla="*/ 0 h 5907600"/>
              <a:gd name="connsiteX3" fmla="*/ 5908384 w 5908384"/>
              <a:gd name="connsiteY3" fmla="*/ 0 h 5907600"/>
              <a:gd name="connsiteX4" fmla="*/ 4431484 w 5908384"/>
              <a:gd name="connsiteY4" fmla="*/ 5907600 h 5907600"/>
              <a:gd name="connsiteX5" fmla="*/ 0 w 5908384"/>
              <a:gd name="connsiteY5" fmla="*/ 5907600 h 5907600"/>
              <a:gd name="connsiteX0" fmla="*/ 136434 w 5068424"/>
              <a:gd name="connsiteY0" fmla="*/ 4915709 h 5907600"/>
              <a:gd name="connsiteX1" fmla="*/ 88647 w 5068424"/>
              <a:gd name="connsiteY1" fmla="*/ 2156847 h 5907600"/>
              <a:gd name="connsiteX2" fmla="*/ 636940 w 5068424"/>
              <a:gd name="connsiteY2" fmla="*/ 0 h 5907600"/>
              <a:gd name="connsiteX3" fmla="*/ 5068424 w 5068424"/>
              <a:gd name="connsiteY3" fmla="*/ 0 h 5907600"/>
              <a:gd name="connsiteX4" fmla="*/ 3591524 w 5068424"/>
              <a:gd name="connsiteY4" fmla="*/ 5907600 h 5907600"/>
              <a:gd name="connsiteX5" fmla="*/ 136434 w 5068424"/>
              <a:gd name="connsiteY5" fmla="*/ 4915709 h 5907600"/>
              <a:gd name="connsiteX0" fmla="*/ 177967 w 5109957"/>
              <a:gd name="connsiteY0" fmla="*/ 4915709 h 5907600"/>
              <a:gd name="connsiteX1" fmla="*/ 130180 w 5109957"/>
              <a:gd name="connsiteY1" fmla="*/ 2156847 h 5907600"/>
              <a:gd name="connsiteX2" fmla="*/ 678473 w 5109957"/>
              <a:gd name="connsiteY2" fmla="*/ 0 h 5907600"/>
              <a:gd name="connsiteX3" fmla="*/ 5109957 w 5109957"/>
              <a:gd name="connsiteY3" fmla="*/ 0 h 5907600"/>
              <a:gd name="connsiteX4" fmla="*/ 3633057 w 5109957"/>
              <a:gd name="connsiteY4" fmla="*/ 5907600 h 5907600"/>
              <a:gd name="connsiteX5" fmla="*/ 177967 w 5109957"/>
              <a:gd name="connsiteY5" fmla="*/ 4915709 h 5907600"/>
              <a:gd name="connsiteX0" fmla="*/ 47787 w 4979777"/>
              <a:gd name="connsiteY0" fmla="*/ 4915709 h 5907600"/>
              <a:gd name="connsiteX1" fmla="*/ 0 w 4979777"/>
              <a:gd name="connsiteY1" fmla="*/ 2156847 h 5907600"/>
              <a:gd name="connsiteX2" fmla="*/ 548293 w 4979777"/>
              <a:gd name="connsiteY2" fmla="*/ 0 h 5907600"/>
              <a:gd name="connsiteX3" fmla="*/ 4979777 w 4979777"/>
              <a:gd name="connsiteY3" fmla="*/ 0 h 5907600"/>
              <a:gd name="connsiteX4" fmla="*/ 3502877 w 4979777"/>
              <a:gd name="connsiteY4" fmla="*/ 5907600 h 5907600"/>
              <a:gd name="connsiteX5" fmla="*/ 47787 w 4979777"/>
              <a:gd name="connsiteY5" fmla="*/ 4915709 h 5907600"/>
              <a:gd name="connsiteX0" fmla="*/ 47787 w 4979777"/>
              <a:gd name="connsiteY0" fmla="*/ 4915709 h 4915709"/>
              <a:gd name="connsiteX1" fmla="*/ 0 w 4979777"/>
              <a:gd name="connsiteY1" fmla="*/ 2156847 h 4915709"/>
              <a:gd name="connsiteX2" fmla="*/ 548293 w 4979777"/>
              <a:gd name="connsiteY2" fmla="*/ 0 h 4915709"/>
              <a:gd name="connsiteX3" fmla="*/ 4979777 w 4979777"/>
              <a:gd name="connsiteY3" fmla="*/ 0 h 4915709"/>
              <a:gd name="connsiteX4" fmla="*/ 3843840 w 4979777"/>
              <a:gd name="connsiteY4" fmla="*/ 4543749 h 4915709"/>
              <a:gd name="connsiteX5" fmla="*/ 47787 w 4979777"/>
              <a:gd name="connsiteY5" fmla="*/ 4915709 h 4915709"/>
              <a:gd name="connsiteX0" fmla="*/ 63286 w 4979777"/>
              <a:gd name="connsiteY0" fmla="*/ 4528252 h 4543749"/>
              <a:gd name="connsiteX1" fmla="*/ 0 w 4979777"/>
              <a:gd name="connsiteY1" fmla="*/ 2156847 h 4543749"/>
              <a:gd name="connsiteX2" fmla="*/ 548293 w 4979777"/>
              <a:gd name="connsiteY2" fmla="*/ 0 h 4543749"/>
              <a:gd name="connsiteX3" fmla="*/ 4979777 w 4979777"/>
              <a:gd name="connsiteY3" fmla="*/ 0 h 4543749"/>
              <a:gd name="connsiteX4" fmla="*/ 3843840 w 4979777"/>
              <a:gd name="connsiteY4" fmla="*/ 4543749 h 4543749"/>
              <a:gd name="connsiteX5" fmla="*/ 63286 w 4979777"/>
              <a:gd name="connsiteY5" fmla="*/ 4528252 h 4543749"/>
              <a:gd name="connsiteX0" fmla="*/ 63286 w 4979777"/>
              <a:gd name="connsiteY0" fmla="*/ 4528252 h 4528252"/>
              <a:gd name="connsiteX1" fmla="*/ 0 w 4979777"/>
              <a:gd name="connsiteY1" fmla="*/ 2156847 h 4528252"/>
              <a:gd name="connsiteX2" fmla="*/ 548293 w 4979777"/>
              <a:gd name="connsiteY2" fmla="*/ 0 h 4528252"/>
              <a:gd name="connsiteX3" fmla="*/ 4979777 w 4979777"/>
              <a:gd name="connsiteY3" fmla="*/ 0 h 4528252"/>
              <a:gd name="connsiteX4" fmla="*/ 3864160 w 4979777"/>
              <a:gd name="connsiteY4" fmla="*/ 4470597 h 4528252"/>
              <a:gd name="connsiteX5" fmla="*/ 63286 w 4979777"/>
              <a:gd name="connsiteY5" fmla="*/ 4528252 h 4528252"/>
              <a:gd name="connsiteX0" fmla="*/ 63286 w 4979777"/>
              <a:gd name="connsiteY0" fmla="*/ 4483548 h 4483548"/>
              <a:gd name="connsiteX1" fmla="*/ 0 w 4979777"/>
              <a:gd name="connsiteY1" fmla="*/ 2156847 h 4483548"/>
              <a:gd name="connsiteX2" fmla="*/ 548293 w 4979777"/>
              <a:gd name="connsiteY2" fmla="*/ 0 h 4483548"/>
              <a:gd name="connsiteX3" fmla="*/ 4979777 w 4979777"/>
              <a:gd name="connsiteY3" fmla="*/ 0 h 4483548"/>
              <a:gd name="connsiteX4" fmla="*/ 3864160 w 4979777"/>
              <a:gd name="connsiteY4" fmla="*/ 4470597 h 4483548"/>
              <a:gd name="connsiteX5" fmla="*/ 63286 w 4979777"/>
              <a:gd name="connsiteY5" fmla="*/ 4483548 h 4483548"/>
              <a:gd name="connsiteX0" fmla="*/ 63967 w 4980458"/>
              <a:gd name="connsiteY0" fmla="*/ 4483548 h 4483548"/>
              <a:gd name="connsiteX1" fmla="*/ 681 w 4980458"/>
              <a:gd name="connsiteY1" fmla="*/ 2156847 h 4483548"/>
              <a:gd name="connsiteX2" fmla="*/ 548974 w 4980458"/>
              <a:gd name="connsiteY2" fmla="*/ 0 h 4483548"/>
              <a:gd name="connsiteX3" fmla="*/ 4980458 w 4980458"/>
              <a:gd name="connsiteY3" fmla="*/ 0 h 4483548"/>
              <a:gd name="connsiteX4" fmla="*/ 3864841 w 4980458"/>
              <a:gd name="connsiteY4" fmla="*/ 4470597 h 4483548"/>
              <a:gd name="connsiteX5" fmla="*/ 63967 w 4980458"/>
              <a:gd name="connsiteY5" fmla="*/ 4483548 h 4483548"/>
              <a:gd name="connsiteX0" fmla="*/ 0 w 4916491"/>
              <a:gd name="connsiteY0" fmla="*/ 4483548 h 4483548"/>
              <a:gd name="connsiteX1" fmla="*/ 5802 w 4916491"/>
              <a:gd name="connsiteY1" fmla="*/ 2152783 h 4483548"/>
              <a:gd name="connsiteX2" fmla="*/ 485007 w 4916491"/>
              <a:gd name="connsiteY2" fmla="*/ 0 h 4483548"/>
              <a:gd name="connsiteX3" fmla="*/ 4916491 w 4916491"/>
              <a:gd name="connsiteY3" fmla="*/ 0 h 4483548"/>
              <a:gd name="connsiteX4" fmla="*/ 3800874 w 4916491"/>
              <a:gd name="connsiteY4" fmla="*/ 4470597 h 4483548"/>
              <a:gd name="connsiteX5" fmla="*/ 0 w 4916491"/>
              <a:gd name="connsiteY5" fmla="*/ 4483548 h 4483548"/>
              <a:gd name="connsiteX0" fmla="*/ 554 w 4917045"/>
              <a:gd name="connsiteY0" fmla="*/ 4483548 h 4483548"/>
              <a:gd name="connsiteX1" fmla="*/ 2292 w 4917045"/>
              <a:gd name="connsiteY1" fmla="*/ 2148719 h 4483548"/>
              <a:gd name="connsiteX2" fmla="*/ 485561 w 4917045"/>
              <a:gd name="connsiteY2" fmla="*/ 0 h 4483548"/>
              <a:gd name="connsiteX3" fmla="*/ 4917045 w 4917045"/>
              <a:gd name="connsiteY3" fmla="*/ 0 h 4483548"/>
              <a:gd name="connsiteX4" fmla="*/ 3801428 w 4917045"/>
              <a:gd name="connsiteY4" fmla="*/ 4470597 h 4483548"/>
              <a:gd name="connsiteX5" fmla="*/ 554 w 4917045"/>
              <a:gd name="connsiteY5" fmla="*/ 4483548 h 4483548"/>
              <a:gd name="connsiteX0" fmla="*/ 554 w 4917045"/>
              <a:gd name="connsiteY0" fmla="*/ 4459164 h 4470597"/>
              <a:gd name="connsiteX1" fmla="*/ 2292 w 4917045"/>
              <a:gd name="connsiteY1" fmla="*/ 2148719 h 4470597"/>
              <a:gd name="connsiteX2" fmla="*/ 485561 w 4917045"/>
              <a:gd name="connsiteY2" fmla="*/ 0 h 4470597"/>
              <a:gd name="connsiteX3" fmla="*/ 4917045 w 4917045"/>
              <a:gd name="connsiteY3" fmla="*/ 0 h 4470597"/>
              <a:gd name="connsiteX4" fmla="*/ 3801428 w 4917045"/>
              <a:gd name="connsiteY4" fmla="*/ 4470597 h 4470597"/>
              <a:gd name="connsiteX5" fmla="*/ 554 w 4917045"/>
              <a:gd name="connsiteY5" fmla="*/ 4459164 h 4470597"/>
              <a:gd name="connsiteX0" fmla="*/ 1447 w 4917938"/>
              <a:gd name="connsiteY0" fmla="*/ 4459164 h 4470597"/>
              <a:gd name="connsiteX1" fmla="*/ 3185 w 4917938"/>
              <a:gd name="connsiteY1" fmla="*/ 2148719 h 4470597"/>
              <a:gd name="connsiteX2" fmla="*/ 486454 w 4917938"/>
              <a:gd name="connsiteY2" fmla="*/ 0 h 4470597"/>
              <a:gd name="connsiteX3" fmla="*/ 4917938 w 4917938"/>
              <a:gd name="connsiteY3" fmla="*/ 0 h 4470597"/>
              <a:gd name="connsiteX4" fmla="*/ 3802321 w 4917938"/>
              <a:gd name="connsiteY4" fmla="*/ 4470597 h 4470597"/>
              <a:gd name="connsiteX5" fmla="*/ 1447 w 4917938"/>
              <a:gd name="connsiteY5" fmla="*/ 4459164 h 44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7938" h="4470597">
                <a:moveTo>
                  <a:pt x="1447" y="4459164"/>
                </a:moveTo>
                <a:cubicBezTo>
                  <a:pt x="8387" y="3135486"/>
                  <a:pt x="-6028" y="2141335"/>
                  <a:pt x="3185" y="2148719"/>
                </a:cubicBezTo>
                <a:lnTo>
                  <a:pt x="486454" y="0"/>
                </a:lnTo>
                <a:lnTo>
                  <a:pt x="4917938" y="0"/>
                </a:lnTo>
                <a:lnTo>
                  <a:pt x="3802321" y="4470597"/>
                </a:lnTo>
                <a:lnTo>
                  <a:pt x="1447" y="4459164"/>
                </a:lnTo>
                <a:close/>
              </a:path>
            </a:pathLst>
          </a:custGeom>
          <a:solidFill>
            <a:srgbClr val="008C95">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n>
                <a:noFill/>
              </a:ln>
            </a:endParaRPr>
          </a:p>
        </p:txBody>
      </p:sp>
      <p:sp>
        <p:nvSpPr>
          <p:cNvPr id="7" name="Parallelogram 6">
            <a:extLst>
              <a:ext uri="{FF2B5EF4-FFF2-40B4-BE49-F238E27FC236}">
                <a16:creationId xmlns:a16="http://schemas.microsoft.com/office/drawing/2014/main" id="{7DD544B0-3D46-22B9-2F57-4ECAD832A1E3}"/>
              </a:ext>
            </a:extLst>
          </p:cNvPr>
          <p:cNvSpPr/>
          <p:nvPr userDrawn="1"/>
        </p:nvSpPr>
        <p:spPr>
          <a:xfrm>
            <a:off x="1521356" y="1878668"/>
            <a:ext cx="9232511" cy="6966789"/>
          </a:xfrm>
          <a:prstGeom prst="parallelogram">
            <a:avLst/>
          </a:prstGeom>
          <a:solidFill>
            <a:srgbClr val="007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pic>
        <p:nvPicPr>
          <p:cNvPr id="10" name="Picture 9">
            <a:extLst>
              <a:ext uri="{FF2B5EF4-FFF2-40B4-BE49-F238E27FC236}">
                <a16:creationId xmlns:a16="http://schemas.microsoft.com/office/drawing/2014/main" id="{1B084495-6E16-EBBF-FE6C-1651F764997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926016" y="2097150"/>
            <a:ext cx="6529824" cy="6529824"/>
          </a:xfrm>
          <a:prstGeom prst="rect">
            <a:avLst/>
          </a:prstGeom>
        </p:spPr>
      </p:pic>
      <p:pic>
        <p:nvPicPr>
          <p:cNvPr id="11" name="Picture 10">
            <a:extLst>
              <a:ext uri="{FF2B5EF4-FFF2-40B4-BE49-F238E27FC236}">
                <a16:creationId xmlns:a16="http://schemas.microsoft.com/office/drawing/2014/main" id="{229BECA0-C6EB-E58A-3671-DC06D28122F4}"/>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5322" t="-868" r="30691" b="28149"/>
          <a:stretch/>
        </p:blipFill>
        <p:spPr>
          <a:xfrm>
            <a:off x="12048330" y="3195795"/>
            <a:ext cx="6239670" cy="7091205"/>
          </a:xfrm>
          <a:prstGeom prst="rect">
            <a:avLst/>
          </a:prstGeom>
        </p:spPr>
      </p:pic>
      <p:sp>
        <p:nvSpPr>
          <p:cNvPr id="13" name="Parallelogram 7">
            <a:extLst>
              <a:ext uri="{FF2B5EF4-FFF2-40B4-BE49-F238E27FC236}">
                <a16:creationId xmlns:a16="http://schemas.microsoft.com/office/drawing/2014/main" id="{4E745A51-7B8F-488E-89FE-3AB637A47C2E}"/>
              </a:ext>
            </a:extLst>
          </p:cNvPr>
          <p:cNvSpPr/>
          <p:nvPr userDrawn="1"/>
        </p:nvSpPr>
        <p:spPr>
          <a:xfrm flipH="1">
            <a:off x="1689" y="9675768"/>
            <a:ext cx="13697922" cy="611232"/>
          </a:xfrm>
          <a:custGeom>
            <a:avLst/>
            <a:gdLst>
              <a:gd name="connsiteX0" fmla="*/ 0 w 9361674"/>
              <a:gd name="connsiteY0" fmla="*/ 407488 h 407488"/>
              <a:gd name="connsiteX1" fmla="*/ 206258 w 9361674"/>
              <a:gd name="connsiteY1" fmla="*/ 0 h 407488"/>
              <a:gd name="connsiteX2" fmla="*/ 9361674 w 9361674"/>
              <a:gd name="connsiteY2" fmla="*/ 0 h 407488"/>
              <a:gd name="connsiteX3" fmla="*/ 9155416 w 9361674"/>
              <a:gd name="connsiteY3" fmla="*/ 407488 h 407488"/>
              <a:gd name="connsiteX4" fmla="*/ 0 w 9361674"/>
              <a:gd name="connsiteY4" fmla="*/ 407488 h 407488"/>
              <a:gd name="connsiteX0" fmla="*/ 0 w 9155416"/>
              <a:gd name="connsiteY0" fmla="*/ 407488 h 407488"/>
              <a:gd name="connsiteX1" fmla="*/ 206258 w 9155416"/>
              <a:gd name="connsiteY1" fmla="*/ 0 h 407488"/>
              <a:gd name="connsiteX2" fmla="*/ 9131948 w 9155416"/>
              <a:gd name="connsiteY2" fmla="*/ 0 h 407488"/>
              <a:gd name="connsiteX3" fmla="*/ 9155416 w 9155416"/>
              <a:gd name="connsiteY3" fmla="*/ 407488 h 407488"/>
              <a:gd name="connsiteX4" fmla="*/ 0 w 9155416"/>
              <a:gd name="connsiteY4" fmla="*/ 407488 h 407488"/>
              <a:gd name="connsiteX0" fmla="*/ 0 w 9131948"/>
              <a:gd name="connsiteY0" fmla="*/ 407488 h 407488"/>
              <a:gd name="connsiteX1" fmla="*/ 206258 w 9131948"/>
              <a:gd name="connsiteY1" fmla="*/ 0 h 407488"/>
              <a:gd name="connsiteX2" fmla="*/ 9131948 w 9131948"/>
              <a:gd name="connsiteY2" fmla="*/ 0 h 407488"/>
              <a:gd name="connsiteX3" fmla="*/ 9128389 w 9131948"/>
              <a:gd name="connsiteY3" fmla="*/ 407488 h 407488"/>
              <a:gd name="connsiteX4" fmla="*/ 0 w 9131948"/>
              <a:gd name="connsiteY4" fmla="*/ 407488 h 40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1948" h="407488">
                <a:moveTo>
                  <a:pt x="0" y="407488"/>
                </a:moveTo>
                <a:lnTo>
                  <a:pt x="206258" y="0"/>
                </a:lnTo>
                <a:lnTo>
                  <a:pt x="9131948" y="0"/>
                </a:lnTo>
                <a:cubicBezTo>
                  <a:pt x="9130762" y="135829"/>
                  <a:pt x="9129575" y="271659"/>
                  <a:pt x="9128389" y="407488"/>
                </a:cubicBezTo>
                <a:lnTo>
                  <a:pt x="0" y="407488"/>
                </a:lnTo>
                <a:close/>
              </a:path>
            </a:pathLst>
          </a:custGeom>
          <a:solidFill>
            <a:srgbClr val="CACACA">
              <a:alpha val="2549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arallelogram 9">
            <a:extLst>
              <a:ext uri="{FF2B5EF4-FFF2-40B4-BE49-F238E27FC236}">
                <a16:creationId xmlns:a16="http://schemas.microsoft.com/office/drawing/2014/main" id="{C5F9583F-D837-DE2E-D6EB-583C4EA75FCB}"/>
              </a:ext>
            </a:extLst>
          </p:cNvPr>
          <p:cNvSpPr/>
          <p:nvPr userDrawn="1"/>
        </p:nvSpPr>
        <p:spPr>
          <a:xfrm flipH="1">
            <a:off x="12994728" y="9675768"/>
            <a:ext cx="5293272" cy="611232"/>
          </a:xfrm>
          <a:custGeom>
            <a:avLst/>
            <a:gdLst>
              <a:gd name="connsiteX0" fmla="*/ 0 w 3733800"/>
              <a:gd name="connsiteY0" fmla="*/ 407488 h 407488"/>
              <a:gd name="connsiteX1" fmla="*/ 206258 w 3733800"/>
              <a:gd name="connsiteY1" fmla="*/ 0 h 407488"/>
              <a:gd name="connsiteX2" fmla="*/ 3733800 w 3733800"/>
              <a:gd name="connsiteY2" fmla="*/ 0 h 407488"/>
              <a:gd name="connsiteX3" fmla="*/ 3527542 w 3733800"/>
              <a:gd name="connsiteY3" fmla="*/ 407488 h 407488"/>
              <a:gd name="connsiteX4" fmla="*/ 0 w 3733800"/>
              <a:gd name="connsiteY4" fmla="*/ 407488 h 407488"/>
              <a:gd name="connsiteX0" fmla="*/ 0 w 3528848"/>
              <a:gd name="connsiteY0" fmla="*/ 396977 h 407488"/>
              <a:gd name="connsiteX1" fmla="*/ 1306 w 3528848"/>
              <a:gd name="connsiteY1" fmla="*/ 0 h 407488"/>
              <a:gd name="connsiteX2" fmla="*/ 3528848 w 3528848"/>
              <a:gd name="connsiteY2" fmla="*/ 0 h 407488"/>
              <a:gd name="connsiteX3" fmla="*/ 3322590 w 3528848"/>
              <a:gd name="connsiteY3" fmla="*/ 407488 h 407488"/>
              <a:gd name="connsiteX4" fmla="*/ 0 w 3528848"/>
              <a:gd name="connsiteY4" fmla="*/ 396977 h 40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8848" h="407488">
                <a:moveTo>
                  <a:pt x="0" y="396977"/>
                </a:moveTo>
                <a:cubicBezTo>
                  <a:pt x="435" y="264651"/>
                  <a:pt x="871" y="132326"/>
                  <a:pt x="1306" y="0"/>
                </a:cubicBezTo>
                <a:lnTo>
                  <a:pt x="3528848" y="0"/>
                </a:lnTo>
                <a:lnTo>
                  <a:pt x="3322590" y="407488"/>
                </a:lnTo>
                <a:lnTo>
                  <a:pt x="0" y="396977"/>
                </a:lnTo>
                <a:close/>
              </a:path>
            </a:pathLst>
          </a:custGeom>
          <a:solidFill>
            <a:srgbClr val="007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5">
            <a:extLst>
              <a:ext uri="{FF2B5EF4-FFF2-40B4-BE49-F238E27FC236}">
                <a16:creationId xmlns:a16="http://schemas.microsoft.com/office/drawing/2014/main" id="{1BB4EF12-BCB4-9EEC-F7B9-42999C7DC60A}"/>
              </a:ext>
            </a:extLst>
          </p:cNvPr>
          <p:cNvSpPr>
            <a:spLocks noGrp="1"/>
          </p:cNvSpPr>
          <p:nvPr>
            <p:ph type="body" sz="quarter" idx="10"/>
          </p:nvPr>
        </p:nvSpPr>
        <p:spPr>
          <a:xfrm>
            <a:off x="685800" y="9675770"/>
            <a:ext cx="7772400" cy="611232"/>
          </a:xfrm>
          <a:prstGeom prst="rect">
            <a:avLst/>
          </a:prstGeom>
        </p:spPr>
        <p:txBody>
          <a:bodyPr anchor="ctr"/>
          <a:lstStyle>
            <a:lvl1pPr>
              <a:defRPr sz="1650">
                <a:solidFill>
                  <a:srgbClr val="606060"/>
                </a:solidFill>
                <a:latin typeface="Arial" panose="020B0604020202020204" pitchFamily="34" charset="0"/>
                <a:cs typeface="Arial" panose="020B0604020202020204" pitchFamily="34" charset="0"/>
              </a:defRPr>
            </a:lvl1pPr>
          </a:lstStyle>
          <a:p>
            <a:pPr lvl="0"/>
            <a:r>
              <a:rPr lang="en-GB"/>
              <a:t>Click to edit Master text styles</a:t>
            </a:r>
          </a:p>
        </p:txBody>
      </p:sp>
      <p:sp>
        <p:nvSpPr>
          <p:cNvPr id="8" name="Title 4">
            <a:extLst>
              <a:ext uri="{FF2B5EF4-FFF2-40B4-BE49-F238E27FC236}">
                <a16:creationId xmlns:a16="http://schemas.microsoft.com/office/drawing/2014/main" id="{92E80A7C-B69C-407C-05C8-8401C452E6CF}"/>
              </a:ext>
            </a:extLst>
          </p:cNvPr>
          <p:cNvSpPr>
            <a:spLocks noGrp="1"/>
          </p:cNvSpPr>
          <p:nvPr>
            <p:ph type="title" hasCustomPrompt="1"/>
          </p:nvPr>
        </p:nvSpPr>
        <p:spPr>
          <a:xfrm>
            <a:off x="685801" y="484775"/>
            <a:ext cx="14024990" cy="838985"/>
          </a:xfrm>
          <a:prstGeom prst="rect">
            <a:avLst/>
          </a:prstGeom>
        </p:spPr>
        <p:txBody>
          <a:bodyPr/>
          <a:lstStyle>
            <a:lvl1pPr>
              <a:defRPr sz="6000" b="1">
                <a:solidFill>
                  <a:srgbClr val="606060"/>
                </a:solidFill>
                <a:latin typeface="Arial" panose="020B0604020202020204" pitchFamily="34" charset="0"/>
                <a:cs typeface="Arial" panose="020B0604020202020204" pitchFamily="34" charset="0"/>
              </a:defRPr>
            </a:lvl1pPr>
          </a:lstStyle>
          <a:p>
            <a:r>
              <a:rPr lang="en-GB"/>
              <a:t>Lunch</a:t>
            </a:r>
            <a:endParaRPr lang="en-US"/>
          </a:p>
        </p:txBody>
      </p:sp>
    </p:spTree>
    <p:extLst>
      <p:ext uri="{BB962C8B-B14F-4D97-AF65-F5344CB8AC3E}">
        <p14:creationId xmlns:p14="http://schemas.microsoft.com/office/powerpoint/2010/main" val="19488112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iscussion/break out">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ABF20446-4FC4-D648-C6D7-25F566FB8042}"/>
              </a:ext>
            </a:extLst>
          </p:cNvPr>
          <p:cNvSpPr/>
          <p:nvPr userDrawn="1"/>
        </p:nvSpPr>
        <p:spPr>
          <a:xfrm>
            <a:off x="7787001" y="5485736"/>
            <a:ext cx="3851004" cy="3851004"/>
          </a:xfrm>
          <a:prstGeom prst="parallelogram">
            <a:avLst/>
          </a:prstGeom>
          <a:solidFill>
            <a:srgbClr val="008C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6" name="Parallelogram 5">
            <a:extLst>
              <a:ext uri="{FF2B5EF4-FFF2-40B4-BE49-F238E27FC236}">
                <a16:creationId xmlns:a16="http://schemas.microsoft.com/office/drawing/2014/main" id="{C7AE50B3-5F64-23E4-0100-EC39E228E514}"/>
              </a:ext>
            </a:extLst>
          </p:cNvPr>
          <p:cNvSpPr/>
          <p:nvPr userDrawn="1"/>
        </p:nvSpPr>
        <p:spPr>
          <a:xfrm>
            <a:off x="-233" y="2971798"/>
            <a:ext cx="7376907" cy="6705896"/>
          </a:xfrm>
          <a:custGeom>
            <a:avLst/>
            <a:gdLst>
              <a:gd name="connsiteX0" fmla="*/ 0 w 5908384"/>
              <a:gd name="connsiteY0" fmla="*/ 5907600 h 5907600"/>
              <a:gd name="connsiteX1" fmla="*/ 1476900 w 5908384"/>
              <a:gd name="connsiteY1" fmla="*/ 0 h 5907600"/>
              <a:gd name="connsiteX2" fmla="*/ 5908384 w 5908384"/>
              <a:gd name="connsiteY2" fmla="*/ 0 h 5907600"/>
              <a:gd name="connsiteX3" fmla="*/ 4431484 w 5908384"/>
              <a:gd name="connsiteY3" fmla="*/ 5907600 h 5907600"/>
              <a:gd name="connsiteX4" fmla="*/ 0 w 5908384"/>
              <a:gd name="connsiteY4" fmla="*/ 5907600 h 5907600"/>
              <a:gd name="connsiteX0" fmla="*/ 0 w 5908384"/>
              <a:gd name="connsiteY0" fmla="*/ 5907600 h 5907600"/>
              <a:gd name="connsiteX1" fmla="*/ 928607 w 5908384"/>
              <a:gd name="connsiteY1" fmla="*/ 2156847 h 5907600"/>
              <a:gd name="connsiteX2" fmla="*/ 1476900 w 5908384"/>
              <a:gd name="connsiteY2" fmla="*/ 0 h 5907600"/>
              <a:gd name="connsiteX3" fmla="*/ 5908384 w 5908384"/>
              <a:gd name="connsiteY3" fmla="*/ 0 h 5907600"/>
              <a:gd name="connsiteX4" fmla="*/ 4431484 w 5908384"/>
              <a:gd name="connsiteY4" fmla="*/ 5907600 h 5907600"/>
              <a:gd name="connsiteX5" fmla="*/ 0 w 5908384"/>
              <a:gd name="connsiteY5" fmla="*/ 5907600 h 5907600"/>
              <a:gd name="connsiteX0" fmla="*/ 136434 w 5068424"/>
              <a:gd name="connsiteY0" fmla="*/ 4915709 h 5907600"/>
              <a:gd name="connsiteX1" fmla="*/ 88647 w 5068424"/>
              <a:gd name="connsiteY1" fmla="*/ 2156847 h 5907600"/>
              <a:gd name="connsiteX2" fmla="*/ 636940 w 5068424"/>
              <a:gd name="connsiteY2" fmla="*/ 0 h 5907600"/>
              <a:gd name="connsiteX3" fmla="*/ 5068424 w 5068424"/>
              <a:gd name="connsiteY3" fmla="*/ 0 h 5907600"/>
              <a:gd name="connsiteX4" fmla="*/ 3591524 w 5068424"/>
              <a:gd name="connsiteY4" fmla="*/ 5907600 h 5907600"/>
              <a:gd name="connsiteX5" fmla="*/ 136434 w 5068424"/>
              <a:gd name="connsiteY5" fmla="*/ 4915709 h 5907600"/>
              <a:gd name="connsiteX0" fmla="*/ 177967 w 5109957"/>
              <a:gd name="connsiteY0" fmla="*/ 4915709 h 5907600"/>
              <a:gd name="connsiteX1" fmla="*/ 130180 w 5109957"/>
              <a:gd name="connsiteY1" fmla="*/ 2156847 h 5907600"/>
              <a:gd name="connsiteX2" fmla="*/ 678473 w 5109957"/>
              <a:gd name="connsiteY2" fmla="*/ 0 h 5907600"/>
              <a:gd name="connsiteX3" fmla="*/ 5109957 w 5109957"/>
              <a:gd name="connsiteY3" fmla="*/ 0 h 5907600"/>
              <a:gd name="connsiteX4" fmla="*/ 3633057 w 5109957"/>
              <a:gd name="connsiteY4" fmla="*/ 5907600 h 5907600"/>
              <a:gd name="connsiteX5" fmla="*/ 177967 w 5109957"/>
              <a:gd name="connsiteY5" fmla="*/ 4915709 h 5907600"/>
              <a:gd name="connsiteX0" fmla="*/ 47787 w 4979777"/>
              <a:gd name="connsiteY0" fmla="*/ 4915709 h 5907600"/>
              <a:gd name="connsiteX1" fmla="*/ 0 w 4979777"/>
              <a:gd name="connsiteY1" fmla="*/ 2156847 h 5907600"/>
              <a:gd name="connsiteX2" fmla="*/ 548293 w 4979777"/>
              <a:gd name="connsiteY2" fmla="*/ 0 h 5907600"/>
              <a:gd name="connsiteX3" fmla="*/ 4979777 w 4979777"/>
              <a:gd name="connsiteY3" fmla="*/ 0 h 5907600"/>
              <a:gd name="connsiteX4" fmla="*/ 3502877 w 4979777"/>
              <a:gd name="connsiteY4" fmla="*/ 5907600 h 5907600"/>
              <a:gd name="connsiteX5" fmla="*/ 47787 w 4979777"/>
              <a:gd name="connsiteY5" fmla="*/ 4915709 h 5907600"/>
              <a:gd name="connsiteX0" fmla="*/ 47787 w 4979777"/>
              <a:gd name="connsiteY0" fmla="*/ 4915709 h 4915709"/>
              <a:gd name="connsiteX1" fmla="*/ 0 w 4979777"/>
              <a:gd name="connsiteY1" fmla="*/ 2156847 h 4915709"/>
              <a:gd name="connsiteX2" fmla="*/ 548293 w 4979777"/>
              <a:gd name="connsiteY2" fmla="*/ 0 h 4915709"/>
              <a:gd name="connsiteX3" fmla="*/ 4979777 w 4979777"/>
              <a:gd name="connsiteY3" fmla="*/ 0 h 4915709"/>
              <a:gd name="connsiteX4" fmla="*/ 3843840 w 4979777"/>
              <a:gd name="connsiteY4" fmla="*/ 4543749 h 4915709"/>
              <a:gd name="connsiteX5" fmla="*/ 47787 w 4979777"/>
              <a:gd name="connsiteY5" fmla="*/ 4915709 h 4915709"/>
              <a:gd name="connsiteX0" fmla="*/ 63286 w 4979777"/>
              <a:gd name="connsiteY0" fmla="*/ 4528252 h 4543749"/>
              <a:gd name="connsiteX1" fmla="*/ 0 w 4979777"/>
              <a:gd name="connsiteY1" fmla="*/ 2156847 h 4543749"/>
              <a:gd name="connsiteX2" fmla="*/ 548293 w 4979777"/>
              <a:gd name="connsiteY2" fmla="*/ 0 h 4543749"/>
              <a:gd name="connsiteX3" fmla="*/ 4979777 w 4979777"/>
              <a:gd name="connsiteY3" fmla="*/ 0 h 4543749"/>
              <a:gd name="connsiteX4" fmla="*/ 3843840 w 4979777"/>
              <a:gd name="connsiteY4" fmla="*/ 4543749 h 4543749"/>
              <a:gd name="connsiteX5" fmla="*/ 63286 w 4979777"/>
              <a:gd name="connsiteY5" fmla="*/ 4528252 h 4543749"/>
              <a:gd name="connsiteX0" fmla="*/ 63286 w 4979777"/>
              <a:gd name="connsiteY0" fmla="*/ 4528252 h 4528252"/>
              <a:gd name="connsiteX1" fmla="*/ 0 w 4979777"/>
              <a:gd name="connsiteY1" fmla="*/ 2156847 h 4528252"/>
              <a:gd name="connsiteX2" fmla="*/ 548293 w 4979777"/>
              <a:gd name="connsiteY2" fmla="*/ 0 h 4528252"/>
              <a:gd name="connsiteX3" fmla="*/ 4979777 w 4979777"/>
              <a:gd name="connsiteY3" fmla="*/ 0 h 4528252"/>
              <a:gd name="connsiteX4" fmla="*/ 3864160 w 4979777"/>
              <a:gd name="connsiteY4" fmla="*/ 4470597 h 4528252"/>
              <a:gd name="connsiteX5" fmla="*/ 63286 w 4979777"/>
              <a:gd name="connsiteY5" fmla="*/ 4528252 h 4528252"/>
              <a:gd name="connsiteX0" fmla="*/ 63286 w 4979777"/>
              <a:gd name="connsiteY0" fmla="*/ 4483548 h 4483548"/>
              <a:gd name="connsiteX1" fmla="*/ 0 w 4979777"/>
              <a:gd name="connsiteY1" fmla="*/ 2156847 h 4483548"/>
              <a:gd name="connsiteX2" fmla="*/ 548293 w 4979777"/>
              <a:gd name="connsiteY2" fmla="*/ 0 h 4483548"/>
              <a:gd name="connsiteX3" fmla="*/ 4979777 w 4979777"/>
              <a:gd name="connsiteY3" fmla="*/ 0 h 4483548"/>
              <a:gd name="connsiteX4" fmla="*/ 3864160 w 4979777"/>
              <a:gd name="connsiteY4" fmla="*/ 4470597 h 4483548"/>
              <a:gd name="connsiteX5" fmla="*/ 63286 w 4979777"/>
              <a:gd name="connsiteY5" fmla="*/ 4483548 h 4483548"/>
              <a:gd name="connsiteX0" fmla="*/ 63967 w 4980458"/>
              <a:gd name="connsiteY0" fmla="*/ 4483548 h 4483548"/>
              <a:gd name="connsiteX1" fmla="*/ 681 w 4980458"/>
              <a:gd name="connsiteY1" fmla="*/ 2156847 h 4483548"/>
              <a:gd name="connsiteX2" fmla="*/ 548974 w 4980458"/>
              <a:gd name="connsiteY2" fmla="*/ 0 h 4483548"/>
              <a:gd name="connsiteX3" fmla="*/ 4980458 w 4980458"/>
              <a:gd name="connsiteY3" fmla="*/ 0 h 4483548"/>
              <a:gd name="connsiteX4" fmla="*/ 3864841 w 4980458"/>
              <a:gd name="connsiteY4" fmla="*/ 4470597 h 4483548"/>
              <a:gd name="connsiteX5" fmla="*/ 63967 w 4980458"/>
              <a:gd name="connsiteY5" fmla="*/ 4483548 h 4483548"/>
              <a:gd name="connsiteX0" fmla="*/ 0 w 4916491"/>
              <a:gd name="connsiteY0" fmla="*/ 4483548 h 4483548"/>
              <a:gd name="connsiteX1" fmla="*/ 5802 w 4916491"/>
              <a:gd name="connsiteY1" fmla="*/ 2152783 h 4483548"/>
              <a:gd name="connsiteX2" fmla="*/ 485007 w 4916491"/>
              <a:gd name="connsiteY2" fmla="*/ 0 h 4483548"/>
              <a:gd name="connsiteX3" fmla="*/ 4916491 w 4916491"/>
              <a:gd name="connsiteY3" fmla="*/ 0 h 4483548"/>
              <a:gd name="connsiteX4" fmla="*/ 3800874 w 4916491"/>
              <a:gd name="connsiteY4" fmla="*/ 4470597 h 4483548"/>
              <a:gd name="connsiteX5" fmla="*/ 0 w 4916491"/>
              <a:gd name="connsiteY5" fmla="*/ 4483548 h 4483548"/>
              <a:gd name="connsiteX0" fmla="*/ 554 w 4917045"/>
              <a:gd name="connsiteY0" fmla="*/ 4483548 h 4483548"/>
              <a:gd name="connsiteX1" fmla="*/ 2292 w 4917045"/>
              <a:gd name="connsiteY1" fmla="*/ 2148719 h 4483548"/>
              <a:gd name="connsiteX2" fmla="*/ 485561 w 4917045"/>
              <a:gd name="connsiteY2" fmla="*/ 0 h 4483548"/>
              <a:gd name="connsiteX3" fmla="*/ 4917045 w 4917045"/>
              <a:gd name="connsiteY3" fmla="*/ 0 h 4483548"/>
              <a:gd name="connsiteX4" fmla="*/ 3801428 w 4917045"/>
              <a:gd name="connsiteY4" fmla="*/ 4470597 h 4483548"/>
              <a:gd name="connsiteX5" fmla="*/ 554 w 4917045"/>
              <a:gd name="connsiteY5" fmla="*/ 4483548 h 4483548"/>
              <a:gd name="connsiteX0" fmla="*/ 554 w 4917045"/>
              <a:gd name="connsiteY0" fmla="*/ 4459164 h 4470597"/>
              <a:gd name="connsiteX1" fmla="*/ 2292 w 4917045"/>
              <a:gd name="connsiteY1" fmla="*/ 2148719 h 4470597"/>
              <a:gd name="connsiteX2" fmla="*/ 485561 w 4917045"/>
              <a:gd name="connsiteY2" fmla="*/ 0 h 4470597"/>
              <a:gd name="connsiteX3" fmla="*/ 4917045 w 4917045"/>
              <a:gd name="connsiteY3" fmla="*/ 0 h 4470597"/>
              <a:gd name="connsiteX4" fmla="*/ 3801428 w 4917045"/>
              <a:gd name="connsiteY4" fmla="*/ 4470597 h 4470597"/>
              <a:gd name="connsiteX5" fmla="*/ 554 w 4917045"/>
              <a:gd name="connsiteY5" fmla="*/ 4459164 h 4470597"/>
              <a:gd name="connsiteX0" fmla="*/ 1447 w 4917938"/>
              <a:gd name="connsiteY0" fmla="*/ 4459164 h 4470597"/>
              <a:gd name="connsiteX1" fmla="*/ 3185 w 4917938"/>
              <a:gd name="connsiteY1" fmla="*/ 2148719 h 4470597"/>
              <a:gd name="connsiteX2" fmla="*/ 486454 w 4917938"/>
              <a:gd name="connsiteY2" fmla="*/ 0 h 4470597"/>
              <a:gd name="connsiteX3" fmla="*/ 4917938 w 4917938"/>
              <a:gd name="connsiteY3" fmla="*/ 0 h 4470597"/>
              <a:gd name="connsiteX4" fmla="*/ 3802321 w 4917938"/>
              <a:gd name="connsiteY4" fmla="*/ 4470597 h 4470597"/>
              <a:gd name="connsiteX5" fmla="*/ 1447 w 4917938"/>
              <a:gd name="connsiteY5" fmla="*/ 4459164 h 44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7938" h="4470597">
                <a:moveTo>
                  <a:pt x="1447" y="4459164"/>
                </a:moveTo>
                <a:cubicBezTo>
                  <a:pt x="8387" y="3135486"/>
                  <a:pt x="-6028" y="2141335"/>
                  <a:pt x="3185" y="2148719"/>
                </a:cubicBezTo>
                <a:lnTo>
                  <a:pt x="486454" y="0"/>
                </a:lnTo>
                <a:lnTo>
                  <a:pt x="4917938" y="0"/>
                </a:lnTo>
                <a:lnTo>
                  <a:pt x="3802321" y="4470597"/>
                </a:lnTo>
                <a:lnTo>
                  <a:pt x="1447" y="4459164"/>
                </a:lnTo>
                <a:close/>
              </a:path>
            </a:pathLst>
          </a:custGeom>
          <a:solidFill>
            <a:srgbClr val="008C95">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n>
                <a:noFill/>
              </a:ln>
            </a:endParaRPr>
          </a:p>
        </p:txBody>
      </p:sp>
      <p:sp>
        <p:nvSpPr>
          <p:cNvPr id="7" name="Parallelogram 6">
            <a:extLst>
              <a:ext uri="{FF2B5EF4-FFF2-40B4-BE49-F238E27FC236}">
                <a16:creationId xmlns:a16="http://schemas.microsoft.com/office/drawing/2014/main" id="{7DD544B0-3D46-22B9-2F57-4ECAD832A1E3}"/>
              </a:ext>
            </a:extLst>
          </p:cNvPr>
          <p:cNvSpPr/>
          <p:nvPr userDrawn="1"/>
        </p:nvSpPr>
        <p:spPr>
          <a:xfrm>
            <a:off x="1521356" y="1873109"/>
            <a:ext cx="9232511" cy="6966789"/>
          </a:xfrm>
          <a:prstGeom prst="parallelogram">
            <a:avLst/>
          </a:prstGeom>
          <a:solidFill>
            <a:srgbClr val="007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pic>
        <p:nvPicPr>
          <p:cNvPr id="11" name="Picture 10">
            <a:extLst>
              <a:ext uri="{FF2B5EF4-FFF2-40B4-BE49-F238E27FC236}">
                <a16:creationId xmlns:a16="http://schemas.microsoft.com/office/drawing/2014/main" id="{229BECA0-C6EB-E58A-3671-DC06D28122F4}"/>
              </a:ext>
            </a:extLst>
          </p:cNvPr>
          <p:cNvPicPr>
            <a:picLocks noChangeAspect="1"/>
          </p:cNvPicPr>
          <p:nvPr userDrawn="1"/>
        </p:nvPicPr>
        <p:blipFill rotWithShape="1">
          <a:blip r:embed="rId2">
            <a:duotone>
              <a:prstClr val="black"/>
              <a:srgbClr val="606060">
                <a:tint val="45000"/>
                <a:satMod val="400000"/>
              </a:srgbClr>
            </a:duotone>
            <a:alphaModFix amt="35000"/>
            <a:extLst>
              <a:ext uri="{28A0092B-C50C-407E-A947-70E740481C1C}">
                <a14:useLocalDpi xmlns:a14="http://schemas.microsoft.com/office/drawing/2010/main" val="0"/>
              </a:ext>
            </a:extLst>
          </a:blip>
          <a:srcRect l="-5420" t="-6017" r="31885" b="1"/>
          <a:stretch/>
        </p:blipFill>
        <p:spPr>
          <a:xfrm>
            <a:off x="12048330" y="3195795"/>
            <a:ext cx="6239670" cy="7091205"/>
          </a:xfrm>
          <a:prstGeom prst="rect">
            <a:avLst/>
          </a:prstGeom>
        </p:spPr>
      </p:pic>
      <p:sp>
        <p:nvSpPr>
          <p:cNvPr id="13" name="Parallelogram 7">
            <a:extLst>
              <a:ext uri="{FF2B5EF4-FFF2-40B4-BE49-F238E27FC236}">
                <a16:creationId xmlns:a16="http://schemas.microsoft.com/office/drawing/2014/main" id="{4E745A51-7B8F-488E-89FE-3AB637A47C2E}"/>
              </a:ext>
            </a:extLst>
          </p:cNvPr>
          <p:cNvSpPr/>
          <p:nvPr userDrawn="1"/>
        </p:nvSpPr>
        <p:spPr>
          <a:xfrm flipH="1">
            <a:off x="1689" y="9675768"/>
            <a:ext cx="13697922" cy="611232"/>
          </a:xfrm>
          <a:custGeom>
            <a:avLst/>
            <a:gdLst>
              <a:gd name="connsiteX0" fmla="*/ 0 w 9361674"/>
              <a:gd name="connsiteY0" fmla="*/ 407488 h 407488"/>
              <a:gd name="connsiteX1" fmla="*/ 206258 w 9361674"/>
              <a:gd name="connsiteY1" fmla="*/ 0 h 407488"/>
              <a:gd name="connsiteX2" fmla="*/ 9361674 w 9361674"/>
              <a:gd name="connsiteY2" fmla="*/ 0 h 407488"/>
              <a:gd name="connsiteX3" fmla="*/ 9155416 w 9361674"/>
              <a:gd name="connsiteY3" fmla="*/ 407488 h 407488"/>
              <a:gd name="connsiteX4" fmla="*/ 0 w 9361674"/>
              <a:gd name="connsiteY4" fmla="*/ 407488 h 407488"/>
              <a:gd name="connsiteX0" fmla="*/ 0 w 9155416"/>
              <a:gd name="connsiteY0" fmla="*/ 407488 h 407488"/>
              <a:gd name="connsiteX1" fmla="*/ 206258 w 9155416"/>
              <a:gd name="connsiteY1" fmla="*/ 0 h 407488"/>
              <a:gd name="connsiteX2" fmla="*/ 9131948 w 9155416"/>
              <a:gd name="connsiteY2" fmla="*/ 0 h 407488"/>
              <a:gd name="connsiteX3" fmla="*/ 9155416 w 9155416"/>
              <a:gd name="connsiteY3" fmla="*/ 407488 h 407488"/>
              <a:gd name="connsiteX4" fmla="*/ 0 w 9155416"/>
              <a:gd name="connsiteY4" fmla="*/ 407488 h 407488"/>
              <a:gd name="connsiteX0" fmla="*/ 0 w 9131948"/>
              <a:gd name="connsiteY0" fmla="*/ 407488 h 407488"/>
              <a:gd name="connsiteX1" fmla="*/ 206258 w 9131948"/>
              <a:gd name="connsiteY1" fmla="*/ 0 h 407488"/>
              <a:gd name="connsiteX2" fmla="*/ 9131948 w 9131948"/>
              <a:gd name="connsiteY2" fmla="*/ 0 h 407488"/>
              <a:gd name="connsiteX3" fmla="*/ 9128389 w 9131948"/>
              <a:gd name="connsiteY3" fmla="*/ 407488 h 407488"/>
              <a:gd name="connsiteX4" fmla="*/ 0 w 9131948"/>
              <a:gd name="connsiteY4" fmla="*/ 407488 h 40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1948" h="407488">
                <a:moveTo>
                  <a:pt x="0" y="407488"/>
                </a:moveTo>
                <a:lnTo>
                  <a:pt x="206258" y="0"/>
                </a:lnTo>
                <a:lnTo>
                  <a:pt x="9131948" y="0"/>
                </a:lnTo>
                <a:cubicBezTo>
                  <a:pt x="9130762" y="135829"/>
                  <a:pt x="9129575" y="271659"/>
                  <a:pt x="9128389" y="407488"/>
                </a:cubicBezTo>
                <a:lnTo>
                  <a:pt x="0" y="407488"/>
                </a:lnTo>
                <a:close/>
              </a:path>
            </a:pathLst>
          </a:custGeom>
          <a:solidFill>
            <a:srgbClr val="CACACA">
              <a:alpha val="2549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arallelogram 9">
            <a:extLst>
              <a:ext uri="{FF2B5EF4-FFF2-40B4-BE49-F238E27FC236}">
                <a16:creationId xmlns:a16="http://schemas.microsoft.com/office/drawing/2014/main" id="{C5F9583F-D837-DE2E-D6EB-583C4EA75FCB}"/>
              </a:ext>
            </a:extLst>
          </p:cNvPr>
          <p:cNvSpPr/>
          <p:nvPr userDrawn="1"/>
        </p:nvSpPr>
        <p:spPr>
          <a:xfrm flipH="1">
            <a:off x="12994728" y="9675768"/>
            <a:ext cx="5293272" cy="611232"/>
          </a:xfrm>
          <a:custGeom>
            <a:avLst/>
            <a:gdLst>
              <a:gd name="connsiteX0" fmla="*/ 0 w 3733800"/>
              <a:gd name="connsiteY0" fmla="*/ 407488 h 407488"/>
              <a:gd name="connsiteX1" fmla="*/ 206258 w 3733800"/>
              <a:gd name="connsiteY1" fmla="*/ 0 h 407488"/>
              <a:gd name="connsiteX2" fmla="*/ 3733800 w 3733800"/>
              <a:gd name="connsiteY2" fmla="*/ 0 h 407488"/>
              <a:gd name="connsiteX3" fmla="*/ 3527542 w 3733800"/>
              <a:gd name="connsiteY3" fmla="*/ 407488 h 407488"/>
              <a:gd name="connsiteX4" fmla="*/ 0 w 3733800"/>
              <a:gd name="connsiteY4" fmla="*/ 407488 h 407488"/>
              <a:gd name="connsiteX0" fmla="*/ 0 w 3528848"/>
              <a:gd name="connsiteY0" fmla="*/ 396977 h 407488"/>
              <a:gd name="connsiteX1" fmla="*/ 1306 w 3528848"/>
              <a:gd name="connsiteY1" fmla="*/ 0 h 407488"/>
              <a:gd name="connsiteX2" fmla="*/ 3528848 w 3528848"/>
              <a:gd name="connsiteY2" fmla="*/ 0 h 407488"/>
              <a:gd name="connsiteX3" fmla="*/ 3322590 w 3528848"/>
              <a:gd name="connsiteY3" fmla="*/ 407488 h 407488"/>
              <a:gd name="connsiteX4" fmla="*/ 0 w 3528848"/>
              <a:gd name="connsiteY4" fmla="*/ 396977 h 40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8848" h="407488">
                <a:moveTo>
                  <a:pt x="0" y="396977"/>
                </a:moveTo>
                <a:cubicBezTo>
                  <a:pt x="435" y="264651"/>
                  <a:pt x="871" y="132326"/>
                  <a:pt x="1306" y="0"/>
                </a:cubicBezTo>
                <a:lnTo>
                  <a:pt x="3528848" y="0"/>
                </a:lnTo>
                <a:lnTo>
                  <a:pt x="3322590" y="407488"/>
                </a:lnTo>
                <a:lnTo>
                  <a:pt x="0" y="396977"/>
                </a:lnTo>
                <a:close/>
              </a:path>
            </a:pathLst>
          </a:custGeom>
          <a:solidFill>
            <a:srgbClr val="007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lack and white chat bubbles&#10;&#10;Description automatically generated">
            <a:extLst>
              <a:ext uri="{FF2B5EF4-FFF2-40B4-BE49-F238E27FC236}">
                <a16:creationId xmlns:a16="http://schemas.microsoft.com/office/drawing/2014/main" id="{8127CCE5-C34C-664A-8038-28865F7B55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75755" y="3289305"/>
            <a:ext cx="5395385" cy="4253118"/>
          </a:xfrm>
          <a:prstGeom prst="rect">
            <a:avLst/>
          </a:prstGeom>
        </p:spPr>
      </p:pic>
      <p:sp>
        <p:nvSpPr>
          <p:cNvPr id="2" name="Text Placeholder 5">
            <a:extLst>
              <a:ext uri="{FF2B5EF4-FFF2-40B4-BE49-F238E27FC236}">
                <a16:creationId xmlns:a16="http://schemas.microsoft.com/office/drawing/2014/main" id="{93ADEA23-6836-1769-A989-CC0B8470352E}"/>
              </a:ext>
            </a:extLst>
          </p:cNvPr>
          <p:cNvSpPr>
            <a:spLocks noGrp="1"/>
          </p:cNvSpPr>
          <p:nvPr>
            <p:ph type="body" sz="quarter" idx="10"/>
          </p:nvPr>
        </p:nvSpPr>
        <p:spPr>
          <a:xfrm>
            <a:off x="685800" y="9675770"/>
            <a:ext cx="7772400" cy="611232"/>
          </a:xfrm>
          <a:prstGeom prst="rect">
            <a:avLst/>
          </a:prstGeom>
        </p:spPr>
        <p:txBody>
          <a:bodyPr anchor="ctr"/>
          <a:lstStyle>
            <a:lvl1pPr>
              <a:defRPr sz="1650">
                <a:solidFill>
                  <a:srgbClr val="606060"/>
                </a:solidFill>
                <a:latin typeface="Arial" panose="020B0604020202020204" pitchFamily="34" charset="0"/>
                <a:cs typeface="Arial" panose="020B0604020202020204" pitchFamily="34" charset="0"/>
              </a:defRPr>
            </a:lvl1pPr>
          </a:lstStyle>
          <a:p>
            <a:pPr lvl="0"/>
            <a:r>
              <a:rPr lang="en-GB"/>
              <a:t>Click to edit Master text styles</a:t>
            </a:r>
          </a:p>
        </p:txBody>
      </p:sp>
      <p:sp>
        <p:nvSpPr>
          <p:cNvPr id="3" name="Title 4">
            <a:extLst>
              <a:ext uri="{FF2B5EF4-FFF2-40B4-BE49-F238E27FC236}">
                <a16:creationId xmlns:a16="http://schemas.microsoft.com/office/drawing/2014/main" id="{5F14F7AD-0434-B94A-96C2-9077E9F5B4E5}"/>
              </a:ext>
            </a:extLst>
          </p:cNvPr>
          <p:cNvSpPr>
            <a:spLocks noGrp="1"/>
          </p:cNvSpPr>
          <p:nvPr>
            <p:ph type="title" hasCustomPrompt="1"/>
          </p:nvPr>
        </p:nvSpPr>
        <p:spPr>
          <a:xfrm>
            <a:off x="685801" y="484775"/>
            <a:ext cx="14024990" cy="838985"/>
          </a:xfrm>
          <a:prstGeom prst="rect">
            <a:avLst/>
          </a:prstGeom>
        </p:spPr>
        <p:txBody>
          <a:bodyPr/>
          <a:lstStyle>
            <a:lvl1pPr>
              <a:defRPr sz="6000" b="1">
                <a:solidFill>
                  <a:srgbClr val="606060"/>
                </a:solidFill>
                <a:latin typeface="Arial" panose="020B0604020202020204" pitchFamily="34" charset="0"/>
                <a:cs typeface="Arial" panose="020B0604020202020204" pitchFamily="34" charset="0"/>
              </a:defRPr>
            </a:lvl1pPr>
          </a:lstStyle>
          <a:p>
            <a:r>
              <a:rPr lang="en-GB"/>
              <a:t>Discussion</a:t>
            </a:r>
            <a:br>
              <a:rPr lang="en-GB"/>
            </a:br>
            <a:endParaRPr lang="en-US"/>
          </a:p>
        </p:txBody>
      </p:sp>
    </p:spTree>
    <p:extLst>
      <p:ext uri="{BB962C8B-B14F-4D97-AF65-F5344CB8AC3E}">
        <p14:creationId xmlns:p14="http://schemas.microsoft.com/office/powerpoint/2010/main" val="36018270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iscussion/break out 2">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ABF20446-4FC4-D648-C6D7-25F566FB8042}"/>
              </a:ext>
            </a:extLst>
          </p:cNvPr>
          <p:cNvSpPr/>
          <p:nvPr userDrawn="1"/>
        </p:nvSpPr>
        <p:spPr>
          <a:xfrm>
            <a:off x="7787001" y="5485736"/>
            <a:ext cx="3851004" cy="3851004"/>
          </a:xfrm>
          <a:prstGeom prst="parallelogram">
            <a:avLst/>
          </a:prstGeom>
          <a:solidFill>
            <a:srgbClr val="008C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6" name="Parallelogram 5">
            <a:extLst>
              <a:ext uri="{FF2B5EF4-FFF2-40B4-BE49-F238E27FC236}">
                <a16:creationId xmlns:a16="http://schemas.microsoft.com/office/drawing/2014/main" id="{C7AE50B3-5F64-23E4-0100-EC39E228E514}"/>
              </a:ext>
            </a:extLst>
          </p:cNvPr>
          <p:cNvSpPr/>
          <p:nvPr userDrawn="1"/>
        </p:nvSpPr>
        <p:spPr>
          <a:xfrm>
            <a:off x="-233" y="2971798"/>
            <a:ext cx="7376907" cy="6705896"/>
          </a:xfrm>
          <a:custGeom>
            <a:avLst/>
            <a:gdLst>
              <a:gd name="connsiteX0" fmla="*/ 0 w 5908384"/>
              <a:gd name="connsiteY0" fmla="*/ 5907600 h 5907600"/>
              <a:gd name="connsiteX1" fmla="*/ 1476900 w 5908384"/>
              <a:gd name="connsiteY1" fmla="*/ 0 h 5907600"/>
              <a:gd name="connsiteX2" fmla="*/ 5908384 w 5908384"/>
              <a:gd name="connsiteY2" fmla="*/ 0 h 5907600"/>
              <a:gd name="connsiteX3" fmla="*/ 4431484 w 5908384"/>
              <a:gd name="connsiteY3" fmla="*/ 5907600 h 5907600"/>
              <a:gd name="connsiteX4" fmla="*/ 0 w 5908384"/>
              <a:gd name="connsiteY4" fmla="*/ 5907600 h 5907600"/>
              <a:gd name="connsiteX0" fmla="*/ 0 w 5908384"/>
              <a:gd name="connsiteY0" fmla="*/ 5907600 h 5907600"/>
              <a:gd name="connsiteX1" fmla="*/ 928607 w 5908384"/>
              <a:gd name="connsiteY1" fmla="*/ 2156847 h 5907600"/>
              <a:gd name="connsiteX2" fmla="*/ 1476900 w 5908384"/>
              <a:gd name="connsiteY2" fmla="*/ 0 h 5907600"/>
              <a:gd name="connsiteX3" fmla="*/ 5908384 w 5908384"/>
              <a:gd name="connsiteY3" fmla="*/ 0 h 5907600"/>
              <a:gd name="connsiteX4" fmla="*/ 4431484 w 5908384"/>
              <a:gd name="connsiteY4" fmla="*/ 5907600 h 5907600"/>
              <a:gd name="connsiteX5" fmla="*/ 0 w 5908384"/>
              <a:gd name="connsiteY5" fmla="*/ 5907600 h 5907600"/>
              <a:gd name="connsiteX0" fmla="*/ 136434 w 5068424"/>
              <a:gd name="connsiteY0" fmla="*/ 4915709 h 5907600"/>
              <a:gd name="connsiteX1" fmla="*/ 88647 w 5068424"/>
              <a:gd name="connsiteY1" fmla="*/ 2156847 h 5907600"/>
              <a:gd name="connsiteX2" fmla="*/ 636940 w 5068424"/>
              <a:gd name="connsiteY2" fmla="*/ 0 h 5907600"/>
              <a:gd name="connsiteX3" fmla="*/ 5068424 w 5068424"/>
              <a:gd name="connsiteY3" fmla="*/ 0 h 5907600"/>
              <a:gd name="connsiteX4" fmla="*/ 3591524 w 5068424"/>
              <a:gd name="connsiteY4" fmla="*/ 5907600 h 5907600"/>
              <a:gd name="connsiteX5" fmla="*/ 136434 w 5068424"/>
              <a:gd name="connsiteY5" fmla="*/ 4915709 h 5907600"/>
              <a:gd name="connsiteX0" fmla="*/ 177967 w 5109957"/>
              <a:gd name="connsiteY0" fmla="*/ 4915709 h 5907600"/>
              <a:gd name="connsiteX1" fmla="*/ 130180 w 5109957"/>
              <a:gd name="connsiteY1" fmla="*/ 2156847 h 5907600"/>
              <a:gd name="connsiteX2" fmla="*/ 678473 w 5109957"/>
              <a:gd name="connsiteY2" fmla="*/ 0 h 5907600"/>
              <a:gd name="connsiteX3" fmla="*/ 5109957 w 5109957"/>
              <a:gd name="connsiteY3" fmla="*/ 0 h 5907600"/>
              <a:gd name="connsiteX4" fmla="*/ 3633057 w 5109957"/>
              <a:gd name="connsiteY4" fmla="*/ 5907600 h 5907600"/>
              <a:gd name="connsiteX5" fmla="*/ 177967 w 5109957"/>
              <a:gd name="connsiteY5" fmla="*/ 4915709 h 5907600"/>
              <a:gd name="connsiteX0" fmla="*/ 47787 w 4979777"/>
              <a:gd name="connsiteY0" fmla="*/ 4915709 h 5907600"/>
              <a:gd name="connsiteX1" fmla="*/ 0 w 4979777"/>
              <a:gd name="connsiteY1" fmla="*/ 2156847 h 5907600"/>
              <a:gd name="connsiteX2" fmla="*/ 548293 w 4979777"/>
              <a:gd name="connsiteY2" fmla="*/ 0 h 5907600"/>
              <a:gd name="connsiteX3" fmla="*/ 4979777 w 4979777"/>
              <a:gd name="connsiteY3" fmla="*/ 0 h 5907600"/>
              <a:gd name="connsiteX4" fmla="*/ 3502877 w 4979777"/>
              <a:gd name="connsiteY4" fmla="*/ 5907600 h 5907600"/>
              <a:gd name="connsiteX5" fmla="*/ 47787 w 4979777"/>
              <a:gd name="connsiteY5" fmla="*/ 4915709 h 5907600"/>
              <a:gd name="connsiteX0" fmla="*/ 47787 w 4979777"/>
              <a:gd name="connsiteY0" fmla="*/ 4915709 h 4915709"/>
              <a:gd name="connsiteX1" fmla="*/ 0 w 4979777"/>
              <a:gd name="connsiteY1" fmla="*/ 2156847 h 4915709"/>
              <a:gd name="connsiteX2" fmla="*/ 548293 w 4979777"/>
              <a:gd name="connsiteY2" fmla="*/ 0 h 4915709"/>
              <a:gd name="connsiteX3" fmla="*/ 4979777 w 4979777"/>
              <a:gd name="connsiteY3" fmla="*/ 0 h 4915709"/>
              <a:gd name="connsiteX4" fmla="*/ 3843840 w 4979777"/>
              <a:gd name="connsiteY4" fmla="*/ 4543749 h 4915709"/>
              <a:gd name="connsiteX5" fmla="*/ 47787 w 4979777"/>
              <a:gd name="connsiteY5" fmla="*/ 4915709 h 4915709"/>
              <a:gd name="connsiteX0" fmla="*/ 63286 w 4979777"/>
              <a:gd name="connsiteY0" fmla="*/ 4528252 h 4543749"/>
              <a:gd name="connsiteX1" fmla="*/ 0 w 4979777"/>
              <a:gd name="connsiteY1" fmla="*/ 2156847 h 4543749"/>
              <a:gd name="connsiteX2" fmla="*/ 548293 w 4979777"/>
              <a:gd name="connsiteY2" fmla="*/ 0 h 4543749"/>
              <a:gd name="connsiteX3" fmla="*/ 4979777 w 4979777"/>
              <a:gd name="connsiteY3" fmla="*/ 0 h 4543749"/>
              <a:gd name="connsiteX4" fmla="*/ 3843840 w 4979777"/>
              <a:gd name="connsiteY4" fmla="*/ 4543749 h 4543749"/>
              <a:gd name="connsiteX5" fmla="*/ 63286 w 4979777"/>
              <a:gd name="connsiteY5" fmla="*/ 4528252 h 4543749"/>
              <a:gd name="connsiteX0" fmla="*/ 63286 w 4979777"/>
              <a:gd name="connsiteY0" fmla="*/ 4528252 h 4528252"/>
              <a:gd name="connsiteX1" fmla="*/ 0 w 4979777"/>
              <a:gd name="connsiteY1" fmla="*/ 2156847 h 4528252"/>
              <a:gd name="connsiteX2" fmla="*/ 548293 w 4979777"/>
              <a:gd name="connsiteY2" fmla="*/ 0 h 4528252"/>
              <a:gd name="connsiteX3" fmla="*/ 4979777 w 4979777"/>
              <a:gd name="connsiteY3" fmla="*/ 0 h 4528252"/>
              <a:gd name="connsiteX4" fmla="*/ 3864160 w 4979777"/>
              <a:gd name="connsiteY4" fmla="*/ 4470597 h 4528252"/>
              <a:gd name="connsiteX5" fmla="*/ 63286 w 4979777"/>
              <a:gd name="connsiteY5" fmla="*/ 4528252 h 4528252"/>
              <a:gd name="connsiteX0" fmla="*/ 63286 w 4979777"/>
              <a:gd name="connsiteY0" fmla="*/ 4483548 h 4483548"/>
              <a:gd name="connsiteX1" fmla="*/ 0 w 4979777"/>
              <a:gd name="connsiteY1" fmla="*/ 2156847 h 4483548"/>
              <a:gd name="connsiteX2" fmla="*/ 548293 w 4979777"/>
              <a:gd name="connsiteY2" fmla="*/ 0 h 4483548"/>
              <a:gd name="connsiteX3" fmla="*/ 4979777 w 4979777"/>
              <a:gd name="connsiteY3" fmla="*/ 0 h 4483548"/>
              <a:gd name="connsiteX4" fmla="*/ 3864160 w 4979777"/>
              <a:gd name="connsiteY4" fmla="*/ 4470597 h 4483548"/>
              <a:gd name="connsiteX5" fmla="*/ 63286 w 4979777"/>
              <a:gd name="connsiteY5" fmla="*/ 4483548 h 4483548"/>
              <a:gd name="connsiteX0" fmla="*/ 63967 w 4980458"/>
              <a:gd name="connsiteY0" fmla="*/ 4483548 h 4483548"/>
              <a:gd name="connsiteX1" fmla="*/ 681 w 4980458"/>
              <a:gd name="connsiteY1" fmla="*/ 2156847 h 4483548"/>
              <a:gd name="connsiteX2" fmla="*/ 548974 w 4980458"/>
              <a:gd name="connsiteY2" fmla="*/ 0 h 4483548"/>
              <a:gd name="connsiteX3" fmla="*/ 4980458 w 4980458"/>
              <a:gd name="connsiteY3" fmla="*/ 0 h 4483548"/>
              <a:gd name="connsiteX4" fmla="*/ 3864841 w 4980458"/>
              <a:gd name="connsiteY4" fmla="*/ 4470597 h 4483548"/>
              <a:gd name="connsiteX5" fmla="*/ 63967 w 4980458"/>
              <a:gd name="connsiteY5" fmla="*/ 4483548 h 4483548"/>
              <a:gd name="connsiteX0" fmla="*/ 0 w 4916491"/>
              <a:gd name="connsiteY0" fmla="*/ 4483548 h 4483548"/>
              <a:gd name="connsiteX1" fmla="*/ 5802 w 4916491"/>
              <a:gd name="connsiteY1" fmla="*/ 2152783 h 4483548"/>
              <a:gd name="connsiteX2" fmla="*/ 485007 w 4916491"/>
              <a:gd name="connsiteY2" fmla="*/ 0 h 4483548"/>
              <a:gd name="connsiteX3" fmla="*/ 4916491 w 4916491"/>
              <a:gd name="connsiteY3" fmla="*/ 0 h 4483548"/>
              <a:gd name="connsiteX4" fmla="*/ 3800874 w 4916491"/>
              <a:gd name="connsiteY4" fmla="*/ 4470597 h 4483548"/>
              <a:gd name="connsiteX5" fmla="*/ 0 w 4916491"/>
              <a:gd name="connsiteY5" fmla="*/ 4483548 h 4483548"/>
              <a:gd name="connsiteX0" fmla="*/ 554 w 4917045"/>
              <a:gd name="connsiteY0" fmla="*/ 4483548 h 4483548"/>
              <a:gd name="connsiteX1" fmla="*/ 2292 w 4917045"/>
              <a:gd name="connsiteY1" fmla="*/ 2148719 h 4483548"/>
              <a:gd name="connsiteX2" fmla="*/ 485561 w 4917045"/>
              <a:gd name="connsiteY2" fmla="*/ 0 h 4483548"/>
              <a:gd name="connsiteX3" fmla="*/ 4917045 w 4917045"/>
              <a:gd name="connsiteY3" fmla="*/ 0 h 4483548"/>
              <a:gd name="connsiteX4" fmla="*/ 3801428 w 4917045"/>
              <a:gd name="connsiteY4" fmla="*/ 4470597 h 4483548"/>
              <a:gd name="connsiteX5" fmla="*/ 554 w 4917045"/>
              <a:gd name="connsiteY5" fmla="*/ 4483548 h 4483548"/>
              <a:gd name="connsiteX0" fmla="*/ 554 w 4917045"/>
              <a:gd name="connsiteY0" fmla="*/ 4459164 h 4470597"/>
              <a:gd name="connsiteX1" fmla="*/ 2292 w 4917045"/>
              <a:gd name="connsiteY1" fmla="*/ 2148719 h 4470597"/>
              <a:gd name="connsiteX2" fmla="*/ 485561 w 4917045"/>
              <a:gd name="connsiteY2" fmla="*/ 0 h 4470597"/>
              <a:gd name="connsiteX3" fmla="*/ 4917045 w 4917045"/>
              <a:gd name="connsiteY3" fmla="*/ 0 h 4470597"/>
              <a:gd name="connsiteX4" fmla="*/ 3801428 w 4917045"/>
              <a:gd name="connsiteY4" fmla="*/ 4470597 h 4470597"/>
              <a:gd name="connsiteX5" fmla="*/ 554 w 4917045"/>
              <a:gd name="connsiteY5" fmla="*/ 4459164 h 4470597"/>
              <a:gd name="connsiteX0" fmla="*/ 1447 w 4917938"/>
              <a:gd name="connsiteY0" fmla="*/ 4459164 h 4470597"/>
              <a:gd name="connsiteX1" fmla="*/ 3185 w 4917938"/>
              <a:gd name="connsiteY1" fmla="*/ 2148719 h 4470597"/>
              <a:gd name="connsiteX2" fmla="*/ 486454 w 4917938"/>
              <a:gd name="connsiteY2" fmla="*/ 0 h 4470597"/>
              <a:gd name="connsiteX3" fmla="*/ 4917938 w 4917938"/>
              <a:gd name="connsiteY3" fmla="*/ 0 h 4470597"/>
              <a:gd name="connsiteX4" fmla="*/ 3802321 w 4917938"/>
              <a:gd name="connsiteY4" fmla="*/ 4470597 h 4470597"/>
              <a:gd name="connsiteX5" fmla="*/ 1447 w 4917938"/>
              <a:gd name="connsiteY5" fmla="*/ 4459164 h 44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7938" h="4470597">
                <a:moveTo>
                  <a:pt x="1447" y="4459164"/>
                </a:moveTo>
                <a:cubicBezTo>
                  <a:pt x="8387" y="3135486"/>
                  <a:pt x="-6028" y="2141335"/>
                  <a:pt x="3185" y="2148719"/>
                </a:cubicBezTo>
                <a:lnTo>
                  <a:pt x="486454" y="0"/>
                </a:lnTo>
                <a:lnTo>
                  <a:pt x="4917938" y="0"/>
                </a:lnTo>
                <a:lnTo>
                  <a:pt x="3802321" y="4470597"/>
                </a:lnTo>
                <a:lnTo>
                  <a:pt x="1447" y="4459164"/>
                </a:lnTo>
                <a:close/>
              </a:path>
            </a:pathLst>
          </a:custGeom>
          <a:solidFill>
            <a:srgbClr val="008C95">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n>
                <a:noFill/>
              </a:ln>
            </a:endParaRPr>
          </a:p>
        </p:txBody>
      </p:sp>
      <p:sp>
        <p:nvSpPr>
          <p:cNvPr id="7" name="Parallelogram 6">
            <a:extLst>
              <a:ext uri="{FF2B5EF4-FFF2-40B4-BE49-F238E27FC236}">
                <a16:creationId xmlns:a16="http://schemas.microsoft.com/office/drawing/2014/main" id="{7DD544B0-3D46-22B9-2F57-4ECAD832A1E3}"/>
              </a:ext>
            </a:extLst>
          </p:cNvPr>
          <p:cNvSpPr/>
          <p:nvPr userDrawn="1"/>
        </p:nvSpPr>
        <p:spPr>
          <a:xfrm>
            <a:off x="1521356" y="1873109"/>
            <a:ext cx="9232511" cy="6966789"/>
          </a:xfrm>
          <a:prstGeom prst="parallelogram">
            <a:avLst/>
          </a:prstGeom>
          <a:solidFill>
            <a:srgbClr val="007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pic>
        <p:nvPicPr>
          <p:cNvPr id="11" name="Picture 10">
            <a:extLst>
              <a:ext uri="{FF2B5EF4-FFF2-40B4-BE49-F238E27FC236}">
                <a16:creationId xmlns:a16="http://schemas.microsoft.com/office/drawing/2014/main" id="{229BECA0-C6EB-E58A-3671-DC06D28122F4}"/>
              </a:ext>
            </a:extLst>
          </p:cNvPr>
          <p:cNvPicPr>
            <a:picLocks noChangeAspect="1"/>
          </p:cNvPicPr>
          <p:nvPr userDrawn="1"/>
        </p:nvPicPr>
        <p:blipFill rotWithShape="1">
          <a:blip r:embed="rId2">
            <a:duotone>
              <a:prstClr val="black"/>
              <a:srgbClr val="606060">
                <a:tint val="45000"/>
                <a:satMod val="400000"/>
              </a:srgbClr>
            </a:duotone>
            <a:alphaModFix amt="20000"/>
            <a:extLst>
              <a:ext uri="{28A0092B-C50C-407E-A947-70E740481C1C}">
                <a14:useLocalDpi xmlns:a14="http://schemas.microsoft.com/office/drawing/2010/main" val="0"/>
              </a:ext>
            </a:extLst>
          </a:blip>
          <a:srcRect l="-661" r="21392" b="6988"/>
          <a:stretch/>
        </p:blipFill>
        <p:spPr>
          <a:xfrm>
            <a:off x="12586164" y="3195795"/>
            <a:ext cx="5701836" cy="6479973"/>
          </a:xfrm>
          <a:prstGeom prst="rect">
            <a:avLst/>
          </a:prstGeom>
        </p:spPr>
      </p:pic>
      <p:sp>
        <p:nvSpPr>
          <p:cNvPr id="13" name="Parallelogram 7">
            <a:extLst>
              <a:ext uri="{FF2B5EF4-FFF2-40B4-BE49-F238E27FC236}">
                <a16:creationId xmlns:a16="http://schemas.microsoft.com/office/drawing/2014/main" id="{4E745A51-7B8F-488E-89FE-3AB637A47C2E}"/>
              </a:ext>
            </a:extLst>
          </p:cNvPr>
          <p:cNvSpPr/>
          <p:nvPr userDrawn="1"/>
        </p:nvSpPr>
        <p:spPr>
          <a:xfrm flipH="1">
            <a:off x="1689" y="9675768"/>
            <a:ext cx="13697922" cy="611232"/>
          </a:xfrm>
          <a:custGeom>
            <a:avLst/>
            <a:gdLst>
              <a:gd name="connsiteX0" fmla="*/ 0 w 9361674"/>
              <a:gd name="connsiteY0" fmla="*/ 407488 h 407488"/>
              <a:gd name="connsiteX1" fmla="*/ 206258 w 9361674"/>
              <a:gd name="connsiteY1" fmla="*/ 0 h 407488"/>
              <a:gd name="connsiteX2" fmla="*/ 9361674 w 9361674"/>
              <a:gd name="connsiteY2" fmla="*/ 0 h 407488"/>
              <a:gd name="connsiteX3" fmla="*/ 9155416 w 9361674"/>
              <a:gd name="connsiteY3" fmla="*/ 407488 h 407488"/>
              <a:gd name="connsiteX4" fmla="*/ 0 w 9361674"/>
              <a:gd name="connsiteY4" fmla="*/ 407488 h 407488"/>
              <a:gd name="connsiteX0" fmla="*/ 0 w 9155416"/>
              <a:gd name="connsiteY0" fmla="*/ 407488 h 407488"/>
              <a:gd name="connsiteX1" fmla="*/ 206258 w 9155416"/>
              <a:gd name="connsiteY1" fmla="*/ 0 h 407488"/>
              <a:gd name="connsiteX2" fmla="*/ 9131948 w 9155416"/>
              <a:gd name="connsiteY2" fmla="*/ 0 h 407488"/>
              <a:gd name="connsiteX3" fmla="*/ 9155416 w 9155416"/>
              <a:gd name="connsiteY3" fmla="*/ 407488 h 407488"/>
              <a:gd name="connsiteX4" fmla="*/ 0 w 9155416"/>
              <a:gd name="connsiteY4" fmla="*/ 407488 h 407488"/>
              <a:gd name="connsiteX0" fmla="*/ 0 w 9131948"/>
              <a:gd name="connsiteY0" fmla="*/ 407488 h 407488"/>
              <a:gd name="connsiteX1" fmla="*/ 206258 w 9131948"/>
              <a:gd name="connsiteY1" fmla="*/ 0 h 407488"/>
              <a:gd name="connsiteX2" fmla="*/ 9131948 w 9131948"/>
              <a:gd name="connsiteY2" fmla="*/ 0 h 407488"/>
              <a:gd name="connsiteX3" fmla="*/ 9128389 w 9131948"/>
              <a:gd name="connsiteY3" fmla="*/ 407488 h 407488"/>
              <a:gd name="connsiteX4" fmla="*/ 0 w 9131948"/>
              <a:gd name="connsiteY4" fmla="*/ 407488 h 40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1948" h="407488">
                <a:moveTo>
                  <a:pt x="0" y="407488"/>
                </a:moveTo>
                <a:lnTo>
                  <a:pt x="206258" y="0"/>
                </a:lnTo>
                <a:lnTo>
                  <a:pt x="9131948" y="0"/>
                </a:lnTo>
                <a:cubicBezTo>
                  <a:pt x="9130762" y="135829"/>
                  <a:pt x="9129575" y="271659"/>
                  <a:pt x="9128389" y="407488"/>
                </a:cubicBezTo>
                <a:lnTo>
                  <a:pt x="0" y="407488"/>
                </a:lnTo>
                <a:close/>
              </a:path>
            </a:pathLst>
          </a:custGeom>
          <a:solidFill>
            <a:srgbClr val="CACACA">
              <a:alpha val="2549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arallelogram 9">
            <a:extLst>
              <a:ext uri="{FF2B5EF4-FFF2-40B4-BE49-F238E27FC236}">
                <a16:creationId xmlns:a16="http://schemas.microsoft.com/office/drawing/2014/main" id="{C5F9583F-D837-DE2E-D6EB-583C4EA75FCB}"/>
              </a:ext>
            </a:extLst>
          </p:cNvPr>
          <p:cNvSpPr/>
          <p:nvPr userDrawn="1"/>
        </p:nvSpPr>
        <p:spPr>
          <a:xfrm flipH="1">
            <a:off x="12994728" y="9675768"/>
            <a:ext cx="5293272" cy="611232"/>
          </a:xfrm>
          <a:custGeom>
            <a:avLst/>
            <a:gdLst>
              <a:gd name="connsiteX0" fmla="*/ 0 w 3733800"/>
              <a:gd name="connsiteY0" fmla="*/ 407488 h 407488"/>
              <a:gd name="connsiteX1" fmla="*/ 206258 w 3733800"/>
              <a:gd name="connsiteY1" fmla="*/ 0 h 407488"/>
              <a:gd name="connsiteX2" fmla="*/ 3733800 w 3733800"/>
              <a:gd name="connsiteY2" fmla="*/ 0 h 407488"/>
              <a:gd name="connsiteX3" fmla="*/ 3527542 w 3733800"/>
              <a:gd name="connsiteY3" fmla="*/ 407488 h 407488"/>
              <a:gd name="connsiteX4" fmla="*/ 0 w 3733800"/>
              <a:gd name="connsiteY4" fmla="*/ 407488 h 407488"/>
              <a:gd name="connsiteX0" fmla="*/ 0 w 3528848"/>
              <a:gd name="connsiteY0" fmla="*/ 396977 h 407488"/>
              <a:gd name="connsiteX1" fmla="*/ 1306 w 3528848"/>
              <a:gd name="connsiteY1" fmla="*/ 0 h 407488"/>
              <a:gd name="connsiteX2" fmla="*/ 3528848 w 3528848"/>
              <a:gd name="connsiteY2" fmla="*/ 0 h 407488"/>
              <a:gd name="connsiteX3" fmla="*/ 3322590 w 3528848"/>
              <a:gd name="connsiteY3" fmla="*/ 407488 h 407488"/>
              <a:gd name="connsiteX4" fmla="*/ 0 w 3528848"/>
              <a:gd name="connsiteY4" fmla="*/ 396977 h 40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8848" h="407488">
                <a:moveTo>
                  <a:pt x="0" y="396977"/>
                </a:moveTo>
                <a:cubicBezTo>
                  <a:pt x="435" y="264651"/>
                  <a:pt x="871" y="132326"/>
                  <a:pt x="1306" y="0"/>
                </a:cubicBezTo>
                <a:lnTo>
                  <a:pt x="3528848" y="0"/>
                </a:lnTo>
                <a:lnTo>
                  <a:pt x="3322590" y="407488"/>
                </a:lnTo>
                <a:lnTo>
                  <a:pt x="0" y="396977"/>
                </a:lnTo>
                <a:close/>
              </a:path>
            </a:pathLst>
          </a:custGeom>
          <a:solidFill>
            <a:srgbClr val="007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white outline of a thought bubble&#10;&#10;Description automatically generated">
            <a:extLst>
              <a:ext uri="{FF2B5EF4-FFF2-40B4-BE49-F238E27FC236}">
                <a16:creationId xmlns:a16="http://schemas.microsoft.com/office/drawing/2014/main" id="{77CCDD46-FA2B-82F4-B91F-2085C4640B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28546" y="2575864"/>
            <a:ext cx="5536766" cy="5362575"/>
          </a:xfrm>
          <a:prstGeom prst="rect">
            <a:avLst/>
          </a:prstGeom>
        </p:spPr>
      </p:pic>
      <p:sp>
        <p:nvSpPr>
          <p:cNvPr id="2" name="Text Placeholder 5">
            <a:extLst>
              <a:ext uri="{FF2B5EF4-FFF2-40B4-BE49-F238E27FC236}">
                <a16:creationId xmlns:a16="http://schemas.microsoft.com/office/drawing/2014/main" id="{E98B7A30-7518-4361-CB35-CB0C7DB2DA76}"/>
              </a:ext>
            </a:extLst>
          </p:cNvPr>
          <p:cNvSpPr>
            <a:spLocks noGrp="1"/>
          </p:cNvSpPr>
          <p:nvPr>
            <p:ph type="body" sz="quarter" idx="10"/>
          </p:nvPr>
        </p:nvSpPr>
        <p:spPr>
          <a:xfrm>
            <a:off x="685800" y="9675770"/>
            <a:ext cx="7772400" cy="611232"/>
          </a:xfrm>
          <a:prstGeom prst="rect">
            <a:avLst/>
          </a:prstGeom>
        </p:spPr>
        <p:txBody>
          <a:bodyPr anchor="ctr"/>
          <a:lstStyle>
            <a:lvl1pPr>
              <a:defRPr sz="1650">
                <a:solidFill>
                  <a:srgbClr val="606060"/>
                </a:solidFill>
                <a:latin typeface="Arial" panose="020B0604020202020204" pitchFamily="34" charset="0"/>
                <a:cs typeface="Arial" panose="020B0604020202020204" pitchFamily="34" charset="0"/>
              </a:defRPr>
            </a:lvl1pPr>
          </a:lstStyle>
          <a:p>
            <a:pPr lvl="0"/>
            <a:r>
              <a:rPr lang="en-GB"/>
              <a:t>Click to edit Master text styles</a:t>
            </a:r>
          </a:p>
        </p:txBody>
      </p:sp>
      <p:sp>
        <p:nvSpPr>
          <p:cNvPr id="9" name="Title 4">
            <a:extLst>
              <a:ext uri="{FF2B5EF4-FFF2-40B4-BE49-F238E27FC236}">
                <a16:creationId xmlns:a16="http://schemas.microsoft.com/office/drawing/2014/main" id="{BD6C6506-7846-3FB4-C834-C246EE810AF4}"/>
              </a:ext>
            </a:extLst>
          </p:cNvPr>
          <p:cNvSpPr>
            <a:spLocks noGrp="1"/>
          </p:cNvSpPr>
          <p:nvPr>
            <p:ph type="title" hasCustomPrompt="1"/>
          </p:nvPr>
        </p:nvSpPr>
        <p:spPr>
          <a:xfrm>
            <a:off x="685801" y="484775"/>
            <a:ext cx="14024990" cy="838985"/>
          </a:xfrm>
          <a:prstGeom prst="rect">
            <a:avLst/>
          </a:prstGeom>
        </p:spPr>
        <p:txBody>
          <a:bodyPr/>
          <a:lstStyle>
            <a:lvl1pPr>
              <a:defRPr sz="6000" b="1">
                <a:solidFill>
                  <a:srgbClr val="606060"/>
                </a:solidFill>
                <a:latin typeface="Arial" panose="020B0604020202020204" pitchFamily="34" charset="0"/>
                <a:cs typeface="Arial" panose="020B0604020202020204" pitchFamily="34" charset="0"/>
              </a:defRPr>
            </a:lvl1pPr>
          </a:lstStyle>
          <a:p>
            <a:r>
              <a:rPr lang="en-GB"/>
              <a:t>Pause for thought</a:t>
            </a:r>
            <a:br>
              <a:rPr lang="en-GB"/>
            </a:br>
            <a:br>
              <a:rPr lang="en-GB"/>
            </a:br>
            <a:endParaRPr lang="en-US"/>
          </a:p>
        </p:txBody>
      </p:sp>
    </p:spTree>
    <p:extLst>
      <p:ext uri="{BB962C8B-B14F-4D97-AF65-F5344CB8AC3E}">
        <p14:creationId xmlns:p14="http://schemas.microsoft.com/office/powerpoint/2010/main" val="12331879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908878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11773-F349-58C8-8D5D-E7402E54FB47}"/>
              </a:ext>
            </a:extLst>
          </p:cNvPr>
          <p:cNvSpPr>
            <a:spLocks noGrp="1"/>
          </p:cNvSpPr>
          <p:nvPr>
            <p:ph type="ctrTitle"/>
          </p:nvPr>
        </p:nvSpPr>
        <p:spPr>
          <a:xfrm>
            <a:off x="2286000" y="3761714"/>
            <a:ext cx="13716000" cy="1195058"/>
          </a:xfrm>
        </p:spPr>
        <p:txBody>
          <a:bodyPr anchor="b">
            <a:normAutofit/>
          </a:bodyPr>
          <a:lstStyle>
            <a:lvl1pPr algn="ctr">
              <a:defRPr sz="7200" b="1" i="0" baseline="0"/>
            </a:lvl1pPr>
          </a:lstStyle>
          <a:p>
            <a:r>
              <a:rPr lang="en-GB"/>
              <a:t>Click to edit Master title style</a:t>
            </a:r>
            <a:endParaRPr lang="en-US"/>
          </a:p>
        </p:txBody>
      </p:sp>
      <p:sp>
        <p:nvSpPr>
          <p:cNvPr id="3" name="Subtitle 2">
            <a:extLst>
              <a:ext uri="{FF2B5EF4-FFF2-40B4-BE49-F238E27FC236}">
                <a16:creationId xmlns:a16="http://schemas.microsoft.com/office/drawing/2014/main" id="{A48513E8-57DD-09D8-4670-AA530085A69B}"/>
              </a:ext>
            </a:extLst>
          </p:cNvPr>
          <p:cNvSpPr>
            <a:spLocks noGrp="1"/>
          </p:cNvSpPr>
          <p:nvPr>
            <p:ph type="subTitle" idx="1"/>
          </p:nvPr>
        </p:nvSpPr>
        <p:spPr>
          <a:xfrm>
            <a:off x="2286000" y="5403058"/>
            <a:ext cx="13716000" cy="626552"/>
          </a:xfrm>
        </p:spPr>
        <p:txBody>
          <a:bodyPr/>
          <a:lstStyle>
            <a:lvl1pPr marL="0" indent="0" algn="ctr">
              <a:buNone/>
              <a:defRPr sz="3600" b="1" i="0" baseline="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GB"/>
              <a:t>Click to edit Master subtitle style</a:t>
            </a:r>
            <a:endParaRPr lang="en-US"/>
          </a:p>
        </p:txBody>
      </p:sp>
      <p:sp>
        <p:nvSpPr>
          <p:cNvPr id="9" name="TextBox 8">
            <a:extLst>
              <a:ext uri="{FF2B5EF4-FFF2-40B4-BE49-F238E27FC236}">
                <a16:creationId xmlns:a16="http://schemas.microsoft.com/office/drawing/2014/main" id="{BEDB7D3D-C5F2-9049-1D9F-9B946C57DC3F}"/>
              </a:ext>
            </a:extLst>
          </p:cNvPr>
          <p:cNvSpPr txBox="1"/>
          <p:nvPr userDrawn="1"/>
        </p:nvSpPr>
        <p:spPr>
          <a:xfrm>
            <a:off x="2281474" y="6409854"/>
            <a:ext cx="13743161" cy="507831"/>
          </a:xfrm>
          <a:prstGeom prst="rect">
            <a:avLst/>
          </a:prstGeom>
          <a:noFill/>
        </p:spPr>
        <p:txBody>
          <a:bodyPr wrap="square" rtlCol="0">
            <a:spAutoFit/>
          </a:bodyPr>
          <a:lstStyle/>
          <a:p>
            <a:pPr algn="ctr"/>
            <a:r>
              <a:rPr lang="en-US" sz="2700" baseline="0">
                <a:latin typeface="+mj-lt"/>
              </a:rPr>
              <a:t>Author, Job Title</a:t>
            </a:r>
          </a:p>
        </p:txBody>
      </p:sp>
      <p:sp>
        <p:nvSpPr>
          <p:cNvPr id="10" name="Rectangle 9">
            <a:extLst>
              <a:ext uri="{FF2B5EF4-FFF2-40B4-BE49-F238E27FC236}">
                <a16:creationId xmlns:a16="http://schemas.microsoft.com/office/drawing/2014/main" id="{F950AE21-F399-2F5D-B635-EA4EA1B113CC}"/>
              </a:ext>
            </a:extLst>
          </p:cNvPr>
          <p:cNvSpPr/>
          <p:nvPr userDrawn="1"/>
        </p:nvSpPr>
        <p:spPr>
          <a:xfrm flipH="1">
            <a:off x="706164" y="9383913"/>
            <a:ext cx="16923600" cy="27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1" name="Picture 10" descr="Text, logo&#10;&#10;Description automatically generated">
            <a:extLst>
              <a:ext uri="{FF2B5EF4-FFF2-40B4-BE49-F238E27FC236}">
                <a16:creationId xmlns:a16="http://schemas.microsoft.com/office/drawing/2014/main" id="{35A97C3D-FF70-90D5-A9B5-8C1C36693713}"/>
              </a:ext>
            </a:extLst>
          </p:cNvPr>
          <p:cNvPicPr>
            <a:picLocks noChangeAspect="1"/>
          </p:cNvPicPr>
          <p:nvPr userDrawn="1"/>
        </p:nvPicPr>
        <p:blipFill>
          <a:blip r:embed="rId2"/>
          <a:stretch>
            <a:fillRect/>
          </a:stretch>
        </p:blipFill>
        <p:spPr>
          <a:xfrm>
            <a:off x="15116175" y="459107"/>
            <a:ext cx="2700000" cy="1460480"/>
          </a:xfrm>
          <a:prstGeom prst="rect">
            <a:avLst/>
          </a:prstGeom>
        </p:spPr>
      </p:pic>
    </p:spTree>
    <p:extLst>
      <p:ext uri="{BB962C8B-B14F-4D97-AF65-F5344CB8AC3E}">
        <p14:creationId xmlns:p14="http://schemas.microsoft.com/office/powerpoint/2010/main" val="5495657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0DD4D-D78C-8143-62B4-E578FBF3F599}"/>
              </a:ext>
            </a:extLst>
          </p:cNvPr>
          <p:cNvSpPr>
            <a:spLocks noGrp="1"/>
          </p:cNvSpPr>
          <p:nvPr>
            <p:ph type="title"/>
          </p:nvPr>
        </p:nvSpPr>
        <p:spPr>
          <a:xfrm>
            <a:off x="522514" y="1290119"/>
            <a:ext cx="14238515" cy="1245912"/>
          </a:xfrm>
        </p:spPr>
        <p:txBody>
          <a:bodyPr>
            <a:normAutofit/>
          </a:bodyPr>
          <a:lstStyle>
            <a:lvl1pPr>
              <a:defRPr sz="3600" b="1" i="0" baseline="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E111B9E3-D53D-F2CF-702F-2B6EDA94A9F8}"/>
              </a:ext>
            </a:extLst>
          </p:cNvPr>
          <p:cNvSpPr>
            <a:spLocks noGrp="1"/>
          </p:cNvSpPr>
          <p:nvPr>
            <p:ph idx="1"/>
          </p:nvPr>
        </p:nvSpPr>
        <p:spPr>
          <a:xfrm>
            <a:off x="551985" y="2628900"/>
            <a:ext cx="17020794" cy="6636543"/>
          </a:xfrm>
        </p:spPr>
        <p:txBody>
          <a:bodyPr>
            <a:normAutofit/>
          </a:bodyPr>
          <a:lstStyle>
            <a:lvl1pPr>
              <a:defRPr sz="2400" baseline="0"/>
            </a:lvl1pPr>
          </a:lstStyle>
          <a:p>
            <a:pPr lvl="0"/>
            <a:r>
              <a:rPr lang="en-GB"/>
              <a:t>Click to edit Master text style</a:t>
            </a:r>
          </a:p>
        </p:txBody>
      </p:sp>
      <p:sp>
        <p:nvSpPr>
          <p:cNvPr id="7" name="Rectangle 6">
            <a:extLst>
              <a:ext uri="{FF2B5EF4-FFF2-40B4-BE49-F238E27FC236}">
                <a16:creationId xmlns:a16="http://schemas.microsoft.com/office/drawing/2014/main" id="{A2A59CC7-EC98-8D14-BC06-0C5EF3790874}"/>
              </a:ext>
            </a:extLst>
          </p:cNvPr>
          <p:cNvSpPr/>
          <p:nvPr userDrawn="1"/>
        </p:nvSpPr>
        <p:spPr>
          <a:xfrm flipH="1">
            <a:off x="706164" y="9383913"/>
            <a:ext cx="16923600" cy="27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6" name="Picture 5" descr="Text, logo&#10;&#10;Description automatically generated">
            <a:extLst>
              <a:ext uri="{FF2B5EF4-FFF2-40B4-BE49-F238E27FC236}">
                <a16:creationId xmlns:a16="http://schemas.microsoft.com/office/drawing/2014/main" id="{FCC1DF22-346A-7879-537E-862B1EE115AE}"/>
              </a:ext>
            </a:extLst>
          </p:cNvPr>
          <p:cNvPicPr>
            <a:picLocks noChangeAspect="1"/>
          </p:cNvPicPr>
          <p:nvPr userDrawn="1"/>
        </p:nvPicPr>
        <p:blipFill>
          <a:blip r:embed="rId2"/>
          <a:stretch>
            <a:fillRect/>
          </a:stretch>
        </p:blipFill>
        <p:spPr>
          <a:xfrm>
            <a:off x="15116175" y="459107"/>
            <a:ext cx="2700000" cy="1460480"/>
          </a:xfrm>
          <a:prstGeom prst="rect">
            <a:avLst/>
          </a:prstGeom>
        </p:spPr>
      </p:pic>
    </p:spTree>
    <p:extLst>
      <p:ext uri="{BB962C8B-B14F-4D97-AF65-F5344CB8AC3E}">
        <p14:creationId xmlns:p14="http://schemas.microsoft.com/office/powerpoint/2010/main" val="4882216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42A03-5E0A-E924-DF9A-1434A2D9DBD5}"/>
              </a:ext>
            </a:extLst>
          </p:cNvPr>
          <p:cNvSpPr>
            <a:spLocks noGrp="1"/>
          </p:cNvSpPr>
          <p:nvPr>
            <p:ph type="title"/>
          </p:nvPr>
        </p:nvSpPr>
        <p:spPr>
          <a:xfrm>
            <a:off x="535259" y="1358538"/>
            <a:ext cx="13719585" cy="1100307"/>
          </a:xfrm>
        </p:spPr>
        <p:txBody>
          <a:bodyPr>
            <a:normAutofit/>
          </a:bodyPr>
          <a:lstStyle>
            <a:lvl1pPr>
              <a:defRPr sz="3600" b="1" i="0" baseline="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D8985900-A401-76EB-8A17-65FEB187BD4A}"/>
              </a:ext>
            </a:extLst>
          </p:cNvPr>
          <p:cNvSpPr>
            <a:spLocks noGrp="1"/>
          </p:cNvSpPr>
          <p:nvPr>
            <p:ph sz="half" idx="1" hasCustomPrompt="1"/>
          </p:nvPr>
        </p:nvSpPr>
        <p:spPr>
          <a:xfrm>
            <a:off x="551985" y="2726474"/>
            <a:ext cx="8477715" cy="6538970"/>
          </a:xfrm>
        </p:spPr>
        <p:txBody>
          <a:bodyPr>
            <a:normAutofit/>
          </a:bodyPr>
          <a:lstStyle>
            <a:lvl1pPr marL="0" indent="0">
              <a:buFontTx/>
              <a:buNone/>
              <a:defRPr sz="2100" baseline="0"/>
            </a:lvl1pPr>
            <a:lvl5pPr marL="2743200" indent="0" algn="l">
              <a:buFontTx/>
              <a:buNone/>
              <a:defRPr/>
            </a:lvl5pPr>
          </a:lstStyle>
          <a:p>
            <a:pPr lvl="0"/>
            <a:r>
              <a:rPr lang="en-GB"/>
              <a:t>Copy</a:t>
            </a:r>
            <a:endParaRPr lang="en-US"/>
          </a:p>
        </p:txBody>
      </p:sp>
      <p:sp>
        <p:nvSpPr>
          <p:cNvPr id="4" name="Content Placeholder 3">
            <a:extLst>
              <a:ext uri="{FF2B5EF4-FFF2-40B4-BE49-F238E27FC236}">
                <a16:creationId xmlns:a16="http://schemas.microsoft.com/office/drawing/2014/main" id="{AF31FA35-010B-9CE2-4D93-4C9E5BA62B2E}"/>
              </a:ext>
            </a:extLst>
          </p:cNvPr>
          <p:cNvSpPr>
            <a:spLocks noGrp="1"/>
          </p:cNvSpPr>
          <p:nvPr>
            <p:ph sz="half" idx="2" hasCustomPrompt="1"/>
          </p:nvPr>
        </p:nvSpPr>
        <p:spPr>
          <a:xfrm>
            <a:off x="9258300" y="2738438"/>
            <a:ext cx="8350431" cy="6527007"/>
          </a:xfrm>
        </p:spPr>
        <p:txBody>
          <a:bodyPr>
            <a:normAutofit/>
          </a:bodyPr>
          <a:lstStyle>
            <a:lvl1pPr marL="0" indent="0">
              <a:buFontTx/>
              <a:buNone/>
              <a:defRPr sz="2100" baseline="0"/>
            </a:lvl1pPr>
          </a:lstStyle>
          <a:p>
            <a:pPr lvl="0"/>
            <a:r>
              <a:rPr lang="en-GB"/>
              <a:t>Copy</a:t>
            </a:r>
            <a:endParaRPr lang="en-US"/>
          </a:p>
        </p:txBody>
      </p:sp>
      <p:sp>
        <p:nvSpPr>
          <p:cNvPr id="9" name="Rectangle 8">
            <a:extLst>
              <a:ext uri="{FF2B5EF4-FFF2-40B4-BE49-F238E27FC236}">
                <a16:creationId xmlns:a16="http://schemas.microsoft.com/office/drawing/2014/main" id="{7B913777-3A0B-E290-1C30-DC8DE3A499DE}"/>
              </a:ext>
            </a:extLst>
          </p:cNvPr>
          <p:cNvSpPr/>
          <p:nvPr userDrawn="1"/>
        </p:nvSpPr>
        <p:spPr>
          <a:xfrm flipH="1">
            <a:off x="706164" y="9383913"/>
            <a:ext cx="16923600" cy="27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7" name="Picture 6" descr="Text, logo&#10;&#10;Description automatically generated">
            <a:extLst>
              <a:ext uri="{FF2B5EF4-FFF2-40B4-BE49-F238E27FC236}">
                <a16:creationId xmlns:a16="http://schemas.microsoft.com/office/drawing/2014/main" id="{93455FDC-7132-118C-0262-AEF5793A50E7}"/>
              </a:ext>
            </a:extLst>
          </p:cNvPr>
          <p:cNvPicPr>
            <a:picLocks noChangeAspect="1"/>
          </p:cNvPicPr>
          <p:nvPr userDrawn="1"/>
        </p:nvPicPr>
        <p:blipFill>
          <a:blip r:embed="rId2"/>
          <a:stretch>
            <a:fillRect/>
          </a:stretch>
        </p:blipFill>
        <p:spPr>
          <a:xfrm>
            <a:off x="15116175" y="459107"/>
            <a:ext cx="2700000" cy="1460480"/>
          </a:xfrm>
          <a:prstGeom prst="rect">
            <a:avLst/>
          </a:prstGeom>
        </p:spPr>
      </p:pic>
    </p:spTree>
    <p:extLst>
      <p:ext uri="{BB962C8B-B14F-4D97-AF65-F5344CB8AC3E}">
        <p14:creationId xmlns:p14="http://schemas.microsoft.com/office/powerpoint/2010/main" val="19465874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11773-F349-58C8-8D5D-E7402E54FB47}"/>
              </a:ext>
            </a:extLst>
          </p:cNvPr>
          <p:cNvSpPr>
            <a:spLocks noGrp="1"/>
          </p:cNvSpPr>
          <p:nvPr>
            <p:ph type="ctrTitle"/>
          </p:nvPr>
        </p:nvSpPr>
        <p:spPr>
          <a:xfrm>
            <a:off x="2286000" y="3761714"/>
            <a:ext cx="13716000" cy="1195058"/>
          </a:xfrm>
        </p:spPr>
        <p:txBody>
          <a:bodyPr anchor="b">
            <a:normAutofit/>
          </a:bodyPr>
          <a:lstStyle>
            <a:lvl1pPr algn="ctr">
              <a:defRPr sz="7200" b="1" i="0" baseline="0"/>
            </a:lvl1pPr>
          </a:lstStyle>
          <a:p>
            <a:r>
              <a:rPr lang="en-GB"/>
              <a:t>Click to edit Master title style</a:t>
            </a:r>
            <a:endParaRPr lang="en-US"/>
          </a:p>
        </p:txBody>
      </p:sp>
      <p:sp>
        <p:nvSpPr>
          <p:cNvPr id="3" name="Subtitle 2">
            <a:extLst>
              <a:ext uri="{FF2B5EF4-FFF2-40B4-BE49-F238E27FC236}">
                <a16:creationId xmlns:a16="http://schemas.microsoft.com/office/drawing/2014/main" id="{A48513E8-57DD-09D8-4670-AA530085A69B}"/>
              </a:ext>
            </a:extLst>
          </p:cNvPr>
          <p:cNvSpPr>
            <a:spLocks noGrp="1"/>
          </p:cNvSpPr>
          <p:nvPr>
            <p:ph type="subTitle" idx="1"/>
          </p:nvPr>
        </p:nvSpPr>
        <p:spPr>
          <a:xfrm>
            <a:off x="2286000" y="5403058"/>
            <a:ext cx="13716000" cy="626552"/>
          </a:xfrm>
        </p:spPr>
        <p:txBody>
          <a:bodyPr/>
          <a:lstStyle>
            <a:lvl1pPr marL="0" indent="0" algn="ctr">
              <a:buNone/>
              <a:defRPr sz="3600" b="1" i="0" baseline="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GB"/>
              <a:t>Click to edit Master subtitle style</a:t>
            </a:r>
            <a:endParaRPr lang="en-US"/>
          </a:p>
        </p:txBody>
      </p:sp>
      <p:pic>
        <p:nvPicPr>
          <p:cNvPr id="8" name="Picture 7" descr="Text&#10;&#10;Description automatically generated">
            <a:extLst>
              <a:ext uri="{FF2B5EF4-FFF2-40B4-BE49-F238E27FC236}">
                <a16:creationId xmlns:a16="http://schemas.microsoft.com/office/drawing/2014/main" id="{E475A92A-5E4B-30F7-3B6D-B14E5AE3B48B}"/>
              </a:ext>
            </a:extLst>
          </p:cNvPr>
          <p:cNvPicPr>
            <a:picLocks noChangeAspect="1"/>
          </p:cNvPicPr>
          <p:nvPr userDrawn="1"/>
        </p:nvPicPr>
        <p:blipFill>
          <a:blip r:embed="rId2"/>
          <a:stretch>
            <a:fillRect/>
          </a:stretch>
        </p:blipFill>
        <p:spPr>
          <a:xfrm>
            <a:off x="15113912" y="452095"/>
            <a:ext cx="2700000" cy="1778456"/>
          </a:xfrm>
          <a:prstGeom prst="rect">
            <a:avLst/>
          </a:prstGeom>
        </p:spPr>
      </p:pic>
      <p:sp>
        <p:nvSpPr>
          <p:cNvPr id="10" name="Rectangle 9">
            <a:extLst>
              <a:ext uri="{FF2B5EF4-FFF2-40B4-BE49-F238E27FC236}">
                <a16:creationId xmlns:a16="http://schemas.microsoft.com/office/drawing/2014/main" id="{F950AE21-F399-2F5D-B635-EA4EA1B113CC}"/>
              </a:ext>
            </a:extLst>
          </p:cNvPr>
          <p:cNvSpPr/>
          <p:nvPr userDrawn="1"/>
        </p:nvSpPr>
        <p:spPr>
          <a:xfrm flipH="1">
            <a:off x="706164" y="9383913"/>
            <a:ext cx="16923600" cy="27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28760036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0DD4D-D78C-8143-62B4-E578FBF3F599}"/>
              </a:ext>
            </a:extLst>
          </p:cNvPr>
          <p:cNvSpPr>
            <a:spLocks noGrp="1"/>
          </p:cNvSpPr>
          <p:nvPr>
            <p:ph type="title"/>
          </p:nvPr>
        </p:nvSpPr>
        <p:spPr>
          <a:xfrm>
            <a:off x="522514" y="1290119"/>
            <a:ext cx="14238515" cy="1245912"/>
          </a:xfrm>
        </p:spPr>
        <p:txBody>
          <a:bodyPr>
            <a:normAutofit/>
          </a:bodyPr>
          <a:lstStyle>
            <a:lvl1pPr>
              <a:defRPr sz="3600" b="1" i="0" baseline="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E111B9E3-D53D-F2CF-702F-2B6EDA94A9F8}"/>
              </a:ext>
            </a:extLst>
          </p:cNvPr>
          <p:cNvSpPr>
            <a:spLocks noGrp="1"/>
          </p:cNvSpPr>
          <p:nvPr>
            <p:ph idx="1"/>
          </p:nvPr>
        </p:nvSpPr>
        <p:spPr>
          <a:xfrm>
            <a:off x="551985" y="2628900"/>
            <a:ext cx="17020794" cy="6636543"/>
          </a:xfrm>
        </p:spPr>
        <p:txBody>
          <a:bodyPr>
            <a:normAutofit/>
          </a:bodyPr>
          <a:lstStyle>
            <a:lvl1pPr>
              <a:defRPr sz="2400" baseline="0"/>
            </a:lvl1pPr>
          </a:lstStyle>
          <a:p>
            <a:pPr lvl="0"/>
            <a:r>
              <a:rPr lang="en-GB"/>
              <a:t>Click to edit Master text style</a:t>
            </a:r>
          </a:p>
        </p:txBody>
      </p:sp>
      <p:sp>
        <p:nvSpPr>
          <p:cNvPr id="7" name="Rectangle 6">
            <a:extLst>
              <a:ext uri="{FF2B5EF4-FFF2-40B4-BE49-F238E27FC236}">
                <a16:creationId xmlns:a16="http://schemas.microsoft.com/office/drawing/2014/main" id="{A2A59CC7-EC98-8D14-BC06-0C5EF3790874}"/>
              </a:ext>
            </a:extLst>
          </p:cNvPr>
          <p:cNvSpPr/>
          <p:nvPr userDrawn="1"/>
        </p:nvSpPr>
        <p:spPr>
          <a:xfrm flipH="1">
            <a:off x="706164" y="9383913"/>
            <a:ext cx="16923600" cy="27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8" name="Picture 7" descr="Text&#10;&#10;Description automatically generated">
            <a:extLst>
              <a:ext uri="{FF2B5EF4-FFF2-40B4-BE49-F238E27FC236}">
                <a16:creationId xmlns:a16="http://schemas.microsoft.com/office/drawing/2014/main" id="{881E75E0-D97E-03EF-A138-643455C5027D}"/>
              </a:ext>
            </a:extLst>
          </p:cNvPr>
          <p:cNvPicPr>
            <a:picLocks noChangeAspect="1"/>
          </p:cNvPicPr>
          <p:nvPr userDrawn="1"/>
        </p:nvPicPr>
        <p:blipFill>
          <a:blip r:embed="rId2"/>
          <a:stretch>
            <a:fillRect/>
          </a:stretch>
        </p:blipFill>
        <p:spPr>
          <a:xfrm>
            <a:off x="15113912" y="452095"/>
            <a:ext cx="2700000" cy="1778456"/>
          </a:xfrm>
          <a:prstGeom prst="rect">
            <a:avLst/>
          </a:prstGeom>
        </p:spPr>
      </p:pic>
    </p:spTree>
    <p:extLst>
      <p:ext uri="{BB962C8B-B14F-4D97-AF65-F5344CB8AC3E}">
        <p14:creationId xmlns:p14="http://schemas.microsoft.com/office/powerpoint/2010/main" val="2780043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42A03-5E0A-E924-DF9A-1434A2D9DBD5}"/>
              </a:ext>
            </a:extLst>
          </p:cNvPr>
          <p:cNvSpPr>
            <a:spLocks noGrp="1"/>
          </p:cNvSpPr>
          <p:nvPr>
            <p:ph type="title"/>
          </p:nvPr>
        </p:nvSpPr>
        <p:spPr>
          <a:xfrm>
            <a:off x="535259" y="1358538"/>
            <a:ext cx="13719585" cy="1100307"/>
          </a:xfrm>
        </p:spPr>
        <p:txBody>
          <a:bodyPr>
            <a:normAutofit/>
          </a:bodyPr>
          <a:lstStyle>
            <a:lvl1pPr>
              <a:defRPr sz="3600" b="1" i="0" baseline="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D8985900-A401-76EB-8A17-65FEB187BD4A}"/>
              </a:ext>
            </a:extLst>
          </p:cNvPr>
          <p:cNvSpPr>
            <a:spLocks noGrp="1"/>
          </p:cNvSpPr>
          <p:nvPr>
            <p:ph sz="half" idx="1" hasCustomPrompt="1"/>
          </p:nvPr>
        </p:nvSpPr>
        <p:spPr>
          <a:xfrm>
            <a:off x="551985" y="2726474"/>
            <a:ext cx="8477715" cy="6538970"/>
          </a:xfrm>
        </p:spPr>
        <p:txBody>
          <a:bodyPr>
            <a:normAutofit/>
          </a:bodyPr>
          <a:lstStyle>
            <a:lvl1pPr marL="0" indent="0">
              <a:buFontTx/>
              <a:buNone/>
              <a:defRPr sz="2100" baseline="0"/>
            </a:lvl1pPr>
            <a:lvl5pPr marL="2743200" indent="0" algn="l">
              <a:buFontTx/>
              <a:buNone/>
              <a:defRPr/>
            </a:lvl5pPr>
          </a:lstStyle>
          <a:p>
            <a:pPr lvl="0"/>
            <a:r>
              <a:rPr lang="en-GB"/>
              <a:t>Copy</a:t>
            </a:r>
            <a:endParaRPr lang="en-US"/>
          </a:p>
        </p:txBody>
      </p:sp>
      <p:sp>
        <p:nvSpPr>
          <p:cNvPr id="4" name="Content Placeholder 3">
            <a:extLst>
              <a:ext uri="{FF2B5EF4-FFF2-40B4-BE49-F238E27FC236}">
                <a16:creationId xmlns:a16="http://schemas.microsoft.com/office/drawing/2014/main" id="{AF31FA35-010B-9CE2-4D93-4C9E5BA62B2E}"/>
              </a:ext>
            </a:extLst>
          </p:cNvPr>
          <p:cNvSpPr>
            <a:spLocks noGrp="1"/>
          </p:cNvSpPr>
          <p:nvPr>
            <p:ph sz="half" idx="2" hasCustomPrompt="1"/>
          </p:nvPr>
        </p:nvSpPr>
        <p:spPr>
          <a:xfrm>
            <a:off x="9258300" y="2738438"/>
            <a:ext cx="8350431" cy="6527007"/>
          </a:xfrm>
        </p:spPr>
        <p:txBody>
          <a:bodyPr>
            <a:normAutofit/>
          </a:bodyPr>
          <a:lstStyle>
            <a:lvl1pPr marL="0" indent="0">
              <a:buFontTx/>
              <a:buNone/>
              <a:defRPr sz="2100" baseline="0"/>
            </a:lvl1pPr>
          </a:lstStyle>
          <a:p>
            <a:pPr lvl="0"/>
            <a:r>
              <a:rPr lang="en-GB"/>
              <a:t>Copy</a:t>
            </a:r>
            <a:endParaRPr lang="en-US"/>
          </a:p>
        </p:txBody>
      </p:sp>
      <p:pic>
        <p:nvPicPr>
          <p:cNvPr id="8" name="Picture 7" descr="Text&#10;&#10;Description automatically generated">
            <a:extLst>
              <a:ext uri="{FF2B5EF4-FFF2-40B4-BE49-F238E27FC236}">
                <a16:creationId xmlns:a16="http://schemas.microsoft.com/office/drawing/2014/main" id="{62180A7D-DDE5-D5BF-A0DE-CB04149D7B2B}"/>
              </a:ext>
            </a:extLst>
          </p:cNvPr>
          <p:cNvPicPr>
            <a:picLocks noChangeAspect="1"/>
          </p:cNvPicPr>
          <p:nvPr userDrawn="1"/>
        </p:nvPicPr>
        <p:blipFill>
          <a:blip r:embed="rId2"/>
          <a:stretch>
            <a:fillRect/>
          </a:stretch>
        </p:blipFill>
        <p:spPr>
          <a:xfrm>
            <a:off x="15113912" y="452095"/>
            <a:ext cx="2700000" cy="1778456"/>
          </a:xfrm>
          <a:prstGeom prst="rect">
            <a:avLst/>
          </a:prstGeom>
        </p:spPr>
      </p:pic>
      <p:sp>
        <p:nvSpPr>
          <p:cNvPr id="9" name="Rectangle 8">
            <a:extLst>
              <a:ext uri="{FF2B5EF4-FFF2-40B4-BE49-F238E27FC236}">
                <a16:creationId xmlns:a16="http://schemas.microsoft.com/office/drawing/2014/main" id="{7B913777-3A0B-E290-1C30-DC8DE3A499DE}"/>
              </a:ext>
            </a:extLst>
          </p:cNvPr>
          <p:cNvSpPr/>
          <p:nvPr userDrawn="1"/>
        </p:nvSpPr>
        <p:spPr>
          <a:xfrm flipH="1">
            <a:off x="706164" y="9383913"/>
            <a:ext cx="16923600" cy="27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33923630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364350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623416" y="1489150"/>
            <a:ext cx="17041200" cy="41052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10400"/>
            </a:lvl1pPr>
            <a:lvl2pPr lvl="1" algn="ctr">
              <a:spcBef>
                <a:spcPts val="0"/>
              </a:spcBef>
              <a:spcAft>
                <a:spcPts val="0"/>
              </a:spcAft>
              <a:buSzPts val="5200"/>
              <a:buNone/>
              <a:defRPr sz="10400"/>
            </a:lvl2pPr>
            <a:lvl3pPr lvl="2" algn="ctr">
              <a:spcBef>
                <a:spcPts val="0"/>
              </a:spcBef>
              <a:spcAft>
                <a:spcPts val="0"/>
              </a:spcAft>
              <a:buSzPts val="5200"/>
              <a:buNone/>
              <a:defRPr sz="10400"/>
            </a:lvl3pPr>
            <a:lvl4pPr lvl="3" algn="ctr">
              <a:spcBef>
                <a:spcPts val="0"/>
              </a:spcBef>
              <a:spcAft>
                <a:spcPts val="0"/>
              </a:spcAft>
              <a:buSzPts val="5200"/>
              <a:buNone/>
              <a:defRPr sz="10400"/>
            </a:lvl4pPr>
            <a:lvl5pPr lvl="4" algn="ctr">
              <a:spcBef>
                <a:spcPts val="0"/>
              </a:spcBef>
              <a:spcAft>
                <a:spcPts val="0"/>
              </a:spcAft>
              <a:buSzPts val="5200"/>
              <a:buNone/>
              <a:defRPr sz="10400"/>
            </a:lvl5pPr>
            <a:lvl6pPr lvl="5" algn="ctr">
              <a:spcBef>
                <a:spcPts val="0"/>
              </a:spcBef>
              <a:spcAft>
                <a:spcPts val="0"/>
              </a:spcAft>
              <a:buSzPts val="5200"/>
              <a:buNone/>
              <a:defRPr sz="10400"/>
            </a:lvl6pPr>
            <a:lvl7pPr lvl="6" algn="ctr">
              <a:spcBef>
                <a:spcPts val="0"/>
              </a:spcBef>
              <a:spcAft>
                <a:spcPts val="0"/>
              </a:spcAft>
              <a:buSzPts val="5200"/>
              <a:buNone/>
              <a:defRPr sz="10400"/>
            </a:lvl7pPr>
            <a:lvl8pPr lvl="7" algn="ctr">
              <a:spcBef>
                <a:spcPts val="0"/>
              </a:spcBef>
              <a:spcAft>
                <a:spcPts val="0"/>
              </a:spcAft>
              <a:buSzPts val="5200"/>
              <a:buNone/>
              <a:defRPr sz="10400"/>
            </a:lvl8pPr>
            <a:lvl9pPr lvl="8" algn="ctr">
              <a:spcBef>
                <a:spcPts val="0"/>
              </a:spcBef>
              <a:spcAft>
                <a:spcPts val="0"/>
              </a:spcAft>
              <a:buSzPts val="5200"/>
              <a:buNone/>
              <a:defRPr sz="10400"/>
            </a:lvl9pPr>
          </a:lstStyle>
          <a:p>
            <a:endParaRPr/>
          </a:p>
        </p:txBody>
      </p:sp>
      <p:sp>
        <p:nvSpPr>
          <p:cNvPr id="11" name="Google Shape;11;p2"/>
          <p:cNvSpPr txBox="1">
            <a:spLocks noGrp="1"/>
          </p:cNvSpPr>
          <p:nvPr>
            <p:ph type="subTitle" idx="1"/>
          </p:nvPr>
        </p:nvSpPr>
        <p:spPr>
          <a:xfrm>
            <a:off x="623400" y="5668250"/>
            <a:ext cx="17041200" cy="15852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5600"/>
            </a:lvl1pPr>
            <a:lvl2pPr lvl="1" algn="ctr">
              <a:lnSpc>
                <a:spcPct val="100000"/>
              </a:lnSpc>
              <a:spcBef>
                <a:spcPts val="0"/>
              </a:spcBef>
              <a:spcAft>
                <a:spcPts val="0"/>
              </a:spcAft>
              <a:buSzPts val="2800"/>
              <a:buNone/>
              <a:defRPr sz="5600"/>
            </a:lvl2pPr>
            <a:lvl3pPr lvl="2" algn="ctr">
              <a:lnSpc>
                <a:spcPct val="100000"/>
              </a:lnSpc>
              <a:spcBef>
                <a:spcPts val="0"/>
              </a:spcBef>
              <a:spcAft>
                <a:spcPts val="0"/>
              </a:spcAft>
              <a:buSzPts val="2800"/>
              <a:buNone/>
              <a:defRPr sz="5600"/>
            </a:lvl3pPr>
            <a:lvl4pPr lvl="3" algn="ctr">
              <a:lnSpc>
                <a:spcPct val="100000"/>
              </a:lnSpc>
              <a:spcBef>
                <a:spcPts val="0"/>
              </a:spcBef>
              <a:spcAft>
                <a:spcPts val="0"/>
              </a:spcAft>
              <a:buSzPts val="2800"/>
              <a:buNone/>
              <a:defRPr sz="5600"/>
            </a:lvl4pPr>
            <a:lvl5pPr lvl="4" algn="ctr">
              <a:lnSpc>
                <a:spcPct val="100000"/>
              </a:lnSpc>
              <a:spcBef>
                <a:spcPts val="0"/>
              </a:spcBef>
              <a:spcAft>
                <a:spcPts val="0"/>
              </a:spcAft>
              <a:buSzPts val="2800"/>
              <a:buNone/>
              <a:defRPr sz="5600"/>
            </a:lvl5pPr>
            <a:lvl6pPr lvl="5" algn="ctr">
              <a:lnSpc>
                <a:spcPct val="100000"/>
              </a:lnSpc>
              <a:spcBef>
                <a:spcPts val="0"/>
              </a:spcBef>
              <a:spcAft>
                <a:spcPts val="0"/>
              </a:spcAft>
              <a:buSzPts val="2800"/>
              <a:buNone/>
              <a:defRPr sz="5600"/>
            </a:lvl6pPr>
            <a:lvl7pPr lvl="6" algn="ctr">
              <a:lnSpc>
                <a:spcPct val="100000"/>
              </a:lnSpc>
              <a:spcBef>
                <a:spcPts val="0"/>
              </a:spcBef>
              <a:spcAft>
                <a:spcPts val="0"/>
              </a:spcAft>
              <a:buSzPts val="2800"/>
              <a:buNone/>
              <a:defRPr sz="5600"/>
            </a:lvl7pPr>
            <a:lvl8pPr lvl="7" algn="ctr">
              <a:lnSpc>
                <a:spcPct val="100000"/>
              </a:lnSpc>
              <a:spcBef>
                <a:spcPts val="0"/>
              </a:spcBef>
              <a:spcAft>
                <a:spcPts val="0"/>
              </a:spcAft>
              <a:buSzPts val="2800"/>
              <a:buNone/>
              <a:defRPr sz="5600"/>
            </a:lvl8pPr>
            <a:lvl9pPr lvl="8" algn="ctr">
              <a:lnSpc>
                <a:spcPct val="100000"/>
              </a:lnSpc>
              <a:spcBef>
                <a:spcPts val="0"/>
              </a:spcBef>
              <a:spcAft>
                <a:spcPts val="0"/>
              </a:spcAft>
              <a:buSzPts val="2800"/>
              <a:buNone/>
              <a:defRPr sz="5600"/>
            </a:lvl9pPr>
          </a:lstStyle>
          <a:p>
            <a:endParaRPr/>
          </a:p>
        </p:txBody>
      </p:sp>
      <p:sp>
        <p:nvSpPr>
          <p:cNvPr id="12" name="Google Shape;12;p2"/>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623400" y="4301700"/>
            <a:ext cx="17041200" cy="16836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7200"/>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15" name="Google Shape;15;p3"/>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623400" y="890050"/>
            <a:ext cx="17041200" cy="11454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623400" y="2304950"/>
            <a:ext cx="17041200" cy="6832800"/>
          </a:xfrm>
          <a:prstGeom prst="rect">
            <a:avLst/>
          </a:prstGeom>
        </p:spPr>
        <p:txBody>
          <a:bodyPr spcFirstLastPara="1" wrap="square" lIns="91425" tIns="91425" rIns="91425" bIns="91425" anchor="t" anchorCtr="0">
            <a:normAutofit/>
          </a:bodyPr>
          <a:lstStyle>
            <a:lvl1pPr marL="914400" lvl="0" indent="-685800">
              <a:spcBef>
                <a:spcPts val="0"/>
              </a:spcBef>
              <a:spcAft>
                <a:spcPts val="0"/>
              </a:spcAft>
              <a:buSzPts val="1800"/>
              <a:buChar char="●"/>
              <a:defRPr/>
            </a:lvl1pPr>
            <a:lvl2pPr marL="1828800" lvl="1" indent="-635000">
              <a:spcBef>
                <a:spcPts val="0"/>
              </a:spcBef>
              <a:spcAft>
                <a:spcPts val="0"/>
              </a:spcAft>
              <a:buSzPts val="1400"/>
              <a:buChar char="○"/>
              <a:defRPr/>
            </a:lvl2pPr>
            <a:lvl3pPr marL="2743200" lvl="2" indent="-635000">
              <a:spcBef>
                <a:spcPts val="0"/>
              </a:spcBef>
              <a:spcAft>
                <a:spcPts val="0"/>
              </a:spcAft>
              <a:buSzPts val="1400"/>
              <a:buChar char="■"/>
              <a:defRPr/>
            </a:lvl3pPr>
            <a:lvl4pPr marL="3657600" lvl="3" indent="-635000">
              <a:spcBef>
                <a:spcPts val="0"/>
              </a:spcBef>
              <a:spcAft>
                <a:spcPts val="0"/>
              </a:spcAft>
              <a:buSzPts val="1400"/>
              <a:buChar char="●"/>
              <a:defRPr/>
            </a:lvl4pPr>
            <a:lvl5pPr marL="4572000" lvl="4" indent="-635000">
              <a:spcBef>
                <a:spcPts val="0"/>
              </a:spcBef>
              <a:spcAft>
                <a:spcPts val="0"/>
              </a:spcAft>
              <a:buSzPts val="1400"/>
              <a:buChar char="○"/>
              <a:defRPr/>
            </a:lvl5pPr>
            <a:lvl6pPr marL="5486400" lvl="5" indent="-635000">
              <a:spcBef>
                <a:spcPts val="0"/>
              </a:spcBef>
              <a:spcAft>
                <a:spcPts val="0"/>
              </a:spcAft>
              <a:buSzPts val="1400"/>
              <a:buChar char="■"/>
              <a:defRPr/>
            </a:lvl6pPr>
            <a:lvl7pPr marL="6400800" lvl="6" indent="-635000">
              <a:spcBef>
                <a:spcPts val="0"/>
              </a:spcBef>
              <a:spcAft>
                <a:spcPts val="0"/>
              </a:spcAft>
              <a:buSzPts val="1400"/>
              <a:buChar char="●"/>
              <a:defRPr/>
            </a:lvl7pPr>
            <a:lvl8pPr marL="7315200" lvl="7" indent="-635000">
              <a:spcBef>
                <a:spcPts val="0"/>
              </a:spcBef>
              <a:spcAft>
                <a:spcPts val="0"/>
              </a:spcAft>
              <a:buSzPts val="1400"/>
              <a:buChar char="○"/>
              <a:defRPr/>
            </a:lvl8pPr>
            <a:lvl9pPr marL="8229600" lvl="8" indent="-6350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623400" y="890050"/>
            <a:ext cx="17041200" cy="11454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623400" y="2304950"/>
            <a:ext cx="7999800" cy="6832800"/>
          </a:xfrm>
          <a:prstGeom prst="rect">
            <a:avLst/>
          </a:prstGeom>
        </p:spPr>
        <p:txBody>
          <a:bodyPr spcFirstLastPara="1" wrap="square" lIns="91425" tIns="91425" rIns="91425" bIns="91425" anchor="t" anchorCtr="0">
            <a:normAutofit/>
          </a:bodyPr>
          <a:lstStyle>
            <a:lvl1pPr marL="914400" lvl="0" indent="-635000">
              <a:spcBef>
                <a:spcPts val="0"/>
              </a:spcBef>
              <a:spcAft>
                <a:spcPts val="0"/>
              </a:spcAft>
              <a:buSzPts val="1400"/>
              <a:buChar char="●"/>
              <a:defRPr sz="2800"/>
            </a:lvl1pPr>
            <a:lvl2pPr marL="1828800" lvl="1" indent="-609600">
              <a:spcBef>
                <a:spcPts val="0"/>
              </a:spcBef>
              <a:spcAft>
                <a:spcPts val="0"/>
              </a:spcAft>
              <a:buSzPts val="1200"/>
              <a:buChar char="○"/>
              <a:defRPr sz="2400"/>
            </a:lvl2pPr>
            <a:lvl3pPr marL="2743200" lvl="2" indent="-609600">
              <a:spcBef>
                <a:spcPts val="0"/>
              </a:spcBef>
              <a:spcAft>
                <a:spcPts val="0"/>
              </a:spcAft>
              <a:buSzPts val="1200"/>
              <a:buChar char="■"/>
              <a:defRPr sz="2400"/>
            </a:lvl3pPr>
            <a:lvl4pPr marL="3657600" lvl="3" indent="-609600">
              <a:spcBef>
                <a:spcPts val="0"/>
              </a:spcBef>
              <a:spcAft>
                <a:spcPts val="0"/>
              </a:spcAft>
              <a:buSzPts val="1200"/>
              <a:buChar char="●"/>
              <a:defRPr sz="2400"/>
            </a:lvl4pPr>
            <a:lvl5pPr marL="4572000" lvl="4" indent="-609600">
              <a:spcBef>
                <a:spcPts val="0"/>
              </a:spcBef>
              <a:spcAft>
                <a:spcPts val="0"/>
              </a:spcAft>
              <a:buSzPts val="1200"/>
              <a:buChar char="○"/>
              <a:defRPr sz="2400"/>
            </a:lvl5pPr>
            <a:lvl6pPr marL="5486400" lvl="5" indent="-609600">
              <a:spcBef>
                <a:spcPts val="0"/>
              </a:spcBef>
              <a:spcAft>
                <a:spcPts val="0"/>
              </a:spcAft>
              <a:buSzPts val="1200"/>
              <a:buChar char="■"/>
              <a:defRPr sz="2400"/>
            </a:lvl6pPr>
            <a:lvl7pPr marL="6400800" lvl="6" indent="-609600">
              <a:spcBef>
                <a:spcPts val="0"/>
              </a:spcBef>
              <a:spcAft>
                <a:spcPts val="0"/>
              </a:spcAft>
              <a:buSzPts val="1200"/>
              <a:buChar char="●"/>
              <a:defRPr sz="2400"/>
            </a:lvl7pPr>
            <a:lvl8pPr marL="7315200" lvl="7" indent="-609600">
              <a:spcBef>
                <a:spcPts val="0"/>
              </a:spcBef>
              <a:spcAft>
                <a:spcPts val="0"/>
              </a:spcAft>
              <a:buSzPts val="1200"/>
              <a:buChar char="○"/>
              <a:defRPr sz="2400"/>
            </a:lvl8pPr>
            <a:lvl9pPr marL="8229600" lvl="8" indent="-609600">
              <a:spcBef>
                <a:spcPts val="0"/>
              </a:spcBef>
              <a:spcAft>
                <a:spcPts val="0"/>
              </a:spcAft>
              <a:buSzPts val="1200"/>
              <a:buChar char="■"/>
              <a:defRPr sz="2400"/>
            </a:lvl9pPr>
          </a:lstStyle>
          <a:p>
            <a:endParaRPr/>
          </a:p>
        </p:txBody>
      </p:sp>
      <p:sp>
        <p:nvSpPr>
          <p:cNvPr id="23" name="Google Shape;23;p5"/>
          <p:cNvSpPr txBox="1">
            <a:spLocks noGrp="1"/>
          </p:cNvSpPr>
          <p:nvPr>
            <p:ph type="body" idx="2"/>
          </p:nvPr>
        </p:nvSpPr>
        <p:spPr>
          <a:xfrm>
            <a:off x="9664800" y="2304950"/>
            <a:ext cx="7999800" cy="6832800"/>
          </a:xfrm>
          <a:prstGeom prst="rect">
            <a:avLst/>
          </a:prstGeom>
        </p:spPr>
        <p:txBody>
          <a:bodyPr spcFirstLastPara="1" wrap="square" lIns="91425" tIns="91425" rIns="91425" bIns="91425" anchor="t" anchorCtr="0">
            <a:normAutofit/>
          </a:bodyPr>
          <a:lstStyle>
            <a:lvl1pPr marL="914400" lvl="0" indent="-635000">
              <a:spcBef>
                <a:spcPts val="0"/>
              </a:spcBef>
              <a:spcAft>
                <a:spcPts val="0"/>
              </a:spcAft>
              <a:buSzPts val="1400"/>
              <a:buChar char="●"/>
              <a:defRPr sz="2800"/>
            </a:lvl1pPr>
            <a:lvl2pPr marL="1828800" lvl="1" indent="-609600">
              <a:spcBef>
                <a:spcPts val="0"/>
              </a:spcBef>
              <a:spcAft>
                <a:spcPts val="0"/>
              </a:spcAft>
              <a:buSzPts val="1200"/>
              <a:buChar char="○"/>
              <a:defRPr sz="2400"/>
            </a:lvl2pPr>
            <a:lvl3pPr marL="2743200" lvl="2" indent="-609600">
              <a:spcBef>
                <a:spcPts val="0"/>
              </a:spcBef>
              <a:spcAft>
                <a:spcPts val="0"/>
              </a:spcAft>
              <a:buSzPts val="1200"/>
              <a:buChar char="■"/>
              <a:defRPr sz="2400"/>
            </a:lvl3pPr>
            <a:lvl4pPr marL="3657600" lvl="3" indent="-609600">
              <a:spcBef>
                <a:spcPts val="0"/>
              </a:spcBef>
              <a:spcAft>
                <a:spcPts val="0"/>
              </a:spcAft>
              <a:buSzPts val="1200"/>
              <a:buChar char="●"/>
              <a:defRPr sz="2400"/>
            </a:lvl4pPr>
            <a:lvl5pPr marL="4572000" lvl="4" indent="-609600">
              <a:spcBef>
                <a:spcPts val="0"/>
              </a:spcBef>
              <a:spcAft>
                <a:spcPts val="0"/>
              </a:spcAft>
              <a:buSzPts val="1200"/>
              <a:buChar char="○"/>
              <a:defRPr sz="2400"/>
            </a:lvl5pPr>
            <a:lvl6pPr marL="5486400" lvl="5" indent="-609600">
              <a:spcBef>
                <a:spcPts val="0"/>
              </a:spcBef>
              <a:spcAft>
                <a:spcPts val="0"/>
              </a:spcAft>
              <a:buSzPts val="1200"/>
              <a:buChar char="■"/>
              <a:defRPr sz="2400"/>
            </a:lvl6pPr>
            <a:lvl7pPr marL="6400800" lvl="6" indent="-609600">
              <a:spcBef>
                <a:spcPts val="0"/>
              </a:spcBef>
              <a:spcAft>
                <a:spcPts val="0"/>
              </a:spcAft>
              <a:buSzPts val="1200"/>
              <a:buChar char="●"/>
              <a:defRPr sz="2400"/>
            </a:lvl7pPr>
            <a:lvl8pPr marL="7315200" lvl="7" indent="-609600">
              <a:spcBef>
                <a:spcPts val="0"/>
              </a:spcBef>
              <a:spcAft>
                <a:spcPts val="0"/>
              </a:spcAft>
              <a:buSzPts val="1200"/>
              <a:buChar char="○"/>
              <a:defRPr sz="2400"/>
            </a:lvl8pPr>
            <a:lvl9pPr marL="8229600" lvl="8" indent="-609600">
              <a:spcBef>
                <a:spcPts val="0"/>
              </a:spcBef>
              <a:spcAft>
                <a:spcPts val="0"/>
              </a:spcAft>
              <a:buSzPts val="1200"/>
              <a:buChar char="■"/>
              <a:defRPr sz="2400"/>
            </a:lvl9pPr>
          </a:lstStyle>
          <a:p>
            <a:endParaRPr/>
          </a:p>
        </p:txBody>
      </p:sp>
      <p:sp>
        <p:nvSpPr>
          <p:cNvPr id="24" name="Google Shape;24;p5"/>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623400" y="890050"/>
            <a:ext cx="17041200" cy="11454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623400" y="1111200"/>
            <a:ext cx="5616000" cy="15114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4800"/>
            </a:lvl1pPr>
            <a:lvl2pPr lvl="1">
              <a:spcBef>
                <a:spcPts val="0"/>
              </a:spcBef>
              <a:spcAft>
                <a:spcPts val="0"/>
              </a:spcAft>
              <a:buSzPts val="2400"/>
              <a:buNone/>
              <a:defRPr sz="4800"/>
            </a:lvl2pPr>
            <a:lvl3pPr lvl="2">
              <a:spcBef>
                <a:spcPts val="0"/>
              </a:spcBef>
              <a:spcAft>
                <a:spcPts val="0"/>
              </a:spcAft>
              <a:buSzPts val="2400"/>
              <a:buNone/>
              <a:defRPr sz="4800"/>
            </a:lvl3pPr>
            <a:lvl4pPr lvl="3">
              <a:spcBef>
                <a:spcPts val="0"/>
              </a:spcBef>
              <a:spcAft>
                <a:spcPts val="0"/>
              </a:spcAft>
              <a:buSzPts val="2400"/>
              <a:buNone/>
              <a:defRPr sz="4800"/>
            </a:lvl4pPr>
            <a:lvl5pPr lvl="4">
              <a:spcBef>
                <a:spcPts val="0"/>
              </a:spcBef>
              <a:spcAft>
                <a:spcPts val="0"/>
              </a:spcAft>
              <a:buSzPts val="2400"/>
              <a:buNone/>
              <a:defRPr sz="4800"/>
            </a:lvl5pPr>
            <a:lvl6pPr lvl="5">
              <a:spcBef>
                <a:spcPts val="0"/>
              </a:spcBef>
              <a:spcAft>
                <a:spcPts val="0"/>
              </a:spcAft>
              <a:buSzPts val="2400"/>
              <a:buNone/>
              <a:defRPr sz="4800"/>
            </a:lvl6pPr>
            <a:lvl7pPr lvl="6">
              <a:spcBef>
                <a:spcPts val="0"/>
              </a:spcBef>
              <a:spcAft>
                <a:spcPts val="0"/>
              </a:spcAft>
              <a:buSzPts val="2400"/>
              <a:buNone/>
              <a:defRPr sz="4800"/>
            </a:lvl7pPr>
            <a:lvl8pPr lvl="7">
              <a:spcBef>
                <a:spcPts val="0"/>
              </a:spcBef>
              <a:spcAft>
                <a:spcPts val="0"/>
              </a:spcAft>
              <a:buSzPts val="2400"/>
              <a:buNone/>
              <a:defRPr sz="4800"/>
            </a:lvl8pPr>
            <a:lvl9pPr lvl="8">
              <a:spcBef>
                <a:spcPts val="0"/>
              </a:spcBef>
              <a:spcAft>
                <a:spcPts val="0"/>
              </a:spcAft>
              <a:buSzPts val="2400"/>
              <a:buNone/>
              <a:defRPr sz="4800"/>
            </a:lvl9pPr>
          </a:lstStyle>
          <a:p>
            <a:endParaRPr/>
          </a:p>
        </p:txBody>
      </p:sp>
      <p:sp>
        <p:nvSpPr>
          <p:cNvPr id="30" name="Google Shape;30;p7"/>
          <p:cNvSpPr txBox="1">
            <a:spLocks noGrp="1"/>
          </p:cNvSpPr>
          <p:nvPr>
            <p:ph type="body" idx="1"/>
          </p:nvPr>
        </p:nvSpPr>
        <p:spPr>
          <a:xfrm>
            <a:off x="623400" y="2779200"/>
            <a:ext cx="5616000" cy="6358800"/>
          </a:xfrm>
          <a:prstGeom prst="rect">
            <a:avLst/>
          </a:prstGeom>
        </p:spPr>
        <p:txBody>
          <a:bodyPr spcFirstLastPara="1" wrap="square" lIns="91425" tIns="91425" rIns="91425" bIns="91425" anchor="t" anchorCtr="0">
            <a:normAutofit/>
          </a:bodyPr>
          <a:lstStyle>
            <a:lvl1pPr marL="914400" lvl="0" indent="-609600">
              <a:spcBef>
                <a:spcPts val="0"/>
              </a:spcBef>
              <a:spcAft>
                <a:spcPts val="0"/>
              </a:spcAft>
              <a:buSzPts val="1200"/>
              <a:buChar char="●"/>
              <a:defRPr sz="2400"/>
            </a:lvl1pPr>
            <a:lvl2pPr marL="1828800" lvl="1" indent="-609600">
              <a:spcBef>
                <a:spcPts val="0"/>
              </a:spcBef>
              <a:spcAft>
                <a:spcPts val="0"/>
              </a:spcAft>
              <a:buSzPts val="1200"/>
              <a:buChar char="○"/>
              <a:defRPr sz="2400"/>
            </a:lvl2pPr>
            <a:lvl3pPr marL="2743200" lvl="2" indent="-609600">
              <a:spcBef>
                <a:spcPts val="0"/>
              </a:spcBef>
              <a:spcAft>
                <a:spcPts val="0"/>
              </a:spcAft>
              <a:buSzPts val="1200"/>
              <a:buChar char="■"/>
              <a:defRPr sz="2400"/>
            </a:lvl3pPr>
            <a:lvl4pPr marL="3657600" lvl="3" indent="-609600">
              <a:spcBef>
                <a:spcPts val="0"/>
              </a:spcBef>
              <a:spcAft>
                <a:spcPts val="0"/>
              </a:spcAft>
              <a:buSzPts val="1200"/>
              <a:buChar char="●"/>
              <a:defRPr sz="2400"/>
            </a:lvl4pPr>
            <a:lvl5pPr marL="4572000" lvl="4" indent="-609600">
              <a:spcBef>
                <a:spcPts val="0"/>
              </a:spcBef>
              <a:spcAft>
                <a:spcPts val="0"/>
              </a:spcAft>
              <a:buSzPts val="1200"/>
              <a:buChar char="○"/>
              <a:defRPr sz="2400"/>
            </a:lvl5pPr>
            <a:lvl6pPr marL="5486400" lvl="5" indent="-609600">
              <a:spcBef>
                <a:spcPts val="0"/>
              </a:spcBef>
              <a:spcAft>
                <a:spcPts val="0"/>
              </a:spcAft>
              <a:buSzPts val="1200"/>
              <a:buChar char="■"/>
              <a:defRPr sz="2400"/>
            </a:lvl6pPr>
            <a:lvl7pPr marL="6400800" lvl="6" indent="-609600">
              <a:spcBef>
                <a:spcPts val="0"/>
              </a:spcBef>
              <a:spcAft>
                <a:spcPts val="0"/>
              </a:spcAft>
              <a:buSzPts val="1200"/>
              <a:buChar char="●"/>
              <a:defRPr sz="2400"/>
            </a:lvl7pPr>
            <a:lvl8pPr marL="7315200" lvl="7" indent="-609600">
              <a:spcBef>
                <a:spcPts val="0"/>
              </a:spcBef>
              <a:spcAft>
                <a:spcPts val="0"/>
              </a:spcAft>
              <a:buSzPts val="1200"/>
              <a:buChar char="○"/>
              <a:defRPr sz="2400"/>
            </a:lvl8pPr>
            <a:lvl9pPr marL="8229600" lvl="8" indent="-609600">
              <a:spcBef>
                <a:spcPts val="0"/>
              </a:spcBef>
              <a:spcAft>
                <a:spcPts val="0"/>
              </a:spcAft>
              <a:buSzPts val="1200"/>
              <a:buChar char="■"/>
              <a:defRPr sz="2400"/>
            </a:lvl9pPr>
          </a:lstStyle>
          <a:p>
            <a:endParaRPr/>
          </a:p>
        </p:txBody>
      </p:sp>
      <p:sp>
        <p:nvSpPr>
          <p:cNvPr id="31" name="Google Shape;31;p7"/>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980500" y="900300"/>
            <a:ext cx="12735600" cy="81816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9600"/>
            </a:lvl1pPr>
            <a:lvl2pPr lvl="1">
              <a:spcBef>
                <a:spcPts val="0"/>
              </a:spcBef>
              <a:spcAft>
                <a:spcPts val="0"/>
              </a:spcAft>
              <a:buSzPts val="4800"/>
              <a:buNone/>
              <a:defRPr sz="9600"/>
            </a:lvl2pPr>
            <a:lvl3pPr lvl="2">
              <a:spcBef>
                <a:spcPts val="0"/>
              </a:spcBef>
              <a:spcAft>
                <a:spcPts val="0"/>
              </a:spcAft>
              <a:buSzPts val="4800"/>
              <a:buNone/>
              <a:defRPr sz="9600"/>
            </a:lvl3pPr>
            <a:lvl4pPr lvl="3">
              <a:spcBef>
                <a:spcPts val="0"/>
              </a:spcBef>
              <a:spcAft>
                <a:spcPts val="0"/>
              </a:spcAft>
              <a:buSzPts val="4800"/>
              <a:buNone/>
              <a:defRPr sz="9600"/>
            </a:lvl4pPr>
            <a:lvl5pPr lvl="4">
              <a:spcBef>
                <a:spcPts val="0"/>
              </a:spcBef>
              <a:spcAft>
                <a:spcPts val="0"/>
              </a:spcAft>
              <a:buSzPts val="4800"/>
              <a:buNone/>
              <a:defRPr sz="9600"/>
            </a:lvl5pPr>
            <a:lvl6pPr lvl="5">
              <a:spcBef>
                <a:spcPts val="0"/>
              </a:spcBef>
              <a:spcAft>
                <a:spcPts val="0"/>
              </a:spcAft>
              <a:buSzPts val="4800"/>
              <a:buNone/>
              <a:defRPr sz="9600"/>
            </a:lvl6pPr>
            <a:lvl7pPr lvl="6">
              <a:spcBef>
                <a:spcPts val="0"/>
              </a:spcBef>
              <a:spcAft>
                <a:spcPts val="0"/>
              </a:spcAft>
              <a:buSzPts val="4800"/>
              <a:buNone/>
              <a:defRPr sz="9600"/>
            </a:lvl7pPr>
            <a:lvl8pPr lvl="7">
              <a:spcBef>
                <a:spcPts val="0"/>
              </a:spcBef>
              <a:spcAft>
                <a:spcPts val="0"/>
              </a:spcAft>
              <a:buSzPts val="4800"/>
              <a:buNone/>
              <a:defRPr sz="9600"/>
            </a:lvl8pPr>
            <a:lvl9pPr lvl="8">
              <a:spcBef>
                <a:spcPts val="0"/>
              </a:spcBef>
              <a:spcAft>
                <a:spcPts val="0"/>
              </a:spcAft>
              <a:buSzPts val="4800"/>
              <a:buNone/>
              <a:defRPr sz="9600"/>
            </a:lvl9pPr>
          </a:lstStyle>
          <a:p>
            <a:endParaRPr/>
          </a:p>
        </p:txBody>
      </p:sp>
      <p:sp>
        <p:nvSpPr>
          <p:cNvPr id="34" name="Google Shape;34;p8"/>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9144000" y="-250"/>
            <a:ext cx="9144000" cy="10287000"/>
          </a:xfrm>
          <a:prstGeom prst="rect">
            <a:avLst/>
          </a:pr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7" name="Google Shape;37;p9"/>
          <p:cNvSpPr txBox="1">
            <a:spLocks noGrp="1"/>
          </p:cNvSpPr>
          <p:nvPr>
            <p:ph type="title"/>
          </p:nvPr>
        </p:nvSpPr>
        <p:spPr>
          <a:xfrm>
            <a:off x="531000" y="2466350"/>
            <a:ext cx="8090400" cy="29646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8400"/>
            </a:lvl1pPr>
            <a:lvl2pPr lvl="1" algn="ctr">
              <a:spcBef>
                <a:spcPts val="0"/>
              </a:spcBef>
              <a:spcAft>
                <a:spcPts val="0"/>
              </a:spcAft>
              <a:buSzPts val="4200"/>
              <a:buNone/>
              <a:defRPr sz="8400"/>
            </a:lvl2pPr>
            <a:lvl3pPr lvl="2" algn="ctr">
              <a:spcBef>
                <a:spcPts val="0"/>
              </a:spcBef>
              <a:spcAft>
                <a:spcPts val="0"/>
              </a:spcAft>
              <a:buSzPts val="4200"/>
              <a:buNone/>
              <a:defRPr sz="8400"/>
            </a:lvl3pPr>
            <a:lvl4pPr lvl="3" algn="ctr">
              <a:spcBef>
                <a:spcPts val="0"/>
              </a:spcBef>
              <a:spcAft>
                <a:spcPts val="0"/>
              </a:spcAft>
              <a:buSzPts val="4200"/>
              <a:buNone/>
              <a:defRPr sz="8400"/>
            </a:lvl4pPr>
            <a:lvl5pPr lvl="4" algn="ctr">
              <a:spcBef>
                <a:spcPts val="0"/>
              </a:spcBef>
              <a:spcAft>
                <a:spcPts val="0"/>
              </a:spcAft>
              <a:buSzPts val="4200"/>
              <a:buNone/>
              <a:defRPr sz="8400"/>
            </a:lvl5pPr>
            <a:lvl6pPr lvl="5" algn="ctr">
              <a:spcBef>
                <a:spcPts val="0"/>
              </a:spcBef>
              <a:spcAft>
                <a:spcPts val="0"/>
              </a:spcAft>
              <a:buSzPts val="4200"/>
              <a:buNone/>
              <a:defRPr sz="8400"/>
            </a:lvl6pPr>
            <a:lvl7pPr lvl="6" algn="ctr">
              <a:spcBef>
                <a:spcPts val="0"/>
              </a:spcBef>
              <a:spcAft>
                <a:spcPts val="0"/>
              </a:spcAft>
              <a:buSzPts val="4200"/>
              <a:buNone/>
              <a:defRPr sz="8400"/>
            </a:lvl7pPr>
            <a:lvl8pPr lvl="7" algn="ctr">
              <a:spcBef>
                <a:spcPts val="0"/>
              </a:spcBef>
              <a:spcAft>
                <a:spcPts val="0"/>
              </a:spcAft>
              <a:buSzPts val="4200"/>
              <a:buNone/>
              <a:defRPr sz="8400"/>
            </a:lvl8pPr>
            <a:lvl9pPr lvl="8" algn="ctr">
              <a:spcBef>
                <a:spcPts val="0"/>
              </a:spcBef>
              <a:spcAft>
                <a:spcPts val="0"/>
              </a:spcAft>
              <a:buSzPts val="4200"/>
              <a:buNone/>
              <a:defRPr sz="8400"/>
            </a:lvl9pPr>
          </a:lstStyle>
          <a:p>
            <a:endParaRPr/>
          </a:p>
        </p:txBody>
      </p:sp>
      <p:sp>
        <p:nvSpPr>
          <p:cNvPr id="38" name="Google Shape;38;p9"/>
          <p:cNvSpPr txBox="1">
            <a:spLocks noGrp="1"/>
          </p:cNvSpPr>
          <p:nvPr>
            <p:ph type="subTitle" idx="1"/>
          </p:nvPr>
        </p:nvSpPr>
        <p:spPr>
          <a:xfrm>
            <a:off x="531000" y="5606150"/>
            <a:ext cx="8090400" cy="24702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4200"/>
            </a:lvl1pPr>
            <a:lvl2pPr lvl="1" algn="ctr">
              <a:lnSpc>
                <a:spcPct val="100000"/>
              </a:lnSpc>
              <a:spcBef>
                <a:spcPts val="0"/>
              </a:spcBef>
              <a:spcAft>
                <a:spcPts val="0"/>
              </a:spcAft>
              <a:buSzPts val="2100"/>
              <a:buNone/>
              <a:defRPr sz="4200"/>
            </a:lvl2pPr>
            <a:lvl3pPr lvl="2" algn="ctr">
              <a:lnSpc>
                <a:spcPct val="100000"/>
              </a:lnSpc>
              <a:spcBef>
                <a:spcPts val="0"/>
              </a:spcBef>
              <a:spcAft>
                <a:spcPts val="0"/>
              </a:spcAft>
              <a:buSzPts val="2100"/>
              <a:buNone/>
              <a:defRPr sz="4200"/>
            </a:lvl3pPr>
            <a:lvl4pPr lvl="3" algn="ctr">
              <a:lnSpc>
                <a:spcPct val="100000"/>
              </a:lnSpc>
              <a:spcBef>
                <a:spcPts val="0"/>
              </a:spcBef>
              <a:spcAft>
                <a:spcPts val="0"/>
              </a:spcAft>
              <a:buSzPts val="2100"/>
              <a:buNone/>
              <a:defRPr sz="4200"/>
            </a:lvl4pPr>
            <a:lvl5pPr lvl="4" algn="ctr">
              <a:lnSpc>
                <a:spcPct val="100000"/>
              </a:lnSpc>
              <a:spcBef>
                <a:spcPts val="0"/>
              </a:spcBef>
              <a:spcAft>
                <a:spcPts val="0"/>
              </a:spcAft>
              <a:buSzPts val="2100"/>
              <a:buNone/>
              <a:defRPr sz="4200"/>
            </a:lvl5pPr>
            <a:lvl6pPr lvl="5" algn="ctr">
              <a:lnSpc>
                <a:spcPct val="100000"/>
              </a:lnSpc>
              <a:spcBef>
                <a:spcPts val="0"/>
              </a:spcBef>
              <a:spcAft>
                <a:spcPts val="0"/>
              </a:spcAft>
              <a:buSzPts val="2100"/>
              <a:buNone/>
              <a:defRPr sz="4200"/>
            </a:lvl6pPr>
            <a:lvl7pPr lvl="6" algn="ctr">
              <a:lnSpc>
                <a:spcPct val="100000"/>
              </a:lnSpc>
              <a:spcBef>
                <a:spcPts val="0"/>
              </a:spcBef>
              <a:spcAft>
                <a:spcPts val="0"/>
              </a:spcAft>
              <a:buSzPts val="2100"/>
              <a:buNone/>
              <a:defRPr sz="4200"/>
            </a:lvl7pPr>
            <a:lvl8pPr lvl="7" algn="ctr">
              <a:lnSpc>
                <a:spcPct val="100000"/>
              </a:lnSpc>
              <a:spcBef>
                <a:spcPts val="0"/>
              </a:spcBef>
              <a:spcAft>
                <a:spcPts val="0"/>
              </a:spcAft>
              <a:buSzPts val="2100"/>
              <a:buNone/>
              <a:defRPr sz="4200"/>
            </a:lvl8pPr>
            <a:lvl9pPr lvl="8" algn="ctr">
              <a:lnSpc>
                <a:spcPct val="100000"/>
              </a:lnSpc>
              <a:spcBef>
                <a:spcPts val="0"/>
              </a:spcBef>
              <a:spcAft>
                <a:spcPts val="0"/>
              </a:spcAft>
              <a:buSzPts val="2100"/>
              <a:buNone/>
              <a:defRPr sz="4200"/>
            </a:lvl9pPr>
          </a:lstStyle>
          <a:p>
            <a:endParaRPr/>
          </a:p>
        </p:txBody>
      </p:sp>
      <p:sp>
        <p:nvSpPr>
          <p:cNvPr id="39" name="Google Shape;39;p9"/>
          <p:cNvSpPr txBox="1">
            <a:spLocks noGrp="1"/>
          </p:cNvSpPr>
          <p:nvPr>
            <p:ph type="body" idx="2"/>
          </p:nvPr>
        </p:nvSpPr>
        <p:spPr>
          <a:xfrm>
            <a:off x="9879000" y="1448150"/>
            <a:ext cx="7674000" cy="7390200"/>
          </a:xfrm>
          <a:prstGeom prst="rect">
            <a:avLst/>
          </a:prstGeom>
        </p:spPr>
        <p:txBody>
          <a:bodyPr spcFirstLastPara="1" wrap="square" lIns="91425" tIns="91425" rIns="91425" bIns="91425" anchor="ctr" anchorCtr="0">
            <a:normAutofit/>
          </a:bodyPr>
          <a:lstStyle>
            <a:lvl1pPr marL="914400" lvl="0" indent="-685800">
              <a:spcBef>
                <a:spcPts val="0"/>
              </a:spcBef>
              <a:spcAft>
                <a:spcPts val="0"/>
              </a:spcAft>
              <a:buSzPts val="1800"/>
              <a:buChar char="●"/>
              <a:defRPr/>
            </a:lvl1pPr>
            <a:lvl2pPr marL="1828800" lvl="1" indent="-635000">
              <a:spcBef>
                <a:spcPts val="0"/>
              </a:spcBef>
              <a:spcAft>
                <a:spcPts val="0"/>
              </a:spcAft>
              <a:buSzPts val="1400"/>
              <a:buChar char="○"/>
              <a:defRPr/>
            </a:lvl2pPr>
            <a:lvl3pPr marL="2743200" lvl="2" indent="-635000">
              <a:spcBef>
                <a:spcPts val="0"/>
              </a:spcBef>
              <a:spcAft>
                <a:spcPts val="0"/>
              </a:spcAft>
              <a:buSzPts val="1400"/>
              <a:buChar char="■"/>
              <a:defRPr/>
            </a:lvl3pPr>
            <a:lvl4pPr marL="3657600" lvl="3" indent="-635000">
              <a:spcBef>
                <a:spcPts val="0"/>
              </a:spcBef>
              <a:spcAft>
                <a:spcPts val="0"/>
              </a:spcAft>
              <a:buSzPts val="1400"/>
              <a:buChar char="●"/>
              <a:defRPr/>
            </a:lvl4pPr>
            <a:lvl5pPr marL="4572000" lvl="4" indent="-635000">
              <a:spcBef>
                <a:spcPts val="0"/>
              </a:spcBef>
              <a:spcAft>
                <a:spcPts val="0"/>
              </a:spcAft>
              <a:buSzPts val="1400"/>
              <a:buChar char="○"/>
              <a:defRPr/>
            </a:lvl5pPr>
            <a:lvl6pPr marL="5486400" lvl="5" indent="-635000">
              <a:spcBef>
                <a:spcPts val="0"/>
              </a:spcBef>
              <a:spcAft>
                <a:spcPts val="0"/>
              </a:spcAft>
              <a:buSzPts val="1400"/>
              <a:buChar char="■"/>
              <a:defRPr/>
            </a:lvl6pPr>
            <a:lvl7pPr marL="6400800" lvl="6" indent="-635000">
              <a:spcBef>
                <a:spcPts val="0"/>
              </a:spcBef>
              <a:spcAft>
                <a:spcPts val="0"/>
              </a:spcAft>
              <a:buSzPts val="1400"/>
              <a:buChar char="●"/>
              <a:defRPr/>
            </a:lvl7pPr>
            <a:lvl8pPr marL="7315200" lvl="7" indent="-635000">
              <a:spcBef>
                <a:spcPts val="0"/>
              </a:spcBef>
              <a:spcAft>
                <a:spcPts val="0"/>
              </a:spcAft>
              <a:buSzPts val="1400"/>
              <a:buChar char="○"/>
              <a:defRPr/>
            </a:lvl8pPr>
            <a:lvl9pPr marL="8229600" lvl="8" indent="-6350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623400" y="2212250"/>
            <a:ext cx="17041200" cy="3927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24000"/>
            </a:lvl1pPr>
            <a:lvl2pPr lvl="1" algn="ctr">
              <a:spcBef>
                <a:spcPts val="0"/>
              </a:spcBef>
              <a:spcAft>
                <a:spcPts val="0"/>
              </a:spcAft>
              <a:buSzPts val="12000"/>
              <a:buNone/>
              <a:defRPr sz="24000"/>
            </a:lvl2pPr>
            <a:lvl3pPr lvl="2" algn="ctr">
              <a:spcBef>
                <a:spcPts val="0"/>
              </a:spcBef>
              <a:spcAft>
                <a:spcPts val="0"/>
              </a:spcAft>
              <a:buSzPts val="12000"/>
              <a:buNone/>
              <a:defRPr sz="24000"/>
            </a:lvl3pPr>
            <a:lvl4pPr lvl="3" algn="ctr">
              <a:spcBef>
                <a:spcPts val="0"/>
              </a:spcBef>
              <a:spcAft>
                <a:spcPts val="0"/>
              </a:spcAft>
              <a:buSzPts val="12000"/>
              <a:buNone/>
              <a:defRPr sz="24000"/>
            </a:lvl4pPr>
            <a:lvl5pPr lvl="4" algn="ctr">
              <a:spcBef>
                <a:spcPts val="0"/>
              </a:spcBef>
              <a:spcAft>
                <a:spcPts val="0"/>
              </a:spcAft>
              <a:buSzPts val="12000"/>
              <a:buNone/>
              <a:defRPr sz="24000"/>
            </a:lvl5pPr>
            <a:lvl6pPr lvl="5" algn="ctr">
              <a:spcBef>
                <a:spcPts val="0"/>
              </a:spcBef>
              <a:spcAft>
                <a:spcPts val="0"/>
              </a:spcAft>
              <a:buSzPts val="12000"/>
              <a:buNone/>
              <a:defRPr sz="24000"/>
            </a:lvl6pPr>
            <a:lvl7pPr lvl="6" algn="ctr">
              <a:spcBef>
                <a:spcPts val="0"/>
              </a:spcBef>
              <a:spcAft>
                <a:spcPts val="0"/>
              </a:spcAft>
              <a:buSzPts val="12000"/>
              <a:buNone/>
              <a:defRPr sz="24000"/>
            </a:lvl7pPr>
            <a:lvl8pPr lvl="7" algn="ctr">
              <a:spcBef>
                <a:spcPts val="0"/>
              </a:spcBef>
              <a:spcAft>
                <a:spcPts val="0"/>
              </a:spcAft>
              <a:buSzPts val="12000"/>
              <a:buNone/>
              <a:defRPr sz="24000"/>
            </a:lvl8pPr>
            <a:lvl9pPr lvl="8" algn="ctr">
              <a:spcBef>
                <a:spcPts val="0"/>
              </a:spcBef>
              <a:spcAft>
                <a:spcPts val="0"/>
              </a:spcAft>
              <a:buSzPts val="12000"/>
              <a:buNone/>
              <a:defRPr sz="24000"/>
            </a:lvl9pPr>
          </a:lstStyle>
          <a:p>
            <a:r>
              <a:t>xx%</a:t>
            </a:r>
          </a:p>
        </p:txBody>
      </p:sp>
      <p:sp>
        <p:nvSpPr>
          <p:cNvPr id="46" name="Google Shape;46;p11"/>
          <p:cNvSpPr txBox="1">
            <a:spLocks noGrp="1"/>
          </p:cNvSpPr>
          <p:nvPr>
            <p:ph type="body" idx="1"/>
          </p:nvPr>
        </p:nvSpPr>
        <p:spPr>
          <a:xfrm>
            <a:off x="623400" y="6304450"/>
            <a:ext cx="17041200" cy="2601600"/>
          </a:xfrm>
          <a:prstGeom prst="rect">
            <a:avLst/>
          </a:prstGeom>
        </p:spPr>
        <p:txBody>
          <a:bodyPr spcFirstLastPara="1" wrap="square" lIns="91425" tIns="91425" rIns="91425" bIns="91425" anchor="t" anchorCtr="0">
            <a:normAutofit/>
          </a:bodyPr>
          <a:lstStyle>
            <a:lvl1pPr marL="914400" lvl="0" indent="-685800" algn="ctr">
              <a:spcBef>
                <a:spcPts val="0"/>
              </a:spcBef>
              <a:spcAft>
                <a:spcPts val="0"/>
              </a:spcAft>
              <a:buSzPts val="1800"/>
              <a:buChar char="●"/>
              <a:defRPr/>
            </a:lvl1pPr>
            <a:lvl2pPr marL="1828800" lvl="1" indent="-635000" algn="ctr">
              <a:spcBef>
                <a:spcPts val="0"/>
              </a:spcBef>
              <a:spcAft>
                <a:spcPts val="0"/>
              </a:spcAft>
              <a:buSzPts val="1400"/>
              <a:buChar char="○"/>
              <a:defRPr/>
            </a:lvl2pPr>
            <a:lvl3pPr marL="2743200" lvl="2" indent="-635000" algn="ctr">
              <a:spcBef>
                <a:spcPts val="0"/>
              </a:spcBef>
              <a:spcAft>
                <a:spcPts val="0"/>
              </a:spcAft>
              <a:buSzPts val="1400"/>
              <a:buChar char="■"/>
              <a:defRPr/>
            </a:lvl3pPr>
            <a:lvl4pPr marL="3657600" lvl="3" indent="-635000" algn="ctr">
              <a:spcBef>
                <a:spcPts val="0"/>
              </a:spcBef>
              <a:spcAft>
                <a:spcPts val="0"/>
              </a:spcAft>
              <a:buSzPts val="1400"/>
              <a:buChar char="●"/>
              <a:defRPr/>
            </a:lvl4pPr>
            <a:lvl5pPr marL="4572000" lvl="4" indent="-635000" algn="ctr">
              <a:spcBef>
                <a:spcPts val="0"/>
              </a:spcBef>
              <a:spcAft>
                <a:spcPts val="0"/>
              </a:spcAft>
              <a:buSzPts val="1400"/>
              <a:buChar char="○"/>
              <a:defRPr/>
            </a:lvl5pPr>
            <a:lvl6pPr marL="5486400" lvl="5" indent="-635000" algn="ctr">
              <a:spcBef>
                <a:spcPts val="0"/>
              </a:spcBef>
              <a:spcAft>
                <a:spcPts val="0"/>
              </a:spcAft>
              <a:buSzPts val="1400"/>
              <a:buChar char="■"/>
              <a:defRPr/>
            </a:lvl6pPr>
            <a:lvl7pPr marL="6400800" lvl="6" indent="-635000" algn="ctr">
              <a:spcBef>
                <a:spcPts val="0"/>
              </a:spcBef>
              <a:spcAft>
                <a:spcPts val="0"/>
              </a:spcAft>
              <a:buSzPts val="1400"/>
              <a:buChar char="●"/>
              <a:defRPr/>
            </a:lvl7pPr>
            <a:lvl8pPr marL="7315200" lvl="7" indent="-635000" algn="ctr">
              <a:spcBef>
                <a:spcPts val="0"/>
              </a:spcBef>
              <a:spcAft>
                <a:spcPts val="0"/>
              </a:spcAft>
              <a:buSzPts val="1400"/>
              <a:buChar char="○"/>
              <a:defRPr/>
            </a:lvl8pPr>
            <a:lvl9pPr marL="8229600" lvl="8" indent="-6350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4" name="Bowl with salmon cakes, salad and houmous"/>
          <p:cNvSpPr>
            <a:spLocks noGrp="1"/>
          </p:cNvSpPr>
          <p:nvPr>
            <p:ph type="pic" idx="21"/>
          </p:nvPr>
        </p:nvSpPr>
        <p:spPr>
          <a:xfrm>
            <a:off x="8229600" y="-152399"/>
            <a:ext cx="9108628" cy="10601326"/>
          </a:xfrm>
          <a:prstGeom prst="rect">
            <a:avLst/>
          </a:prstGeom>
        </p:spPr>
        <p:txBody>
          <a:bodyPr lIns="91439" tIns="45719" rIns="91439" bIns="45719">
            <a:noAutofit/>
          </a:bodyPr>
          <a:lstStyle/>
          <a:p>
            <a:endParaRPr/>
          </a:p>
        </p:txBody>
      </p:sp>
      <p:sp>
        <p:nvSpPr>
          <p:cNvPr id="35" name="Slide Title"/>
          <p:cNvSpPr txBox="1">
            <a:spLocks noGrp="1"/>
          </p:cNvSpPr>
          <p:nvPr>
            <p:ph type="title" hasCustomPrompt="1"/>
          </p:nvPr>
        </p:nvSpPr>
        <p:spPr>
          <a:xfrm>
            <a:off x="904877" y="952500"/>
            <a:ext cx="7334250" cy="4411704"/>
          </a:xfrm>
          <a:prstGeom prst="rect">
            <a:avLst/>
          </a:prstGeom>
        </p:spPr>
        <p:txBody>
          <a:bodyPr anchor="b"/>
          <a:lstStyle/>
          <a:p>
            <a:r>
              <a:t>Slide Title</a:t>
            </a:r>
          </a:p>
        </p:txBody>
      </p:sp>
      <p:sp>
        <p:nvSpPr>
          <p:cNvPr id="36" name="Body Level One…"/>
          <p:cNvSpPr txBox="1">
            <a:spLocks noGrp="1"/>
          </p:cNvSpPr>
          <p:nvPr>
            <p:ph type="body" sz="quarter" idx="1" hasCustomPrompt="1"/>
          </p:nvPr>
        </p:nvSpPr>
        <p:spPr>
          <a:xfrm>
            <a:off x="904877" y="5295432"/>
            <a:ext cx="7334250" cy="4039068"/>
          </a:xfrm>
          <a:prstGeom prst="rect">
            <a:avLst/>
          </a:prstGeom>
        </p:spPr>
        <p:txBody>
          <a:bodyPr/>
          <a:lstStyle>
            <a:lvl1pPr marL="0" indent="0" defTabSz="619126">
              <a:lnSpc>
                <a:spcPct val="100000"/>
              </a:lnSpc>
              <a:spcBef>
                <a:spcPts val="0"/>
              </a:spcBef>
              <a:buSzTx/>
              <a:buNone/>
              <a:defRPr sz="4126" b="1"/>
            </a:lvl1pPr>
            <a:lvl2pPr marL="0" indent="342900" defTabSz="619126">
              <a:lnSpc>
                <a:spcPct val="100000"/>
              </a:lnSpc>
              <a:spcBef>
                <a:spcPts val="0"/>
              </a:spcBef>
              <a:buSzTx/>
              <a:buNone/>
              <a:defRPr sz="4126" b="1"/>
            </a:lvl2pPr>
            <a:lvl3pPr marL="0" indent="685800" defTabSz="619126">
              <a:lnSpc>
                <a:spcPct val="100000"/>
              </a:lnSpc>
              <a:spcBef>
                <a:spcPts val="0"/>
              </a:spcBef>
              <a:buSzTx/>
              <a:buNone/>
              <a:defRPr sz="4126" b="1"/>
            </a:lvl3pPr>
            <a:lvl4pPr marL="0" indent="1028700" defTabSz="619126">
              <a:lnSpc>
                <a:spcPct val="100000"/>
              </a:lnSpc>
              <a:spcBef>
                <a:spcPts val="0"/>
              </a:spcBef>
              <a:buSzTx/>
              <a:buNone/>
              <a:defRPr sz="4126" b="1"/>
            </a:lvl4pPr>
            <a:lvl5pPr marL="0" indent="1371600" defTabSz="619126">
              <a:lnSpc>
                <a:spcPct val="100000"/>
              </a:lnSpc>
              <a:spcBef>
                <a:spcPts val="0"/>
              </a:spcBef>
              <a:buSzTx/>
              <a:buNone/>
              <a:defRPr sz="4126" b="1"/>
            </a:lvl5pPr>
          </a:lstStyle>
          <a:p>
            <a:r>
              <a:t>Slide Subtitle</a:t>
            </a:r>
          </a:p>
          <a:p>
            <a:pPr lvl="1"/>
            <a:endParaRPr/>
          </a:p>
          <a:p>
            <a:pPr lvl="2"/>
            <a:endParaRPr/>
          </a:p>
          <a:p>
            <a:pPr lvl="3"/>
            <a:endParaRPr/>
          </a:p>
          <a:p>
            <a:pPr lvl="4"/>
            <a:endParaRPr/>
          </a:p>
        </p:txBody>
      </p:sp>
      <p:sp>
        <p:nvSpPr>
          <p:cNvPr id="37" name="Slide Number"/>
          <p:cNvSpPr txBox="1">
            <a:spLocks noGrp="1"/>
          </p:cNvSpPr>
          <p:nvPr>
            <p:ph type="sldNum" sz="quarter" idx="2"/>
          </p:nvPr>
        </p:nvSpPr>
        <p:spPr>
          <a:xfrm>
            <a:off x="9001127" y="9813925"/>
            <a:ext cx="276378" cy="28095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32052108"/>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4"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89067614"/>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0B8D9-9CC9-3DA5-D419-0E56E4F49B4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6709075-1B17-5799-9095-9ECBCC7393B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8366827-EB65-E8B5-51C1-52F83ED64822}"/>
              </a:ext>
            </a:extLst>
          </p:cNvPr>
          <p:cNvSpPr>
            <a:spLocks noGrp="1"/>
          </p:cNvSpPr>
          <p:nvPr>
            <p:ph type="dt" sz="half" idx="10"/>
          </p:nvPr>
        </p:nvSpPr>
        <p:spPr/>
        <p:txBody>
          <a:bodyPr/>
          <a:lstStyle/>
          <a:p>
            <a:fld id="{D43B1216-C91D-40FE-8C72-A535DC5B0437}" type="datetimeFigureOut">
              <a:rPr lang="en-GB" smtClean="0"/>
              <a:t>30/09/2025</a:t>
            </a:fld>
            <a:endParaRPr lang="en-GB"/>
          </a:p>
        </p:txBody>
      </p:sp>
      <p:sp>
        <p:nvSpPr>
          <p:cNvPr id="5" name="Footer Placeholder 4">
            <a:extLst>
              <a:ext uri="{FF2B5EF4-FFF2-40B4-BE49-F238E27FC236}">
                <a16:creationId xmlns:a16="http://schemas.microsoft.com/office/drawing/2014/main" id="{57431F48-80BE-80E9-03A9-6A019B7FD01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3D1A528-31FF-F9DF-C3EB-428BE1CCB091}"/>
              </a:ext>
            </a:extLst>
          </p:cNvPr>
          <p:cNvSpPr>
            <a:spLocks noGrp="1"/>
          </p:cNvSpPr>
          <p:nvPr>
            <p:ph type="sldNum" sz="quarter" idx="12"/>
          </p:nvPr>
        </p:nvSpPr>
        <p:spPr/>
        <p:txBody>
          <a:bodyPr/>
          <a:lstStyle/>
          <a:p>
            <a:fld id="{A980D22C-EC92-487E-99AF-AC4172826E1B}" type="slidenum">
              <a:rPr lang="en-GB" smtClean="0"/>
              <a:t>‹#›</a:t>
            </a:fld>
            <a:endParaRPr lang="en-GB"/>
          </a:p>
        </p:txBody>
      </p:sp>
    </p:spTree>
    <p:extLst>
      <p:ext uri="{BB962C8B-B14F-4D97-AF65-F5344CB8AC3E}">
        <p14:creationId xmlns:p14="http://schemas.microsoft.com/office/powerpoint/2010/main" val="15177024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81" name="Slide Title"/>
          <p:cNvSpPr txBox="1">
            <a:spLocks noGrp="1"/>
          </p:cNvSpPr>
          <p:nvPr>
            <p:ph type="title" hasCustomPrompt="1"/>
          </p:nvPr>
        </p:nvSpPr>
        <p:spPr>
          <a:xfrm>
            <a:off x="904877" y="809626"/>
            <a:ext cx="16478250" cy="1076212"/>
          </a:xfrm>
          <a:prstGeom prst="rect">
            <a:avLst/>
          </a:prstGeom>
        </p:spPr>
        <p:txBody>
          <a:bodyPr/>
          <a:lstStyle/>
          <a:p>
            <a:r>
              <a:t>Slide Title</a:t>
            </a:r>
          </a:p>
        </p:txBody>
      </p:sp>
      <p:sp>
        <p:nvSpPr>
          <p:cNvPr id="82" name="Slide Subtitle"/>
          <p:cNvSpPr txBox="1">
            <a:spLocks noGrp="1"/>
          </p:cNvSpPr>
          <p:nvPr>
            <p:ph type="body" sz="quarter" idx="21" hasCustomPrompt="1"/>
          </p:nvPr>
        </p:nvSpPr>
        <p:spPr>
          <a:xfrm>
            <a:off x="904877" y="1779723"/>
            <a:ext cx="16478250" cy="701086"/>
          </a:xfrm>
          <a:prstGeom prst="rect">
            <a:avLst/>
          </a:prstGeom>
        </p:spPr>
        <p:txBody>
          <a:bodyPr lIns="45719" tIns="45719" rIns="45719" bIns="45719"/>
          <a:lstStyle>
            <a:lvl1pPr marL="0" indent="0" defTabSz="619126">
              <a:lnSpc>
                <a:spcPct val="100000"/>
              </a:lnSpc>
              <a:spcBef>
                <a:spcPts val="0"/>
              </a:spcBef>
              <a:buSzTx/>
              <a:buNone/>
              <a:defRPr sz="4126" b="1"/>
            </a:lvl1pPr>
          </a:lstStyle>
          <a:p>
            <a:r>
              <a:t>Slide Subtitle</a:t>
            </a:r>
          </a:p>
        </p:txBody>
      </p:sp>
      <p:sp>
        <p:nvSpPr>
          <p:cNvPr id="8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33171374"/>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03DFA-762D-18E3-4340-30DE8E42B892}"/>
              </a:ext>
            </a:extLst>
          </p:cNvPr>
          <p:cNvSpPr>
            <a:spLocks noGrp="1"/>
          </p:cNvSpPr>
          <p:nvPr>
            <p:ph type="title"/>
          </p:nvPr>
        </p:nvSpPr>
        <p:spPr/>
        <p:txBody>
          <a:bodyPr/>
          <a:lstStyle>
            <a:lvl1pPr>
              <a:defRPr>
                <a:latin typeface="Open dyslexia"/>
              </a:defRPr>
            </a:lvl1pPr>
          </a:lstStyle>
          <a:p>
            <a:r>
              <a:rPr lang="en-US"/>
              <a:t>Click to edit Master title style</a:t>
            </a:r>
            <a:endParaRPr lang="en-GB"/>
          </a:p>
        </p:txBody>
      </p:sp>
      <p:pic>
        <p:nvPicPr>
          <p:cNvPr id="6" name="Picture 5" descr="A picture containing text, clipart&#10;&#10;Description automatically generated">
            <a:extLst>
              <a:ext uri="{FF2B5EF4-FFF2-40B4-BE49-F238E27FC236}">
                <a16:creationId xmlns:a16="http://schemas.microsoft.com/office/drawing/2014/main" id="{AB775675-A854-C25A-F777-310043EEF6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687" y="9550106"/>
            <a:ext cx="1628802" cy="492156"/>
          </a:xfrm>
          <a:prstGeom prst="rect">
            <a:avLst/>
          </a:prstGeom>
        </p:spPr>
      </p:pic>
      <p:pic>
        <p:nvPicPr>
          <p:cNvPr id="4" name="Picture 3" descr="Diagram&#10;&#10;Description automatically generated">
            <a:extLst>
              <a:ext uri="{FF2B5EF4-FFF2-40B4-BE49-F238E27FC236}">
                <a16:creationId xmlns:a16="http://schemas.microsoft.com/office/drawing/2014/main" id="{036363E5-DAEC-B491-03C9-D3529B07FC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99094" y="136490"/>
            <a:ext cx="1728887" cy="1728887"/>
          </a:xfrm>
          <a:prstGeom prst="rect">
            <a:avLst/>
          </a:prstGeom>
        </p:spPr>
      </p:pic>
    </p:spTree>
    <p:extLst>
      <p:ext uri="{BB962C8B-B14F-4D97-AF65-F5344CB8AC3E}">
        <p14:creationId xmlns:p14="http://schemas.microsoft.com/office/powerpoint/2010/main" val="42553498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1416B-BB09-495B-F8EC-DAF57468DDD8}"/>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GB"/>
          </a:p>
        </p:txBody>
      </p:sp>
      <p:sp>
        <p:nvSpPr>
          <p:cNvPr id="3" name="Subtitle 2">
            <a:extLst>
              <a:ext uri="{FF2B5EF4-FFF2-40B4-BE49-F238E27FC236}">
                <a16:creationId xmlns:a16="http://schemas.microsoft.com/office/drawing/2014/main" id="{D0C1281A-F03E-EE19-479C-35B4F34E8537}"/>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FB707D5-1AD7-6C94-984C-89545C124B5F}"/>
              </a:ext>
            </a:extLst>
          </p:cNvPr>
          <p:cNvSpPr>
            <a:spLocks noGrp="1"/>
          </p:cNvSpPr>
          <p:nvPr>
            <p:ph type="dt" sz="half" idx="10"/>
          </p:nvPr>
        </p:nvSpPr>
        <p:spPr/>
        <p:txBody>
          <a:bodyPr/>
          <a:lstStyle/>
          <a:p>
            <a:fld id="{2716BF17-D969-4229-A83C-15BBC8EEF6F7}" type="datetimeFigureOut">
              <a:rPr lang="en-GB" smtClean="0"/>
              <a:t>30/09/2025</a:t>
            </a:fld>
            <a:endParaRPr lang="en-GB"/>
          </a:p>
        </p:txBody>
      </p:sp>
      <p:sp>
        <p:nvSpPr>
          <p:cNvPr id="5" name="Footer Placeholder 4">
            <a:extLst>
              <a:ext uri="{FF2B5EF4-FFF2-40B4-BE49-F238E27FC236}">
                <a16:creationId xmlns:a16="http://schemas.microsoft.com/office/drawing/2014/main" id="{70BB6192-9600-4059-A11C-090E665BD7B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00803F0-1942-16D5-0D40-83F019D66FEE}"/>
              </a:ext>
            </a:extLst>
          </p:cNvPr>
          <p:cNvSpPr>
            <a:spLocks noGrp="1"/>
          </p:cNvSpPr>
          <p:nvPr>
            <p:ph type="sldNum" sz="quarter" idx="12"/>
          </p:nvPr>
        </p:nvSpPr>
        <p:spPr/>
        <p:txBody>
          <a:bodyPr/>
          <a:lstStyle/>
          <a:p>
            <a:fld id="{606CDDA6-D5BB-4A67-8B39-1FC0BF24D56F}" type="slidenum">
              <a:rPr lang="en-GB" smtClean="0"/>
              <a:t>‹#›</a:t>
            </a:fld>
            <a:endParaRPr lang="en-GB"/>
          </a:p>
        </p:txBody>
      </p:sp>
    </p:spTree>
    <p:extLst>
      <p:ext uri="{BB962C8B-B14F-4D97-AF65-F5344CB8AC3E}">
        <p14:creationId xmlns:p14="http://schemas.microsoft.com/office/powerpoint/2010/main" val="39518575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C1C02-5EF9-3A23-19BE-E8AA0CC2B699}"/>
              </a:ext>
            </a:extLst>
          </p:cNvPr>
          <p:cNvSpPr>
            <a:spLocks noGrp="1"/>
          </p:cNvSpPr>
          <p:nvPr>
            <p:ph type="title"/>
          </p:nvPr>
        </p:nvSpPr>
        <p:spPr/>
        <p:txBody>
          <a:bodyPr/>
          <a:lstStyle>
            <a:lvl1pPr>
              <a:defRPr>
                <a:latin typeface="Open dyslexia"/>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039D86B-43B3-2ABC-D22F-01CB603398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descr="A picture containing text, clipart&#10;&#10;Description automatically generated">
            <a:extLst>
              <a:ext uri="{FF2B5EF4-FFF2-40B4-BE49-F238E27FC236}">
                <a16:creationId xmlns:a16="http://schemas.microsoft.com/office/drawing/2014/main" id="{AA946829-795D-B724-0BE2-FA76342594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687" y="9550106"/>
            <a:ext cx="1628802" cy="492156"/>
          </a:xfrm>
          <a:prstGeom prst="rect">
            <a:avLst/>
          </a:prstGeom>
        </p:spPr>
      </p:pic>
      <p:pic>
        <p:nvPicPr>
          <p:cNvPr id="9" name="Picture 8" descr="Diagram&#10;&#10;Description automatically generated">
            <a:extLst>
              <a:ext uri="{FF2B5EF4-FFF2-40B4-BE49-F238E27FC236}">
                <a16:creationId xmlns:a16="http://schemas.microsoft.com/office/drawing/2014/main" id="{46E2D26D-A4D0-FE43-24FA-F9EDF400E2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99094" y="136490"/>
            <a:ext cx="1728887" cy="1728887"/>
          </a:xfrm>
          <a:prstGeom prst="rect">
            <a:avLst/>
          </a:prstGeom>
        </p:spPr>
      </p:pic>
    </p:spTree>
    <p:extLst>
      <p:ext uri="{BB962C8B-B14F-4D97-AF65-F5344CB8AC3E}">
        <p14:creationId xmlns:p14="http://schemas.microsoft.com/office/powerpoint/2010/main" val="28959588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DC960-4C7D-D355-1840-3C68DA2B8E3F}"/>
              </a:ext>
            </a:extLst>
          </p:cNvPr>
          <p:cNvSpPr>
            <a:spLocks noGrp="1"/>
          </p:cNvSpPr>
          <p:nvPr>
            <p:ph type="title"/>
          </p:nvPr>
        </p:nvSpPr>
        <p:spPr/>
        <p:txBody>
          <a:bodyPr/>
          <a:lstStyle>
            <a:lvl1pPr>
              <a:defRPr>
                <a:latin typeface="Open dyslexia"/>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BE4C8BF-2B90-B70C-932E-EE080B36E4BE}"/>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41065C0-9004-9D8B-D268-825D41CA9D08}"/>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descr="A picture containing text, clipart&#10;&#10;Description automatically generated">
            <a:extLst>
              <a:ext uri="{FF2B5EF4-FFF2-40B4-BE49-F238E27FC236}">
                <a16:creationId xmlns:a16="http://schemas.microsoft.com/office/drawing/2014/main" id="{73B61FD7-FCE1-545A-E4D5-68A10DCB486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687" y="9550106"/>
            <a:ext cx="1628802" cy="492156"/>
          </a:xfrm>
          <a:prstGeom prst="rect">
            <a:avLst/>
          </a:prstGeom>
        </p:spPr>
      </p:pic>
      <p:pic>
        <p:nvPicPr>
          <p:cNvPr id="6" name="Picture 5" descr="Diagram&#10;&#10;Description automatically generated">
            <a:extLst>
              <a:ext uri="{FF2B5EF4-FFF2-40B4-BE49-F238E27FC236}">
                <a16:creationId xmlns:a16="http://schemas.microsoft.com/office/drawing/2014/main" id="{3E7CFB49-4500-F45B-D54D-5278133F49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99094" y="136490"/>
            <a:ext cx="1728887" cy="1728887"/>
          </a:xfrm>
          <a:prstGeom prst="rect">
            <a:avLst/>
          </a:prstGeom>
        </p:spPr>
      </p:pic>
    </p:spTree>
    <p:extLst>
      <p:ext uri="{BB962C8B-B14F-4D97-AF65-F5344CB8AC3E}">
        <p14:creationId xmlns:p14="http://schemas.microsoft.com/office/powerpoint/2010/main" val="1381682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DBB1FD40-382A-5C11-EC09-ABA0E8D9A884}"/>
              </a:ext>
            </a:extLst>
          </p:cNvPr>
          <p:cNvSpPr>
            <a:spLocks noGrp="1"/>
          </p:cNvSpPr>
          <p:nvPr>
            <p:ph type="subTitle" idx="1"/>
          </p:nvPr>
        </p:nvSpPr>
        <p:spPr>
          <a:xfrm>
            <a:off x="331013" y="6403400"/>
            <a:ext cx="9227324" cy="2227979"/>
          </a:xfrm>
          <a:noFill/>
        </p:spPr>
        <p:txBody>
          <a:bodyPr>
            <a:normAutofit/>
          </a:bodyPr>
          <a:lstStyle>
            <a:lvl1pPr marL="0" indent="0">
              <a:buNone/>
              <a:defRPr/>
            </a:lvl1pPr>
          </a:lstStyle>
          <a:p>
            <a:pPr algn="l"/>
            <a:r>
              <a:rPr lang="en-US">
                <a:latin typeface="Open dyslexia"/>
                <a:ea typeface="Open Sans" panose="020B0606030504020204" pitchFamily="34" charset="0"/>
                <a:cs typeface="Open Sans" panose="020B0606030504020204" pitchFamily="34" charset="0"/>
              </a:rPr>
              <a:t>Click to edit Master subtitle style</a:t>
            </a:r>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F656E084-57E4-FE1A-FC46-EBDD159604B5}"/>
              </a:ext>
            </a:extLst>
          </p:cNvPr>
          <p:cNvSpPr txBox="1"/>
          <p:nvPr/>
        </p:nvSpPr>
        <p:spPr>
          <a:xfrm>
            <a:off x="0" y="4605248"/>
            <a:ext cx="9720036" cy="1431161"/>
          </a:xfrm>
          <a:prstGeom prst="rect">
            <a:avLst/>
          </a:prstGeom>
          <a:noFill/>
        </p:spPr>
        <p:txBody>
          <a:bodyPr wrap="square" rtlCol="0">
            <a:spAutoFit/>
          </a:bodyPr>
          <a:lstStyle/>
          <a:p>
            <a:pPr algn="ctr"/>
            <a:r>
              <a:rPr lang="en-GB" sz="4200">
                <a:solidFill>
                  <a:schemeClr val="bg2">
                    <a:lumMod val="25000"/>
                  </a:schemeClr>
                </a:solidFill>
                <a:latin typeface="Open dyslexia"/>
              </a:rPr>
              <a:t>Suffolk Signs of Safety, Trauma Informed Restorative Approach (SOS</a:t>
            </a:r>
            <a:r>
              <a:rPr lang="en-GB" sz="4200">
                <a:solidFill>
                  <a:schemeClr val="accent2"/>
                </a:solidFill>
                <a:latin typeface="Open dyslexia"/>
              </a:rPr>
              <a:t>+</a:t>
            </a:r>
            <a:r>
              <a:rPr lang="en-GB" sz="4200">
                <a:solidFill>
                  <a:schemeClr val="bg2">
                    <a:lumMod val="25000"/>
                  </a:schemeClr>
                </a:solidFill>
                <a:latin typeface="Open dyslexia"/>
              </a:rPr>
              <a:t>)</a:t>
            </a:r>
          </a:p>
        </p:txBody>
      </p:sp>
      <p:sp>
        <p:nvSpPr>
          <p:cNvPr id="6" name="TextBox 5">
            <a:extLst>
              <a:ext uri="{FF2B5EF4-FFF2-40B4-BE49-F238E27FC236}">
                <a16:creationId xmlns:a16="http://schemas.microsoft.com/office/drawing/2014/main" id="{75CB88C9-ACC6-8C18-C4B2-695D09E9D07A}"/>
              </a:ext>
            </a:extLst>
          </p:cNvPr>
          <p:cNvSpPr txBox="1"/>
          <p:nvPr/>
        </p:nvSpPr>
        <p:spPr>
          <a:xfrm>
            <a:off x="3460391" y="9906731"/>
            <a:ext cx="17300040" cy="369332"/>
          </a:xfrm>
          <a:prstGeom prst="rect">
            <a:avLst/>
          </a:prstGeom>
          <a:noFill/>
        </p:spPr>
        <p:txBody>
          <a:bodyPr wrap="square" rtlCol="0">
            <a:spAutoFit/>
          </a:bodyPr>
          <a:lstStyle/>
          <a:p>
            <a:r>
              <a:rPr lang="en-GB" sz="1800">
                <a:solidFill>
                  <a:schemeClr val="bg2">
                    <a:lumMod val="25000"/>
                  </a:schemeClr>
                </a:solidFill>
              </a:rPr>
              <a:t>This document and the approach, has been prepared by Suffolk County Council, who own intellectual properties.</a:t>
            </a:r>
          </a:p>
        </p:txBody>
      </p:sp>
      <p:pic>
        <p:nvPicPr>
          <p:cNvPr id="13" name="Picture 12" descr="Diagram&#10;&#10;Description automatically generated">
            <a:extLst>
              <a:ext uri="{FF2B5EF4-FFF2-40B4-BE49-F238E27FC236}">
                <a16:creationId xmlns:a16="http://schemas.microsoft.com/office/drawing/2014/main" id="{9A762E0F-AE3D-7AF4-8A1E-507A69C66B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7575" y="1023794"/>
            <a:ext cx="8239413" cy="8239413"/>
          </a:xfrm>
          <a:prstGeom prst="rect">
            <a:avLst/>
          </a:prstGeom>
        </p:spPr>
      </p:pic>
    </p:spTree>
    <p:extLst>
      <p:ext uri="{BB962C8B-B14F-4D97-AF65-F5344CB8AC3E}">
        <p14:creationId xmlns:p14="http://schemas.microsoft.com/office/powerpoint/2010/main" val="34130405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8DB25-C2E1-9519-9CAF-2962C0DCB9C3}"/>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C5DBA31-7595-92AF-A54A-04EB34E8ED72}"/>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52F58D-7750-B08A-D9F8-40DE180BCE6A}"/>
              </a:ext>
            </a:extLst>
          </p:cNvPr>
          <p:cNvSpPr>
            <a:spLocks noGrp="1"/>
          </p:cNvSpPr>
          <p:nvPr>
            <p:ph type="dt" sz="half" idx="10"/>
          </p:nvPr>
        </p:nvSpPr>
        <p:spPr/>
        <p:txBody>
          <a:bodyPr/>
          <a:lstStyle/>
          <a:p>
            <a:fld id="{48C91950-5A99-437A-9221-61A7B2E3D8D5}" type="datetimeFigureOut">
              <a:rPr lang="en-GB" smtClean="0"/>
              <a:t>30/09/2025</a:t>
            </a:fld>
            <a:endParaRPr lang="en-GB"/>
          </a:p>
        </p:txBody>
      </p:sp>
      <p:sp>
        <p:nvSpPr>
          <p:cNvPr id="5" name="Footer Placeholder 4">
            <a:extLst>
              <a:ext uri="{FF2B5EF4-FFF2-40B4-BE49-F238E27FC236}">
                <a16:creationId xmlns:a16="http://schemas.microsoft.com/office/drawing/2014/main" id="{318A2ACB-73A9-5976-66FE-BBFA501097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D40FDCB-B147-CB2F-B518-53CCC3E8B367}"/>
              </a:ext>
            </a:extLst>
          </p:cNvPr>
          <p:cNvSpPr>
            <a:spLocks noGrp="1"/>
          </p:cNvSpPr>
          <p:nvPr>
            <p:ph type="sldNum" sz="quarter" idx="12"/>
          </p:nvPr>
        </p:nvSpPr>
        <p:spPr/>
        <p:txBody>
          <a:bodyPr/>
          <a:lstStyle/>
          <a:p>
            <a:fld id="{9E10BC6F-4625-4919-9DEA-9008ED6EF810}" type="slidenum">
              <a:rPr lang="en-GB" smtClean="0"/>
              <a:t>‹#›</a:t>
            </a:fld>
            <a:endParaRPr lang="en-GB"/>
          </a:p>
        </p:txBody>
      </p:sp>
    </p:spTree>
    <p:extLst>
      <p:ext uri="{BB962C8B-B14F-4D97-AF65-F5344CB8AC3E}">
        <p14:creationId xmlns:p14="http://schemas.microsoft.com/office/powerpoint/2010/main" val="6065150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2EEF5081-FEA0-A8FE-21B8-B60BAD9046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399094" y="136490"/>
            <a:ext cx="1728887" cy="1728887"/>
          </a:xfrm>
          <a:prstGeom prst="rect">
            <a:avLst/>
          </a:prstGeom>
        </p:spPr>
      </p:pic>
      <p:pic>
        <p:nvPicPr>
          <p:cNvPr id="4" name="Picture 3">
            <a:extLst>
              <a:ext uri="{FF2B5EF4-FFF2-40B4-BE49-F238E27FC236}">
                <a16:creationId xmlns:a16="http://schemas.microsoft.com/office/drawing/2014/main" id="{C6ECA263-3C95-71C7-0129-4AE49FDA5536}"/>
              </a:ext>
            </a:extLst>
          </p:cNvPr>
          <p:cNvPicPr>
            <a:picLocks noChangeAspect="1"/>
          </p:cNvPicPr>
          <p:nvPr/>
        </p:nvPicPr>
        <p:blipFill>
          <a:blip r:embed="rId3"/>
          <a:stretch>
            <a:fillRect/>
          </a:stretch>
        </p:blipFill>
        <p:spPr>
          <a:xfrm>
            <a:off x="489652" y="9356862"/>
            <a:ext cx="3401864" cy="804741"/>
          </a:xfrm>
          <a:prstGeom prst="rect">
            <a:avLst/>
          </a:prstGeom>
        </p:spPr>
      </p:pic>
    </p:spTree>
    <p:extLst>
      <p:ext uri="{BB962C8B-B14F-4D97-AF65-F5344CB8AC3E}">
        <p14:creationId xmlns:p14="http://schemas.microsoft.com/office/powerpoint/2010/main" val="3642265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E1A06-8754-4870-9E44-E39BADAD9845}"/>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3527F020-BBC3-49BB-91C2-5B2CBD64B3C5}"/>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767C0C22-EBDA-4130-87AE-CB28BC19B077}"/>
              </a:ext>
            </a:extLst>
          </p:cNvPr>
          <p:cNvSpPr>
            <a:spLocks noGrp="1"/>
          </p:cNvSpPr>
          <p:nvPr>
            <p:ph type="dt" sz="half" idx="10"/>
          </p:nvPr>
        </p:nvSpPr>
        <p:spPr/>
        <p:txBody>
          <a:bodyPr/>
          <a:lstStyle/>
          <a:p>
            <a:fld id="{82EDB8D0-98ED-4B86-9D5F-E61ADC70144D}" type="datetimeFigureOut">
              <a:rPr lang="en-US" smtClean="0"/>
              <a:t>9/30/2025</a:t>
            </a:fld>
            <a:endParaRPr lang="en-US"/>
          </a:p>
        </p:txBody>
      </p:sp>
      <p:sp>
        <p:nvSpPr>
          <p:cNvPr id="5" name="Footer Placeholder 4">
            <a:extLst>
              <a:ext uri="{FF2B5EF4-FFF2-40B4-BE49-F238E27FC236}">
                <a16:creationId xmlns:a16="http://schemas.microsoft.com/office/drawing/2014/main" id="{E2A419A8-07CA-4A4C-AEC2-C40D4D50AF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FA7B86-E610-42EA-B4DC-C2F447785273}"/>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8A7BA06D-B3FF-4E91-8639-B4569AE3AA23}"/>
              </a:ext>
            </a:extLst>
          </p:cNvPr>
          <p:cNvSpPr/>
          <p:nvPr/>
        </p:nvSpPr>
        <p:spPr>
          <a:xfrm>
            <a:off x="15313043" y="2"/>
            <a:ext cx="1702599" cy="716996"/>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Arc 7">
            <a:extLst>
              <a:ext uri="{FF2B5EF4-FFF2-40B4-BE49-F238E27FC236}">
                <a16:creationId xmlns:a16="http://schemas.microsoft.com/office/drawing/2014/main" id="{2B30C86D-5A07-48BC-9C9D-6F9A2DB1E9E1}"/>
              </a:ext>
            </a:extLst>
          </p:cNvPr>
          <p:cNvSpPr/>
          <p:nvPr/>
        </p:nvSpPr>
        <p:spPr>
          <a:xfrm rot="10800000" flipV="1">
            <a:off x="833566" y="1597244"/>
            <a:ext cx="6125150" cy="6125150"/>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36235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1257300" y="2738437"/>
            <a:ext cx="15773400" cy="5789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E82FA1-02B7-467E-9F16-D178149407C5}"/>
              </a:ext>
            </a:extLst>
          </p:cNvPr>
          <p:cNvSpPr>
            <a:spLocks noGrp="1"/>
          </p:cNvSpPr>
          <p:nvPr>
            <p:ph type="dt" sz="half" idx="10"/>
          </p:nvPr>
        </p:nvSpPr>
        <p:spPr/>
        <p:txBody>
          <a:bodyPr/>
          <a:lstStyle/>
          <a:p>
            <a:fld id="{82EDB8D0-98ED-4B86-9D5F-E61ADC70144D}" type="datetimeFigureOut">
              <a:rPr lang="en-US" smtClean="0"/>
              <a:t>9/30/2025</a:t>
            </a:fld>
            <a:endParaRPr lang="en-US"/>
          </a:p>
        </p:txBody>
      </p:sp>
      <p:sp>
        <p:nvSpPr>
          <p:cNvPr id="5" name="Footer Placeholder 4">
            <a:extLst>
              <a:ext uri="{FF2B5EF4-FFF2-40B4-BE49-F238E27FC236}">
                <a16:creationId xmlns:a16="http://schemas.microsoft.com/office/drawing/2014/main" id="{6D389247-FB8A-4494-859B-B3754B02A5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CA5B62-3338-46A5-B381-A63B88CB0DDA}"/>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23DA7759-3209-4FE2-96D1-4EEDD81E9EA0}"/>
              </a:ext>
            </a:extLst>
          </p:cNvPr>
          <p:cNvSpPr/>
          <p:nvPr/>
        </p:nvSpPr>
        <p:spPr>
          <a:xfrm>
            <a:off x="15741650" y="3"/>
            <a:ext cx="1273992" cy="536502"/>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41460DAD-8769-4C9F-9C8C-BB0443909D76}"/>
              </a:ext>
            </a:extLst>
          </p:cNvPr>
          <p:cNvSpPr/>
          <p:nvPr/>
        </p:nvSpPr>
        <p:spPr>
          <a:xfrm flipH="1">
            <a:off x="185305" y="8576858"/>
            <a:ext cx="2657414" cy="1710143"/>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03085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C0001-5D76-45A0-A9F4-7172BDDD5D28}"/>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9E1462C4-0E4B-4DB7-A8BF-FE55142760AF}"/>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A5F313-1240-47AE-A026-7F349292B5CA}"/>
              </a:ext>
            </a:extLst>
          </p:cNvPr>
          <p:cNvSpPr>
            <a:spLocks noGrp="1"/>
          </p:cNvSpPr>
          <p:nvPr>
            <p:ph type="dt" sz="half" idx="10"/>
          </p:nvPr>
        </p:nvSpPr>
        <p:spPr/>
        <p:txBody>
          <a:bodyPr/>
          <a:lstStyle/>
          <a:p>
            <a:fld id="{82EDB8D0-98ED-4B86-9D5F-E61ADC70144D}" type="datetimeFigureOut">
              <a:rPr lang="en-US" smtClean="0"/>
              <a:t>9/30/2025</a:t>
            </a:fld>
            <a:endParaRPr lang="en-US"/>
          </a:p>
        </p:txBody>
      </p:sp>
      <p:sp>
        <p:nvSpPr>
          <p:cNvPr id="5" name="Footer Placeholder 4">
            <a:extLst>
              <a:ext uri="{FF2B5EF4-FFF2-40B4-BE49-F238E27FC236}">
                <a16:creationId xmlns:a16="http://schemas.microsoft.com/office/drawing/2014/main" id="{22448158-6132-4335-B8E1-F6A8963837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94C5B6-1598-48B4-9B3A-3078FDBE90B7}"/>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9" name="Freeform: Shape 8">
            <a:extLst>
              <a:ext uri="{FF2B5EF4-FFF2-40B4-BE49-F238E27FC236}">
                <a16:creationId xmlns:a16="http://schemas.microsoft.com/office/drawing/2014/main" id="{FEDBDD32-D3EE-4848-A112-BA814D4631CD}"/>
              </a:ext>
            </a:extLst>
          </p:cNvPr>
          <p:cNvSpPr/>
          <p:nvPr/>
        </p:nvSpPr>
        <p:spPr>
          <a:xfrm>
            <a:off x="15313043" y="2"/>
            <a:ext cx="1702599" cy="716996"/>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Arc 9">
            <a:extLst>
              <a:ext uri="{FF2B5EF4-FFF2-40B4-BE49-F238E27FC236}">
                <a16:creationId xmlns:a16="http://schemas.microsoft.com/office/drawing/2014/main" id="{61350361-843C-49D0-BD6A-ECDBA3842BA0}"/>
              </a:ext>
            </a:extLst>
          </p:cNvPr>
          <p:cNvSpPr/>
          <p:nvPr/>
        </p:nvSpPr>
        <p:spPr>
          <a:xfrm rot="10800000" flipV="1">
            <a:off x="833566" y="1597244"/>
            <a:ext cx="6125150" cy="6125150"/>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18990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FD05-2CB2-4A7E-89E7-57615BA82B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9532B8-D460-476D-816F-725E8D96C0A4}"/>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F7120F-70AF-4ED5-B364-3AA55C6B44B6}"/>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D8B65F-F709-469F-9961-4D01896CAA12}"/>
              </a:ext>
            </a:extLst>
          </p:cNvPr>
          <p:cNvSpPr>
            <a:spLocks noGrp="1"/>
          </p:cNvSpPr>
          <p:nvPr>
            <p:ph type="dt" sz="half" idx="10"/>
          </p:nvPr>
        </p:nvSpPr>
        <p:spPr/>
        <p:txBody>
          <a:bodyPr/>
          <a:lstStyle/>
          <a:p>
            <a:fld id="{82EDB8D0-98ED-4B86-9D5F-E61ADC70144D}" type="datetimeFigureOut">
              <a:rPr lang="en-US" smtClean="0"/>
              <a:t>9/30/2025</a:t>
            </a:fld>
            <a:endParaRPr lang="en-US"/>
          </a:p>
        </p:txBody>
      </p:sp>
      <p:sp>
        <p:nvSpPr>
          <p:cNvPr id="6" name="Footer Placeholder 5">
            <a:extLst>
              <a:ext uri="{FF2B5EF4-FFF2-40B4-BE49-F238E27FC236}">
                <a16:creationId xmlns:a16="http://schemas.microsoft.com/office/drawing/2014/main" id="{B781C6BC-B23D-48BC-AD44-654DDB8D01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00D60B-86A1-479D-BCE8-06D2C3DBC94E}"/>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B4EC5136-99DA-40B5-8F79-5C3A56D38BA1}"/>
              </a:ext>
            </a:extLst>
          </p:cNvPr>
          <p:cNvSpPr/>
          <p:nvPr/>
        </p:nvSpPr>
        <p:spPr>
          <a:xfrm rot="16200000">
            <a:off x="-583399" y="7261791"/>
            <a:ext cx="2606102" cy="1439304"/>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4F8FB775-26C4-41BA-837C-4478D48D2157}"/>
              </a:ext>
            </a:extLst>
          </p:cNvPr>
          <p:cNvSpPr/>
          <p:nvPr/>
        </p:nvSpPr>
        <p:spPr>
          <a:xfrm>
            <a:off x="15741650" y="3"/>
            <a:ext cx="1273992" cy="536502"/>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87028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2983E-E761-4429-9203-7FE8B2DB67E4}"/>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21E9B7-62BE-49BA-AC6B-55250D66277F}"/>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BC41A3FD-B90A-4C31-BD6B-581F9E2E0E5E}"/>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0D1D55-B722-4968-B171-AF3B462DDAD8}"/>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D71085A8-02C2-4E7F-935E-5AEECBAD19BE}"/>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8A5018-8A77-40E8-B159-4894ECF228B1}"/>
              </a:ext>
            </a:extLst>
          </p:cNvPr>
          <p:cNvSpPr>
            <a:spLocks noGrp="1"/>
          </p:cNvSpPr>
          <p:nvPr>
            <p:ph type="dt" sz="half" idx="10"/>
          </p:nvPr>
        </p:nvSpPr>
        <p:spPr/>
        <p:txBody>
          <a:bodyPr/>
          <a:lstStyle/>
          <a:p>
            <a:fld id="{82EDB8D0-98ED-4B86-9D5F-E61ADC70144D}" type="datetimeFigureOut">
              <a:rPr lang="en-US" smtClean="0"/>
              <a:t>9/30/2025</a:t>
            </a:fld>
            <a:endParaRPr lang="en-US"/>
          </a:p>
        </p:txBody>
      </p:sp>
      <p:sp>
        <p:nvSpPr>
          <p:cNvPr id="8" name="Footer Placeholder 7">
            <a:extLst>
              <a:ext uri="{FF2B5EF4-FFF2-40B4-BE49-F238E27FC236}">
                <a16:creationId xmlns:a16="http://schemas.microsoft.com/office/drawing/2014/main" id="{8AD79441-8908-4461-9FDD-BCE6388370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D29F7D-B101-4950-A2C0-F350FB26D45F}"/>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10" name="Freeform: Shape 9">
            <a:extLst>
              <a:ext uri="{FF2B5EF4-FFF2-40B4-BE49-F238E27FC236}">
                <a16:creationId xmlns:a16="http://schemas.microsoft.com/office/drawing/2014/main" id="{862D7398-9A79-4B24-9C7D-F0DEED57C70B}"/>
              </a:ext>
            </a:extLst>
          </p:cNvPr>
          <p:cNvSpPr/>
          <p:nvPr/>
        </p:nvSpPr>
        <p:spPr>
          <a:xfrm rot="16200000">
            <a:off x="-583399" y="7261791"/>
            <a:ext cx="2606102" cy="1439304"/>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C07F28CD-1873-4E36-A064-2D25E0A85017}"/>
              </a:ext>
            </a:extLst>
          </p:cNvPr>
          <p:cNvSpPr/>
          <p:nvPr/>
        </p:nvSpPr>
        <p:spPr>
          <a:xfrm>
            <a:off x="15741650" y="3"/>
            <a:ext cx="1273992" cy="536502"/>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099107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4D3190-B78C-42F1-9D62-F523886BBE51}"/>
              </a:ext>
            </a:extLst>
          </p:cNvPr>
          <p:cNvSpPr>
            <a:spLocks noGrp="1"/>
          </p:cNvSpPr>
          <p:nvPr>
            <p:ph type="dt" sz="half" idx="10"/>
          </p:nvPr>
        </p:nvSpPr>
        <p:spPr/>
        <p:txBody>
          <a:bodyPr/>
          <a:lstStyle/>
          <a:p>
            <a:fld id="{82EDB8D0-98ED-4B86-9D5F-E61ADC70144D}" type="datetimeFigureOut">
              <a:rPr lang="en-US" smtClean="0"/>
              <a:t>9/30/2025</a:t>
            </a:fld>
            <a:endParaRPr lang="en-US"/>
          </a:p>
        </p:txBody>
      </p:sp>
      <p:sp>
        <p:nvSpPr>
          <p:cNvPr id="4" name="Footer Placeholder 3">
            <a:extLst>
              <a:ext uri="{FF2B5EF4-FFF2-40B4-BE49-F238E27FC236}">
                <a16:creationId xmlns:a16="http://schemas.microsoft.com/office/drawing/2014/main" id="{EA381C40-F9FC-4D58-8508-F0632DF5A0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6" name="Freeform: Shape 5">
            <a:extLst>
              <a:ext uri="{FF2B5EF4-FFF2-40B4-BE49-F238E27FC236}">
                <a16:creationId xmlns:a16="http://schemas.microsoft.com/office/drawing/2014/main" id="{DC13EF9C-0B5A-4364-91AA-E5DD5B536E54}"/>
              </a:ext>
            </a:extLst>
          </p:cNvPr>
          <p:cNvSpPr/>
          <p:nvPr/>
        </p:nvSpPr>
        <p:spPr>
          <a:xfrm rot="16200000">
            <a:off x="-583399" y="7261791"/>
            <a:ext cx="2606102" cy="1439304"/>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8F674475-6327-490A-BD7F-084F5C07F2E4}"/>
              </a:ext>
            </a:extLst>
          </p:cNvPr>
          <p:cNvSpPr/>
          <p:nvPr/>
        </p:nvSpPr>
        <p:spPr>
          <a:xfrm>
            <a:off x="15741650" y="3"/>
            <a:ext cx="1273992" cy="536502"/>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57255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024287-C9B9-48AC-8E4D-A282DE2F44F5}"/>
              </a:ext>
            </a:extLst>
          </p:cNvPr>
          <p:cNvSpPr>
            <a:spLocks noGrp="1"/>
          </p:cNvSpPr>
          <p:nvPr>
            <p:ph type="dt" sz="half" idx="10"/>
          </p:nvPr>
        </p:nvSpPr>
        <p:spPr/>
        <p:txBody>
          <a:bodyPr/>
          <a:lstStyle/>
          <a:p>
            <a:fld id="{82EDB8D0-98ED-4B86-9D5F-E61ADC70144D}" type="datetimeFigureOut">
              <a:rPr lang="en-US" smtClean="0"/>
              <a:t>9/30/2025</a:t>
            </a:fld>
            <a:endParaRPr lang="en-US"/>
          </a:p>
        </p:txBody>
      </p:sp>
      <p:sp>
        <p:nvSpPr>
          <p:cNvPr id="3" name="Footer Placeholder 2">
            <a:extLst>
              <a:ext uri="{FF2B5EF4-FFF2-40B4-BE49-F238E27FC236}">
                <a16:creationId xmlns:a16="http://schemas.microsoft.com/office/drawing/2014/main" id="{2D34C9A2-75A7-4164-B3B8-E6A9D60BA0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BE73CE-2859-4D49-A9EC-26AF3FBDF6A3}"/>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5" name="Freeform: Shape 4">
            <a:extLst>
              <a:ext uri="{FF2B5EF4-FFF2-40B4-BE49-F238E27FC236}">
                <a16:creationId xmlns:a16="http://schemas.microsoft.com/office/drawing/2014/main" id="{AA5ED585-FEBB-4DAD-84C0-97BEE6C360C3}"/>
              </a:ext>
            </a:extLst>
          </p:cNvPr>
          <p:cNvSpPr/>
          <p:nvPr/>
        </p:nvSpPr>
        <p:spPr>
          <a:xfrm rot="16200000">
            <a:off x="-583399" y="7261791"/>
            <a:ext cx="2606102" cy="1439304"/>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EF6AC352-A720-4DB3-87CA-A33B0607CA2F}"/>
              </a:ext>
            </a:extLst>
          </p:cNvPr>
          <p:cNvSpPr/>
          <p:nvPr/>
        </p:nvSpPr>
        <p:spPr>
          <a:xfrm>
            <a:off x="15741650" y="3"/>
            <a:ext cx="1273992" cy="536502"/>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67841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FC812-4DB6-4F98-9404-29C191D3BAD7}"/>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92F0855E-0CD6-47DD-B648-4C84C783D784}"/>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50082B-17D7-4D61-8AEB-81517D85D25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1A70783-FF31-4C4E-9196-EB169B209747}"/>
              </a:ext>
            </a:extLst>
          </p:cNvPr>
          <p:cNvSpPr>
            <a:spLocks noGrp="1"/>
          </p:cNvSpPr>
          <p:nvPr>
            <p:ph type="dt" sz="half" idx="10"/>
          </p:nvPr>
        </p:nvSpPr>
        <p:spPr/>
        <p:txBody>
          <a:bodyPr/>
          <a:lstStyle/>
          <a:p>
            <a:fld id="{82EDB8D0-98ED-4B86-9D5F-E61ADC70144D}" type="datetimeFigureOut">
              <a:rPr lang="en-US" smtClean="0"/>
              <a:t>9/30/2025</a:t>
            </a:fld>
            <a:endParaRPr lang="en-US"/>
          </a:p>
        </p:txBody>
      </p:sp>
      <p:sp>
        <p:nvSpPr>
          <p:cNvPr id="6" name="Footer Placeholder 5">
            <a:extLst>
              <a:ext uri="{FF2B5EF4-FFF2-40B4-BE49-F238E27FC236}">
                <a16:creationId xmlns:a16="http://schemas.microsoft.com/office/drawing/2014/main" id="{7D92E260-747D-40FD-A062-9DD5E6835A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7E50A0-1E05-49C5-88C9-46267751201F}"/>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2C155C63-9F58-4422-B669-F97486280671}"/>
              </a:ext>
            </a:extLst>
          </p:cNvPr>
          <p:cNvSpPr/>
          <p:nvPr/>
        </p:nvSpPr>
        <p:spPr>
          <a:xfrm rot="16200000">
            <a:off x="-583399" y="7261791"/>
            <a:ext cx="2606102" cy="1439304"/>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385DBA62-0EDB-47AA-86C7-90463BC9B308}"/>
              </a:ext>
            </a:extLst>
          </p:cNvPr>
          <p:cNvSpPr/>
          <p:nvPr/>
        </p:nvSpPr>
        <p:spPr>
          <a:xfrm>
            <a:off x="15741650" y="3"/>
            <a:ext cx="1273992" cy="536502"/>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1860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D7521-E43D-41D1-B458-26B20DC6DDD8}"/>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A2472CF2-2653-4B98-A416-D7A0A860ECE0}"/>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p>
        </p:txBody>
      </p:sp>
      <p:sp>
        <p:nvSpPr>
          <p:cNvPr id="4" name="Text Placeholder 3">
            <a:extLst>
              <a:ext uri="{FF2B5EF4-FFF2-40B4-BE49-F238E27FC236}">
                <a16:creationId xmlns:a16="http://schemas.microsoft.com/office/drawing/2014/main" id="{A6EF87F5-0B10-4AC7-9599-F088C5E796D7}"/>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62A07CB7-0520-4D64-B76C-C31AC557832D}"/>
              </a:ext>
            </a:extLst>
          </p:cNvPr>
          <p:cNvSpPr>
            <a:spLocks noGrp="1"/>
          </p:cNvSpPr>
          <p:nvPr>
            <p:ph type="dt" sz="half" idx="10"/>
          </p:nvPr>
        </p:nvSpPr>
        <p:spPr/>
        <p:txBody>
          <a:bodyPr/>
          <a:lstStyle/>
          <a:p>
            <a:fld id="{82EDB8D0-98ED-4B86-9D5F-E61ADC70144D}" type="datetimeFigureOut">
              <a:rPr lang="en-US" smtClean="0"/>
              <a:t>9/30/2025</a:t>
            </a:fld>
            <a:endParaRPr lang="en-US"/>
          </a:p>
        </p:txBody>
      </p:sp>
      <p:sp>
        <p:nvSpPr>
          <p:cNvPr id="6" name="Footer Placeholder 5">
            <a:extLst>
              <a:ext uri="{FF2B5EF4-FFF2-40B4-BE49-F238E27FC236}">
                <a16:creationId xmlns:a16="http://schemas.microsoft.com/office/drawing/2014/main" id="{92EEB226-AD45-45DF-AAB5-5513AE732A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E96AEB-9481-4CCE-B110-FEDD334835B8}"/>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6BA9707F-7BCE-464F-BF45-E216527084EE}"/>
              </a:ext>
            </a:extLst>
          </p:cNvPr>
          <p:cNvSpPr/>
          <p:nvPr/>
        </p:nvSpPr>
        <p:spPr>
          <a:xfrm rot="16200000">
            <a:off x="-583399" y="7261791"/>
            <a:ext cx="2606102" cy="1439304"/>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C589723-2CC8-49D1-B4E1-36FECED6A2D7}"/>
              </a:ext>
            </a:extLst>
          </p:cNvPr>
          <p:cNvSpPr/>
          <p:nvPr/>
        </p:nvSpPr>
        <p:spPr>
          <a:xfrm>
            <a:off x="15741650" y="3"/>
            <a:ext cx="1273992" cy="536502"/>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288886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6E5D1-6D19-4E7F-9B4E-42326B7716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D2A06C-F91A-4ADC-9CD2-61F0A4D7EE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43AA9A-2280-4F63-8B3D-20742AE6901F}"/>
              </a:ext>
            </a:extLst>
          </p:cNvPr>
          <p:cNvSpPr>
            <a:spLocks noGrp="1"/>
          </p:cNvSpPr>
          <p:nvPr>
            <p:ph type="dt" sz="half" idx="10"/>
          </p:nvPr>
        </p:nvSpPr>
        <p:spPr/>
        <p:txBody>
          <a:bodyPr/>
          <a:lstStyle/>
          <a:p>
            <a:fld id="{82EDB8D0-98ED-4B86-9D5F-E61ADC70144D}" type="datetimeFigureOut">
              <a:rPr lang="en-US" smtClean="0"/>
              <a:t>9/30/2025</a:t>
            </a:fld>
            <a:endParaRPr lang="en-US"/>
          </a:p>
        </p:txBody>
      </p:sp>
      <p:sp>
        <p:nvSpPr>
          <p:cNvPr id="5" name="Footer Placeholder 4">
            <a:extLst>
              <a:ext uri="{FF2B5EF4-FFF2-40B4-BE49-F238E27FC236}">
                <a16:creationId xmlns:a16="http://schemas.microsoft.com/office/drawing/2014/main" id="{E40D986B-E58E-43B6-8A80-FFA9D8F748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140D36-2E71-4F27-967F-7A3E4C6EE197}"/>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C1609904-5327-4D2C-A445-B270A00F3B5F}"/>
              </a:ext>
            </a:extLst>
          </p:cNvPr>
          <p:cNvSpPr/>
          <p:nvPr/>
        </p:nvSpPr>
        <p:spPr>
          <a:xfrm rot="16200000">
            <a:off x="-583399" y="7261791"/>
            <a:ext cx="2606102" cy="1439304"/>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30FC7BEC-08C5-4D95-9C84-B48BC8AD1C94}"/>
              </a:ext>
            </a:extLst>
          </p:cNvPr>
          <p:cNvSpPr/>
          <p:nvPr/>
        </p:nvSpPr>
        <p:spPr>
          <a:xfrm>
            <a:off x="15741650" y="3"/>
            <a:ext cx="1273992" cy="536502"/>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02282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1FEA3D-0C7F-45CD-B6A0-942F707B3632}"/>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8B8A12-BCE6-4D03-A637-1DEC8924BEF9}"/>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749755-9FF4-428A-AEB7-1A6477466741}"/>
              </a:ext>
            </a:extLst>
          </p:cNvPr>
          <p:cNvSpPr>
            <a:spLocks noGrp="1"/>
          </p:cNvSpPr>
          <p:nvPr>
            <p:ph type="dt" sz="half" idx="10"/>
          </p:nvPr>
        </p:nvSpPr>
        <p:spPr/>
        <p:txBody>
          <a:bodyPr/>
          <a:lstStyle/>
          <a:p>
            <a:fld id="{82EDB8D0-98ED-4B86-9D5F-E61ADC70144D}" type="datetimeFigureOut">
              <a:rPr lang="en-US" smtClean="0"/>
              <a:t>9/30/2025</a:t>
            </a:fld>
            <a:endParaRPr lang="en-US"/>
          </a:p>
        </p:txBody>
      </p:sp>
      <p:sp>
        <p:nvSpPr>
          <p:cNvPr id="5" name="Footer Placeholder 4">
            <a:extLst>
              <a:ext uri="{FF2B5EF4-FFF2-40B4-BE49-F238E27FC236}">
                <a16:creationId xmlns:a16="http://schemas.microsoft.com/office/drawing/2014/main" id="{A5141836-11E2-49FD-877D-53B74514A9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D24C42-4B05-4EEF-BE14-29041EC9C0E5}"/>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5BADDEB1-F604-408B-B02A-A2814606E6AF}"/>
              </a:ext>
            </a:extLst>
          </p:cNvPr>
          <p:cNvSpPr/>
          <p:nvPr/>
        </p:nvSpPr>
        <p:spPr>
          <a:xfrm rot="16200000">
            <a:off x="-583399" y="7261791"/>
            <a:ext cx="2606102" cy="1439304"/>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D8DF7987-332F-4D6C-81C3-990F39C76C96}"/>
              </a:ext>
            </a:extLst>
          </p:cNvPr>
          <p:cNvSpPr/>
          <p:nvPr/>
        </p:nvSpPr>
        <p:spPr>
          <a:xfrm>
            <a:off x="15741650" y="3"/>
            <a:ext cx="1273992" cy="536502"/>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028173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0DD4D-D78C-8143-62B4-E578FBF3F599}"/>
              </a:ext>
            </a:extLst>
          </p:cNvPr>
          <p:cNvSpPr>
            <a:spLocks noGrp="1"/>
          </p:cNvSpPr>
          <p:nvPr>
            <p:ph type="title"/>
          </p:nvPr>
        </p:nvSpPr>
        <p:spPr>
          <a:xfrm>
            <a:off x="522514" y="1290119"/>
            <a:ext cx="14238515" cy="1245912"/>
          </a:xfrm>
        </p:spPr>
        <p:txBody>
          <a:bodyPr>
            <a:normAutofit/>
          </a:bodyPr>
          <a:lstStyle>
            <a:lvl1pPr>
              <a:defRPr sz="3600" b="1" i="0" baseline="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E111B9E3-D53D-F2CF-702F-2B6EDA94A9F8}"/>
              </a:ext>
            </a:extLst>
          </p:cNvPr>
          <p:cNvSpPr>
            <a:spLocks noGrp="1"/>
          </p:cNvSpPr>
          <p:nvPr>
            <p:ph idx="1"/>
          </p:nvPr>
        </p:nvSpPr>
        <p:spPr>
          <a:xfrm>
            <a:off x="551985" y="2628900"/>
            <a:ext cx="17020794" cy="6636543"/>
          </a:xfrm>
        </p:spPr>
        <p:txBody>
          <a:bodyPr>
            <a:normAutofit/>
          </a:bodyPr>
          <a:lstStyle>
            <a:lvl1pPr>
              <a:defRPr sz="2400" baseline="0"/>
            </a:lvl1pPr>
          </a:lstStyle>
          <a:p>
            <a:pPr lvl="0"/>
            <a:r>
              <a:rPr lang="en-GB"/>
              <a:t>Click to edit Master text style</a:t>
            </a:r>
          </a:p>
        </p:txBody>
      </p:sp>
      <p:sp>
        <p:nvSpPr>
          <p:cNvPr id="7" name="Rectangle 6">
            <a:extLst>
              <a:ext uri="{FF2B5EF4-FFF2-40B4-BE49-F238E27FC236}">
                <a16:creationId xmlns:a16="http://schemas.microsoft.com/office/drawing/2014/main" id="{A2A59CC7-EC98-8D14-BC06-0C5EF3790874}"/>
              </a:ext>
            </a:extLst>
          </p:cNvPr>
          <p:cNvSpPr/>
          <p:nvPr userDrawn="1"/>
        </p:nvSpPr>
        <p:spPr>
          <a:xfrm flipH="1">
            <a:off x="706164" y="9383913"/>
            <a:ext cx="16923600" cy="27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6" name="Picture 5" descr="Text, logo&#10;&#10;Description automatically generated">
            <a:extLst>
              <a:ext uri="{FF2B5EF4-FFF2-40B4-BE49-F238E27FC236}">
                <a16:creationId xmlns:a16="http://schemas.microsoft.com/office/drawing/2014/main" id="{FCC1DF22-346A-7879-537E-862B1EE115AE}"/>
              </a:ext>
            </a:extLst>
          </p:cNvPr>
          <p:cNvPicPr>
            <a:picLocks noChangeAspect="1"/>
          </p:cNvPicPr>
          <p:nvPr userDrawn="1"/>
        </p:nvPicPr>
        <p:blipFill>
          <a:blip r:embed="rId2"/>
          <a:stretch>
            <a:fillRect/>
          </a:stretch>
        </p:blipFill>
        <p:spPr>
          <a:xfrm>
            <a:off x="15116175" y="459107"/>
            <a:ext cx="2700000" cy="1460480"/>
          </a:xfrm>
          <a:prstGeom prst="rect">
            <a:avLst/>
          </a:prstGeom>
        </p:spPr>
      </p:pic>
    </p:spTree>
    <p:extLst>
      <p:ext uri="{BB962C8B-B14F-4D97-AF65-F5344CB8AC3E}">
        <p14:creationId xmlns:p14="http://schemas.microsoft.com/office/powerpoint/2010/main" val="221684125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4. Slide Title/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257300" y="2194562"/>
            <a:ext cx="15773400" cy="7070883"/>
          </a:xfrm>
        </p:spPr>
        <p:txBody>
          <a:bodyPr/>
          <a:lstStyle/>
          <a:p>
            <a:pPr lvl="0"/>
            <a:r>
              <a:rPr lang="en-US"/>
              <a:t>Content</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B2ED535D-1064-FA45-AD18-9ECE8C4C9D4B}"/>
              </a:ext>
            </a:extLst>
          </p:cNvPr>
          <p:cNvSpPr>
            <a:spLocks noGrp="1"/>
          </p:cNvSpPr>
          <p:nvPr>
            <p:ph type="title" hasCustomPrompt="1"/>
          </p:nvPr>
        </p:nvSpPr>
        <p:spPr>
          <a:xfrm>
            <a:off x="7874234" y="471835"/>
            <a:ext cx="9924506" cy="801783"/>
          </a:xfrm>
        </p:spPr>
        <p:txBody>
          <a:bodyPr anchor="t">
            <a:normAutofit/>
          </a:bodyPr>
          <a:lstStyle>
            <a:lvl1pPr algn="r">
              <a:defRPr sz="4200">
                <a:solidFill>
                  <a:srgbClr val="008847"/>
                </a:solidFill>
              </a:defRPr>
            </a:lvl1pPr>
          </a:lstStyle>
          <a:p>
            <a:r>
              <a:rPr lang="en-US"/>
              <a:t>Click to add slide title</a:t>
            </a:r>
          </a:p>
        </p:txBody>
      </p:sp>
      <p:sp>
        <p:nvSpPr>
          <p:cNvPr id="6" name="Footer Placeholder 4">
            <a:extLst>
              <a:ext uri="{FF2B5EF4-FFF2-40B4-BE49-F238E27FC236}">
                <a16:creationId xmlns:a16="http://schemas.microsoft.com/office/drawing/2014/main" id="{FE1DFB1B-195E-4140-B4C6-FD25E7D64438}"/>
              </a:ext>
            </a:extLst>
          </p:cNvPr>
          <p:cNvSpPr>
            <a:spLocks noGrp="1"/>
          </p:cNvSpPr>
          <p:nvPr>
            <p:ph type="ftr" sz="quarter" idx="3"/>
          </p:nvPr>
        </p:nvSpPr>
        <p:spPr>
          <a:xfrm>
            <a:off x="487824" y="9534527"/>
            <a:ext cx="6172200" cy="547688"/>
          </a:xfrm>
          <a:prstGeom prst="rect">
            <a:avLst/>
          </a:prstGeom>
        </p:spPr>
        <p:txBody>
          <a:bodyPr vert="horz" lIns="91440" tIns="45720" rIns="91440" bIns="45720" rtlCol="0" anchor="ctr"/>
          <a:lstStyle>
            <a:lvl1pPr algn="l">
              <a:defRPr sz="18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Tree>
    <p:extLst>
      <p:ext uri="{BB962C8B-B14F-4D97-AF65-F5344CB8AC3E}">
        <p14:creationId xmlns:p14="http://schemas.microsoft.com/office/powerpoint/2010/main" val="522128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10" Type="http://schemas.openxmlformats.org/officeDocument/2006/relationships/image" Target="../media/image1.png"/><Relationship Id="rId4" Type="http://schemas.openxmlformats.org/officeDocument/2006/relationships/slideLayout" Target="../slideLayouts/slideLayout22.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10" Type="http://schemas.openxmlformats.org/officeDocument/2006/relationships/image" Target="../media/image1.png"/><Relationship Id="rId4" Type="http://schemas.openxmlformats.org/officeDocument/2006/relationships/slideLayout" Target="../slideLayouts/slideLayout30.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theme" Target="../theme/theme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58.xml"/><Relationship Id="rId7" Type="http://schemas.openxmlformats.org/officeDocument/2006/relationships/slideLayout" Target="../slideLayouts/slideLayout62.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5" Type="http://schemas.openxmlformats.org/officeDocument/2006/relationships/slideLayout" Target="../slideLayouts/slideLayout60.xml"/><Relationship Id="rId4" Type="http://schemas.openxmlformats.org/officeDocument/2006/relationships/slideLayout" Target="../slideLayouts/slideLayout5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9/30/2025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46" r:id="rId1"/>
    <p:sldLayoutId id="2147483747" r:id="rId2"/>
    <p:sldLayoutId id="2147483651" r:id="rId3"/>
    <p:sldLayoutId id="2147483748"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descr="A blue and black text on a black background&#10;&#10;Description automatically generated">
            <a:extLst>
              <a:ext uri="{FF2B5EF4-FFF2-40B4-BE49-F238E27FC236}">
                <a16:creationId xmlns:a16="http://schemas.microsoft.com/office/drawing/2014/main" id="{33124A9C-C4BE-DC66-AF20-97C18166FEB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4859001" y="800100"/>
            <a:ext cx="2882561" cy="1371600"/>
          </a:xfrm>
          <a:prstGeom prst="rect">
            <a:avLst/>
          </a:prstGeom>
        </p:spPr>
      </p:pic>
    </p:spTree>
    <p:extLst>
      <p:ext uri="{BB962C8B-B14F-4D97-AF65-F5344CB8AC3E}">
        <p14:creationId xmlns:p14="http://schemas.microsoft.com/office/powerpoint/2010/main" val="4130656272"/>
      </p:ext>
    </p:extLst>
  </p:cSld>
  <p:clrMap bg1="lt1" tx1="dk1" bg2="lt2" tx2="dk2" accent1="accent1" accent2="accent2" accent3="accent3" accent4="accent4" accent5="accent5" accent6="accent6" hlink="hlink" folHlink="folHlink"/>
  <p:sldLayoutIdLst>
    <p:sldLayoutId id="2147483705" r:id="rId1"/>
    <p:sldLayoutId id="2147483703" r:id="rId2"/>
    <p:sldLayoutId id="2147483704" r:id="rId3"/>
    <p:sldLayoutId id="2147483774" r:id="rId4"/>
    <p:sldLayoutId id="2147483739" r:id="rId5"/>
    <p:sldLayoutId id="2147483741" r:id="rId6"/>
    <p:sldLayoutId id="2147483743" r:id="rId7"/>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blue and black text on a black background&#10;&#10;Description automatically generated">
            <a:extLst>
              <a:ext uri="{FF2B5EF4-FFF2-40B4-BE49-F238E27FC236}">
                <a16:creationId xmlns:a16="http://schemas.microsoft.com/office/drawing/2014/main" id="{CFEC3AD5-DDC9-543A-AC53-73554D101E09}"/>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4859001" y="800100"/>
            <a:ext cx="2882561" cy="1371600"/>
          </a:xfrm>
          <a:prstGeom prst="rect">
            <a:avLst/>
          </a:prstGeom>
        </p:spPr>
      </p:pic>
    </p:spTree>
    <p:extLst>
      <p:ext uri="{BB962C8B-B14F-4D97-AF65-F5344CB8AC3E}">
        <p14:creationId xmlns:p14="http://schemas.microsoft.com/office/powerpoint/2010/main" val="2459091026"/>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6" r:id="rId5"/>
    <p:sldLayoutId id="2147483737" r:id="rId6"/>
    <p:sldLayoutId id="2147483740" r:id="rId7"/>
    <p:sldLayoutId id="2147483742"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descr="A blue and black text on a black background&#10;&#10;Description automatically generated">
            <a:extLst>
              <a:ext uri="{FF2B5EF4-FFF2-40B4-BE49-F238E27FC236}">
                <a16:creationId xmlns:a16="http://schemas.microsoft.com/office/drawing/2014/main" id="{33124A9C-C4BE-DC66-AF20-97C18166FEB6}"/>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4859001" y="800100"/>
            <a:ext cx="2882561" cy="1371600"/>
          </a:xfrm>
          <a:prstGeom prst="rect">
            <a:avLst/>
          </a:prstGeom>
        </p:spPr>
      </p:pic>
    </p:spTree>
    <p:extLst>
      <p:ext uri="{BB962C8B-B14F-4D97-AF65-F5344CB8AC3E}">
        <p14:creationId xmlns:p14="http://schemas.microsoft.com/office/powerpoint/2010/main" val="2554695408"/>
      </p:ext>
    </p:extLst>
  </p:cSld>
  <p:clrMap bg1="lt1" tx1="dk1" bg2="lt2" tx2="dk2" accent1="accent1" accent2="accent2" accent3="accent3" accent4="accent4" accent5="accent5" accent6="accent6" hlink="hlink" folHlink="folHlink"/>
  <p:sldLayoutIdLst>
    <p:sldLayoutId id="2147483713" r:id="rId1"/>
    <p:sldLayoutId id="2147483718" r:id="rId2"/>
    <p:sldLayoutId id="2147483723" r:id="rId3"/>
    <p:sldLayoutId id="2147483719" r:id="rId4"/>
    <p:sldLayoutId id="2147483726" r:id="rId5"/>
    <p:sldLayoutId id="2147483724" r:id="rId6"/>
    <p:sldLayoutId id="2147483725" r:id="rId7"/>
    <p:sldLayoutId id="2147483744" r:id="rId8"/>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2C5DE0-643E-C9EB-0E34-5552B299D58E}"/>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5DE67EF-89F9-8594-F0C0-622D872BE2D4}"/>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3FAADD8-135A-64CC-B8B7-B9EE010FB35E}"/>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5D21E1B0-8EF4-AE47-834B-C80E726E9222}" type="datetimeFigureOut">
              <a:rPr lang="en-US" smtClean="0"/>
              <a:t>9/30/2025</a:t>
            </a:fld>
            <a:endParaRPr lang="en-US"/>
          </a:p>
        </p:txBody>
      </p:sp>
      <p:sp>
        <p:nvSpPr>
          <p:cNvPr id="5" name="Footer Placeholder 4">
            <a:extLst>
              <a:ext uri="{FF2B5EF4-FFF2-40B4-BE49-F238E27FC236}">
                <a16:creationId xmlns:a16="http://schemas.microsoft.com/office/drawing/2014/main" id="{F0B4F8C9-A697-1142-BB2A-28741EE08F45}"/>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03F2981-4DDD-ADFB-72B8-2029B599814D}"/>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A82BCEA-DFBE-854E-A08E-9F97B4C67320}" type="slidenum">
              <a:rPr lang="en-US" smtClean="0"/>
              <a:t>‹#›</a:t>
            </a:fld>
            <a:endParaRPr lang="en-US"/>
          </a:p>
        </p:txBody>
      </p:sp>
    </p:spTree>
    <p:extLst>
      <p:ext uri="{BB962C8B-B14F-4D97-AF65-F5344CB8AC3E}">
        <p14:creationId xmlns:p14="http://schemas.microsoft.com/office/powerpoint/2010/main" val="124701413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752" r:id="rId4"/>
    <p:sldLayoutId id="2147483753" r:id="rId5"/>
    <p:sldLayoutId id="2147483755" r:id="rId6"/>
    <p:sldLayoutId id="2147483749"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3400" y="890050"/>
            <a:ext cx="17041200" cy="11454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623400" y="2304950"/>
            <a:ext cx="17041200" cy="68328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6944916" y="9326434"/>
            <a:ext cx="1097400" cy="787200"/>
          </a:xfrm>
          <a:prstGeom prst="rect">
            <a:avLst/>
          </a:prstGeom>
          <a:noFill/>
          <a:ln>
            <a:noFill/>
          </a:ln>
        </p:spPr>
        <p:txBody>
          <a:bodyPr spcFirstLastPara="1" wrap="square" lIns="91425" tIns="91425" rIns="91425" bIns="91425" anchor="ctr" anchorCtr="0">
            <a:normAutofit/>
          </a:bodyPr>
          <a:lstStyle>
            <a:lvl1pPr lvl="0" algn="r">
              <a:buNone/>
              <a:defRPr sz="2000">
                <a:solidFill>
                  <a:schemeClr val="dk2"/>
                </a:solidFill>
              </a:defRPr>
            </a:lvl1pPr>
            <a:lvl2pPr lvl="1" algn="r">
              <a:buNone/>
              <a:defRPr sz="2000">
                <a:solidFill>
                  <a:schemeClr val="dk2"/>
                </a:solidFill>
              </a:defRPr>
            </a:lvl2pPr>
            <a:lvl3pPr lvl="2" algn="r">
              <a:buNone/>
              <a:defRPr sz="2000">
                <a:solidFill>
                  <a:schemeClr val="dk2"/>
                </a:solidFill>
              </a:defRPr>
            </a:lvl3pPr>
            <a:lvl4pPr lvl="3" algn="r">
              <a:buNone/>
              <a:defRPr sz="2000">
                <a:solidFill>
                  <a:schemeClr val="dk2"/>
                </a:solidFill>
              </a:defRPr>
            </a:lvl4pPr>
            <a:lvl5pPr lvl="4" algn="r">
              <a:buNone/>
              <a:defRPr sz="2000">
                <a:solidFill>
                  <a:schemeClr val="dk2"/>
                </a:solidFill>
              </a:defRPr>
            </a:lvl5pPr>
            <a:lvl6pPr lvl="5" algn="r">
              <a:buNone/>
              <a:defRPr sz="2000">
                <a:solidFill>
                  <a:schemeClr val="dk2"/>
                </a:solidFill>
              </a:defRPr>
            </a:lvl6pPr>
            <a:lvl7pPr lvl="6" algn="r">
              <a:buNone/>
              <a:defRPr sz="2000">
                <a:solidFill>
                  <a:schemeClr val="dk2"/>
                </a:solidFill>
              </a:defRPr>
            </a:lvl7pPr>
            <a:lvl8pPr lvl="7" algn="r">
              <a:buNone/>
              <a:defRPr sz="2000">
                <a:solidFill>
                  <a:schemeClr val="dk2"/>
                </a:solidFill>
              </a:defRPr>
            </a:lvl8pPr>
            <a:lvl9pPr lvl="8" algn="r">
              <a:buNone/>
              <a:defRPr sz="2000">
                <a:solidFill>
                  <a:schemeClr val="dk2"/>
                </a:solidFill>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754" r:id="rId4"/>
    <p:sldLayoutId id="2147483652"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EFBEA"/>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459794-052C-86E6-3822-0D92208B0519}"/>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kumimoji="0" lang="en-US" sz="6600" b="0" i="0" u="none" strike="noStrike" kern="1200" cap="none" spc="0" normalizeH="0" baseline="0" noProof="0">
                <a:ln>
                  <a:noFill/>
                </a:ln>
                <a:solidFill>
                  <a:prstClr val="black"/>
                </a:solidFill>
                <a:effectLst/>
                <a:uLnTx/>
                <a:uFillTx/>
                <a:latin typeface="Open dyslexia"/>
                <a:ea typeface="+mj-ea"/>
                <a:cs typeface="+mj-cs"/>
              </a:rPr>
              <a:t>Click to edit Master title style</a:t>
            </a:r>
            <a:endParaRPr lang="en-GB"/>
          </a:p>
        </p:txBody>
      </p:sp>
      <p:sp>
        <p:nvSpPr>
          <p:cNvPr id="3" name="Text Placeholder 2">
            <a:extLst>
              <a:ext uri="{FF2B5EF4-FFF2-40B4-BE49-F238E27FC236}">
                <a16:creationId xmlns:a16="http://schemas.microsoft.com/office/drawing/2014/main" id="{E4ED33EA-91D5-FF64-0CCF-F4C67C506355}"/>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04560084"/>
      </p:ext>
    </p:extLst>
  </p:cSld>
  <p:clrMap bg1="lt1" tx1="dk1" bg2="lt2" tx2="dk2" accent1="accent1" accent2="accent2" accent3="accent3" accent4="accent4" accent5="accent5" accent6="accent6" hlink="hlink" folHlink="folHlink"/>
  <p:sldLayoutIdLst>
    <p:sldLayoutId id="2147483773" r:id="rId1"/>
    <p:sldLayoutId id="2147483772" r:id="rId2"/>
    <p:sldLayoutId id="2147483771" r:id="rId3"/>
    <p:sldLayoutId id="2147483770" r:id="rId4"/>
    <p:sldLayoutId id="2147483769" r:id="rId5"/>
    <p:sldLayoutId id="2147483768" r:id="rId6"/>
    <p:sldLayoutId id="2147483767" r:id="rId7"/>
  </p:sldLayoutIdLst>
  <p:txStyles>
    <p:titleStyle>
      <a:lvl1pPr algn="l" defTabSz="914400" rtl="0" eaLnBrk="1" latinLnBrk="0" hangingPunct="1">
        <a:lnSpc>
          <a:spcPct val="90000"/>
        </a:lnSpc>
        <a:spcBef>
          <a:spcPct val="0"/>
        </a:spcBef>
        <a:buNone/>
        <a:defRPr sz="4400" kern="1200">
          <a:solidFill>
            <a:schemeClr val="bg2">
              <a:lumMod val="2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i="0" kern="1200">
          <a:solidFill>
            <a:schemeClr val="bg2">
              <a:lumMod val="25000"/>
            </a:schemeClr>
          </a:solidFill>
          <a:latin typeface="Open dyslexi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i="0" kern="1200">
          <a:solidFill>
            <a:schemeClr val="bg2">
              <a:lumMod val="25000"/>
            </a:schemeClr>
          </a:solidFill>
          <a:latin typeface="Open dyslexi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i="0" kern="1200">
          <a:solidFill>
            <a:schemeClr val="bg2">
              <a:lumMod val="25000"/>
            </a:schemeClr>
          </a:solidFill>
          <a:latin typeface="Open dyslexi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i="0" kern="1200">
          <a:solidFill>
            <a:schemeClr val="bg2">
              <a:lumMod val="25000"/>
            </a:schemeClr>
          </a:solidFill>
          <a:latin typeface="Open dyslexi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i="0" kern="1200">
          <a:solidFill>
            <a:schemeClr val="bg2">
              <a:lumMod val="25000"/>
            </a:schemeClr>
          </a:solidFill>
          <a:latin typeface="Open dyslexi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EC5685-19F1-49DA-ADE5-D5D32F1659B0}"/>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FC0A4D-22A1-4554-B5DE-887974F4DF90}"/>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9D5CDC-F2CE-410E-AD13-DDC235C71C6F}"/>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650" cap="none" spc="0" baseline="0">
                <a:solidFill>
                  <a:schemeClr val="tx1">
                    <a:tint val="75000"/>
                  </a:schemeClr>
                </a:solidFill>
                <a:latin typeface="+mn-lt"/>
              </a:defRPr>
            </a:lvl1pPr>
          </a:lstStyle>
          <a:p>
            <a:fld id="{82EDB8D0-98ED-4B86-9D5F-E61ADC70144D}" type="datetimeFigureOut">
              <a:rPr lang="en-US" smtClean="0"/>
              <a:pPr/>
              <a:t>9/30/2025</a:t>
            </a:fld>
            <a:endParaRPr lang="en-US"/>
          </a:p>
        </p:txBody>
      </p:sp>
      <p:sp>
        <p:nvSpPr>
          <p:cNvPr id="5" name="Footer Placeholder 4">
            <a:extLst>
              <a:ext uri="{FF2B5EF4-FFF2-40B4-BE49-F238E27FC236}">
                <a16:creationId xmlns:a16="http://schemas.microsoft.com/office/drawing/2014/main" id="{9340CD45-794A-4BB0-A427-0CE61AEAF484}"/>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650" cap="none" spc="0" baseline="0">
                <a:solidFill>
                  <a:schemeClr val="tx1">
                    <a:tint val="75000"/>
                  </a:schemeClr>
                </a:solidFill>
                <a:latin typeface="+mn-lt"/>
              </a:defRPr>
            </a:lvl1pPr>
          </a:lstStyle>
          <a:p>
            <a:endParaRPr lang="en-US"/>
          </a:p>
        </p:txBody>
      </p:sp>
      <p:sp>
        <p:nvSpPr>
          <p:cNvPr id="6" name="Slide Number Placeholder 5">
            <a:extLst>
              <a:ext uri="{FF2B5EF4-FFF2-40B4-BE49-F238E27FC236}">
                <a16:creationId xmlns:a16="http://schemas.microsoft.com/office/drawing/2014/main" id="{FCB3AB91-9588-4071-92D2-364F4A6ED092}"/>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650" cap="none" spc="0" baseline="0">
                <a:solidFill>
                  <a:schemeClr val="tx1">
                    <a:tint val="75000"/>
                  </a:schemeClr>
                </a:solidFill>
                <a:latin typeface="+mn-lt"/>
              </a:defRPr>
            </a:lvl1pPr>
          </a:lstStyle>
          <a:p>
            <a:fld id="{4854181D-6920-4594-9A5D-6CE56DC9F8B2}" type="slidenum">
              <a:rPr lang="en-US" smtClean="0"/>
              <a:pPr/>
              <a:t>‹#›</a:t>
            </a:fld>
            <a:endParaRPr lang="en-US"/>
          </a:p>
        </p:txBody>
      </p:sp>
    </p:spTree>
    <p:extLst>
      <p:ext uri="{BB962C8B-B14F-4D97-AF65-F5344CB8AC3E}">
        <p14:creationId xmlns:p14="http://schemas.microsoft.com/office/powerpoint/2010/main" val="86666105"/>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 id="2147483672" r:id="rId12"/>
    <p:sldLayoutId id="2147483677" r:id="rId13"/>
  </p:sldLayoutIdLs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png"/><Relationship Id="rId7" Type="http://schemas.openxmlformats.org/officeDocument/2006/relationships/image" Target="../media/image34.svg"/><Relationship Id="rId12"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6.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sv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svg"/></Relationships>
</file>

<file path=ppt/slides/_rels/slide100.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image" Target="../media/image246.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hyperlink" Target="https://www.eventbrite.com/e/1561861312229?aff=oddtdtcreator" TargetMode="External"/><Relationship Id="rId2" Type="http://schemas.openxmlformats.org/officeDocument/2006/relationships/image" Target="../media/image248.png"/><Relationship Id="rId1" Type="http://schemas.openxmlformats.org/officeDocument/2006/relationships/slideLayout" Target="../slideLayouts/slideLayout7.xml"/><Relationship Id="rId6" Type="http://schemas.openxmlformats.org/officeDocument/2006/relationships/hyperlink" Target="https://www.eventbrite.com/e/1561741714509?aff=oddtdtcreator" TargetMode="External"/><Relationship Id="rId5" Type="http://schemas.openxmlformats.org/officeDocument/2006/relationships/hyperlink" Target="https://www.eventbrite.com/e/1561702216369?aff=oddtdtcreator" TargetMode="External"/><Relationship Id="rId4" Type="http://schemas.openxmlformats.org/officeDocument/2006/relationships/hyperlink" Target="https://www.eventbrite.com/e/1561422519789?aff=oddtdtcreator" TargetMode="External"/></Relationships>
</file>

<file path=ppt/slides/_rels/slide102.xml.rels><?xml version="1.0" encoding="UTF-8" standalone="yes"?>
<Relationships xmlns="http://schemas.openxmlformats.org/package/2006/relationships"><Relationship Id="rId8" Type="http://schemas.openxmlformats.org/officeDocument/2006/relationships/image" Target="../media/image243.png"/><Relationship Id="rId3" Type="http://schemas.openxmlformats.org/officeDocument/2006/relationships/image" Target="../media/image250.jpeg"/><Relationship Id="rId7" Type="http://schemas.openxmlformats.org/officeDocument/2006/relationships/hyperlink" Target="https://www.eventbrite.com/e/1511701021449?aff=oddtdtcreator" TargetMode="External"/><Relationship Id="rId2" Type="http://schemas.openxmlformats.org/officeDocument/2006/relationships/image" Target="../media/image249.png"/><Relationship Id="rId1" Type="http://schemas.openxmlformats.org/officeDocument/2006/relationships/slideLayout" Target="../slideLayouts/slideLayout7.xml"/><Relationship Id="rId6" Type="http://schemas.openxmlformats.org/officeDocument/2006/relationships/hyperlink" Target="https://www.eventbrite.com/e/1511664040839?aff=oddtdtcreator" TargetMode="External"/><Relationship Id="rId5" Type="http://schemas.openxmlformats.org/officeDocument/2006/relationships/hyperlink" Target="https://www.eventbrite.com/e/1503779889129?aff=oddtdtcreator" TargetMode="External"/><Relationship Id="rId4" Type="http://schemas.openxmlformats.org/officeDocument/2006/relationships/hyperlink" Target="https://www.eventbrite.com/e/1503747401959?aff=oddtdtcreator" TargetMode="External"/></Relationships>
</file>

<file path=ppt/slides/_rels/slide103.xml.rels><?xml version="1.0" encoding="UTF-8" standalone="yes"?>
<Relationships xmlns="http://schemas.openxmlformats.org/package/2006/relationships"><Relationship Id="rId2" Type="http://schemas.openxmlformats.org/officeDocument/2006/relationships/image" Target="../media/image251.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image" Target="../media/image252.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53.jpe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image" Target="../media/image46.jpeg"/><Relationship Id="rId7" Type="http://schemas.openxmlformats.org/officeDocument/2006/relationships/image" Target="../media/image50.jpeg"/><Relationship Id="rId12" Type="http://schemas.openxmlformats.org/officeDocument/2006/relationships/image" Target="../media/image55.png"/><Relationship Id="rId17" Type="http://schemas.openxmlformats.org/officeDocument/2006/relationships/image" Target="../media/image60.png"/><Relationship Id="rId2" Type="http://schemas.openxmlformats.org/officeDocument/2006/relationships/notesSlide" Target="../notesSlides/notesSlide10.xml"/><Relationship Id="rId16" Type="http://schemas.openxmlformats.org/officeDocument/2006/relationships/image" Target="../media/image59.png"/><Relationship Id="rId1" Type="http://schemas.openxmlformats.org/officeDocument/2006/relationships/slideLayout" Target="../slideLayouts/slideLayout16.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jpeg"/><Relationship Id="rId15" Type="http://schemas.openxmlformats.org/officeDocument/2006/relationships/image" Target="../media/image58.png"/><Relationship Id="rId10" Type="http://schemas.openxmlformats.org/officeDocument/2006/relationships/image" Target="../media/image53.png"/><Relationship Id="rId4" Type="http://schemas.openxmlformats.org/officeDocument/2006/relationships/image" Target="../media/image47.jpeg"/><Relationship Id="rId9" Type="http://schemas.openxmlformats.org/officeDocument/2006/relationships/image" Target="../media/image52.png"/><Relationship Id="rId14"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25.xml"/><Relationship Id="rId5" Type="http://schemas.openxmlformats.org/officeDocument/2006/relationships/image" Target="../media/image63.png"/><Relationship Id="rId4" Type="http://schemas.openxmlformats.org/officeDocument/2006/relationships/image" Target="../media/image62.png"/></Relationships>
</file>

<file path=ppt/slides/_rels/slide16.xml.rels><?xml version="1.0" encoding="UTF-8" standalone="yes"?>
<Relationships xmlns="http://schemas.openxmlformats.org/package/2006/relationships"><Relationship Id="rId3" Type="http://schemas.openxmlformats.org/officeDocument/2006/relationships/hyperlink" Target="https://www.gov.uk/government/publications/adult-social-care-learning-and-development-support-scheme/learning-and-development-support-scheme-for-the-adult-social-care-workforce-a-guide-for-employers" TargetMode="External"/><Relationship Id="rId2" Type="http://schemas.openxmlformats.org/officeDocument/2006/relationships/notesSlide" Target="../notesSlides/notesSlide12.xml"/><Relationship Id="rId1" Type="http://schemas.openxmlformats.org/officeDocument/2006/relationships/slideLayout" Target="../slideLayouts/slideLayout25.xml"/><Relationship Id="rId4" Type="http://schemas.openxmlformats.org/officeDocument/2006/relationships/hyperlink" Target="https://www.skillsforcare.org.uk/resources/documents/Funding/Workforce-Development-Fund/24-25/ASC-WDS-requirements/ASC-WDS-and-WDF-requirements-2024-25.pdf"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3.xml"/><Relationship Id="rId1" Type="http://schemas.openxmlformats.org/officeDocument/2006/relationships/slideLayout" Target="../slideLayouts/slideLayout19.xml"/><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3" Type="http://schemas.openxmlformats.org/officeDocument/2006/relationships/hyperlink" Target="https://www.skillsforcare.org.uk/resources/documents/Regulated-professions/Nursing/Student-nurse-placements/Developing-nursing-placement-opportunities-in-social-care-v3-Final-180124.pdf" TargetMode="External"/><Relationship Id="rId2" Type="http://schemas.openxmlformats.org/officeDocument/2006/relationships/notesSlide" Target="../notesSlides/notesSlide14.xml"/><Relationship Id="rId1" Type="http://schemas.openxmlformats.org/officeDocument/2006/relationships/slideLayout" Target="../slideLayouts/slideLayout19.xml"/><Relationship Id="rId5" Type="http://schemas.openxmlformats.org/officeDocument/2006/relationships/image" Target="../media/image27.png"/><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www.skillsforcare.org.uk/resources/documents/Regulated-professions/Nursing/How-to-make-the-most-of-student-nurse-placements/How-to-make-the-most-of-student-nurse-placements-in-social-care-settings.pdf" TargetMode="External"/><Relationship Id="rId2" Type="http://schemas.openxmlformats.org/officeDocument/2006/relationships/notesSlide" Target="../notesSlides/notesSlide15.xml"/><Relationship Id="rId1" Type="http://schemas.openxmlformats.org/officeDocument/2006/relationships/slideLayout" Target="../slideLayouts/slideLayout19.xml"/><Relationship Id="rId5" Type="http://schemas.openxmlformats.org/officeDocument/2006/relationships/image" Target="../media/image27.png"/><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7.png"/></Relationships>
</file>

<file path=ppt/slides/_rels/slide23.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2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hyperlink" Target="https://vimeo.com/1101519473" TargetMode="External"/><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sv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svg"/><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hyperlink" Target="https://www.nice.org.uk/guidance/ng48/resources/oral-health-assessment-tool-pdf-2543183533" TargetMode="External"/><Relationship Id="rId5" Type="http://schemas.openxmlformats.org/officeDocument/2006/relationships/image" Target="../media/image74.jpeg"/><Relationship Id="rId4" Type="http://schemas.openxmlformats.org/officeDocument/2006/relationships/image" Target="../media/image73.png"/></Relationships>
</file>

<file path=ppt/slides/_rels/slide29.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8.svg"/><Relationship Id="rId7" Type="http://schemas.openxmlformats.org/officeDocument/2006/relationships/image" Target="../media/image74.jpe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80.png"/><Relationship Id="rId4" Type="http://schemas.openxmlformats.org/officeDocument/2006/relationships/image" Target="../media/image79.jpeg"/><Relationship Id="rId9" Type="http://schemas.openxmlformats.org/officeDocument/2006/relationships/image" Target="../media/image82.svg"/></Relationships>
</file>

<file path=ppt/slides/_rels/slide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84.jpeg"/><Relationship Id="rId7" Type="http://schemas.openxmlformats.org/officeDocument/2006/relationships/image" Target="../media/image88.jpeg"/><Relationship Id="rId2" Type="http://schemas.openxmlformats.org/officeDocument/2006/relationships/image" Target="../media/image83.jpeg"/><Relationship Id="rId1" Type="http://schemas.openxmlformats.org/officeDocument/2006/relationships/slideLayout" Target="../slideLayouts/slideLayout7.xml"/><Relationship Id="rId6" Type="http://schemas.openxmlformats.org/officeDocument/2006/relationships/image" Target="../media/image87.jpeg"/><Relationship Id="rId5" Type="http://schemas.openxmlformats.org/officeDocument/2006/relationships/image" Target="../media/image86.jpeg"/><Relationship Id="rId10" Type="http://schemas.openxmlformats.org/officeDocument/2006/relationships/image" Target="../media/image74.jpeg"/><Relationship Id="rId4" Type="http://schemas.openxmlformats.org/officeDocument/2006/relationships/image" Target="../media/image85.jpeg"/><Relationship Id="rId9" Type="http://schemas.openxmlformats.org/officeDocument/2006/relationships/image" Target="../media/image73.png"/></Relationships>
</file>

<file path=ppt/slides/_rels/slide31.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69.svg"/><Relationship Id="rId7" Type="http://schemas.openxmlformats.org/officeDocument/2006/relationships/image" Target="../media/image90.jpeg"/><Relationship Id="rId12" Type="http://schemas.openxmlformats.org/officeDocument/2006/relationships/image" Target="../media/image95.pn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4.jpeg"/><Relationship Id="rId11" Type="http://schemas.openxmlformats.org/officeDocument/2006/relationships/image" Target="../media/image94.jpeg"/><Relationship Id="rId5" Type="http://schemas.openxmlformats.org/officeDocument/2006/relationships/image" Target="../media/image73.png"/><Relationship Id="rId10" Type="http://schemas.openxmlformats.org/officeDocument/2006/relationships/image" Target="../media/image93.jpeg"/><Relationship Id="rId4" Type="http://schemas.openxmlformats.org/officeDocument/2006/relationships/image" Target="../media/image72.png"/><Relationship Id="rId9" Type="http://schemas.openxmlformats.org/officeDocument/2006/relationships/image" Target="../media/image92.jpeg"/></Relationships>
</file>

<file path=ppt/slides/_rels/slide32.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7.svg"/><Relationship Id="rId7" Type="http://schemas.openxmlformats.org/officeDocument/2006/relationships/image" Target="../media/image73.png"/><Relationship Id="rId2" Type="http://schemas.openxmlformats.org/officeDocument/2006/relationships/image" Target="../media/image96.png"/><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99.jpeg"/><Relationship Id="rId4" Type="http://schemas.openxmlformats.org/officeDocument/2006/relationships/image" Target="../media/image98.png"/><Relationship Id="rId9" Type="http://schemas.openxmlformats.org/officeDocument/2006/relationships/image" Target="../media/image101.svg"/></Relationships>
</file>

<file path=ppt/slides/_rels/slide33.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12.svg"/><Relationship Id="rId18" Type="http://schemas.openxmlformats.org/officeDocument/2006/relationships/image" Target="../media/image117.png"/><Relationship Id="rId3" Type="http://schemas.openxmlformats.org/officeDocument/2006/relationships/image" Target="../media/image103.png"/><Relationship Id="rId21" Type="http://schemas.openxmlformats.org/officeDocument/2006/relationships/image" Target="../media/image119.png"/><Relationship Id="rId7" Type="http://schemas.openxmlformats.org/officeDocument/2006/relationships/image" Target="../media/image74.jpeg"/><Relationship Id="rId12" Type="http://schemas.openxmlformats.org/officeDocument/2006/relationships/image" Target="../media/image111.png"/><Relationship Id="rId17" Type="http://schemas.openxmlformats.org/officeDocument/2006/relationships/image" Target="../media/image116.svg"/><Relationship Id="rId2" Type="http://schemas.openxmlformats.org/officeDocument/2006/relationships/image" Target="../media/image102.png"/><Relationship Id="rId16" Type="http://schemas.openxmlformats.org/officeDocument/2006/relationships/image" Target="../media/image115.png"/><Relationship Id="rId20"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106.svg"/><Relationship Id="rId11" Type="http://schemas.openxmlformats.org/officeDocument/2006/relationships/image" Target="../media/image110.svg"/><Relationship Id="rId24" Type="http://schemas.openxmlformats.org/officeDocument/2006/relationships/image" Target="../media/image122.svg"/><Relationship Id="rId5" Type="http://schemas.openxmlformats.org/officeDocument/2006/relationships/image" Target="../media/image105.png"/><Relationship Id="rId15" Type="http://schemas.openxmlformats.org/officeDocument/2006/relationships/image" Target="../media/image114.svg"/><Relationship Id="rId23" Type="http://schemas.openxmlformats.org/officeDocument/2006/relationships/image" Target="../media/image121.png"/><Relationship Id="rId10" Type="http://schemas.openxmlformats.org/officeDocument/2006/relationships/image" Target="../media/image109.png"/><Relationship Id="rId19" Type="http://schemas.openxmlformats.org/officeDocument/2006/relationships/image" Target="../media/image118.svg"/><Relationship Id="rId4" Type="http://schemas.openxmlformats.org/officeDocument/2006/relationships/image" Target="../media/image104.png"/><Relationship Id="rId9" Type="http://schemas.openxmlformats.org/officeDocument/2006/relationships/image" Target="../media/image108.svg"/><Relationship Id="rId14" Type="http://schemas.openxmlformats.org/officeDocument/2006/relationships/image" Target="../media/image113.png"/><Relationship Id="rId22" Type="http://schemas.openxmlformats.org/officeDocument/2006/relationships/image" Target="../media/image120.svg"/></Relationships>
</file>

<file path=ppt/slides/_rels/slide34.xml.rels><?xml version="1.0" encoding="UTF-8" standalone="yes"?>
<Relationships xmlns="http://schemas.openxmlformats.org/package/2006/relationships"><Relationship Id="rId8" Type="http://schemas.openxmlformats.org/officeDocument/2006/relationships/image" Target="../media/image127.png"/><Relationship Id="rId13" Type="http://schemas.openxmlformats.org/officeDocument/2006/relationships/image" Target="../media/image132.svg"/><Relationship Id="rId18" Type="http://schemas.openxmlformats.org/officeDocument/2006/relationships/image" Target="../media/image137.svg"/><Relationship Id="rId3" Type="http://schemas.openxmlformats.org/officeDocument/2006/relationships/image" Target="../media/image73.png"/><Relationship Id="rId21" Type="http://schemas.openxmlformats.org/officeDocument/2006/relationships/image" Target="../media/image140.svg"/><Relationship Id="rId7" Type="http://schemas.openxmlformats.org/officeDocument/2006/relationships/image" Target="../media/image126.jpeg"/><Relationship Id="rId12" Type="http://schemas.openxmlformats.org/officeDocument/2006/relationships/image" Target="../media/image131.png"/><Relationship Id="rId17" Type="http://schemas.openxmlformats.org/officeDocument/2006/relationships/image" Target="../media/image136.png"/><Relationship Id="rId2" Type="http://schemas.openxmlformats.org/officeDocument/2006/relationships/image" Target="../media/image123.jpeg"/><Relationship Id="rId16" Type="http://schemas.openxmlformats.org/officeDocument/2006/relationships/image" Target="../media/image135.svg"/><Relationship Id="rId20" Type="http://schemas.openxmlformats.org/officeDocument/2006/relationships/image" Target="../media/image139.png"/><Relationship Id="rId1" Type="http://schemas.openxmlformats.org/officeDocument/2006/relationships/slideLayout" Target="../slideLayouts/slideLayout7.xml"/><Relationship Id="rId6" Type="http://schemas.openxmlformats.org/officeDocument/2006/relationships/image" Target="../media/image125.svg"/><Relationship Id="rId11" Type="http://schemas.openxmlformats.org/officeDocument/2006/relationships/image" Target="../media/image130.svg"/><Relationship Id="rId5" Type="http://schemas.openxmlformats.org/officeDocument/2006/relationships/image" Target="../media/image124.png"/><Relationship Id="rId15" Type="http://schemas.openxmlformats.org/officeDocument/2006/relationships/image" Target="../media/image134.png"/><Relationship Id="rId10" Type="http://schemas.openxmlformats.org/officeDocument/2006/relationships/image" Target="../media/image129.png"/><Relationship Id="rId19" Type="http://schemas.openxmlformats.org/officeDocument/2006/relationships/image" Target="../media/image138.jpeg"/><Relationship Id="rId4" Type="http://schemas.openxmlformats.org/officeDocument/2006/relationships/image" Target="../media/image74.jpeg"/><Relationship Id="rId9" Type="http://schemas.openxmlformats.org/officeDocument/2006/relationships/image" Target="../media/image128.svg"/><Relationship Id="rId14" Type="http://schemas.openxmlformats.org/officeDocument/2006/relationships/image" Target="../media/image133.png"/></Relationships>
</file>

<file path=ppt/slides/_rels/slide35.xml.rels><?xml version="1.0" encoding="UTF-8" standalone="yes"?>
<Relationships xmlns="http://schemas.openxmlformats.org/package/2006/relationships"><Relationship Id="rId8" Type="http://schemas.openxmlformats.org/officeDocument/2006/relationships/image" Target="../media/image147.svg"/><Relationship Id="rId3" Type="http://schemas.openxmlformats.org/officeDocument/2006/relationships/image" Target="../media/image142.svg"/><Relationship Id="rId7" Type="http://schemas.openxmlformats.org/officeDocument/2006/relationships/image" Target="../media/image146.png"/><Relationship Id="rId2" Type="http://schemas.openxmlformats.org/officeDocument/2006/relationships/image" Target="../media/image141.png"/><Relationship Id="rId1" Type="http://schemas.openxmlformats.org/officeDocument/2006/relationships/slideLayout" Target="../slideLayouts/slideLayout7.xml"/><Relationship Id="rId6" Type="http://schemas.openxmlformats.org/officeDocument/2006/relationships/image" Target="../media/image145.png"/><Relationship Id="rId11" Type="http://schemas.openxmlformats.org/officeDocument/2006/relationships/image" Target="../media/image73.png"/><Relationship Id="rId5" Type="http://schemas.openxmlformats.org/officeDocument/2006/relationships/image" Target="../media/image144.svg"/><Relationship Id="rId10" Type="http://schemas.openxmlformats.org/officeDocument/2006/relationships/image" Target="../media/image149.svg"/><Relationship Id="rId4" Type="http://schemas.openxmlformats.org/officeDocument/2006/relationships/image" Target="../media/image143.png"/><Relationship Id="rId9" Type="http://schemas.openxmlformats.org/officeDocument/2006/relationships/image" Target="../media/image148.png"/></Relationships>
</file>

<file path=ppt/slides/_rels/slide36.xml.rels><?xml version="1.0" encoding="UTF-8" standalone="yes"?>
<Relationships xmlns="http://schemas.openxmlformats.org/package/2006/relationships"><Relationship Id="rId8" Type="http://schemas.openxmlformats.org/officeDocument/2006/relationships/image" Target="../media/image156.png"/><Relationship Id="rId13" Type="http://schemas.openxmlformats.org/officeDocument/2006/relationships/image" Target="../media/image161.svg"/><Relationship Id="rId18" Type="http://schemas.openxmlformats.org/officeDocument/2006/relationships/image" Target="../media/image165.svg"/><Relationship Id="rId3" Type="http://schemas.openxmlformats.org/officeDocument/2006/relationships/image" Target="../media/image151.svg"/><Relationship Id="rId7" Type="http://schemas.openxmlformats.org/officeDocument/2006/relationships/image" Target="../media/image155.svg"/><Relationship Id="rId12" Type="http://schemas.openxmlformats.org/officeDocument/2006/relationships/image" Target="../media/image160.png"/><Relationship Id="rId17" Type="http://schemas.openxmlformats.org/officeDocument/2006/relationships/image" Target="../media/image164.svg"/><Relationship Id="rId2" Type="http://schemas.openxmlformats.org/officeDocument/2006/relationships/image" Target="../media/image150.png"/><Relationship Id="rId16" Type="http://schemas.openxmlformats.org/officeDocument/2006/relationships/image" Target="../media/image163.svg"/><Relationship Id="rId20" Type="http://schemas.openxmlformats.org/officeDocument/2006/relationships/image" Target="../media/image167.svg"/><Relationship Id="rId1" Type="http://schemas.openxmlformats.org/officeDocument/2006/relationships/slideLayout" Target="../slideLayouts/slideLayout7.xml"/><Relationship Id="rId6" Type="http://schemas.openxmlformats.org/officeDocument/2006/relationships/image" Target="../media/image154.svg"/><Relationship Id="rId11" Type="http://schemas.openxmlformats.org/officeDocument/2006/relationships/image" Target="../media/image159.jpeg"/><Relationship Id="rId5" Type="http://schemas.openxmlformats.org/officeDocument/2006/relationships/image" Target="../media/image153.svg"/><Relationship Id="rId15" Type="http://schemas.openxmlformats.org/officeDocument/2006/relationships/image" Target="../media/image162.png"/><Relationship Id="rId10" Type="http://schemas.openxmlformats.org/officeDocument/2006/relationships/image" Target="../media/image158.svg"/><Relationship Id="rId19" Type="http://schemas.openxmlformats.org/officeDocument/2006/relationships/image" Target="../media/image166.png"/><Relationship Id="rId4" Type="http://schemas.openxmlformats.org/officeDocument/2006/relationships/image" Target="../media/image152.png"/><Relationship Id="rId9" Type="http://schemas.openxmlformats.org/officeDocument/2006/relationships/image" Target="../media/image157.svg"/><Relationship Id="rId14" Type="http://schemas.openxmlformats.org/officeDocument/2006/relationships/image" Target="../media/image73.png"/></Relationships>
</file>

<file path=ppt/slides/_rels/slide37.xml.rels><?xml version="1.0" encoding="UTF-8" standalone="yes"?>
<Relationships xmlns="http://schemas.openxmlformats.org/package/2006/relationships"><Relationship Id="rId3" Type="http://schemas.openxmlformats.org/officeDocument/2006/relationships/image" Target="../media/image169.svg"/><Relationship Id="rId2" Type="http://schemas.openxmlformats.org/officeDocument/2006/relationships/image" Target="../media/image168.png"/><Relationship Id="rId1" Type="http://schemas.openxmlformats.org/officeDocument/2006/relationships/slideLayout" Target="../slideLayouts/slideLayout7.xml"/><Relationship Id="rId5" Type="http://schemas.openxmlformats.org/officeDocument/2006/relationships/image" Target="../media/image74.jpeg"/><Relationship Id="rId4" Type="http://schemas.openxmlformats.org/officeDocument/2006/relationships/image" Target="../media/image7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2" Type="http://schemas.openxmlformats.org/officeDocument/2006/relationships/hyperlink" Target="mailto:dental@snee.nhs.uk" TargetMode="External"/><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9.xml"/></Relationships>
</file>

<file path=ppt/slides/_rels/slide41.xml.rels><?xml version="1.0" encoding="UTF-8" standalone="yes"?>
<Relationships xmlns="http://schemas.openxmlformats.org/package/2006/relationships"><Relationship Id="rId3" Type="http://schemas.openxmlformats.org/officeDocument/2006/relationships/hyperlink" Target="https://portal.dentalhealthcareeoe.nhs.uk/dentalreferral/nongdpreferral" TargetMode="External"/><Relationship Id="rId2" Type="http://schemas.openxmlformats.org/officeDocument/2006/relationships/hyperlink" Target="mailto:dental@snee.nhs.uk" TargetMode="External"/><Relationship Id="rId1" Type="http://schemas.openxmlformats.org/officeDocument/2006/relationships/slideLayout" Target="../slideLayouts/slideLayout39.xml"/><Relationship Id="rId5" Type="http://schemas.openxmlformats.org/officeDocument/2006/relationships/hyperlink" Target="https://gbr01.safelinks.protection.outlook.com/?url=https%3A%2F%2Fwww.communitydentalservices.co.uk%2Foral-health-improvement%2Fnorfolk-waveney%2F&amp;data=05%7C02%7Crashmi.purkayastha%40nhs.net%7C27974d82f9364e33273a08ddfabe5419%7C37c354b285b047f5b22207b48d774ee3%7C0%7C0%7C638942417539760888%7CUnknown%7CTWFpbGZsb3d8eyJFbXB0eU1hcGkiOnRydWUsIlYiOiIwLjAuMDAwMCIsIlAiOiJXaW4zMiIsIkFOIjoiTWFpbCIsIldUIjoyfQ%3D%3D%7C0%7C%7C%7C&amp;sdata=ru%2FQ8wP5aqYPezxnJvczPCnMWNxszC2amCDhDgDKr5g%3D&amp;reserved=0" TargetMode="External"/><Relationship Id="rId4" Type="http://schemas.openxmlformats.org/officeDocument/2006/relationships/hyperlink" Target="mailto:nwicb.dentalnorfolkandwaveney@nhs.net"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1.xml"/></Relationships>
</file>

<file path=ppt/slides/_rels/slide43.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21.xml"/><Relationship Id="rId1" Type="http://schemas.openxmlformats.org/officeDocument/2006/relationships/slideLayout" Target="../slideLayouts/slideLayout42.xml"/><Relationship Id="rId5" Type="http://schemas.openxmlformats.org/officeDocument/2006/relationships/image" Target="../media/image172.png"/><Relationship Id="rId4" Type="http://schemas.openxmlformats.org/officeDocument/2006/relationships/image" Target="../media/image171.png"/></Relationships>
</file>

<file path=ppt/slides/_rels/slide44.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54.xml"/></Relationships>
</file>

<file path=ppt/slides/_rels/slide45.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52.xml"/></Relationships>
</file>

<file path=ppt/slides/_rels/slide46.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52.xml"/></Relationships>
</file>

<file path=ppt/slides/_rels/slide47.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55.xml"/></Relationships>
</file>

<file path=ppt/slides/_rels/slide48.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5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5.xml.rels><?xml version="1.0" encoding="UTF-8" standalone="yes"?>
<Relationships xmlns="http://schemas.openxmlformats.org/package/2006/relationships"><Relationship Id="rId3" Type="http://schemas.openxmlformats.org/officeDocument/2006/relationships/hyperlink" Target="https://www.skillsforcare.org.uk/Workforce-Strategy/Home.aspx" TargetMode="External"/><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180.jpeg"/><Relationship Id="rId1" Type="http://schemas.openxmlformats.org/officeDocument/2006/relationships/slideLayout" Target="../slideLayouts/slideLayout53.xml"/><Relationship Id="rId4" Type="http://schemas.openxmlformats.org/officeDocument/2006/relationships/image" Target="../media/image171.png"/></Relationships>
</file>

<file path=ppt/slides/_rels/slide51.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52.xml"/></Relationships>
</file>

<file path=ppt/slides/_rels/slide52.xml.rels><?xml version="1.0" encoding="UTF-8" standalone="yes"?>
<Relationships xmlns="http://schemas.openxmlformats.org/package/2006/relationships"><Relationship Id="rId3" Type="http://schemas.openxmlformats.org/officeDocument/2006/relationships/image" Target="../media/image170.png"/><Relationship Id="rId7" Type="http://schemas.openxmlformats.org/officeDocument/2006/relationships/image" Target="../media/image185.jpeg"/><Relationship Id="rId2" Type="http://schemas.openxmlformats.org/officeDocument/2006/relationships/notesSlide" Target="../notesSlides/notesSlide22.xml"/><Relationship Id="rId1" Type="http://schemas.openxmlformats.org/officeDocument/2006/relationships/slideLayout" Target="../slideLayouts/slideLayout46.xml"/><Relationship Id="rId6" Type="http://schemas.openxmlformats.org/officeDocument/2006/relationships/image" Target="../media/image184.jpeg"/><Relationship Id="rId5" Type="http://schemas.openxmlformats.org/officeDocument/2006/relationships/image" Target="../media/image171.png"/><Relationship Id="rId4" Type="http://schemas.openxmlformats.org/officeDocument/2006/relationships/image" Target="../media/image183.jpeg"/></Relationships>
</file>

<file path=ppt/slides/_rels/slide53.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52.xml"/></Relationships>
</file>

<file path=ppt/slides/_rels/slide5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23.xml"/><Relationship Id="rId1" Type="http://schemas.openxmlformats.org/officeDocument/2006/relationships/slideLayout" Target="../slideLayouts/slideLayout46.xml"/><Relationship Id="rId5" Type="http://schemas.openxmlformats.org/officeDocument/2006/relationships/image" Target="../media/image187.png"/><Relationship Id="rId4" Type="http://schemas.openxmlformats.org/officeDocument/2006/relationships/image" Target="../media/image171.png"/></Relationships>
</file>

<file path=ppt/slides/_rels/slide55.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24.xml"/><Relationship Id="rId1" Type="http://schemas.openxmlformats.org/officeDocument/2006/relationships/slideLayout" Target="../slideLayouts/slideLayout46.xml"/><Relationship Id="rId6" Type="http://schemas.openxmlformats.org/officeDocument/2006/relationships/image" Target="../media/image188.png"/><Relationship Id="rId5" Type="http://schemas.openxmlformats.org/officeDocument/2006/relationships/image" Target="../media/image172.png"/><Relationship Id="rId4" Type="http://schemas.openxmlformats.org/officeDocument/2006/relationships/image" Target="../media/image171.png"/></Relationships>
</file>

<file path=ppt/slides/_rels/slide56.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52.xml"/></Relationships>
</file>

<file path=ppt/slides/_rels/slide57.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51.xml"/></Relationships>
</file>

<file path=ppt/slides/_rels/slide58.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51.xml"/></Relationships>
</file>

<file path=ppt/slides/_rels/slide59.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51.xml"/></Relationships>
</file>

<file path=ppt/slides/_rels/slide61.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51.xml"/></Relationships>
</file>

<file path=ppt/slides/_rels/slide62.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51.xml"/></Relationships>
</file>

<file path=ppt/slides/_rels/slide63.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51.xml"/></Relationships>
</file>

<file path=ppt/slides/_rels/slide64.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51.xml"/></Relationships>
</file>

<file path=ppt/slides/_rels/slide65.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51.xml"/></Relationships>
</file>

<file path=ppt/slides/_rels/slide66.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51.xml"/></Relationships>
</file>

<file path=ppt/slides/_rels/slide67.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51.xml"/></Relationships>
</file>

<file path=ppt/slides/_rels/slide68.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51.xml"/></Relationships>
</file>

<file path=ppt/slides/_rels/slide69.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70.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51.xml"/></Relationships>
</file>

<file path=ppt/slides/_rels/slide71.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51.xml"/></Relationships>
</file>

<file path=ppt/slides/_rels/slide72.xml.rels><?xml version="1.0" encoding="UTF-8" standalone="yes"?>
<Relationships xmlns="http://schemas.openxmlformats.org/package/2006/relationships"><Relationship Id="rId8" Type="http://schemas.openxmlformats.org/officeDocument/2006/relationships/image" Target="../media/image208.png"/><Relationship Id="rId3" Type="http://schemas.openxmlformats.org/officeDocument/2006/relationships/image" Target="../media/image170.png"/><Relationship Id="rId7" Type="http://schemas.openxmlformats.org/officeDocument/2006/relationships/image" Target="../media/image207.png"/><Relationship Id="rId2" Type="http://schemas.openxmlformats.org/officeDocument/2006/relationships/notesSlide" Target="../notesSlides/notesSlide25.xml"/><Relationship Id="rId1" Type="http://schemas.openxmlformats.org/officeDocument/2006/relationships/slideLayout" Target="../slideLayouts/slideLayout42.xml"/><Relationship Id="rId6" Type="http://schemas.openxmlformats.org/officeDocument/2006/relationships/image" Target="../media/image206.png"/><Relationship Id="rId5" Type="http://schemas.openxmlformats.org/officeDocument/2006/relationships/image" Target="../media/image205.png"/><Relationship Id="rId4" Type="http://schemas.openxmlformats.org/officeDocument/2006/relationships/image" Target="../media/image171.png"/><Relationship Id="rId9" Type="http://schemas.openxmlformats.org/officeDocument/2006/relationships/image" Target="../media/image209.png"/></Relationships>
</file>

<file path=ppt/slides/_rels/slide73.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52.xml"/><Relationship Id="rId4" Type="http://schemas.openxmlformats.org/officeDocument/2006/relationships/hyperlink" Target="http://www.reverievr/suffolk.co.uk" TargetMode="External"/></Relationships>
</file>

<file path=ppt/slides/_rels/slide7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1.xml"/></Relationships>
</file>

<file path=ppt/slides/_rels/slide7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1.xml"/></Relationships>
</file>

<file path=ppt/slides/_rels/slide76.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26.xml"/><Relationship Id="rId1" Type="http://schemas.openxmlformats.org/officeDocument/2006/relationships/slideLayout" Target="../slideLayouts/slideLayout58.xml"/></Relationships>
</file>

<file path=ppt/slides/_rels/slide77.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27.xml"/><Relationship Id="rId1" Type="http://schemas.openxmlformats.org/officeDocument/2006/relationships/slideLayout" Target="../slideLayouts/slideLayout58.xml"/><Relationship Id="rId5" Type="http://schemas.openxmlformats.org/officeDocument/2006/relationships/hyperlink" Target="https://www.pngall.com/team-work-png" TargetMode="External"/><Relationship Id="rId4" Type="http://schemas.openxmlformats.org/officeDocument/2006/relationships/image" Target="../media/image214.png"/></Relationships>
</file>

<file path=ppt/slides/_rels/slide78.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28.xml"/><Relationship Id="rId1" Type="http://schemas.openxmlformats.org/officeDocument/2006/relationships/slideLayout" Target="../slideLayouts/slideLayout58.xml"/><Relationship Id="rId4" Type="http://schemas.openxmlformats.org/officeDocument/2006/relationships/image" Target="../media/image216.png"/></Relationships>
</file>

<file path=ppt/slides/_rels/slide79.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29.xml"/><Relationship Id="rId1" Type="http://schemas.openxmlformats.org/officeDocument/2006/relationships/slideLayout" Target="../slideLayouts/slideLayout61.xml"/></Relationships>
</file>

<file path=ppt/slides/_rels/slide8.xml.rels><?xml version="1.0" encoding="UTF-8" standalone="yes"?>
<Relationships xmlns="http://schemas.openxmlformats.org/package/2006/relationships"><Relationship Id="rId3" Type="http://schemas.openxmlformats.org/officeDocument/2006/relationships/hyperlink" Target="https://www.skillsforcare.org.uk/Developing-your-workforce/Care-workforce-pathway/The-Care-Workforce-Pathway.aspx" TargetMode="External"/><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30.xml"/><Relationship Id="rId1" Type="http://schemas.openxmlformats.org/officeDocument/2006/relationships/slideLayout" Target="../slideLayouts/slideLayout58.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83.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32.xml"/><Relationship Id="rId1" Type="http://schemas.openxmlformats.org/officeDocument/2006/relationships/slideLayout" Target="../slideLayouts/slideLayout58.xml"/></Relationships>
</file>

<file path=ppt/slides/_rels/slide84.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33.xml"/><Relationship Id="rId1" Type="http://schemas.openxmlformats.org/officeDocument/2006/relationships/slideLayout" Target="../slideLayouts/slideLayout58.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58.xml"/><Relationship Id="rId1" Type="http://schemas.openxmlformats.org/officeDocument/2006/relationships/themeOverride" Target="../theme/themeOverride1.xml"/><Relationship Id="rId4" Type="http://schemas.openxmlformats.org/officeDocument/2006/relationships/image" Target="../media/image220.png"/></Relationships>
</file>

<file path=ppt/slides/_rels/slide8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2.xml"/></Relationships>
</file>

<file path=ppt/slides/_rels/slide87.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35.xml"/><Relationship Id="rId1" Type="http://schemas.openxmlformats.org/officeDocument/2006/relationships/slideLayout" Target="../slideLayouts/slideLayout35.xml"/></Relationships>
</file>

<file path=ppt/slides/_rels/slide88.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36.xml"/><Relationship Id="rId1" Type="http://schemas.openxmlformats.org/officeDocument/2006/relationships/slideLayout" Target="../slideLayouts/slideLayout35.xml"/><Relationship Id="rId4" Type="http://schemas.openxmlformats.org/officeDocument/2006/relationships/hyperlink" Target="https://youtu.be/tDu47j55jIA?si=RTEJnSpemnptLS60" TargetMode="External"/></Relationships>
</file>

<file path=ppt/slides/_rels/slide89.xml.rels><?xml version="1.0" encoding="UTF-8" standalone="yes"?>
<Relationships xmlns="http://schemas.openxmlformats.org/package/2006/relationships"><Relationship Id="rId3" Type="http://schemas.openxmlformats.org/officeDocument/2006/relationships/hyperlink" Target="https://www.youtube.com/watch?v=tDu47j55jIA" TargetMode="External"/><Relationship Id="rId7" Type="http://schemas.openxmlformats.org/officeDocument/2006/relationships/image" Target="../media/image225.png"/><Relationship Id="rId2" Type="http://schemas.openxmlformats.org/officeDocument/2006/relationships/notesSlide" Target="../notesSlides/notesSlide37.xml"/><Relationship Id="rId1" Type="http://schemas.openxmlformats.org/officeDocument/2006/relationships/slideLayout" Target="../slideLayouts/slideLayout74.xml"/><Relationship Id="rId6" Type="http://schemas.openxmlformats.org/officeDocument/2006/relationships/image" Target="../media/image224.jpeg"/><Relationship Id="rId5" Type="http://schemas.openxmlformats.org/officeDocument/2006/relationships/image" Target="../media/image223.png"/><Relationship Id="rId4" Type="http://schemas.openxmlformats.org/officeDocument/2006/relationships/image" Target="../media/image222.png"/></Relationships>
</file>

<file path=ppt/slides/_rels/slide9.xml.rels><?xml version="1.0" encoding="UTF-8" standalone="yes"?>
<Relationships xmlns="http://schemas.openxmlformats.org/package/2006/relationships"><Relationship Id="rId3" Type="http://schemas.openxmlformats.org/officeDocument/2006/relationships/hyperlink" Target="https://www.skillsforcare.org.uk/CareWorkforcePathway" TargetMode="External"/><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30.png"/><Relationship Id="rId4" Type="http://schemas.openxmlformats.org/officeDocument/2006/relationships/image" Target="../media/image29.png"/></Relationships>
</file>

<file path=ppt/slides/_rels/slide90.xml.rels><?xml version="1.0" encoding="UTF-8" standalone="yes"?>
<Relationships xmlns="http://schemas.openxmlformats.org/package/2006/relationships"><Relationship Id="rId3" Type="http://schemas.openxmlformats.org/officeDocument/2006/relationships/hyperlink" Target="https://improvinglivesnw.org.uk/our-work/our-campaigns/warm-and-well/" TargetMode="External"/><Relationship Id="rId2" Type="http://schemas.openxmlformats.org/officeDocument/2006/relationships/hyperlink" Target="https://sneevaccine.org.uk/this-winter/" TargetMode="External"/><Relationship Id="rId1" Type="http://schemas.openxmlformats.org/officeDocument/2006/relationships/slideLayout" Target="../slideLayouts/slideLayout74.xml"/><Relationship Id="rId5" Type="http://schemas.openxmlformats.org/officeDocument/2006/relationships/image" Target="../media/image227.png"/><Relationship Id="rId4" Type="http://schemas.openxmlformats.org/officeDocument/2006/relationships/image" Target="../media/image226.png"/></Relationships>
</file>

<file path=ppt/slides/_rels/slide91.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228.png"/><Relationship Id="rId1" Type="http://schemas.openxmlformats.org/officeDocument/2006/relationships/slideLayout" Target="../slideLayouts/slideLayout74.xml"/><Relationship Id="rId5" Type="http://schemas.openxmlformats.org/officeDocument/2006/relationships/image" Target="../media/image231.png"/><Relationship Id="rId4" Type="http://schemas.openxmlformats.org/officeDocument/2006/relationships/image" Target="../media/image230.png"/></Relationships>
</file>

<file path=ppt/slides/_rels/slide92.xml.rels><?xml version="1.0" encoding="UTF-8" standalone="yes"?>
<Relationships xmlns="http://schemas.openxmlformats.org/package/2006/relationships"><Relationship Id="rId8" Type="http://schemas.openxmlformats.org/officeDocument/2006/relationships/image" Target="../media/image234.emf"/><Relationship Id="rId3" Type="http://schemas.openxmlformats.org/officeDocument/2006/relationships/image" Target="../media/image232.emf"/><Relationship Id="rId7" Type="http://schemas.openxmlformats.org/officeDocument/2006/relationships/package" Target="../embeddings/Microsoft_Word_Document1.docx"/><Relationship Id="rId2" Type="http://schemas.openxmlformats.org/officeDocument/2006/relationships/oleObject" Target="../embeddings/oleObject1.bin"/><Relationship Id="rId1" Type="http://schemas.openxmlformats.org/officeDocument/2006/relationships/slideLayout" Target="../slideLayouts/slideLayout74.xml"/><Relationship Id="rId6" Type="http://schemas.openxmlformats.org/officeDocument/2006/relationships/image" Target="../media/image233.emf"/><Relationship Id="rId5" Type="http://schemas.openxmlformats.org/officeDocument/2006/relationships/package" Target="../embeddings/Microsoft_Word_Document.docx"/><Relationship Id="rId4" Type="http://schemas.openxmlformats.org/officeDocument/2006/relationships/hyperlink" Target="https://www.resus.org.uk/respect" TargetMode="Externa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3.xml"/></Relationships>
</file>

<file path=ppt/slides/_rels/slide94.xml.rels><?xml version="1.0" encoding="UTF-8" standalone="yes"?>
<Relationships xmlns="http://schemas.openxmlformats.org/package/2006/relationships"><Relationship Id="rId3" Type="http://schemas.openxmlformats.org/officeDocument/2006/relationships/hyperlink" Target="https://nhsforest.org/blog/lessons-from-healing-in-nature-a-patients-view/" TargetMode="External"/><Relationship Id="rId2" Type="http://schemas.openxmlformats.org/officeDocument/2006/relationships/image" Target="../media/image235.png"/><Relationship Id="rId1" Type="http://schemas.openxmlformats.org/officeDocument/2006/relationships/slideLayout" Target="../slideLayouts/slideLayout75.xml"/><Relationship Id="rId6" Type="http://schemas.openxmlformats.org/officeDocument/2006/relationships/image" Target="../media/image238.png"/><Relationship Id="rId5" Type="http://schemas.openxmlformats.org/officeDocument/2006/relationships/image" Target="../media/image237.png"/><Relationship Id="rId4" Type="http://schemas.openxmlformats.org/officeDocument/2006/relationships/image" Target="../media/image236.png"/></Relationships>
</file>

<file path=ppt/slides/_rels/slide95.xml.rels><?xml version="1.0" encoding="UTF-8" standalone="yes"?>
<Relationships xmlns="http://schemas.openxmlformats.org/package/2006/relationships"><Relationship Id="rId3" Type="http://schemas.openxmlformats.org/officeDocument/2006/relationships/hyperlink" Target="https://www.forestryengland.uk/virtual-forests" TargetMode="External"/><Relationship Id="rId2" Type="http://schemas.openxmlformats.org/officeDocument/2006/relationships/notesSlide" Target="../notesSlides/notesSlide39.xml"/><Relationship Id="rId1" Type="http://schemas.openxmlformats.org/officeDocument/2006/relationships/slideLayout" Target="../slideLayouts/slideLayout75.xml"/><Relationship Id="rId6" Type="http://schemas.openxmlformats.org/officeDocument/2006/relationships/image" Target="../media/image241.png"/><Relationship Id="rId5" Type="http://schemas.openxmlformats.org/officeDocument/2006/relationships/image" Target="../media/image240.png"/><Relationship Id="rId4" Type="http://schemas.openxmlformats.org/officeDocument/2006/relationships/image" Target="../media/image239.png"/></Relationships>
</file>

<file path=ppt/slides/_rels/slide96.xml.rels><?xml version="1.0" encoding="UTF-8" standalone="yes"?>
<Relationships xmlns="http://schemas.openxmlformats.org/package/2006/relationships"><Relationship Id="rId3" Type="http://schemas.openxmlformats.org/officeDocument/2006/relationships/hyperlink" Target="https://www.forestryengland.uk/sites/default/files/documents/Nature%20moments%20-%20quick%20tips%20for%20healthcare%20settings.pdf" TargetMode="External"/><Relationship Id="rId2" Type="http://schemas.openxmlformats.org/officeDocument/2006/relationships/notesSlide" Target="../notesSlides/notesSlide40.xml"/><Relationship Id="rId1" Type="http://schemas.openxmlformats.org/officeDocument/2006/relationships/slideLayout" Target="../slideLayouts/slideLayout63.xml"/><Relationship Id="rId4" Type="http://schemas.openxmlformats.org/officeDocument/2006/relationships/hyperlink" Target="https://www.forestryengland.uk/virtual-forests" TargetMode="External"/></Relationships>
</file>

<file path=ppt/slides/_rels/slide97.xml.rels><?xml version="1.0" encoding="UTF-8" standalone="yes"?>
<Relationships xmlns="http://schemas.openxmlformats.org/package/2006/relationships"><Relationship Id="rId3" Type="http://schemas.openxmlformats.org/officeDocument/2006/relationships/hyperlink" Target="https://nhsforest.org/resources/" TargetMode="External"/><Relationship Id="rId2" Type="http://schemas.openxmlformats.org/officeDocument/2006/relationships/image" Target="../media/image242.png"/><Relationship Id="rId1" Type="http://schemas.openxmlformats.org/officeDocument/2006/relationships/slideLayout" Target="../slideLayouts/slideLayout69.xml"/><Relationship Id="rId6" Type="http://schemas.openxmlformats.org/officeDocument/2006/relationships/hyperlink" Target="https://www.forestryengland.uk/sites/default/files/documents/Nature%20moments%20-%20quick%20tips%20for%20healthcare%20settings.pdf" TargetMode="External"/><Relationship Id="rId5" Type="http://schemas.openxmlformats.org/officeDocument/2006/relationships/hyperlink" Target="mailto:Ellen.devine@forestryengland.uk" TargetMode="External"/><Relationship Id="rId4" Type="http://schemas.openxmlformats.org/officeDocument/2006/relationships/hyperlink" Target="https://www.forestryelearning.org.uk/mod/scorm/view.php?id=1206" TargetMode="External"/></Relationships>
</file>

<file path=ppt/slides/_rels/slide9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image" Target="../media/image243.png"/><Relationship Id="rId1" Type="http://schemas.openxmlformats.org/officeDocument/2006/relationships/slideLayout" Target="../slideLayouts/slideLayout7.xml"/><Relationship Id="rId4" Type="http://schemas.openxmlformats.org/officeDocument/2006/relationships/image" Target="../media/image24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8595B"/>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solidFill>
          </p:spPr>
          <p:txBody>
            <a:bodyPr/>
            <a:lstStyle/>
            <a:p>
              <a:endParaRPr lang="en-GB"/>
            </a:p>
          </p:txBody>
        </p:sp>
      </p:grpSp>
      <p:grpSp>
        <p:nvGrpSpPr>
          <p:cNvPr id="4" name="Group 4"/>
          <p:cNvGrpSpPr/>
          <p:nvPr/>
        </p:nvGrpSpPr>
        <p:grpSpPr>
          <a:xfrm rot="5400000">
            <a:off x="7126909" y="-4040888"/>
            <a:ext cx="4186582" cy="18440400"/>
            <a:chOff x="0" y="0"/>
            <a:chExt cx="5582109" cy="24655082"/>
          </a:xfrm>
        </p:grpSpPr>
        <p:sp>
          <p:nvSpPr>
            <p:cNvPr id="5" name="Freeform 5"/>
            <p:cNvSpPr/>
            <p:nvPr/>
          </p:nvSpPr>
          <p:spPr>
            <a:xfrm>
              <a:off x="0" y="0"/>
              <a:ext cx="5582059" cy="24655126"/>
            </a:xfrm>
            <a:custGeom>
              <a:avLst/>
              <a:gdLst/>
              <a:ahLst/>
              <a:cxnLst/>
              <a:rect l="l" t="t" r="r" b="b"/>
              <a:pathLst>
                <a:path w="5582059" h="24655126">
                  <a:moveTo>
                    <a:pt x="0" y="0"/>
                  </a:moveTo>
                  <a:lnTo>
                    <a:pt x="5582059" y="0"/>
                  </a:lnTo>
                  <a:lnTo>
                    <a:pt x="5582059" y="24655126"/>
                  </a:lnTo>
                  <a:lnTo>
                    <a:pt x="0" y="24655126"/>
                  </a:lnTo>
                  <a:close/>
                </a:path>
              </a:pathLst>
            </a:custGeom>
            <a:solidFill>
              <a:srgbClr val="65C8C7"/>
            </a:solidFill>
          </p:spPr>
          <p:txBody>
            <a:bodyPr/>
            <a:lstStyle/>
            <a:p>
              <a:endParaRPr lang="en-GB"/>
            </a:p>
          </p:txBody>
        </p:sp>
      </p:grpSp>
      <p:sp>
        <p:nvSpPr>
          <p:cNvPr id="6" name="TextBox 6"/>
          <p:cNvSpPr txBox="1"/>
          <p:nvPr/>
        </p:nvSpPr>
        <p:spPr>
          <a:xfrm>
            <a:off x="1026287" y="3855919"/>
            <a:ext cx="16235426" cy="3020379"/>
          </a:xfrm>
          <a:prstGeom prst="rect">
            <a:avLst/>
          </a:prstGeom>
        </p:spPr>
        <p:txBody>
          <a:bodyPr lIns="0" tIns="0" rIns="0" bIns="0" rtlCol="0" anchor="t">
            <a:spAutoFit/>
          </a:bodyPr>
          <a:lstStyle/>
          <a:p>
            <a:pPr algn="ctr">
              <a:lnSpc>
                <a:spcPts val="9233"/>
              </a:lnSpc>
            </a:pPr>
            <a:r>
              <a:rPr lang="en-US" sz="9499" b="1" dirty="0">
                <a:solidFill>
                  <a:srgbClr val="414244"/>
                </a:solidFill>
                <a:latin typeface="Calibri (MS) Bold"/>
                <a:ea typeface="Calibri (MS) Bold"/>
                <a:cs typeface="Calibri (MS) Bold"/>
                <a:sym typeface="Calibri (MS) Bold"/>
              </a:rPr>
              <a:t>WELCOME</a:t>
            </a:r>
          </a:p>
          <a:p>
            <a:pPr algn="ctr">
              <a:lnSpc>
                <a:spcPts val="7095"/>
              </a:lnSpc>
            </a:pPr>
            <a:endParaRPr lang="en-US" sz="9499" b="1" dirty="0">
              <a:solidFill>
                <a:srgbClr val="414244"/>
              </a:solidFill>
              <a:latin typeface="Calibri (MS) Bold"/>
              <a:ea typeface="Calibri (MS) Bold"/>
              <a:cs typeface="Calibri (MS) Bold"/>
              <a:sym typeface="Calibri (MS) Bold"/>
            </a:endParaRPr>
          </a:p>
          <a:p>
            <a:pPr algn="ctr">
              <a:lnSpc>
                <a:spcPts val="7095"/>
              </a:lnSpc>
            </a:pPr>
            <a:r>
              <a:rPr lang="en-US" sz="7300" b="1" dirty="0">
                <a:solidFill>
                  <a:srgbClr val="414244"/>
                </a:solidFill>
                <a:latin typeface="Calibri (MS) Bold"/>
                <a:ea typeface="Calibri (MS) Bold"/>
                <a:cs typeface="Calibri (MS) Bold"/>
                <a:sym typeface="Calibri (MS) Bold"/>
              </a:rPr>
              <a:t>12:15 -12:45pm Networking</a:t>
            </a:r>
          </a:p>
        </p:txBody>
      </p:sp>
      <p:grpSp>
        <p:nvGrpSpPr>
          <p:cNvPr id="7" name="Group 7"/>
          <p:cNvGrpSpPr/>
          <p:nvPr/>
        </p:nvGrpSpPr>
        <p:grpSpPr>
          <a:xfrm>
            <a:off x="5211538" y="875017"/>
            <a:ext cx="208559" cy="208559"/>
            <a:chOff x="0" y="0"/>
            <a:chExt cx="278079" cy="278079"/>
          </a:xfrm>
        </p:grpSpPr>
        <p:sp>
          <p:nvSpPr>
            <p:cNvPr id="8" name="Freeform 8"/>
            <p:cNvSpPr/>
            <p:nvPr/>
          </p:nvSpPr>
          <p:spPr>
            <a:xfrm>
              <a:off x="0" y="0"/>
              <a:ext cx="278257" cy="278257"/>
            </a:xfrm>
            <a:custGeom>
              <a:avLst/>
              <a:gdLst/>
              <a:ahLst/>
              <a:cxnLst/>
              <a:rect l="l" t="t" r="r" b="b"/>
              <a:pathLst>
                <a:path w="278257" h="278257">
                  <a:moveTo>
                    <a:pt x="259207" y="120142"/>
                  </a:moveTo>
                  <a:lnTo>
                    <a:pt x="157861" y="120142"/>
                  </a:lnTo>
                  <a:lnTo>
                    <a:pt x="157861" y="18923"/>
                  </a:lnTo>
                  <a:cubicBezTo>
                    <a:pt x="157861" y="8509"/>
                    <a:pt x="149479" y="0"/>
                    <a:pt x="139065" y="0"/>
                  </a:cubicBezTo>
                  <a:cubicBezTo>
                    <a:pt x="128651" y="0"/>
                    <a:pt x="120142" y="8509"/>
                    <a:pt x="120142" y="18923"/>
                  </a:cubicBezTo>
                  <a:lnTo>
                    <a:pt x="120142" y="120142"/>
                  </a:lnTo>
                  <a:lnTo>
                    <a:pt x="18923" y="120142"/>
                  </a:lnTo>
                  <a:cubicBezTo>
                    <a:pt x="8509" y="120142"/>
                    <a:pt x="0" y="128651"/>
                    <a:pt x="0" y="139065"/>
                  </a:cubicBezTo>
                  <a:cubicBezTo>
                    <a:pt x="0" y="149479"/>
                    <a:pt x="8509" y="157988"/>
                    <a:pt x="18923" y="157988"/>
                  </a:cubicBezTo>
                  <a:lnTo>
                    <a:pt x="120142" y="157988"/>
                  </a:lnTo>
                  <a:lnTo>
                    <a:pt x="120142" y="259334"/>
                  </a:lnTo>
                  <a:cubicBezTo>
                    <a:pt x="120142" y="269748"/>
                    <a:pt x="128651" y="278257"/>
                    <a:pt x="139065" y="278257"/>
                  </a:cubicBezTo>
                  <a:cubicBezTo>
                    <a:pt x="149479" y="278257"/>
                    <a:pt x="157988" y="269748"/>
                    <a:pt x="157988" y="259334"/>
                  </a:cubicBezTo>
                  <a:lnTo>
                    <a:pt x="157988" y="157861"/>
                  </a:lnTo>
                  <a:lnTo>
                    <a:pt x="259334" y="157861"/>
                  </a:lnTo>
                  <a:cubicBezTo>
                    <a:pt x="269748" y="157861"/>
                    <a:pt x="278257" y="149352"/>
                    <a:pt x="278257" y="138938"/>
                  </a:cubicBezTo>
                  <a:cubicBezTo>
                    <a:pt x="278257" y="128524"/>
                    <a:pt x="269748" y="120015"/>
                    <a:pt x="259334" y="120015"/>
                  </a:cubicBezTo>
                  <a:close/>
                </a:path>
              </a:pathLst>
            </a:custGeom>
            <a:solidFill>
              <a:srgbClr val="58595B"/>
            </a:solidFill>
          </p:spPr>
          <p:txBody>
            <a:bodyPr/>
            <a:lstStyle/>
            <a:p>
              <a:endParaRPr lang="en-GB"/>
            </a:p>
          </p:txBody>
        </p:sp>
      </p:grpSp>
      <p:grpSp>
        <p:nvGrpSpPr>
          <p:cNvPr id="9" name="Group 9"/>
          <p:cNvGrpSpPr/>
          <p:nvPr/>
        </p:nvGrpSpPr>
        <p:grpSpPr>
          <a:xfrm>
            <a:off x="5749708" y="1218960"/>
            <a:ext cx="136707" cy="136707"/>
            <a:chOff x="0" y="0"/>
            <a:chExt cx="182276" cy="182276"/>
          </a:xfrm>
        </p:grpSpPr>
        <p:sp>
          <p:nvSpPr>
            <p:cNvPr id="10" name="Freeform 10"/>
            <p:cNvSpPr/>
            <p:nvPr/>
          </p:nvSpPr>
          <p:spPr>
            <a:xfrm>
              <a:off x="0" y="0"/>
              <a:ext cx="182372" cy="182372"/>
            </a:xfrm>
            <a:custGeom>
              <a:avLst/>
              <a:gdLst/>
              <a:ahLst/>
              <a:cxnLst/>
              <a:rect l="l" t="t" r="r" b="b"/>
              <a:pathLst>
                <a:path w="182372" h="182372">
                  <a:moveTo>
                    <a:pt x="182245" y="91186"/>
                  </a:moveTo>
                  <a:cubicBezTo>
                    <a:pt x="182245" y="141478"/>
                    <a:pt x="141478" y="182372"/>
                    <a:pt x="91059" y="182372"/>
                  </a:cubicBezTo>
                  <a:cubicBezTo>
                    <a:pt x="40640" y="182372"/>
                    <a:pt x="0" y="141478"/>
                    <a:pt x="0" y="91186"/>
                  </a:cubicBezTo>
                  <a:cubicBezTo>
                    <a:pt x="0" y="40894"/>
                    <a:pt x="40767" y="0"/>
                    <a:pt x="91186" y="0"/>
                  </a:cubicBezTo>
                  <a:cubicBezTo>
                    <a:pt x="141605" y="0"/>
                    <a:pt x="182372" y="40767"/>
                    <a:pt x="182372" y="91186"/>
                  </a:cubicBezTo>
                  <a:close/>
                </a:path>
              </a:pathLst>
            </a:custGeom>
            <a:solidFill>
              <a:srgbClr val="58595B"/>
            </a:solidFill>
          </p:spPr>
          <p:txBody>
            <a:bodyPr/>
            <a:lstStyle/>
            <a:p>
              <a:endParaRPr lang="en-GB"/>
            </a:p>
          </p:txBody>
        </p:sp>
      </p:grpSp>
      <p:grpSp>
        <p:nvGrpSpPr>
          <p:cNvPr id="11" name="Group 11"/>
          <p:cNvGrpSpPr/>
          <p:nvPr/>
        </p:nvGrpSpPr>
        <p:grpSpPr>
          <a:xfrm>
            <a:off x="5188228" y="1555599"/>
            <a:ext cx="191571" cy="191571"/>
            <a:chOff x="0" y="0"/>
            <a:chExt cx="255428" cy="255428"/>
          </a:xfrm>
        </p:grpSpPr>
        <p:sp>
          <p:nvSpPr>
            <p:cNvPr id="12" name="Freeform 12"/>
            <p:cNvSpPr/>
            <p:nvPr/>
          </p:nvSpPr>
          <p:spPr>
            <a:xfrm>
              <a:off x="0" y="0"/>
              <a:ext cx="255524" cy="255397"/>
            </a:xfrm>
            <a:custGeom>
              <a:avLst/>
              <a:gdLst/>
              <a:ahLst/>
              <a:cxnLst/>
              <a:rect l="l" t="t" r="r" b="b"/>
              <a:pathLst>
                <a:path w="255524" h="255397">
                  <a:moveTo>
                    <a:pt x="127762" y="37719"/>
                  </a:moveTo>
                  <a:cubicBezTo>
                    <a:pt x="177419" y="37719"/>
                    <a:pt x="217678" y="77978"/>
                    <a:pt x="217678" y="127635"/>
                  </a:cubicBezTo>
                  <a:cubicBezTo>
                    <a:pt x="217678" y="177292"/>
                    <a:pt x="177419" y="217551"/>
                    <a:pt x="127762" y="217551"/>
                  </a:cubicBezTo>
                  <a:cubicBezTo>
                    <a:pt x="78105" y="217551"/>
                    <a:pt x="37846" y="177292"/>
                    <a:pt x="37846" y="127635"/>
                  </a:cubicBezTo>
                  <a:cubicBezTo>
                    <a:pt x="37846" y="77978"/>
                    <a:pt x="78105" y="37719"/>
                    <a:pt x="127762" y="37719"/>
                  </a:cubicBezTo>
                  <a:moveTo>
                    <a:pt x="127762" y="0"/>
                  </a:moveTo>
                  <a:cubicBezTo>
                    <a:pt x="57150" y="0"/>
                    <a:pt x="0" y="57150"/>
                    <a:pt x="0" y="127762"/>
                  </a:cubicBezTo>
                  <a:cubicBezTo>
                    <a:pt x="0" y="198374"/>
                    <a:pt x="57150" y="255397"/>
                    <a:pt x="127762" y="255397"/>
                  </a:cubicBezTo>
                  <a:cubicBezTo>
                    <a:pt x="198374" y="255397"/>
                    <a:pt x="255524" y="198247"/>
                    <a:pt x="255524" y="127635"/>
                  </a:cubicBezTo>
                  <a:cubicBezTo>
                    <a:pt x="255524" y="57023"/>
                    <a:pt x="198247" y="0"/>
                    <a:pt x="127762" y="0"/>
                  </a:cubicBezTo>
                  <a:close/>
                </a:path>
              </a:pathLst>
            </a:custGeom>
            <a:solidFill>
              <a:srgbClr val="58595B"/>
            </a:solidFill>
          </p:spPr>
          <p:txBody>
            <a:bodyPr/>
            <a:lstStyle/>
            <a:p>
              <a:endParaRPr lang="en-GB"/>
            </a:p>
          </p:txBody>
        </p:sp>
      </p:grpSp>
      <p:grpSp>
        <p:nvGrpSpPr>
          <p:cNvPr id="13" name="Group 13"/>
          <p:cNvGrpSpPr/>
          <p:nvPr/>
        </p:nvGrpSpPr>
        <p:grpSpPr>
          <a:xfrm>
            <a:off x="16254637" y="8455020"/>
            <a:ext cx="227304" cy="227304"/>
            <a:chOff x="0" y="0"/>
            <a:chExt cx="303072" cy="303072"/>
          </a:xfrm>
        </p:grpSpPr>
        <p:sp>
          <p:nvSpPr>
            <p:cNvPr id="14" name="Freeform 14"/>
            <p:cNvSpPr/>
            <p:nvPr/>
          </p:nvSpPr>
          <p:spPr>
            <a:xfrm>
              <a:off x="0" y="0"/>
              <a:ext cx="303022" cy="303022"/>
            </a:xfrm>
            <a:custGeom>
              <a:avLst/>
              <a:gdLst/>
              <a:ahLst/>
              <a:cxnLst/>
              <a:rect l="l" t="t" r="r" b="b"/>
              <a:pathLst>
                <a:path w="303022" h="303022">
                  <a:moveTo>
                    <a:pt x="282448" y="130937"/>
                  </a:moveTo>
                  <a:lnTo>
                    <a:pt x="172085" y="130937"/>
                  </a:lnTo>
                  <a:lnTo>
                    <a:pt x="172085" y="20574"/>
                  </a:lnTo>
                  <a:cubicBezTo>
                    <a:pt x="172085" y="9271"/>
                    <a:pt x="162941" y="0"/>
                    <a:pt x="151511" y="0"/>
                  </a:cubicBezTo>
                  <a:cubicBezTo>
                    <a:pt x="140081" y="0"/>
                    <a:pt x="130937" y="9271"/>
                    <a:pt x="130937" y="20574"/>
                  </a:cubicBezTo>
                  <a:lnTo>
                    <a:pt x="130937" y="130937"/>
                  </a:lnTo>
                  <a:lnTo>
                    <a:pt x="20574" y="130937"/>
                  </a:lnTo>
                  <a:cubicBezTo>
                    <a:pt x="9271" y="130937"/>
                    <a:pt x="0" y="140208"/>
                    <a:pt x="0" y="151511"/>
                  </a:cubicBezTo>
                  <a:cubicBezTo>
                    <a:pt x="0" y="162814"/>
                    <a:pt x="9271" y="172085"/>
                    <a:pt x="20574" y="172085"/>
                  </a:cubicBezTo>
                  <a:lnTo>
                    <a:pt x="130937" y="172085"/>
                  </a:lnTo>
                  <a:lnTo>
                    <a:pt x="130937" y="282448"/>
                  </a:lnTo>
                  <a:cubicBezTo>
                    <a:pt x="130937" y="293751"/>
                    <a:pt x="140208" y="303022"/>
                    <a:pt x="151511" y="303022"/>
                  </a:cubicBezTo>
                  <a:cubicBezTo>
                    <a:pt x="162814" y="303022"/>
                    <a:pt x="172085" y="293751"/>
                    <a:pt x="172085" y="282448"/>
                  </a:cubicBezTo>
                  <a:lnTo>
                    <a:pt x="172085" y="172085"/>
                  </a:lnTo>
                  <a:lnTo>
                    <a:pt x="282448" y="172085"/>
                  </a:lnTo>
                  <a:cubicBezTo>
                    <a:pt x="293751" y="172085"/>
                    <a:pt x="303022" y="162814"/>
                    <a:pt x="303022" y="151511"/>
                  </a:cubicBezTo>
                  <a:cubicBezTo>
                    <a:pt x="303022" y="140208"/>
                    <a:pt x="293751" y="130937"/>
                    <a:pt x="282448" y="130937"/>
                  </a:cubicBezTo>
                  <a:close/>
                </a:path>
              </a:pathLst>
            </a:custGeom>
            <a:solidFill>
              <a:srgbClr val="58595B"/>
            </a:solidFill>
          </p:spPr>
          <p:txBody>
            <a:bodyPr/>
            <a:lstStyle/>
            <a:p>
              <a:endParaRPr lang="en-GB"/>
            </a:p>
          </p:txBody>
        </p:sp>
      </p:grpSp>
      <p:grpSp>
        <p:nvGrpSpPr>
          <p:cNvPr id="15" name="Group 15"/>
          <p:cNvGrpSpPr/>
          <p:nvPr/>
        </p:nvGrpSpPr>
        <p:grpSpPr>
          <a:xfrm>
            <a:off x="16867762" y="9145138"/>
            <a:ext cx="162938" cy="162938"/>
            <a:chOff x="0" y="0"/>
            <a:chExt cx="217251" cy="217251"/>
          </a:xfrm>
        </p:grpSpPr>
        <p:sp>
          <p:nvSpPr>
            <p:cNvPr id="16" name="Freeform 16"/>
            <p:cNvSpPr/>
            <p:nvPr/>
          </p:nvSpPr>
          <p:spPr>
            <a:xfrm>
              <a:off x="0" y="0"/>
              <a:ext cx="217170" cy="217170"/>
            </a:xfrm>
            <a:custGeom>
              <a:avLst/>
              <a:gdLst/>
              <a:ahLst/>
              <a:cxnLst/>
              <a:rect l="l" t="t" r="r" b="b"/>
              <a:pathLst>
                <a:path w="217170" h="217170">
                  <a:moveTo>
                    <a:pt x="108585" y="32131"/>
                  </a:moveTo>
                  <a:cubicBezTo>
                    <a:pt x="150876" y="32131"/>
                    <a:pt x="185166" y="66421"/>
                    <a:pt x="185166" y="108712"/>
                  </a:cubicBezTo>
                  <a:cubicBezTo>
                    <a:pt x="185166" y="151003"/>
                    <a:pt x="150876" y="185293"/>
                    <a:pt x="108585" y="185293"/>
                  </a:cubicBezTo>
                  <a:cubicBezTo>
                    <a:pt x="66294" y="185293"/>
                    <a:pt x="32004" y="151003"/>
                    <a:pt x="32004" y="108712"/>
                  </a:cubicBezTo>
                  <a:cubicBezTo>
                    <a:pt x="32004" y="66421"/>
                    <a:pt x="66294" y="32258"/>
                    <a:pt x="108585" y="32131"/>
                  </a:cubicBezTo>
                  <a:moveTo>
                    <a:pt x="108585" y="0"/>
                  </a:moveTo>
                  <a:cubicBezTo>
                    <a:pt x="48641" y="0"/>
                    <a:pt x="0" y="48641"/>
                    <a:pt x="0" y="108585"/>
                  </a:cubicBezTo>
                  <a:cubicBezTo>
                    <a:pt x="0" y="168529"/>
                    <a:pt x="48641" y="217170"/>
                    <a:pt x="108585" y="217170"/>
                  </a:cubicBezTo>
                  <a:cubicBezTo>
                    <a:pt x="168529" y="217170"/>
                    <a:pt x="217170" y="168529"/>
                    <a:pt x="217170" y="108585"/>
                  </a:cubicBezTo>
                  <a:cubicBezTo>
                    <a:pt x="217170" y="48641"/>
                    <a:pt x="168656" y="0"/>
                    <a:pt x="108585" y="0"/>
                  </a:cubicBezTo>
                  <a:close/>
                </a:path>
              </a:pathLst>
            </a:custGeom>
            <a:solidFill>
              <a:srgbClr val="58595B"/>
            </a:solidFill>
          </p:spPr>
          <p:txBody>
            <a:bodyPr/>
            <a:lstStyle/>
            <a:p>
              <a:endParaRPr lang="en-GB"/>
            </a:p>
          </p:txBody>
        </p:sp>
      </p:grpSp>
      <p:grpSp>
        <p:nvGrpSpPr>
          <p:cNvPr id="17" name="Group 17"/>
          <p:cNvGrpSpPr/>
          <p:nvPr/>
        </p:nvGrpSpPr>
        <p:grpSpPr>
          <a:xfrm>
            <a:off x="15831432" y="9357043"/>
            <a:ext cx="143638" cy="143639"/>
            <a:chOff x="0" y="0"/>
            <a:chExt cx="191517" cy="191519"/>
          </a:xfrm>
        </p:grpSpPr>
        <p:sp>
          <p:nvSpPr>
            <p:cNvPr id="18" name="Freeform 18"/>
            <p:cNvSpPr/>
            <p:nvPr/>
          </p:nvSpPr>
          <p:spPr>
            <a:xfrm>
              <a:off x="0" y="0"/>
              <a:ext cx="191516" cy="191516"/>
            </a:xfrm>
            <a:custGeom>
              <a:avLst/>
              <a:gdLst/>
              <a:ahLst/>
              <a:cxnLst/>
              <a:rect l="l" t="t" r="r" b="b"/>
              <a:pathLst>
                <a:path w="191516" h="191516">
                  <a:moveTo>
                    <a:pt x="191516" y="95758"/>
                  </a:moveTo>
                  <a:cubicBezTo>
                    <a:pt x="191516" y="148590"/>
                    <a:pt x="148590" y="191516"/>
                    <a:pt x="95758" y="191516"/>
                  </a:cubicBezTo>
                  <a:cubicBezTo>
                    <a:pt x="42926" y="191516"/>
                    <a:pt x="0" y="148590"/>
                    <a:pt x="0" y="95758"/>
                  </a:cubicBezTo>
                  <a:cubicBezTo>
                    <a:pt x="0" y="42926"/>
                    <a:pt x="42926" y="0"/>
                    <a:pt x="95758" y="0"/>
                  </a:cubicBezTo>
                  <a:cubicBezTo>
                    <a:pt x="148590" y="0"/>
                    <a:pt x="191516" y="42926"/>
                    <a:pt x="191516" y="95758"/>
                  </a:cubicBezTo>
                  <a:close/>
                </a:path>
              </a:pathLst>
            </a:custGeom>
            <a:solidFill>
              <a:srgbClr val="58595B"/>
            </a:solidFill>
          </p:spPr>
          <p:txBody>
            <a:bodyPr/>
            <a:lstStyle/>
            <a:p>
              <a:endParaRPr lang="en-GB"/>
            </a:p>
          </p:txBody>
        </p:sp>
      </p:grpSp>
      <p:sp>
        <p:nvSpPr>
          <p:cNvPr id="19" name="TextBox 19"/>
          <p:cNvSpPr txBox="1"/>
          <p:nvPr/>
        </p:nvSpPr>
        <p:spPr>
          <a:xfrm>
            <a:off x="3874666" y="7871260"/>
            <a:ext cx="10538667" cy="2000548"/>
          </a:xfrm>
          <a:prstGeom prst="rect">
            <a:avLst/>
          </a:prstGeom>
        </p:spPr>
        <p:txBody>
          <a:bodyPr wrap="square" lIns="0" tIns="0" rIns="0" bIns="0" rtlCol="0" anchor="t">
            <a:spAutoFit/>
          </a:bodyPr>
          <a:lstStyle/>
          <a:p>
            <a:pPr algn="ctr">
              <a:lnSpc>
                <a:spcPts val="7776"/>
              </a:lnSpc>
            </a:pPr>
            <a:r>
              <a:rPr lang="en-US" sz="7200" b="1">
                <a:solidFill>
                  <a:srgbClr val="46C0C0"/>
                </a:solidFill>
                <a:latin typeface="Calibri (MS) Bold"/>
                <a:ea typeface="Calibri (MS) Bold"/>
                <a:cs typeface="Calibri (MS) Bold"/>
                <a:sym typeface="Calibri (MS) Bold"/>
              </a:rPr>
              <a:t>Leaders In Care</a:t>
            </a:r>
          </a:p>
          <a:p>
            <a:pPr algn="ctr">
              <a:lnSpc>
                <a:spcPts val="7776"/>
              </a:lnSpc>
            </a:pPr>
            <a:r>
              <a:rPr lang="en-US" sz="7200" b="1">
                <a:solidFill>
                  <a:srgbClr val="46C0C0"/>
                </a:solidFill>
                <a:latin typeface="Calibri (MS) Bold"/>
                <a:ea typeface="Calibri (MS) Bold"/>
                <a:cs typeface="Calibri (MS) Bold"/>
                <a:sym typeface="Calibri (MS) Bold"/>
              </a:rPr>
              <a:t>1</a:t>
            </a:r>
            <a:r>
              <a:rPr lang="en-US" sz="7200" b="1" baseline="30000">
                <a:solidFill>
                  <a:srgbClr val="46C0C0"/>
                </a:solidFill>
                <a:latin typeface="Calibri (MS) Bold"/>
                <a:ea typeface="Calibri (MS) Bold"/>
                <a:cs typeface="Calibri (MS) Bold"/>
                <a:sym typeface="Calibri (MS) Bold"/>
              </a:rPr>
              <a:t>st</a:t>
            </a:r>
            <a:r>
              <a:rPr lang="en-US" sz="7200" b="1">
                <a:solidFill>
                  <a:srgbClr val="46C0C0"/>
                </a:solidFill>
                <a:latin typeface="Calibri (MS) Bold"/>
                <a:ea typeface="Calibri (MS) Bold"/>
                <a:cs typeface="Calibri (MS) Bold"/>
                <a:sym typeface="Calibri (MS) Bold"/>
              </a:rPr>
              <a:t> October, Bungay</a:t>
            </a:r>
          </a:p>
        </p:txBody>
      </p:sp>
      <p:sp>
        <p:nvSpPr>
          <p:cNvPr id="20" name="Freeform 20" descr="A logo with text on it  AI-generated content may be incorrect."/>
          <p:cNvSpPr/>
          <p:nvPr/>
        </p:nvSpPr>
        <p:spPr>
          <a:xfrm>
            <a:off x="1026287" y="636143"/>
            <a:ext cx="4041565" cy="1838912"/>
          </a:xfrm>
          <a:custGeom>
            <a:avLst/>
            <a:gdLst/>
            <a:ahLst/>
            <a:cxnLst/>
            <a:rect l="l" t="t" r="r" b="b"/>
            <a:pathLst>
              <a:path w="4041565" h="1838912">
                <a:moveTo>
                  <a:pt x="0" y="0"/>
                </a:moveTo>
                <a:lnTo>
                  <a:pt x="4041565" y="0"/>
                </a:lnTo>
                <a:lnTo>
                  <a:pt x="4041565" y="1838912"/>
                </a:lnTo>
                <a:lnTo>
                  <a:pt x="0" y="1838912"/>
                </a:lnTo>
                <a:lnTo>
                  <a:pt x="0" y="0"/>
                </a:lnTo>
                <a:close/>
              </a:path>
            </a:pathLst>
          </a:custGeom>
          <a:blipFill>
            <a:blip r:embed="rId2"/>
            <a:stretch>
              <a:fillRect l="-79" r="-79"/>
            </a:stretch>
          </a:blipFill>
        </p:spPr>
        <p:txBody>
          <a:bodyPr/>
          <a:lstStyle/>
          <a:p>
            <a:endParaRPr lang="en-GB"/>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6A5BB-01B6-5D51-9301-381E0142199B}"/>
            </a:ext>
          </a:extLst>
        </p:cNvPr>
        <p:cNvGrpSpPr/>
        <p:nvPr/>
      </p:nvGrpSpPr>
      <p:grpSpPr>
        <a:xfrm>
          <a:off x="0" y="0"/>
          <a:ext cx="0" cy="0"/>
          <a:chOff x="0" y="0"/>
          <a:chExt cx="0" cy="0"/>
        </a:xfrm>
      </p:grpSpPr>
      <p:graphicFrame>
        <p:nvGraphicFramePr>
          <p:cNvPr id="16" name="Table 15">
            <a:extLst>
              <a:ext uri="{FF2B5EF4-FFF2-40B4-BE49-F238E27FC236}">
                <a16:creationId xmlns:a16="http://schemas.microsoft.com/office/drawing/2014/main" id="{4C82B49F-D458-7627-B8F8-685C3D62165A}"/>
              </a:ext>
            </a:extLst>
          </p:cNvPr>
          <p:cNvGraphicFramePr>
            <a:graphicFrameLocks noGrp="1"/>
          </p:cNvGraphicFramePr>
          <p:nvPr/>
        </p:nvGraphicFramePr>
        <p:xfrm>
          <a:off x="672534" y="3133627"/>
          <a:ext cx="16942933" cy="6051329"/>
        </p:xfrm>
        <a:graphic>
          <a:graphicData uri="http://schemas.openxmlformats.org/drawingml/2006/table">
            <a:tbl>
              <a:tblPr firstRow="1" bandRow="1">
                <a:tableStyleId>{5940675A-B579-460E-94D1-54222C63F5DA}</a:tableStyleId>
              </a:tblPr>
              <a:tblGrid>
                <a:gridCol w="5736825">
                  <a:extLst>
                    <a:ext uri="{9D8B030D-6E8A-4147-A177-3AD203B41FA5}">
                      <a16:colId xmlns:a16="http://schemas.microsoft.com/office/drawing/2014/main" val="2896791964"/>
                    </a:ext>
                  </a:extLst>
                </a:gridCol>
                <a:gridCol w="5542994">
                  <a:extLst>
                    <a:ext uri="{9D8B030D-6E8A-4147-A177-3AD203B41FA5}">
                      <a16:colId xmlns:a16="http://schemas.microsoft.com/office/drawing/2014/main" val="703881589"/>
                    </a:ext>
                  </a:extLst>
                </a:gridCol>
                <a:gridCol w="5663114">
                  <a:extLst>
                    <a:ext uri="{9D8B030D-6E8A-4147-A177-3AD203B41FA5}">
                      <a16:colId xmlns:a16="http://schemas.microsoft.com/office/drawing/2014/main" val="2839269705"/>
                    </a:ext>
                  </a:extLst>
                </a:gridCol>
              </a:tblGrid>
              <a:tr h="1015074">
                <a:tc>
                  <a:txBody>
                    <a:bodyPr/>
                    <a:lstStyle/>
                    <a:p>
                      <a:pPr algn="ctr"/>
                      <a:r>
                        <a:rPr lang="en-GB" sz="2900" b="1" noProof="0">
                          <a:solidFill>
                            <a:schemeClr val="bg1"/>
                          </a:solidFill>
                          <a:latin typeface="Arial" panose="020B0604020202020204" pitchFamily="34" charset="0"/>
                          <a:cs typeface="Arial" panose="020B0604020202020204" pitchFamily="34" charset="0"/>
                        </a:rPr>
                        <a:t>Paperwork and People </a:t>
                      </a:r>
                    </a:p>
                    <a:p>
                      <a:pPr algn="ctr"/>
                      <a:r>
                        <a:rPr lang="en-GB" sz="2900" b="1" noProof="0">
                          <a:solidFill>
                            <a:schemeClr val="bg1"/>
                          </a:solidFill>
                          <a:latin typeface="Arial" panose="020B0604020202020204" pitchFamily="34" charset="0"/>
                          <a:cs typeface="Arial" panose="020B0604020202020204" pitchFamily="34" charset="0"/>
                        </a:rPr>
                        <a:t>(Light)</a:t>
                      </a:r>
                    </a:p>
                  </a:txBody>
                  <a:tcPr marL="146394" marR="146394" marT="73197" marB="73197">
                    <a:solidFill>
                      <a:srgbClr val="A20067"/>
                    </a:solidFill>
                  </a:tcPr>
                </a:tc>
                <a:tc>
                  <a:txBody>
                    <a:bodyPr/>
                    <a:lstStyle/>
                    <a:p>
                      <a:pPr algn="ctr"/>
                      <a:r>
                        <a:rPr lang="en-GB" sz="2900" b="1" noProof="0">
                          <a:solidFill>
                            <a:schemeClr val="bg1"/>
                          </a:solidFill>
                          <a:latin typeface="Arial" panose="020B0604020202020204" pitchFamily="34" charset="0"/>
                          <a:cs typeface="Arial" panose="020B0604020202020204" pitchFamily="34" charset="0"/>
                        </a:rPr>
                        <a:t>Processes </a:t>
                      </a:r>
                    </a:p>
                    <a:p>
                      <a:pPr algn="ctr"/>
                      <a:r>
                        <a:rPr lang="en-GB" sz="2900" b="1" noProof="0">
                          <a:solidFill>
                            <a:schemeClr val="bg1"/>
                          </a:solidFill>
                          <a:latin typeface="Arial" panose="020B0604020202020204" pitchFamily="34" charset="0"/>
                          <a:cs typeface="Arial" panose="020B0604020202020204" pitchFamily="34" charset="0"/>
                        </a:rPr>
                        <a:t>(Medium)</a:t>
                      </a:r>
                    </a:p>
                  </a:txBody>
                  <a:tcPr marL="146394" marR="146394" marT="73197" marB="73197">
                    <a:solidFill>
                      <a:srgbClr val="330072"/>
                    </a:solidFill>
                  </a:tcPr>
                </a:tc>
                <a:tc>
                  <a:txBody>
                    <a:bodyPr/>
                    <a:lstStyle/>
                    <a:p>
                      <a:pPr algn="ctr"/>
                      <a:r>
                        <a:rPr lang="en-GB" sz="2900" b="1" noProof="0">
                          <a:solidFill>
                            <a:schemeClr val="bg1"/>
                          </a:solidFill>
                          <a:latin typeface="Arial" panose="020B0604020202020204" pitchFamily="34" charset="0"/>
                          <a:cs typeface="Arial" panose="020B0604020202020204" pitchFamily="34" charset="0"/>
                        </a:rPr>
                        <a:t>Systems and Structures </a:t>
                      </a:r>
                    </a:p>
                    <a:p>
                      <a:pPr algn="ctr"/>
                      <a:r>
                        <a:rPr lang="en-GB" sz="2900" b="1" noProof="0">
                          <a:solidFill>
                            <a:schemeClr val="bg1"/>
                          </a:solidFill>
                          <a:latin typeface="Arial" panose="020B0604020202020204" pitchFamily="34" charset="0"/>
                          <a:cs typeface="Arial" panose="020B0604020202020204" pitchFamily="34" charset="0"/>
                        </a:rPr>
                        <a:t>(Full)</a:t>
                      </a:r>
                    </a:p>
                  </a:txBody>
                  <a:tcPr marL="146394" marR="146394" marT="73197" marB="73197">
                    <a:solidFill>
                      <a:srgbClr val="E87722"/>
                    </a:solidFill>
                  </a:tcPr>
                </a:tc>
                <a:extLst>
                  <a:ext uri="{0D108BD9-81ED-4DB2-BD59-A6C34878D82A}">
                    <a16:rowId xmlns:a16="http://schemas.microsoft.com/office/drawing/2014/main" val="3903124907"/>
                  </a:ext>
                </a:extLst>
              </a:tr>
              <a:tr h="1530881">
                <a:tc>
                  <a:txBody>
                    <a:bodyPr/>
                    <a:lstStyle/>
                    <a:p>
                      <a:pPr algn="l" fontAlgn="t"/>
                      <a:r>
                        <a:rPr lang="en-US" sz="1800" noProof="0">
                          <a:latin typeface="Arial" panose="020B0604020202020204" pitchFamily="34" charset="0"/>
                          <a:cs typeface="Arial" panose="020B0604020202020204" pitchFamily="34" charset="0"/>
                        </a:rPr>
                        <a:t>Speak with the workforce about why the organisation is introducing the Pathway, what it is aiming to achieve and why it’s important for them, those who draw upon care and support and the sector. </a:t>
                      </a:r>
                      <a:endParaRPr lang="en-GB" sz="1800" noProof="0">
                        <a:latin typeface="Arial" panose="020B0604020202020204" pitchFamily="34" charset="0"/>
                        <a:cs typeface="Arial" panose="020B0604020202020204" pitchFamily="34" charset="0"/>
                      </a:endParaRPr>
                    </a:p>
                  </a:txBody>
                  <a:tcPr marL="146394" marR="146394" marT="73197" marB="73197"/>
                </a:tc>
                <a:tc>
                  <a:txBody>
                    <a:bodyPr/>
                    <a:lstStyle/>
                    <a:p>
                      <a:pPr marL="0" lvl="0" indent="0" algn="l">
                        <a:lnSpc>
                          <a:spcPct val="100000"/>
                        </a:lnSpc>
                        <a:spcBef>
                          <a:spcPts val="0"/>
                        </a:spcBef>
                        <a:defRPr/>
                      </a:pPr>
                      <a:r>
                        <a:rPr lang="en-GB" sz="1800" noProof="0">
                          <a:latin typeface="Arial" panose="020B0604020202020204" pitchFamily="34" charset="0"/>
                          <a:cs typeface="Arial" panose="020B0604020202020204" pitchFamily="34" charset="0"/>
                        </a:rPr>
                        <a:t>Map Pathway values and behaviours into recruitment activities (</a:t>
                      </a:r>
                      <a:r>
                        <a:rPr lang="en-GB" sz="1800" noProof="0" err="1">
                          <a:latin typeface="Arial" panose="020B0604020202020204" pitchFamily="34" charset="0"/>
                          <a:cs typeface="Arial" panose="020B0604020202020204" pitchFamily="34" charset="0"/>
                        </a:rPr>
                        <a:t>eg</a:t>
                      </a:r>
                      <a:r>
                        <a:rPr lang="en-GB" sz="1800" noProof="0">
                          <a:latin typeface="Arial" panose="020B0604020202020204" pitchFamily="34" charset="0"/>
                          <a:cs typeface="Arial" panose="020B0604020202020204" pitchFamily="34" charset="0"/>
                        </a:rPr>
                        <a:t> job adverts and interview questions). </a:t>
                      </a:r>
                    </a:p>
                    <a:p>
                      <a:pPr marL="0" lvl="0" indent="0" algn="l">
                        <a:lnSpc>
                          <a:spcPct val="100000"/>
                        </a:lnSpc>
                        <a:spcBef>
                          <a:spcPts val="0"/>
                        </a:spcBef>
                        <a:buNone/>
                        <a:defRPr/>
                      </a:pPr>
                      <a:endParaRPr lang="en-GB" sz="1800" noProof="0">
                        <a:latin typeface="Arial" panose="020B0604020202020204" pitchFamily="34" charset="0"/>
                        <a:cs typeface="Arial" panose="020B0604020202020204" pitchFamily="34" charset="0"/>
                      </a:endParaRPr>
                    </a:p>
                    <a:p>
                      <a:pPr algn="l"/>
                      <a:endParaRPr lang="en-GB" sz="1800" noProof="0">
                        <a:latin typeface="Arial" panose="020B0604020202020204" pitchFamily="34" charset="0"/>
                        <a:cs typeface="Arial" panose="020B0604020202020204" pitchFamily="34" charset="0"/>
                      </a:endParaRPr>
                    </a:p>
                  </a:txBody>
                  <a:tcPr marL="146394" marR="146394" marT="73197" marB="7319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noProof="0">
                          <a:latin typeface="Arial" panose="020B0604020202020204" pitchFamily="34" charset="0"/>
                          <a:cs typeface="Arial" panose="020B0604020202020204" pitchFamily="34" charset="0"/>
                        </a:rPr>
                        <a:t>Identify gaps and emerging (or future) needs in the organisation’s structure and consider introducing new roles / changing existing roles based on Pathway role categories. </a:t>
                      </a:r>
                    </a:p>
                    <a:p>
                      <a:pPr marL="0" indent="0" algn="l">
                        <a:lnSpc>
                          <a:spcPct val="100000"/>
                        </a:lnSpc>
                        <a:spcBef>
                          <a:spcPts val="0"/>
                        </a:spcBef>
                        <a:tabLst/>
                        <a:defRPr/>
                      </a:pPr>
                      <a:endParaRPr lang="en-GB" sz="1800" noProof="0">
                        <a:latin typeface="Arial" panose="020B0604020202020204" pitchFamily="34" charset="0"/>
                        <a:cs typeface="Arial" panose="020B0604020202020204" pitchFamily="34" charset="0"/>
                      </a:endParaRPr>
                    </a:p>
                  </a:txBody>
                  <a:tcPr marL="146394" marR="146394" marT="73197" marB="73197"/>
                </a:tc>
                <a:extLst>
                  <a:ext uri="{0D108BD9-81ED-4DB2-BD59-A6C34878D82A}">
                    <a16:rowId xmlns:a16="http://schemas.microsoft.com/office/drawing/2014/main" val="2585981792"/>
                  </a:ext>
                </a:extLst>
              </a:tr>
              <a:tr h="1745067">
                <a:tc>
                  <a:txBody>
                    <a:bodyPr/>
                    <a:lstStyle/>
                    <a:p>
                      <a:pPr algn="l" fontAlgn="t"/>
                      <a:r>
                        <a:rPr lang="en-GB" sz="1800" noProof="0">
                          <a:latin typeface="Arial" panose="020B0604020202020204" pitchFamily="34" charset="0"/>
                          <a:cs typeface="Arial" panose="020B0604020202020204" pitchFamily="34" charset="0"/>
                        </a:rPr>
                        <a:t>Map specific job(s) in the organisation to align with the Pathway categories (organisations do not have to map all roles, not all may fit and there are more roles in development which will be published in 2026).</a:t>
                      </a:r>
                    </a:p>
                    <a:p>
                      <a:pPr algn="l" fontAlgn="t"/>
                      <a:endParaRPr lang="en-GB" sz="1800" noProof="0">
                        <a:latin typeface="Arial" panose="020B0604020202020204" pitchFamily="34" charset="0"/>
                        <a:cs typeface="Arial" panose="020B0604020202020204" pitchFamily="34" charset="0"/>
                      </a:endParaRPr>
                    </a:p>
                  </a:txBody>
                  <a:tcPr marL="146394" marR="146394" marT="73197" marB="7319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noProof="0">
                          <a:latin typeface="Arial" panose="020B0604020202020204" pitchFamily="34" charset="0"/>
                          <a:cs typeface="Arial" panose="020B0604020202020204" pitchFamily="34" charset="0"/>
                        </a:rPr>
                        <a:t>Update supervision processes using the Pathway’s career development resources and embed career conversations throughout the organisation.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noProof="0">
                        <a:latin typeface="Arial" panose="020B0604020202020204" pitchFamily="34" charset="0"/>
                        <a:cs typeface="Arial" panose="020B0604020202020204" pitchFamily="34" charset="0"/>
                      </a:endParaRPr>
                    </a:p>
                  </a:txBody>
                  <a:tcPr marL="146394" marR="146394" marT="73197" marB="7319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noProof="0">
                          <a:latin typeface="Arial" panose="020B0604020202020204" pitchFamily="34" charset="0"/>
                          <a:cs typeface="Arial" panose="020B0604020202020204" pitchFamily="34" charset="0"/>
                        </a:rPr>
                        <a:t>Update systems, HR approaches and relevant other organisational policies to reflect the Pathway and any changes made from its adoption and use.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noProof="0">
                        <a:latin typeface="Arial" panose="020B0604020202020204" pitchFamily="34" charset="0"/>
                        <a:cs typeface="Arial" panose="020B0604020202020204" pitchFamily="34" charset="0"/>
                      </a:endParaRPr>
                    </a:p>
                  </a:txBody>
                  <a:tcPr marL="146394" marR="146394" marT="73197" marB="73197"/>
                </a:tc>
                <a:extLst>
                  <a:ext uri="{0D108BD9-81ED-4DB2-BD59-A6C34878D82A}">
                    <a16:rowId xmlns:a16="http://schemas.microsoft.com/office/drawing/2014/main" val="3639712248"/>
                  </a:ext>
                </a:extLst>
              </a:tr>
              <a:tr h="1745067">
                <a:tc>
                  <a:txBody>
                    <a:bodyPr/>
                    <a:lstStyle/>
                    <a:p>
                      <a:pPr algn="l" fontAlgn="t"/>
                      <a:r>
                        <a:rPr lang="en-GB" sz="1800" noProof="0">
                          <a:latin typeface="Arial" panose="020B0604020202020204" pitchFamily="34" charset="0"/>
                          <a:cs typeface="Arial" panose="020B0604020202020204" pitchFamily="34" charset="0"/>
                        </a:rPr>
                        <a:t>Update job descriptions to incorporate the values, behaviours, knowledge and skills in the Pathway.</a:t>
                      </a:r>
                    </a:p>
                  </a:txBody>
                  <a:tcPr marL="146394" marR="146394" marT="73197" marB="7319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noProof="0">
                          <a:latin typeface="Arial" panose="020B0604020202020204" pitchFamily="34" charset="0"/>
                          <a:cs typeface="Arial" panose="020B0604020202020204" pitchFamily="34" charset="0"/>
                        </a:rPr>
                        <a:t>Further develop the organisation’s learning and development approach/content based on a review of the training areas within the Pathway.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noProof="0">
                        <a:latin typeface="Arial" panose="020B0604020202020204" pitchFamily="34" charset="0"/>
                        <a:cs typeface="Arial" panose="020B0604020202020204" pitchFamily="34" charset="0"/>
                      </a:endParaRPr>
                    </a:p>
                  </a:txBody>
                  <a:tcPr marL="146394" marR="146394" marT="73197" marB="7319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noProof="0">
                          <a:latin typeface="Arial" panose="020B0604020202020204" pitchFamily="34" charset="0"/>
                          <a:cs typeface="Arial" panose="020B0604020202020204" pitchFamily="34" charset="0"/>
                        </a:rPr>
                        <a:t>Create or further embed an organisational culture of continuous learning and development, and regular and consistent recognition for individuals who demonstrate the Pathway’s behaviours and values.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noProof="0">
                        <a:latin typeface="Arial" panose="020B0604020202020204" pitchFamily="34" charset="0"/>
                        <a:cs typeface="Arial" panose="020B0604020202020204" pitchFamily="34" charset="0"/>
                      </a:endParaRPr>
                    </a:p>
                  </a:txBody>
                  <a:tcPr marL="146394" marR="146394" marT="73197" marB="73197"/>
                </a:tc>
                <a:extLst>
                  <a:ext uri="{0D108BD9-81ED-4DB2-BD59-A6C34878D82A}">
                    <a16:rowId xmlns:a16="http://schemas.microsoft.com/office/drawing/2014/main" val="1803914537"/>
                  </a:ext>
                </a:extLst>
              </a:tr>
            </a:tbl>
          </a:graphicData>
        </a:graphic>
      </p:graphicFrame>
      <p:sp>
        <p:nvSpPr>
          <p:cNvPr id="2" name="Parallelogram 7">
            <a:extLst>
              <a:ext uri="{FF2B5EF4-FFF2-40B4-BE49-F238E27FC236}">
                <a16:creationId xmlns:a16="http://schemas.microsoft.com/office/drawing/2014/main" id="{A0B387DE-672F-7F57-2A46-F246FA00132B}"/>
              </a:ext>
            </a:extLst>
          </p:cNvPr>
          <p:cNvSpPr/>
          <p:nvPr/>
        </p:nvSpPr>
        <p:spPr>
          <a:xfrm flipH="1">
            <a:off x="1689" y="9675768"/>
            <a:ext cx="13697922" cy="611232"/>
          </a:xfrm>
          <a:custGeom>
            <a:avLst/>
            <a:gdLst>
              <a:gd name="connsiteX0" fmla="*/ 0 w 9361674"/>
              <a:gd name="connsiteY0" fmla="*/ 407488 h 407488"/>
              <a:gd name="connsiteX1" fmla="*/ 206258 w 9361674"/>
              <a:gd name="connsiteY1" fmla="*/ 0 h 407488"/>
              <a:gd name="connsiteX2" fmla="*/ 9361674 w 9361674"/>
              <a:gd name="connsiteY2" fmla="*/ 0 h 407488"/>
              <a:gd name="connsiteX3" fmla="*/ 9155416 w 9361674"/>
              <a:gd name="connsiteY3" fmla="*/ 407488 h 407488"/>
              <a:gd name="connsiteX4" fmla="*/ 0 w 9361674"/>
              <a:gd name="connsiteY4" fmla="*/ 407488 h 407488"/>
              <a:gd name="connsiteX0" fmla="*/ 0 w 9155416"/>
              <a:gd name="connsiteY0" fmla="*/ 407488 h 407488"/>
              <a:gd name="connsiteX1" fmla="*/ 206258 w 9155416"/>
              <a:gd name="connsiteY1" fmla="*/ 0 h 407488"/>
              <a:gd name="connsiteX2" fmla="*/ 9131948 w 9155416"/>
              <a:gd name="connsiteY2" fmla="*/ 0 h 407488"/>
              <a:gd name="connsiteX3" fmla="*/ 9155416 w 9155416"/>
              <a:gd name="connsiteY3" fmla="*/ 407488 h 407488"/>
              <a:gd name="connsiteX4" fmla="*/ 0 w 9155416"/>
              <a:gd name="connsiteY4" fmla="*/ 407488 h 407488"/>
              <a:gd name="connsiteX0" fmla="*/ 0 w 9131948"/>
              <a:gd name="connsiteY0" fmla="*/ 407488 h 407488"/>
              <a:gd name="connsiteX1" fmla="*/ 206258 w 9131948"/>
              <a:gd name="connsiteY1" fmla="*/ 0 h 407488"/>
              <a:gd name="connsiteX2" fmla="*/ 9131948 w 9131948"/>
              <a:gd name="connsiteY2" fmla="*/ 0 h 407488"/>
              <a:gd name="connsiteX3" fmla="*/ 9128389 w 9131948"/>
              <a:gd name="connsiteY3" fmla="*/ 407488 h 407488"/>
              <a:gd name="connsiteX4" fmla="*/ 0 w 9131948"/>
              <a:gd name="connsiteY4" fmla="*/ 407488 h 40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1948" h="407488">
                <a:moveTo>
                  <a:pt x="0" y="407488"/>
                </a:moveTo>
                <a:lnTo>
                  <a:pt x="206258" y="0"/>
                </a:lnTo>
                <a:lnTo>
                  <a:pt x="9131948" y="0"/>
                </a:lnTo>
                <a:cubicBezTo>
                  <a:pt x="9130762" y="135829"/>
                  <a:pt x="9129575" y="271659"/>
                  <a:pt x="9128389" y="407488"/>
                </a:cubicBezTo>
                <a:lnTo>
                  <a:pt x="0" y="407488"/>
                </a:lnTo>
                <a:close/>
              </a:path>
            </a:pathLst>
          </a:custGeom>
          <a:solidFill>
            <a:srgbClr val="CACACA">
              <a:alpha val="2549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Parallelogram 9">
            <a:extLst>
              <a:ext uri="{FF2B5EF4-FFF2-40B4-BE49-F238E27FC236}">
                <a16:creationId xmlns:a16="http://schemas.microsoft.com/office/drawing/2014/main" id="{F7876EA0-692F-E764-9243-D5D54757A37B}"/>
              </a:ext>
            </a:extLst>
          </p:cNvPr>
          <p:cNvSpPr/>
          <p:nvPr/>
        </p:nvSpPr>
        <p:spPr>
          <a:xfrm flipH="1">
            <a:off x="12994728" y="9675768"/>
            <a:ext cx="5293272" cy="611232"/>
          </a:xfrm>
          <a:custGeom>
            <a:avLst/>
            <a:gdLst>
              <a:gd name="connsiteX0" fmla="*/ 0 w 3733800"/>
              <a:gd name="connsiteY0" fmla="*/ 407488 h 407488"/>
              <a:gd name="connsiteX1" fmla="*/ 206258 w 3733800"/>
              <a:gd name="connsiteY1" fmla="*/ 0 h 407488"/>
              <a:gd name="connsiteX2" fmla="*/ 3733800 w 3733800"/>
              <a:gd name="connsiteY2" fmla="*/ 0 h 407488"/>
              <a:gd name="connsiteX3" fmla="*/ 3527542 w 3733800"/>
              <a:gd name="connsiteY3" fmla="*/ 407488 h 407488"/>
              <a:gd name="connsiteX4" fmla="*/ 0 w 3733800"/>
              <a:gd name="connsiteY4" fmla="*/ 407488 h 407488"/>
              <a:gd name="connsiteX0" fmla="*/ 0 w 3528848"/>
              <a:gd name="connsiteY0" fmla="*/ 396977 h 407488"/>
              <a:gd name="connsiteX1" fmla="*/ 1306 w 3528848"/>
              <a:gd name="connsiteY1" fmla="*/ 0 h 407488"/>
              <a:gd name="connsiteX2" fmla="*/ 3528848 w 3528848"/>
              <a:gd name="connsiteY2" fmla="*/ 0 h 407488"/>
              <a:gd name="connsiteX3" fmla="*/ 3322590 w 3528848"/>
              <a:gd name="connsiteY3" fmla="*/ 407488 h 407488"/>
              <a:gd name="connsiteX4" fmla="*/ 0 w 3528848"/>
              <a:gd name="connsiteY4" fmla="*/ 396977 h 40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8848" h="407488">
                <a:moveTo>
                  <a:pt x="0" y="396977"/>
                </a:moveTo>
                <a:cubicBezTo>
                  <a:pt x="435" y="264651"/>
                  <a:pt x="871" y="132326"/>
                  <a:pt x="1306" y="0"/>
                </a:cubicBezTo>
                <a:lnTo>
                  <a:pt x="3528848" y="0"/>
                </a:lnTo>
                <a:lnTo>
                  <a:pt x="3322590" y="407488"/>
                </a:lnTo>
                <a:lnTo>
                  <a:pt x="0" y="396977"/>
                </a:lnTo>
                <a:close/>
              </a:path>
            </a:pathLst>
          </a:custGeom>
          <a:solidFill>
            <a:srgbClr val="007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descr="A blue and black text on a black background&#10;&#10;Description automatically generated">
            <a:extLst>
              <a:ext uri="{FF2B5EF4-FFF2-40B4-BE49-F238E27FC236}">
                <a16:creationId xmlns:a16="http://schemas.microsoft.com/office/drawing/2014/main" id="{4676617F-D1FB-1CEE-DBB9-A4FFEE8E8C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44801" y="485938"/>
            <a:ext cx="2228666" cy="1055060"/>
          </a:xfrm>
          <a:prstGeom prst="rect">
            <a:avLst/>
          </a:prstGeom>
        </p:spPr>
      </p:pic>
      <p:sp>
        <p:nvSpPr>
          <p:cNvPr id="6" name="TextBox 5">
            <a:extLst>
              <a:ext uri="{FF2B5EF4-FFF2-40B4-BE49-F238E27FC236}">
                <a16:creationId xmlns:a16="http://schemas.microsoft.com/office/drawing/2014/main" id="{4D242C66-118F-4A80-56FB-03F04768547A}"/>
              </a:ext>
            </a:extLst>
          </p:cNvPr>
          <p:cNvSpPr txBox="1"/>
          <p:nvPr/>
        </p:nvSpPr>
        <p:spPr>
          <a:xfrm>
            <a:off x="602118" y="594278"/>
            <a:ext cx="17083764" cy="877163"/>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5100" b="1" i="0" u="none" strike="noStrike" kern="1200" cap="none" spc="0" normalizeH="0" baseline="0" noProof="0">
                <a:ln>
                  <a:noFill/>
                </a:ln>
                <a:solidFill>
                  <a:srgbClr val="606060"/>
                </a:solidFill>
                <a:effectLst/>
                <a:uLnTx/>
                <a:uFillTx/>
                <a:latin typeface="Arial" panose="020B0604020202020204" pitchFamily="34" charset="0"/>
                <a:ea typeface="+mn-ea"/>
                <a:cs typeface="Arial" panose="020B0604020202020204" pitchFamily="34" charset="0"/>
              </a:rPr>
              <a:t>Adoption areas | a summary overview</a:t>
            </a:r>
            <a:endParaRPr kumimoji="0" lang="en-GB" sz="5100" b="1" i="0" u="none" strike="noStrike" kern="1200" cap="none" spc="0" normalizeH="0" baseline="0" noProof="0">
              <a:ln>
                <a:noFill/>
              </a:ln>
              <a:solidFill>
                <a:srgbClr val="606060"/>
              </a:solidFill>
              <a:effectLst/>
              <a:uLnTx/>
              <a:uFillTx/>
              <a:latin typeface="Arial" panose="020B0604020202020204" pitchFamily="34" charset="0"/>
              <a:ea typeface="+mn-ea"/>
              <a:cs typeface="Arial" panose="020B0604020202020204" pitchFamily="34" charset="0"/>
            </a:endParaRPr>
          </a:p>
        </p:txBody>
      </p:sp>
      <p:grpSp>
        <p:nvGrpSpPr>
          <p:cNvPr id="5" name="Group 4">
            <a:extLst>
              <a:ext uri="{FF2B5EF4-FFF2-40B4-BE49-F238E27FC236}">
                <a16:creationId xmlns:a16="http://schemas.microsoft.com/office/drawing/2014/main" id="{AE623095-8E5B-AC76-7FB9-AEB49A928DB0}"/>
              </a:ext>
            </a:extLst>
          </p:cNvPr>
          <p:cNvGrpSpPr/>
          <p:nvPr/>
        </p:nvGrpSpPr>
        <p:grpSpPr>
          <a:xfrm>
            <a:off x="3190271" y="2065132"/>
            <a:ext cx="952098" cy="923294"/>
            <a:chOff x="2553047" y="1323700"/>
            <a:chExt cx="1897339" cy="1818095"/>
          </a:xfrm>
          <a:solidFill>
            <a:srgbClr val="A20067"/>
          </a:solidFill>
        </p:grpSpPr>
        <p:sp>
          <p:nvSpPr>
            <p:cNvPr id="7" name="Oval 6">
              <a:extLst>
                <a:ext uri="{FF2B5EF4-FFF2-40B4-BE49-F238E27FC236}">
                  <a16:creationId xmlns:a16="http://schemas.microsoft.com/office/drawing/2014/main" id="{3262E2EE-C641-772C-33BA-D91778EA0935}"/>
                </a:ext>
              </a:extLst>
            </p:cNvPr>
            <p:cNvSpPr/>
            <p:nvPr/>
          </p:nvSpPr>
          <p:spPr>
            <a:xfrm>
              <a:off x="2553047" y="1323700"/>
              <a:ext cx="1897339" cy="1818095"/>
            </a:xfrm>
            <a:prstGeom prst="ellipse">
              <a:avLst/>
            </a:prstGeom>
            <a:grpFill/>
            <a:ln>
              <a:solidFill>
                <a:srgbClr val="A200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8" name="Graphic 7" descr="Document with solid fill">
              <a:extLst>
                <a:ext uri="{FF2B5EF4-FFF2-40B4-BE49-F238E27FC236}">
                  <a16:creationId xmlns:a16="http://schemas.microsoft.com/office/drawing/2014/main" id="{ADFE5E04-559D-E3FF-80F4-7899024698F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30798" y="1661829"/>
              <a:ext cx="1141836" cy="1141836"/>
            </a:xfrm>
            <a:prstGeom prst="rect">
              <a:avLst/>
            </a:prstGeom>
          </p:spPr>
        </p:pic>
      </p:grpSp>
      <p:grpSp>
        <p:nvGrpSpPr>
          <p:cNvPr id="9" name="Group 8">
            <a:extLst>
              <a:ext uri="{FF2B5EF4-FFF2-40B4-BE49-F238E27FC236}">
                <a16:creationId xmlns:a16="http://schemas.microsoft.com/office/drawing/2014/main" id="{2FBA7ED6-A824-7241-98A7-3F96322422FA}"/>
              </a:ext>
            </a:extLst>
          </p:cNvPr>
          <p:cNvGrpSpPr/>
          <p:nvPr/>
        </p:nvGrpSpPr>
        <p:grpSpPr>
          <a:xfrm>
            <a:off x="14432123" y="2065129"/>
            <a:ext cx="952098" cy="923294"/>
            <a:chOff x="9749791" y="1540366"/>
            <a:chExt cx="1897339" cy="1818095"/>
          </a:xfrm>
        </p:grpSpPr>
        <p:sp>
          <p:nvSpPr>
            <p:cNvPr id="10" name="Oval 9">
              <a:extLst>
                <a:ext uri="{FF2B5EF4-FFF2-40B4-BE49-F238E27FC236}">
                  <a16:creationId xmlns:a16="http://schemas.microsoft.com/office/drawing/2014/main" id="{5A162A6A-7427-9A6B-9291-D7D15E06791F}"/>
                </a:ext>
              </a:extLst>
            </p:cNvPr>
            <p:cNvSpPr/>
            <p:nvPr/>
          </p:nvSpPr>
          <p:spPr>
            <a:xfrm>
              <a:off x="9749791" y="1540366"/>
              <a:ext cx="1897339" cy="1818095"/>
            </a:xfrm>
            <a:prstGeom prst="ellipse">
              <a:avLst/>
            </a:prstGeom>
            <a:solidFill>
              <a:srgbClr val="E87722"/>
            </a:solidFill>
            <a:ln>
              <a:solidFill>
                <a:srgbClr val="E8772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1" name="Graphic 10" descr="Hierarchy with solid fill">
              <a:extLst>
                <a:ext uri="{FF2B5EF4-FFF2-40B4-BE49-F238E27FC236}">
                  <a16:creationId xmlns:a16="http://schemas.microsoft.com/office/drawing/2014/main" id="{0F2FCD22-625A-747D-8557-3EC6D114622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27542" y="1878495"/>
              <a:ext cx="1141836" cy="1141836"/>
            </a:xfrm>
            <a:prstGeom prst="rect">
              <a:avLst/>
            </a:prstGeom>
          </p:spPr>
        </p:pic>
      </p:grpSp>
      <p:grpSp>
        <p:nvGrpSpPr>
          <p:cNvPr id="12" name="Group 11">
            <a:extLst>
              <a:ext uri="{FF2B5EF4-FFF2-40B4-BE49-F238E27FC236}">
                <a16:creationId xmlns:a16="http://schemas.microsoft.com/office/drawing/2014/main" id="{59690B8B-D101-624F-F484-7389C66FCC33}"/>
              </a:ext>
            </a:extLst>
          </p:cNvPr>
          <p:cNvGrpSpPr/>
          <p:nvPr/>
        </p:nvGrpSpPr>
        <p:grpSpPr>
          <a:xfrm>
            <a:off x="8667951" y="2065130"/>
            <a:ext cx="952098" cy="923294"/>
            <a:chOff x="6096000" y="2073899"/>
            <a:chExt cx="1897339" cy="1818095"/>
          </a:xfrm>
        </p:grpSpPr>
        <p:sp>
          <p:nvSpPr>
            <p:cNvPr id="13" name="Oval 12">
              <a:extLst>
                <a:ext uri="{FF2B5EF4-FFF2-40B4-BE49-F238E27FC236}">
                  <a16:creationId xmlns:a16="http://schemas.microsoft.com/office/drawing/2014/main" id="{6590BEBF-15C5-8537-BB45-367F5C01DBB3}"/>
                </a:ext>
              </a:extLst>
            </p:cNvPr>
            <p:cNvSpPr/>
            <p:nvPr/>
          </p:nvSpPr>
          <p:spPr>
            <a:xfrm>
              <a:off x="6096000" y="2073899"/>
              <a:ext cx="1897339" cy="1818095"/>
            </a:xfrm>
            <a:prstGeom prst="ellipse">
              <a:avLst/>
            </a:prstGeom>
            <a:solidFill>
              <a:srgbClr val="330072"/>
            </a:solidFill>
            <a:ln>
              <a:solidFill>
                <a:srgbClr val="33007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4" name="Graphic 13" descr="Circles with arrows with solid fill">
              <a:extLst>
                <a:ext uri="{FF2B5EF4-FFF2-40B4-BE49-F238E27FC236}">
                  <a16:creationId xmlns:a16="http://schemas.microsoft.com/office/drawing/2014/main" id="{DCD1C3F6-56D5-7F9A-0F7C-B0B805850A9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73751" y="2412028"/>
              <a:ext cx="1141836" cy="1141836"/>
            </a:xfrm>
            <a:prstGeom prst="rect">
              <a:avLst/>
            </a:prstGeom>
          </p:spPr>
        </p:pic>
      </p:grpSp>
      <p:pic>
        <p:nvPicPr>
          <p:cNvPr id="17" name="Picture 16">
            <a:extLst>
              <a:ext uri="{FF2B5EF4-FFF2-40B4-BE49-F238E27FC236}">
                <a16:creationId xmlns:a16="http://schemas.microsoft.com/office/drawing/2014/main" id="{2382C923-33C5-8018-6A61-FC4DA5F3FC93}"/>
              </a:ext>
            </a:extLst>
          </p:cNvPr>
          <p:cNvPicPr>
            <a:picLocks noChangeAspect="1"/>
          </p:cNvPicPr>
          <p:nvPr/>
        </p:nvPicPr>
        <p:blipFill>
          <a:blip r:embed="rId10"/>
          <a:stretch>
            <a:fillRect/>
          </a:stretch>
        </p:blipFill>
        <p:spPr>
          <a:xfrm>
            <a:off x="15544800" y="399018"/>
            <a:ext cx="2414925" cy="1228896"/>
          </a:xfrm>
          <a:prstGeom prst="rect">
            <a:avLst/>
          </a:prstGeom>
        </p:spPr>
      </p:pic>
      <p:pic>
        <p:nvPicPr>
          <p:cNvPr id="19" name="Picture 18">
            <a:extLst>
              <a:ext uri="{FF2B5EF4-FFF2-40B4-BE49-F238E27FC236}">
                <a16:creationId xmlns:a16="http://schemas.microsoft.com/office/drawing/2014/main" id="{83992788-E86D-8D05-CBC5-A116A1522C4A}"/>
              </a:ext>
            </a:extLst>
          </p:cNvPr>
          <p:cNvPicPr>
            <a:picLocks noChangeAspect="1"/>
          </p:cNvPicPr>
          <p:nvPr/>
        </p:nvPicPr>
        <p:blipFill>
          <a:blip r:embed="rId11"/>
          <a:stretch>
            <a:fillRect/>
          </a:stretch>
        </p:blipFill>
        <p:spPr>
          <a:xfrm>
            <a:off x="13757165" y="399018"/>
            <a:ext cx="4016300" cy="1666110"/>
          </a:xfrm>
          <a:prstGeom prst="rect">
            <a:avLst/>
          </a:prstGeom>
        </p:spPr>
      </p:pic>
      <p:pic>
        <p:nvPicPr>
          <p:cNvPr id="21" name="Picture 20">
            <a:extLst>
              <a:ext uri="{FF2B5EF4-FFF2-40B4-BE49-F238E27FC236}">
                <a16:creationId xmlns:a16="http://schemas.microsoft.com/office/drawing/2014/main" id="{524C29B0-2470-3C31-D730-29BFF520632C}"/>
              </a:ext>
            </a:extLst>
          </p:cNvPr>
          <p:cNvPicPr>
            <a:picLocks noChangeAspect="1"/>
          </p:cNvPicPr>
          <p:nvPr/>
        </p:nvPicPr>
        <p:blipFill>
          <a:blip r:embed="rId12"/>
          <a:stretch>
            <a:fillRect/>
          </a:stretch>
        </p:blipFill>
        <p:spPr>
          <a:xfrm>
            <a:off x="14632500" y="311960"/>
            <a:ext cx="3140964" cy="1710618"/>
          </a:xfrm>
          <a:prstGeom prst="rect">
            <a:avLst/>
          </a:prstGeom>
        </p:spPr>
      </p:pic>
    </p:spTree>
    <p:extLst>
      <p:ext uri="{BB962C8B-B14F-4D97-AF65-F5344CB8AC3E}">
        <p14:creationId xmlns:p14="http://schemas.microsoft.com/office/powerpoint/2010/main" val="21569507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518" y="720090"/>
            <a:ext cx="16856964" cy="884682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flyer&#10;&#10;AI-generated content may be incorrect.">
            <a:extLst>
              <a:ext uri="{FF2B5EF4-FFF2-40B4-BE49-F238E27FC236}">
                <a16:creationId xmlns:a16="http://schemas.microsoft.com/office/drawing/2014/main" id="{A8AA7824-43D2-56DD-7176-9E0E8C8EDA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2512" y="965199"/>
            <a:ext cx="6267449" cy="8356599"/>
          </a:xfrm>
          <a:prstGeom prst="rect">
            <a:avLst/>
          </a:prstGeom>
        </p:spPr>
      </p:pic>
      <p:cxnSp>
        <p:nvCxnSpPr>
          <p:cNvPr id="12" name="Straight Connector 11">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119937" y="1714500"/>
            <a:ext cx="0" cy="6858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2" name="Picture 1" descr="A poster of a person on a bicycle&#10;&#10;AI-generated content may be incorrect.">
            <a:extLst>
              <a:ext uri="{FF2B5EF4-FFF2-40B4-BE49-F238E27FC236}">
                <a16:creationId xmlns:a16="http://schemas.microsoft.com/office/drawing/2014/main" id="{9DF38AC3-7B89-CFDA-DE22-F87402C304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95615" y="965200"/>
            <a:ext cx="5912292" cy="8356599"/>
          </a:xfrm>
          <a:prstGeom prst="rect">
            <a:avLst/>
          </a:prstGeom>
        </p:spPr>
      </p:pic>
    </p:spTree>
    <p:extLst>
      <p:ext uri="{BB962C8B-B14F-4D97-AF65-F5344CB8AC3E}">
        <p14:creationId xmlns:p14="http://schemas.microsoft.com/office/powerpoint/2010/main" val="176261603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Arc 13">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12947022" y="735740"/>
            <a:ext cx="4481849" cy="448184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8229600"/>
            <a:ext cx="4009294" cy="20574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descr="A poster for a training program&#10;&#10;AI-generated content may be incorrect.">
            <a:extLst>
              <a:ext uri="{FF2B5EF4-FFF2-40B4-BE49-F238E27FC236}">
                <a16:creationId xmlns:a16="http://schemas.microsoft.com/office/drawing/2014/main" id="{F06E8881-6B63-0B42-E5F8-314C5269C5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7300" y="495299"/>
            <a:ext cx="6204878" cy="8770145"/>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5" name="TextBox 4">
            <a:extLst>
              <a:ext uri="{FF2B5EF4-FFF2-40B4-BE49-F238E27FC236}">
                <a16:creationId xmlns:a16="http://schemas.microsoft.com/office/drawing/2014/main" id="{B6A95FB8-2FC5-C5BB-88F4-8F1B06F81B89}"/>
              </a:ext>
            </a:extLst>
          </p:cNvPr>
          <p:cNvSpPr txBox="1"/>
          <p:nvPr/>
        </p:nvSpPr>
        <p:spPr>
          <a:xfrm>
            <a:off x="8842443" y="1866900"/>
            <a:ext cx="8188257" cy="7398544"/>
          </a:xfrm>
          <a:prstGeom prst="rect">
            <a:avLst/>
          </a:prstGeom>
        </p:spPr>
        <p:txBody>
          <a:bodyPr vert="horz" lIns="91440" tIns="45720" rIns="91440" bIns="45720" rtlCol="0">
            <a:normAutofit fontScale="92500" lnSpcReduction="10000"/>
          </a:bodyPr>
          <a:lstStyle/>
          <a:p>
            <a:pPr indent="-228600">
              <a:lnSpc>
                <a:spcPct val="90000"/>
              </a:lnSpc>
              <a:buFont typeface="Arial" panose="020B0604020202020204" pitchFamily="34" charset="0"/>
              <a:buChar char="•"/>
            </a:pPr>
            <a:r>
              <a:rPr lang="en-US" sz="4000" b="1" i="0" u="sng">
                <a:effectLst/>
              </a:rPr>
              <a:t>Dying with Dignity: Navigating the End-of-Life Process</a:t>
            </a:r>
            <a:endParaRPr lang="en-US" sz="4000"/>
          </a:p>
          <a:p>
            <a:pPr>
              <a:lnSpc>
                <a:spcPct val="90000"/>
              </a:lnSpc>
              <a:spcBef>
                <a:spcPts val="750"/>
              </a:spcBef>
              <a:spcAft>
                <a:spcPts val="750"/>
              </a:spcAft>
            </a:pPr>
            <a:endParaRPr lang="en-US" sz="4000" b="0" i="0">
              <a:effectLst/>
            </a:endParaRPr>
          </a:p>
          <a:p>
            <a:pPr>
              <a:lnSpc>
                <a:spcPct val="90000"/>
              </a:lnSpc>
              <a:spcBef>
                <a:spcPts val="750"/>
              </a:spcBef>
              <a:spcAft>
                <a:spcPts val="750"/>
              </a:spcAft>
            </a:pPr>
            <a:r>
              <a:rPr lang="en-US" sz="4000" b="0" i="0">
                <a:effectLst/>
              </a:rPr>
              <a:t>This </a:t>
            </a:r>
            <a:r>
              <a:rPr lang="en-US" sz="4000" b="1" i="0">
                <a:effectLst/>
              </a:rPr>
              <a:t>free, in-person</a:t>
            </a:r>
            <a:r>
              <a:rPr lang="en-US" sz="4000" b="0" i="0">
                <a:effectLst/>
              </a:rPr>
              <a:t> training (delivered by St Elizabeth Hospice) builds your skills and confidence in compassionate end-of-life and palliative care.</a:t>
            </a:r>
          </a:p>
          <a:p>
            <a:pPr>
              <a:lnSpc>
                <a:spcPct val="90000"/>
              </a:lnSpc>
              <a:spcBef>
                <a:spcPts val="750"/>
              </a:spcBef>
              <a:spcAft>
                <a:spcPts val="750"/>
              </a:spcAft>
            </a:pPr>
            <a:endParaRPr lang="en-US" sz="4000" b="0" i="0">
              <a:effectLst/>
            </a:endParaRPr>
          </a:p>
          <a:p>
            <a:pPr indent="-228600">
              <a:lnSpc>
                <a:spcPct val="90000"/>
              </a:lnSpc>
              <a:buFont typeface="Arial" panose="020B0604020202020204" pitchFamily="34" charset="0"/>
              <a:buChar char="•"/>
            </a:pPr>
            <a:r>
              <a:rPr lang="en-US" sz="4000" b="0" i="0" u="sng">
                <a:effectLst/>
                <a:hlinkClick r:id="rId3"/>
              </a:rPr>
              <a:t>23rd &amp; 30th October - Ipswich </a:t>
            </a:r>
            <a:endParaRPr lang="en-US" sz="4000" b="0" i="0">
              <a:effectLst/>
            </a:endParaRPr>
          </a:p>
          <a:p>
            <a:pPr indent="-228600">
              <a:lnSpc>
                <a:spcPct val="90000"/>
              </a:lnSpc>
              <a:buFont typeface="Arial" panose="020B0604020202020204" pitchFamily="34" charset="0"/>
              <a:buChar char="•"/>
            </a:pPr>
            <a:r>
              <a:rPr lang="en-US" sz="4000" b="0" i="0" u="sng">
                <a:effectLst/>
                <a:hlinkClick r:id="rId4"/>
              </a:rPr>
              <a:t>5th &amp; 12th November - Stowmarket</a:t>
            </a:r>
            <a:endParaRPr lang="en-US" sz="4000" b="0" i="0">
              <a:effectLst/>
            </a:endParaRPr>
          </a:p>
          <a:p>
            <a:pPr indent="-228600">
              <a:lnSpc>
                <a:spcPct val="90000"/>
              </a:lnSpc>
              <a:buFont typeface="Arial" panose="020B0604020202020204" pitchFamily="34" charset="0"/>
              <a:buChar char="•"/>
            </a:pPr>
            <a:r>
              <a:rPr lang="en-US" sz="4000" b="0" i="0" u="sng">
                <a:effectLst/>
                <a:hlinkClick r:id="rId5"/>
              </a:rPr>
              <a:t>19th &amp; 26th November - Kesgrave</a:t>
            </a:r>
            <a:endParaRPr lang="en-US" sz="4000" b="0" i="0">
              <a:effectLst/>
            </a:endParaRPr>
          </a:p>
          <a:p>
            <a:pPr indent="-228600">
              <a:lnSpc>
                <a:spcPct val="90000"/>
              </a:lnSpc>
              <a:buFont typeface="Arial" panose="020B0604020202020204" pitchFamily="34" charset="0"/>
              <a:buChar char="•"/>
            </a:pPr>
            <a:r>
              <a:rPr lang="en-US" sz="4000" b="0" i="0" u="sng">
                <a:effectLst/>
                <a:hlinkClick r:id="rId6"/>
              </a:rPr>
              <a:t>3rd &amp; 10th December - Bury St Edmunds</a:t>
            </a:r>
            <a:endParaRPr lang="en-US" sz="4000" b="0" i="0" u="sng">
              <a:effectLst/>
            </a:endParaRPr>
          </a:p>
          <a:p>
            <a:pPr>
              <a:lnSpc>
                <a:spcPct val="90000"/>
              </a:lnSpc>
            </a:pPr>
            <a:endParaRPr lang="en-US" sz="4000" b="0" i="0">
              <a:effectLst/>
            </a:endParaRPr>
          </a:p>
          <a:p>
            <a:pPr indent="-228600">
              <a:lnSpc>
                <a:spcPct val="90000"/>
              </a:lnSpc>
              <a:buFont typeface="Arial" panose="020B0604020202020204" pitchFamily="34" charset="0"/>
              <a:buChar char="•"/>
            </a:pPr>
            <a:r>
              <a:rPr lang="en-US" sz="4000" b="1" i="0">
                <a:effectLst/>
              </a:rPr>
              <a:t>Must attend both days</a:t>
            </a:r>
            <a:endParaRPr lang="en-US" sz="4000"/>
          </a:p>
        </p:txBody>
      </p:sp>
    </p:spTree>
    <p:extLst>
      <p:ext uri="{BB962C8B-B14F-4D97-AF65-F5344CB8AC3E}">
        <p14:creationId xmlns:p14="http://schemas.microsoft.com/office/powerpoint/2010/main" val="157992934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oster of a autism awareness event&#10;&#10;AI-generated content may be incorrect.">
            <a:extLst>
              <a:ext uri="{FF2B5EF4-FFF2-40B4-BE49-F238E27FC236}">
                <a16:creationId xmlns:a16="http://schemas.microsoft.com/office/drawing/2014/main" id="{CEDBB60F-26CC-AB54-E6D6-D2C613FFCBDD}"/>
              </a:ext>
            </a:extLst>
          </p:cNvPr>
          <p:cNvPicPr>
            <a:picLocks noChangeAspect="1"/>
          </p:cNvPicPr>
          <p:nvPr/>
        </p:nvPicPr>
        <p:blipFill>
          <a:blip r:embed="rId2">
            <a:extLst>
              <a:ext uri="{28A0092B-C50C-407E-A947-70E740481C1C}">
                <a14:useLocalDpi xmlns:a14="http://schemas.microsoft.com/office/drawing/2010/main" val="0"/>
              </a:ext>
            </a:extLst>
          </a:blip>
          <a:srcRect l="8005" r="9080" b="6114"/>
          <a:stretch>
            <a:fillRect/>
          </a:stretch>
        </p:blipFill>
        <p:spPr>
          <a:xfrm>
            <a:off x="19050" y="1841085"/>
            <a:ext cx="5762167" cy="8445916"/>
          </a:xfrm>
          <a:prstGeom prst="rect">
            <a:avLst/>
          </a:prstGeom>
        </p:spPr>
      </p:pic>
      <p:pic>
        <p:nvPicPr>
          <p:cNvPr id="7" name="Picture 6" descr="A blue van with purple text&#10;&#10;AI-generated content may be incorrect.">
            <a:extLst>
              <a:ext uri="{FF2B5EF4-FFF2-40B4-BE49-F238E27FC236}">
                <a16:creationId xmlns:a16="http://schemas.microsoft.com/office/drawing/2014/main" id="{AE4335F7-1A91-1872-90E1-BA33492AA3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12468" y="1882894"/>
            <a:ext cx="5956482" cy="8425011"/>
          </a:xfrm>
          <a:prstGeom prst="rect">
            <a:avLst/>
          </a:prstGeom>
        </p:spPr>
      </p:pic>
      <p:sp>
        <p:nvSpPr>
          <p:cNvPr id="9" name="TextBox 8">
            <a:extLst>
              <a:ext uri="{FF2B5EF4-FFF2-40B4-BE49-F238E27FC236}">
                <a16:creationId xmlns:a16="http://schemas.microsoft.com/office/drawing/2014/main" id="{82D305E4-6E2E-3AC0-1FAB-F8F65B47468C}"/>
              </a:ext>
            </a:extLst>
          </p:cNvPr>
          <p:cNvSpPr txBox="1"/>
          <p:nvPr/>
        </p:nvSpPr>
        <p:spPr>
          <a:xfrm>
            <a:off x="11315012" y="1058695"/>
            <a:ext cx="7734988" cy="523220"/>
          </a:xfrm>
          <a:prstGeom prst="rect">
            <a:avLst/>
          </a:prstGeom>
          <a:noFill/>
        </p:spPr>
        <p:txBody>
          <a:bodyPr wrap="square">
            <a:spAutoFit/>
          </a:bodyPr>
          <a:lstStyle/>
          <a:p>
            <a:r>
              <a:rPr lang="en-US" sz="2800" b="1" i="0" u="sng">
                <a:solidFill>
                  <a:srgbClr val="7030A0"/>
                </a:solidFill>
                <a:effectLst/>
                <a:latin typeface="Helvetica" panose="020B0604020202020204" pitchFamily="34" charset="0"/>
              </a:rPr>
              <a:t>Inclusive Virtual Dementia Tour Training</a:t>
            </a:r>
            <a:endParaRPr lang="en-GB" sz="2800">
              <a:solidFill>
                <a:srgbClr val="7030A0"/>
              </a:solidFill>
            </a:endParaRPr>
          </a:p>
        </p:txBody>
      </p:sp>
      <p:sp>
        <p:nvSpPr>
          <p:cNvPr id="11" name="TextBox 10">
            <a:extLst>
              <a:ext uri="{FF2B5EF4-FFF2-40B4-BE49-F238E27FC236}">
                <a16:creationId xmlns:a16="http://schemas.microsoft.com/office/drawing/2014/main" id="{00B42D01-F4AA-A293-9831-D7BEBA3253A2}"/>
              </a:ext>
            </a:extLst>
          </p:cNvPr>
          <p:cNvSpPr txBox="1"/>
          <p:nvPr/>
        </p:nvSpPr>
        <p:spPr>
          <a:xfrm>
            <a:off x="282686" y="1058695"/>
            <a:ext cx="8346964" cy="523220"/>
          </a:xfrm>
          <a:prstGeom prst="rect">
            <a:avLst/>
          </a:prstGeom>
          <a:noFill/>
        </p:spPr>
        <p:txBody>
          <a:bodyPr wrap="square">
            <a:spAutoFit/>
          </a:bodyPr>
          <a:lstStyle/>
          <a:p>
            <a:r>
              <a:rPr lang="en-US" sz="2800" b="1" i="0" u="sng">
                <a:solidFill>
                  <a:schemeClr val="accent6">
                    <a:lumMod val="75000"/>
                  </a:schemeClr>
                </a:solidFill>
                <a:effectLst/>
                <a:latin typeface="Helvetica" panose="020B0604020202020204" pitchFamily="34" charset="0"/>
              </a:rPr>
              <a:t>Autism Reality Experience</a:t>
            </a:r>
            <a:endParaRPr lang="en-GB" sz="2800">
              <a:solidFill>
                <a:schemeClr val="accent6">
                  <a:lumMod val="75000"/>
                </a:schemeClr>
              </a:solidFill>
            </a:endParaRPr>
          </a:p>
        </p:txBody>
      </p:sp>
      <p:sp>
        <p:nvSpPr>
          <p:cNvPr id="14" name="TextBox 13">
            <a:extLst>
              <a:ext uri="{FF2B5EF4-FFF2-40B4-BE49-F238E27FC236}">
                <a16:creationId xmlns:a16="http://schemas.microsoft.com/office/drawing/2014/main" id="{74EBFD98-D641-CCAA-0C71-02797F620B7B}"/>
              </a:ext>
            </a:extLst>
          </p:cNvPr>
          <p:cNvSpPr txBox="1"/>
          <p:nvPr/>
        </p:nvSpPr>
        <p:spPr>
          <a:xfrm>
            <a:off x="7829196" y="6064043"/>
            <a:ext cx="4591050" cy="1569660"/>
          </a:xfrm>
          <a:prstGeom prst="rect">
            <a:avLst/>
          </a:prstGeom>
          <a:noFill/>
        </p:spPr>
        <p:txBody>
          <a:bodyPr wrap="square">
            <a:spAutoFit/>
          </a:bodyPr>
          <a:lstStyle/>
          <a:p>
            <a:pPr algn="r"/>
            <a:r>
              <a:rPr lang="en-US" sz="2400" b="0" i="0">
                <a:solidFill>
                  <a:srgbClr val="7030A0"/>
                </a:solidFill>
                <a:effectLst/>
                <a:latin typeface="Helvetica" panose="020B0604020202020204" pitchFamily="34" charset="0"/>
              </a:rPr>
              <a:t>Lowestoft: Friday 3rd October - </a:t>
            </a:r>
            <a:r>
              <a:rPr lang="en-US" sz="2400" b="0" i="0" u="sng">
                <a:solidFill>
                  <a:srgbClr val="7030A0"/>
                </a:solidFill>
                <a:effectLst/>
                <a:latin typeface="Helvetica" panose="020B0604020202020204" pitchFamily="34" charset="0"/>
                <a:hlinkClick r:id="rId4">
                  <a:extLst>
                    <a:ext uri="{A12FA001-AC4F-418D-AE19-62706E023703}">
                      <ahyp:hlinkClr xmlns:ahyp="http://schemas.microsoft.com/office/drawing/2018/hyperlinkcolor" val="tx"/>
                    </a:ext>
                  </a:extLst>
                </a:hlinkClick>
              </a:rPr>
              <a:t>10am</a:t>
            </a:r>
            <a:br>
              <a:rPr lang="en-US" sz="2400">
                <a:solidFill>
                  <a:srgbClr val="7030A0"/>
                </a:solidFill>
              </a:rPr>
            </a:br>
            <a:r>
              <a:rPr lang="en-US" sz="2400" b="0" i="0">
                <a:solidFill>
                  <a:srgbClr val="7030A0"/>
                </a:solidFill>
                <a:effectLst/>
                <a:latin typeface="Helvetica" panose="020B0604020202020204" pitchFamily="34" charset="0"/>
              </a:rPr>
              <a:t>Lowestoft: Friday 3rd October - </a:t>
            </a:r>
            <a:r>
              <a:rPr lang="en-US" sz="2400" b="0" i="0" u="sng">
                <a:solidFill>
                  <a:srgbClr val="7030A0"/>
                </a:solidFill>
                <a:effectLst/>
                <a:latin typeface="Helvetica" panose="020B0604020202020204" pitchFamily="34" charset="0"/>
                <a:hlinkClick r:id="rId5">
                  <a:extLst>
                    <a:ext uri="{A12FA001-AC4F-418D-AE19-62706E023703}">
                      <ahyp:hlinkClr xmlns:ahyp="http://schemas.microsoft.com/office/drawing/2018/hyperlinkcolor" val="tx"/>
                    </a:ext>
                  </a:extLst>
                </a:hlinkClick>
              </a:rPr>
              <a:t>1:30pm</a:t>
            </a:r>
            <a:endParaRPr lang="en-GB" sz="2400">
              <a:solidFill>
                <a:srgbClr val="7030A0"/>
              </a:solidFill>
            </a:endParaRPr>
          </a:p>
        </p:txBody>
      </p:sp>
      <p:sp>
        <p:nvSpPr>
          <p:cNvPr id="16" name="TextBox 15">
            <a:extLst>
              <a:ext uri="{FF2B5EF4-FFF2-40B4-BE49-F238E27FC236}">
                <a16:creationId xmlns:a16="http://schemas.microsoft.com/office/drawing/2014/main" id="{74EB0621-7455-EA48-D938-B2D27D9F333B}"/>
              </a:ext>
            </a:extLst>
          </p:cNvPr>
          <p:cNvSpPr txBox="1"/>
          <p:nvPr/>
        </p:nvSpPr>
        <p:spPr>
          <a:xfrm>
            <a:off x="5781217" y="8443475"/>
            <a:ext cx="4990744" cy="1569660"/>
          </a:xfrm>
          <a:prstGeom prst="rect">
            <a:avLst/>
          </a:prstGeom>
          <a:noFill/>
        </p:spPr>
        <p:txBody>
          <a:bodyPr wrap="square">
            <a:spAutoFit/>
          </a:bodyPr>
          <a:lstStyle/>
          <a:p>
            <a:r>
              <a:rPr lang="en-US" sz="2400" b="0" i="0">
                <a:solidFill>
                  <a:schemeClr val="accent6">
                    <a:lumMod val="75000"/>
                  </a:schemeClr>
                </a:solidFill>
                <a:effectLst/>
                <a:latin typeface="Helvetica" panose="020B0604020202020204" pitchFamily="34" charset="0"/>
              </a:rPr>
              <a:t>Lowestoft: Friday 28th November - </a:t>
            </a:r>
            <a:r>
              <a:rPr lang="en-US" sz="2400" b="0" i="0" u="sng">
                <a:solidFill>
                  <a:schemeClr val="accent6">
                    <a:lumMod val="75000"/>
                  </a:schemeClr>
                </a:solidFill>
                <a:effectLst/>
                <a:latin typeface="Helvetica" panose="020B0604020202020204" pitchFamily="34" charset="0"/>
                <a:hlinkClick r:id="rId6">
                  <a:extLst>
                    <a:ext uri="{A12FA001-AC4F-418D-AE19-62706E023703}">
                      <ahyp:hlinkClr xmlns:ahyp="http://schemas.microsoft.com/office/drawing/2018/hyperlinkcolor" val="tx"/>
                    </a:ext>
                  </a:extLst>
                </a:hlinkClick>
              </a:rPr>
              <a:t>10am</a:t>
            </a:r>
            <a:r>
              <a:rPr lang="en-US" sz="2400" b="0" i="0">
                <a:solidFill>
                  <a:schemeClr val="accent6">
                    <a:lumMod val="75000"/>
                  </a:schemeClr>
                </a:solidFill>
                <a:effectLst/>
                <a:latin typeface="Helvetica" panose="020B0604020202020204" pitchFamily="34" charset="0"/>
              </a:rPr>
              <a:t> </a:t>
            </a:r>
            <a:br>
              <a:rPr lang="en-US" sz="2400">
                <a:solidFill>
                  <a:schemeClr val="accent6">
                    <a:lumMod val="75000"/>
                  </a:schemeClr>
                </a:solidFill>
              </a:rPr>
            </a:br>
            <a:r>
              <a:rPr lang="en-US" sz="2400" b="0" i="0">
                <a:solidFill>
                  <a:schemeClr val="accent6">
                    <a:lumMod val="75000"/>
                  </a:schemeClr>
                </a:solidFill>
                <a:effectLst/>
                <a:latin typeface="Helvetica" panose="020B0604020202020204" pitchFamily="34" charset="0"/>
              </a:rPr>
              <a:t>Lowestoft: Friday 28th November - </a:t>
            </a:r>
            <a:r>
              <a:rPr lang="en-US" sz="2400" b="0" i="0" u="sng">
                <a:solidFill>
                  <a:schemeClr val="accent6">
                    <a:lumMod val="75000"/>
                  </a:schemeClr>
                </a:solidFill>
                <a:effectLst/>
                <a:latin typeface="Helvetica" panose="020B0604020202020204" pitchFamily="34" charset="0"/>
                <a:hlinkClick r:id="rId7">
                  <a:extLst>
                    <a:ext uri="{A12FA001-AC4F-418D-AE19-62706E023703}">
                      <ahyp:hlinkClr xmlns:ahyp="http://schemas.microsoft.com/office/drawing/2018/hyperlinkcolor" val="tx"/>
                    </a:ext>
                  </a:extLst>
                </a:hlinkClick>
              </a:rPr>
              <a:t>1:30pm</a:t>
            </a:r>
            <a:r>
              <a:rPr lang="en-US" sz="2400" b="0" i="0">
                <a:solidFill>
                  <a:schemeClr val="accent6">
                    <a:lumMod val="75000"/>
                  </a:schemeClr>
                </a:solidFill>
                <a:effectLst/>
                <a:latin typeface="Helvetica" panose="020B0604020202020204" pitchFamily="34" charset="0"/>
              </a:rPr>
              <a:t> </a:t>
            </a:r>
            <a:endParaRPr lang="en-GB" sz="2400">
              <a:solidFill>
                <a:schemeClr val="accent6">
                  <a:lumMod val="75000"/>
                </a:schemeClr>
              </a:solidFill>
            </a:endParaRPr>
          </a:p>
        </p:txBody>
      </p:sp>
      <p:sp>
        <p:nvSpPr>
          <p:cNvPr id="17" name="TextBox 16">
            <a:extLst>
              <a:ext uri="{FF2B5EF4-FFF2-40B4-BE49-F238E27FC236}">
                <a16:creationId xmlns:a16="http://schemas.microsoft.com/office/drawing/2014/main" id="{DE238043-7210-25D8-BF63-92D0CD85C88E}"/>
              </a:ext>
            </a:extLst>
          </p:cNvPr>
          <p:cNvSpPr txBox="1"/>
          <p:nvPr/>
        </p:nvSpPr>
        <p:spPr>
          <a:xfrm>
            <a:off x="5276506" y="50305"/>
            <a:ext cx="7734988" cy="1015663"/>
          </a:xfrm>
          <a:prstGeom prst="rect">
            <a:avLst/>
          </a:prstGeom>
          <a:noFill/>
        </p:spPr>
        <p:txBody>
          <a:bodyPr wrap="square" rtlCol="0">
            <a:spAutoFit/>
          </a:bodyPr>
          <a:lstStyle/>
          <a:p>
            <a:pPr algn="ctr"/>
            <a:r>
              <a:rPr lang="en-US" sz="6000" b="1" u="sng"/>
              <a:t>Virtual Reality Buses</a:t>
            </a:r>
            <a:endParaRPr lang="en-GB" sz="6000" b="1" u="sng"/>
          </a:p>
        </p:txBody>
      </p:sp>
      <p:pic>
        <p:nvPicPr>
          <p:cNvPr id="18" name="Picture 17">
            <a:extLst>
              <a:ext uri="{FF2B5EF4-FFF2-40B4-BE49-F238E27FC236}">
                <a16:creationId xmlns:a16="http://schemas.microsoft.com/office/drawing/2014/main" id="{178C88C1-5744-BB7A-86A9-09AD654C82D9}"/>
              </a:ext>
            </a:extLst>
          </p:cNvPr>
          <p:cNvPicPr>
            <a:picLocks noChangeAspect="1"/>
          </p:cNvPicPr>
          <p:nvPr/>
        </p:nvPicPr>
        <p:blipFill>
          <a:blip r:embed="rId8"/>
          <a:stretch>
            <a:fillRect/>
          </a:stretch>
        </p:blipFill>
        <p:spPr>
          <a:xfrm>
            <a:off x="7321724" y="2812582"/>
            <a:ext cx="2747892" cy="2735514"/>
          </a:xfrm>
          <a:prstGeom prst="rect">
            <a:avLst/>
          </a:prstGeom>
        </p:spPr>
      </p:pic>
    </p:spTree>
    <p:extLst>
      <p:ext uri="{BB962C8B-B14F-4D97-AF65-F5344CB8AC3E}">
        <p14:creationId xmlns:p14="http://schemas.microsoft.com/office/powerpoint/2010/main" val="159794071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564234" y="-380505"/>
            <a:ext cx="2741457" cy="2065483"/>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337461" y="633219"/>
            <a:ext cx="968052" cy="968052"/>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5065223" y="982710"/>
            <a:ext cx="1031208" cy="103120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4034964" y="0"/>
            <a:ext cx="4253036" cy="2221255"/>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Isosceles Triangle 3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964516" y="9173251"/>
            <a:ext cx="2241769" cy="111374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web page&#10;&#10;AI-generated content may be incorrect.">
            <a:extLst>
              <a:ext uri="{FF2B5EF4-FFF2-40B4-BE49-F238E27FC236}">
                <a16:creationId xmlns:a16="http://schemas.microsoft.com/office/drawing/2014/main" id="{1954E33A-3124-7463-8B5F-6752BDDF1941}"/>
              </a:ext>
            </a:extLst>
          </p:cNvPr>
          <p:cNvPicPr>
            <a:picLocks noChangeAspect="1"/>
          </p:cNvPicPr>
          <p:nvPr/>
        </p:nvPicPr>
        <p:blipFill>
          <a:blip r:embed="rId2"/>
          <a:stretch>
            <a:fillRect/>
          </a:stretch>
        </p:blipFill>
        <p:spPr>
          <a:xfrm>
            <a:off x="4228355" y="965200"/>
            <a:ext cx="9831289" cy="8356598"/>
          </a:xfrm>
          <a:prstGeom prst="rect">
            <a:avLst/>
          </a:prstGeom>
          <a:ln>
            <a:noFill/>
          </a:ln>
        </p:spPr>
      </p:pic>
      <p:sp>
        <p:nvSpPr>
          <p:cNvPr id="40" name="Isosceles Triangle 3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406120" y="9679714"/>
            <a:ext cx="1222354" cy="607286"/>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88551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F19B711-C590-44D1-9AA8-9F143B0ED5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tx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0C79CF2-6A1C-4636-84CE-ABB2BE191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518" y="720090"/>
            <a:ext cx="16856964" cy="884682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A5D17DF-AD65-402C-A95C-F13C770C9F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5199" y="965202"/>
            <a:ext cx="16357600" cy="83565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89F35E5-2126-8CD8-657F-5AF647D67CF1}"/>
              </a:ext>
            </a:extLst>
          </p:cNvPr>
          <p:cNvPicPr>
            <a:picLocks noChangeAspect="1"/>
          </p:cNvPicPr>
          <p:nvPr/>
        </p:nvPicPr>
        <p:blipFill>
          <a:blip r:embed="rId2"/>
          <a:stretch>
            <a:fillRect/>
          </a:stretch>
        </p:blipFill>
        <p:spPr>
          <a:xfrm>
            <a:off x="2131661" y="1649700"/>
            <a:ext cx="6320088" cy="6907200"/>
          </a:xfrm>
          <a:prstGeom prst="rect">
            <a:avLst/>
          </a:prstGeom>
        </p:spPr>
      </p:pic>
      <p:pic>
        <p:nvPicPr>
          <p:cNvPr id="3" name="Picture 2">
            <a:extLst>
              <a:ext uri="{FF2B5EF4-FFF2-40B4-BE49-F238E27FC236}">
                <a16:creationId xmlns:a16="http://schemas.microsoft.com/office/drawing/2014/main" id="{4D0A1F19-A29F-C8AF-BB64-3B3699F654AB}"/>
              </a:ext>
            </a:extLst>
          </p:cNvPr>
          <p:cNvPicPr>
            <a:picLocks noChangeAspect="1"/>
          </p:cNvPicPr>
          <p:nvPr/>
        </p:nvPicPr>
        <p:blipFill>
          <a:blip r:embed="rId3"/>
          <a:stretch>
            <a:fillRect/>
          </a:stretch>
        </p:blipFill>
        <p:spPr>
          <a:xfrm>
            <a:off x="9527058" y="1685290"/>
            <a:ext cx="6938455" cy="6907200"/>
          </a:xfrm>
          <a:prstGeom prst="rect">
            <a:avLst/>
          </a:prstGeom>
        </p:spPr>
      </p:pic>
    </p:spTree>
    <p:extLst>
      <p:ext uri="{BB962C8B-B14F-4D97-AF65-F5344CB8AC3E}">
        <p14:creationId xmlns:p14="http://schemas.microsoft.com/office/powerpoint/2010/main" val="169101477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65C8C7"/>
        </a:solidFill>
        <a:effectLst/>
      </p:bgPr>
    </p:bg>
    <p:spTree>
      <p:nvGrpSpPr>
        <p:cNvPr id="1" name=""/>
        <p:cNvGrpSpPr/>
        <p:nvPr/>
      </p:nvGrpSpPr>
      <p:grpSpPr>
        <a:xfrm>
          <a:off x="0" y="0"/>
          <a:ext cx="0" cy="0"/>
          <a:chOff x="0" y="0"/>
          <a:chExt cx="0" cy="0"/>
        </a:xfrm>
      </p:grpSpPr>
      <p:grpSp>
        <p:nvGrpSpPr>
          <p:cNvPr id="5" name="Group 5"/>
          <p:cNvGrpSpPr/>
          <p:nvPr/>
        </p:nvGrpSpPr>
        <p:grpSpPr>
          <a:xfrm>
            <a:off x="6553200" y="6356350"/>
            <a:ext cx="2133600" cy="365125"/>
            <a:chOff x="0" y="0"/>
            <a:chExt cx="2844800" cy="486833"/>
          </a:xfrm>
        </p:grpSpPr>
        <p:sp>
          <p:nvSpPr>
            <p:cNvPr id="6" name="Freeform 6"/>
            <p:cNvSpPr/>
            <p:nvPr/>
          </p:nvSpPr>
          <p:spPr>
            <a:xfrm>
              <a:off x="0" y="0"/>
              <a:ext cx="2844800" cy="486833"/>
            </a:xfrm>
            <a:custGeom>
              <a:avLst/>
              <a:gdLst/>
              <a:ahLst/>
              <a:cxnLst/>
              <a:rect l="l" t="t" r="r" b="b"/>
              <a:pathLst>
                <a:path w="2844800" h="486833">
                  <a:moveTo>
                    <a:pt x="0" y="0"/>
                  </a:moveTo>
                  <a:lnTo>
                    <a:pt x="2844800" y="0"/>
                  </a:lnTo>
                  <a:lnTo>
                    <a:pt x="2844800" y="486833"/>
                  </a:lnTo>
                  <a:lnTo>
                    <a:pt x="0" y="486833"/>
                  </a:lnTo>
                  <a:close/>
                </a:path>
              </a:pathLst>
            </a:custGeom>
            <a:solidFill>
              <a:srgbClr val="000000">
                <a:alpha val="0"/>
              </a:srgbClr>
            </a:solidFill>
          </p:spPr>
          <p:txBody>
            <a:bodyPr/>
            <a:lstStyle/>
            <a:p>
              <a:endParaRPr lang="en-GB"/>
            </a:p>
          </p:txBody>
        </p:sp>
        <p:sp>
          <p:nvSpPr>
            <p:cNvPr id="7" name="TextBox 7"/>
            <p:cNvSpPr txBox="1"/>
            <p:nvPr/>
          </p:nvSpPr>
          <p:spPr>
            <a:xfrm>
              <a:off x="0" y="-19050"/>
              <a:ext cx="2844800" cy="505883"/>
            </a:xfrm>
            <a:prstGeom prst="rect">
              <a:avLst/>
            </a:prstGeom>
          </p:spPr>
          <p:txBody>
            <a:bodyPr lIns="0" tIns="0" rIns="0" bIns="0" rtlCol="0" anchor="ctr"/>
            <a:lstStyle/>
            <a:p>
              <a:pPr algn="r">
                <a:lnSpc>
                  <a:spcPts val="1439"/>
                </a:lnSpc>
              </a:pPr>
              <a:r>
                <a:rPr lang="en-US" sz="1200">
                  <a:solidFill>
                    <a:srgbClr val="898989"/>
                  </a:solidFill>
                  <a:latin typeface="Calibri (MS)"/>
                  <a:ea typeface="Calibri (MS)"/>
                  <a:cs typeface="Calibri (MS)"/>
                  <a:sym typeface="Calibri (MS)"/>
                </a:rPr>
                <a:t>21</a:t>
              </a:r>
            </a:p>
          </p:txBody>
        </p:sp>
      </p:grpSp>
      <p:pic>
        <p:nvPicPr>
          <p:cNvPr id="9" name="Picture 8" descr="A clipboard with a pencil&#10;&#10;AI-generated content may be incorrect.">
            <a:extLst>
              <a:ext uri="{FF2B5EF4-FFF2-40B4-BE49-F238E27FC236}">
                <a16:creationId xmlns:a16="http://schemas.microsoft.com/office/drawing/2014/main" id="{F669EB34-AAD5-6E8A-7F50-2C59724ED712}"/>
              </a:ext>
            </a:extLst>
          </p:cNvPr>
          <p:cNvPicPr>
            <a:picLocks noChangeAspect="1"/>
          </p:cNvPicPr>
          <p:nvPr/>
        </p:nvPicPr>
        <p:blipFill>
          <a:blip r:embed="rId2"/>
          <a:stretch>
            <a:fillRect/>
          </a:stretch>
        </p:blipFill>
        <p:spPr>
          <a:xfrm>
            <a:off x="10187608" y="3031435"/>
            <a:ext cx="7321827" cy="5516218"/>
          </a:xfrm>
          <a:prstGeom prst="rect">
            <a:avLst/>
          </a:prstGeom>
        </p:spPr>
      </p:pic>
      <p:graphicFrame>
        <p:nvGraphicFramePr>
          <p:cNvPr id="13" name="TextBox 4">
            <a:extLst>
              <a:ext uri="{FF2B5EF4-FFF2-40B4-BE49-F238E27FC236}">
                <a16:creationId xmlns:a16="http://schemas.microsoft.com/office/drawing/2014/main" id="{9F976ACA-C272-598F-393D-2B4B70DBACF5}"/>
              </a:ext>
            </a:extLst>
          </p:cNvPr>
          <p:cNvGraphicFramePr/>
          <p:nvPr>
            <p:extLst>
              <p:ext uri="{D42A27DB-BD31-4B8C-83A1-F6EECF244321}">
                <p14:modId xmlns:p14="http://schemas.microsoft.com/office/powerpoint/2010/main" val="3118669734"/>
              </p:ext>
            </p:extLst>
          </p:nvPr>
        </p:nvGraphicFramePr>
        <p:xfrm>
          <a:off x="1028700" y="1524000"/>
          <a:ext cx="7501429" cy="77559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9" name="Freeform 20" descr="A logo with text on it  AI-generated content may be incorrect.">
            <a:extLst>
              <a:ext uri="{FF2B5EF4-FFF2-40B4-BE49-F238E27FC236}">
                <a16:creationId xmlns:a16="http://schemas.microsoft.com/office/drawing/2014/main" id="{9DA3BEFD-EFB3-0C37-A4EE-538F734A91EC}"/>
              </a:ext>
            </a:extLst>
          </p:cNvPr>
          <p:cNvSpPr/>
          <p:nvPr/>
        </p:nvSpPr>
        <p:spPr>
          <a:xfrm>
            <a:off x="10186852" y="3038099"/>
            <a:ext cx="2534131" cy="1225999"/>
          </a:xfrm>
          <a:custGeom>
            <a:avLst/>
            <a:gdLst/>
            <a:ahLst/>
            <a:cxnLst/>
            <a:rect l="l" t="t" r="r" b="b"/>
            <a:pathLst>
              <a:path w="4041565" h="1838912">
                <a:moveTo>
                  <a:pt x="0" y="0"/>
                </a:moveTo>
                <a:lnTo>
                  <a:pt x="4041565" y="0"/>
                </a:lnTo>
                <a:lnTo>
                  <a:pt x="4041565" y="1838912"/>
                </a:lnTo>
                <a:lnTo>
                  <a:pt x="0" y="1838912"/>
                </a:lnTo>
                <a:lnTo>
                  <a:pt x="0" y="0"/>
                </a:lnTo>
                <a:close/>
              </a:path>
            </a:pathLst>
          </a:custGeom>
          <a:blipFill>
            <a:blip r:embed="rId8"/>
            <a:stretch>
              <a:fillRect l="-79" r="-79"/>
            </a:stretch>
          </a:blipFill>
        </p:spPr>
        <p:txBody>
          <a:bodyPr/>
          <a:lstStyle/>
          <a:p>
            <a:endParaRPr lang="en-GB"/>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9EA954-19CD-539F-477E-A19CD0EBE6A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14741545-0383-9CD0-CCBF-9E7141A0BFBC}"/>
              </a:ext>
            </a:extLst>
          </p:cNvPr>
          <p:cNvSpPr txBox="1"/>
          <p:nvPr/>
        </p:nvSpPr>
        <p:spPr>
          <a:xfrm>
            <a:off x="413909" y="723925"/>
            <a:ext cx="17083764" cy="877163"/>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lang="en-GB" sz="5100" b="1" kern="1200">
                <a:solidFill>
                  <a:srgbClr val="606060"/>
                </a:solidFill>
                <a:latin typeface="Arial" panose="020B0604020202020204" pitchFamily="34" charset="0"/>
                <a:ea typeface="+mn-ea"/>
                <a:cs typeface="Arial" panose="020B0604020202020204" pitchFamily="34" charset="0"/>
              </a:rPr>
              <a:t>B</a:t>
            </a:r>
            <a:r>
              <a:rPr kumimoji="0" lang="en-GB" sz="5100" b="1" i="0" u="none" strike="noStrike" kern="1200" cap="none" spc="0" normalizeH="0" baseline="0" noProof="0" err="1">
                <a:ln>
                  <a:noFill/>
                </a:ln>
                <a:solidFill>
                  <a:srgbClr val="606060"/>
                </a:solidFill>
                <a:effectLst/>
                <a:uLnTx/>
                <a:uFillTx/>
                <a:latin typeface="Arial" panose="020B0604020202020204" pitchFamily="34" charset="0"/>
                <a:ea typeface="+mn-ea"/>
                <a:cs typeface="Arial" panose="020B0604020202020204" pitchFamily="34" charset="0"/>
              </a:rPr>
              <a:t>enefits</a:t>
            </a:r>
            <a:r>
              <a:rPr kumimoji="0" lang="en-GB" sz="5100" b="1" i="0" u="none" strike="noStrike" kern="1200" cap="none" spc="0" normalizeH="0" baseline="0" noProof="0">
                <a:ln>
                  <a:noFill/>
                </a:ln>
                <a:solidFill>
                  <a:srgbClr val="606060"/>
                </a:solidFill>
                <a:effectLst/>
                <a:uLnTx/>
                <a:uFillTx/>
                <a:latin typeface="Arial" panose="020B0604020202020204" pitchFamily="34" charset="0"/>
                <a:ea typeface="+mn-ea"/>
                <a:cs typeface="Arial" panose="020B0604020202020204" pitchFamily="34" charset="0"/>
              </a:rPr>
              <a:t> of Pathway adoption</a:t>
            </a:r>
          </a:p>
        </p:txBody>
      </p:sp>
      <p:graphicFrame>
        <p:nvGraphicFramePr>
          <p:cNvPr id="2" name="Table 1">
            <a:extLst>
              <a:ext uri="{FF2B5EF4-FFF2-40B4-BE49-F238E27FC236}">
                <a16:creationId xmlns:a16="http://schemas.microsoft.com/office/drawing/2014/main" id="{DD0E6300-20A9-515E-A44E-F378D5955E92}"/>
              </a:ext>
            </a:extLst>
          </p:cNvPr>
          <p:cNvGraphicFramePr>
            <a:graphicFrameLocks noGrp="1"/>
          </p:cNvGraphicFramePr>
          <p:nvPr/>
        </p:nvGraphicFramePr>
        <p:xfrm>
          <a:off x="602118" y="3233714"/>
          <a:ext cx="17083764" cy="5863988"/>
        </p:xfrm>
        <a:graphic>
          <a:graphicData uri="http://schemas.openxmlformats.org/drawingml/2006/table">
            <a:tbl>
              <a:tblPr firstRow="1" bandRow="1">
                <a:tableStyleId>{5940675A-B579-460E-94D1-54222C63F5DA}</a:tableStyleId>
              </a:tblPr>
              <a:tblGrid>
                <a:gridCol w="8541882">
                  <a:extLst>
                    <a:ext uri="{9D8B030D-6E8A-4147-A177-3AD203B41FA5}">
                      <a16:colId xmlns:a16="http://schemas.microsoft.com/office/drawing/2014/main" val="1637782157"/>
                    </a:ext>
                  </a:extLst>
                </a:gridCol>
                <a:gridCol w="8541882">
                  <a:extLst>
                    <a:ext uri="{9D8B030D-6E8A-4147-A177-3AD203B41FA5}">
                      <a16:colId xmlns:a16="http://schemas.microsoft.com/office/drawing/2014/main" val="3669133010"/>
                    </a:ext>
                  </a:extLst>
                </a:gridCol>
              </a:tblGrid>
              <a:tr h="565484">
                <a:tc>
                  <a:txBody>
                    <a:bodyPr/>
                    <a:lstStyle/>
                    <a:p>
                      <a:pPr algn="ctr"/>
                      <a:r>
                        <a:rPr lang="en-US" sz="2700" b="1">
                          <a:solidFill>
                            <a:schemeClr val="bg1"/>
                          </a:solidFill>
                          <a:latin typeface="Arial" panose="020B0604020202020204" pitchFamily="34" charset="0"/>
                          <a:cs typeface="Arial" panose="020B0604020202020204" pitchFamily="34" charset="0"/>
                        </a:rPr>
                        <a:t>Staff</a:t>
                      </a:r>
                      <a:endParaRPr lang="en-GB" sz="2700" b="1">
                        <a:solidFill>
                          <a:schemeClr val="bg1"/>
                        </a:solidFill>
                        <a:latin typeface="Arial" panose="020B0604020202020204" pitchFamily="34" charset="0"/>
                        <a:cs typeface="Arial" panose="020B0604020202020204" pitchFamily="34" charset="0"/>
                      </a:endParaRPr>
                    </a:p>
                  </a:txBody>
                  <a:tcPr marL="137160" marR="137160" marT="68580" marB="68580" anchor="ctr">
                    <a:solidFill>
                      <a:srgbClr val="008C95"/>
                    </a:solidFill>
                  </a:tcPr>
                </a:tc>
                <a:tc>
                  <a:txBody>
                    <a:bodyPr/>
                    <a:lstStyle/>
                    <a:p>
                      <a:pPr algn="ctr"/>
                      <a:r>
                        <a:rPr lang="en-US" sz="2700" b="1">
                          <a:solidFill>
                            <a:schemeClr val="bg1"/>
                          </a:solidFill>
                          <a:latin typeface="Arial" panose="020B0604020202020204" pitchFamily="34" charset="0"/>
                          <a:cs typeface="Arial" panose="020B0604020202020204" pitchFamily="34" charset="0"/>
                        </a:rPr>
                        <a:t>Employers</a:t>
                      </a:r>
                      <a:endParaRPr lang="en-GB" sz="2700" b="1">
                        <a:solidFill>
                          <a:schemeClr val="bg1"/>
                        </a:solidFill>
                        <a:latin typeface="Arial" panose="020B0604020202020204" pitchFamily="34" charset="0"/>
                        <a:cs typeface="Arial" panose="020B0604020202020204" pitchFamily="34" charset="0"/>
                      </a:endParaRPr>
                    </a:p>
                  </a:txBody>
                  <a:tcPr marL="137160" marR="137160" marT="68580" marB="68580" anchor="ctr">
                    <a:solidFill>
                      <a:srgbClr val="A20067"/>
                    </a:solidFill>
                  </a:tcPr>
                </a:tc>
                <a:extLst>
                  <a:ext uri="{0D108BD9-81ED-4DB2-BD59-A6C34878D82A}">
                    <a16:rowId xmlns:a16="http://schemas.microsoft.com/office/drawing/2014/main" val="1316748390"/>
                  </a:ext>
                </a:extLst>
              </a:tr>
              <a:tr h="5298504">
                <a:tc>
                  <a:txBody>
                    <a:bodyPr/>
                    <a:lstStyle/>
                    <a:p>
                      <a:pPr marL="285750" indent="-285750">
                        <a:lnSpc>
                          <a:spcPct val="100000"/>
                        </a:lnSpc>
                        <a:buFont typeface="Arial" panose="020B0604020202020204" pitchFamily="34" charset="0"/>
                        <a:buChar char="•"/>
                      </a:pPr>
                      <a:r>
                        <a:rPr lang="en-GB" sz="2400" noProof="0">
                          <a:solidFill>
                            <a:schemeClr val="tx1">
                              <a:lumMod val="85000"/>
                              <a:lumOff val="15000"/>
                            </a:schemeClr>
                          </a:solidFill>
                          <a:latin typeface="Arial" panose="020B0604020202020204" pitchFamily="34" charset="0"/>
                          <a:cs typeface="Arial" panose="020B0604020202020204" pitchFamily="34" charset="0"/>
                        </a:rPr>
                        <a:t>Improved motivation, capability and confidence. </a:t>
                      </a:r>
                    </a:p>
                    <a:p>
                      <a:pPr marL="285750" indent="-285750">
                        <a:lnSpc>
                          <a:spcPct val="100000"/>
                        </a:lnSpc>
                        <a:buFont typeface="Arial" panose="020B0604020202020204" pitchFamily="34" charset="0"/>
                        <a:buChar char="•"/>
                      </a:pPr>
                      <a:r>
                        <a:rPr lang="en-GB" sz="2400" noProof="0">
                          <a:solidFill>
                            <a:schemeClr val="tx1">
                              <a:lumMod val="85000"/>
                              <a:lumOff val="15000"/>
                            </a:schemeClr>
                          </a:solidFill>
                          <a:latin typeface="Arial" panose="020B0604020202020204" pitchFamily="34" charset="0"/>
                          <a:cs typeface="Arial" panose="020B0604020202020204" pitchFamily="34" charset="0"/>
                        </a:rPr>
                        <a:t>Improved sense of feeling valued.</a:t>
                      </a:r>
                    </a:p>
                    <a:p>
                      <a:pPr marL="285750" indent="-285750">
                        <a:lnSpc>
                          <a:spcPct val="100000"/>
                        </a:lnSpc>
                        <a:buFont typeface="Arial" panose="020B0604020202020204" pitchFamily="34" charset="0"/>
                        <a:buChar char="•"/>
                      </a:pPr>
                      <a:r>
                        <a:rPr lang="en-GB" sz="2400" noProof="0">
                          <a:solidFill>
                            <a:schemeClr val="tx1">
                              <a:lumMod val="85000"/>
                              <a:lumOff val="15000"/>
                            </a:schemeClr>
                          </a:solidFill>
                          <a:latin typeface="Arial" panose="020B0604020202020204" pitchFamily="34" charset="0"/>
                          <a:cs typeface="Arial" panose="020B0604020202020204" pitchFamily="34" charset="0"/>
                        </a:rPr>
                        <a:t>Improved perception of being viewed as a respected and skilled professional. </a:t>
                      </a:r>
                    </a:p>
                    <a:p>
                      <a:pPr marL="285750" indent="-285750">
                        <a:lnSpc>
                          <a:spcPct val="100000"/>
                        </a:lnSpc>
                        <a:buFont typeface="Arial" panose="020B0604020202020204" pitchFamily="34" charset="0"/>
                        <a:buChar char="•"/>
                      </a:pPr>
                      <a:r>
                        <a:rPr lang="en-GB" sz="2400" noProof="0">
                          <a:solidFill>
                            <a:schemeClr val="tx1">
                              <a:lumMod val="85000"/>
                              <a:lumOff val="15000"/>
                            </a:schemeClr>
                          </a:solidFill>
                          <a:latin typeface="Arial" panose="020B0604020202020204" pitchFamily="34" charset="0"/>
                          <a:cs typeface="Arial" panose="020B0604020202020204" pitchFamily="34" charset="0"/>
                        </a:rPr>
                        <a:t>Improved sense of career ownership and self-directed learning and development.</a:t>
                      </a:r>
                    </a:p>
                    <a:p>
                      <a:pPr marL="285750" indent="-285750">
                        <a:lnSpc>
                          <a:spcPct val="100000"/>
                        </a:lnSpc>
                        <a:buFont typeface="Arial" panose="020B0604020202020204" pitchFamily="34" charset="0"/>
                        <a:buChar char="•"/>
                      </a:pPr>
                      <a:r>
                        <a:rPr lang="en-GB" sz="2400" noProof="0">
                          <a:solidFill>
                            <a:schemeClr val="tx1">
                              <a:lumMod val="85000"/>
                              <a:lumOff val="15000"/>
                            </a:schemeClr>
                          </a:solidFill>
                          <a:latin typeface="Arial" panose="020B0604020202020204" pitchFamily="34" charset="0"/>
                          <a:cs typeface="Arial" panose="020B0604020202020204" pitchFamily="34" charset="0"/>
                        </a:rPr>
                        <a:t>Improved ability to transition into clinical roles.</a:t>
                      </a:r>
                    </a:p>
                    <a:p>
                      <a:pPr marL="285750" indent="-285750">
                        <a:lnSpc>
                          <a:spcPct val="100000"/>
                        </a:lnSpc>
                        <a:buFont typeface="Arial" panose="020B0604020202020204" pitchFamily="34" charset="0"/>
                        <a:buChar char="•"/>
                      </a:pPr>
                      <a:r>
                        <a:rPr lang="en-GB" sz="2400" noProof="0">
                          <a:solidFill>
                            <a:schemeClr val="tx1">
                              <a:lumMod val="85000"/>
                              <a:lumOff val="15000"/>
                            </a:schemeClr>
                          </a:solidFill>
                          <a:latin typeface="Arial" panose="020B0604020202020204" pitchFamily="34" charset="0"/>
                          <a:cs typeface="Arial" panose="020B0604020202020204" pitchFamily="34" charset="0"/>
                        </a:rPr>
                        <a:t>Improved knowledge of opportunities to move and progress within the sector. </a:t>
                      </a:r>
                    </a:p>
                    <a:p>
                      <a:pPr marL="285750" indent="-285750">
                        <a:lnSpc>
                          <a:spcPct val="100000"/>
                        </a:lnSpc>
                        <a:buFont typeface="Arial" panose="020B0604020202020204" pitchFamily="34" charset="0"/>
                        <a:buChar char="•"/>
                      </a:pPr>
                      <a:r>
                        <a:rPr lang="en-GB" sz="2400" noProof="0">
                          <a:solidFill>
                            <a:schemeClr val="tx1">
                              <a:lumMod val="85000"/>
                              <a:lumOff val="15000"/>
                            </a:schemeClr>
                          </a:solidFill>
                          <a:latin typeface="Arial" panose="020B0604020202020204" pitchFamily="34" charset="0"/>
                          <a:cs typeface="Arial" panose="020B0604020202020204" pitchFamily="34" charset="0"/>
                        </a:rPr>
                        <a:t>Improved ease of ability to move effectively throughout the sector.</a:t>
                      </a:r>
                    </a:p>
                    <a:p>
                      <a:endParaRPr lang="en-GB" sz="2100">
                        <a:latin typeface="Arial" panose="020B0604020202020204" pitchFamily="34" charset="0"/>
                        <a:cs typeface="Arial" panose="020B0604020202020204" pitchFamily="34" charset="0"/>
                      </a:endParaRPr>
                    </a:p>
                  </a:txBody>
                  <a:tcPr marL="137160" marR="137160" marT="68580" marB="68580"/>
                </a:tc>
                <a:tc>
                  <a:txBody>
                    <a:bodyPr/>
                    <a:lstStyle/>
                    <a:p>
                      <a:pPr marL="285750" indent="-285750">
                        <a:buFont typeface="Arial" panose="020B0604020202020204" pitchFamily="34" charset="0"/>
                        <a:buChar char="•"/>
                      </a:pPr>
                      <a:r>
                        <a:rPr lang="en-GB" sz="2400" noProof="0">
                          <a:solidFill>
                            <a:schemeClr val="tx1">
                              <a:lumMod val="85000"/>
                              <a:lumOff val="15000"/>
                            </a:schemeClr>
                          </a:solidFill>
                          <a:latin typeface="Arial" panose="020B0604020202020204" pitchFamily="34" charset="0"/>
                          <a:cs typeface="Arial" panose="020B0604020202020204" pitchFamily="34" charset="0"/>
                        </a:rPr>
                        <a:t>Improved supervision and support. </a:t>
                      </a:r>
                    </a:p>
                    <a:p>
                      <a:pPr marL="285750" indent="-285750">
                        <a:buFont typeface="Arial" panose="020B0604020202020204" pitchFamily="34" charset="0"/>
                        <a:buChar char="•"/>
                      </a:pPr>
                      <a:r>
                        <a:rPr lang="en-GB" sz="2400" noProof="0">
                          <a:solidFill>
                            <a:schemeClr val="tx1">
                              <a:lumMod val="85000"/>
                              <a:lumOff val="15000"/>
                            </a:schemeClr>
                          </a:solidFill>
                          <a:latin typeface="Arial" panose="020B0604020202020204" pitchFamily="34" charset="0"/>
                          <a:cs typeface="Arial" panose="020B0604020202020204" pitchFamily="34" charset="0"/>
                        </a:rPr>
                        <a:t>Improved recruitment.</a:t>
                      </a:r>
                    </a:p>
                    <a:p>
                      <a:pPr marL="285750" indent="-285750">
                        <a:buFont typeface="Arial" panose="020B0604020202020204" pitchFamily="34" charset="0"/>
                        <a:buChar char="•"/>
                      </a:pPr>
                      <a:r>
                        <a:rPr lang="en-GB" sz="2400" noProof="0">
                          <a:solidFill>
                            <a:schemeClr val="tx1">
                              <a:lumMod val="85000"/>
                              <a:lumOff val="15000"/>
                            </a:schemeClr>
                          </a:solidFill>
                          <a:latin typeface="Arial" panose="020B0604020202020204" pitchFamily="34" charset="0"/>
                          <a:cs typeface="Arial" panose="020B0604020202020204" pitchFamily="34" charset="0"/>
                        </a:rPr>
                        <a:t>Improved morale and retention.</a:t>
                      </a:r>
                    </a:p>
                    <a:p>
                      <a:pPr marL="285750" indent="-285750">
                        <a:buFont typeface="Arial" panose="020B0604020202020204" pitchFamily="34" charset="0"/>
                        <a:buChar char="•"/>
                      </a:pPr>
                      <a:r>
                        <a:rPr lang="en-GB" sz="2400" noProof="0">
                          <a:solidFill>
                            <a:schemeClr val="tx1">
                              <a:lumMod val="85000"/>
                              <a:lumOff val="15000"/>
                            </a:schemeClr>
                          </a:solidFill>
                          <a:latin typeface="Arial" panose="020B0604020202020204" pitchFamily="34" charset="0"/>
                          <a:cs typeface="Arial" panose="020B0604020202020204" pitchFamily="34" charset="0"/>
                        </a:rPr>
                        <a:t>Strengthening of positive workplace culture.</a:t>
                      </a:r>
                    </a:p>
                    <a:p>
                      <a:pPr marL="285750" indent="-285750">
                        <a:buFont typeface="Arial" panose="020B0604020202020204" pitchFamily="34" charset="0"/>
                        <a:buChar char="•"/>
                      </a:pPr>
                      <a:r>
                        <a:rPr lang="en-GB" sz="2400" noProof="0">
                          <a:solidFill>
                            <a:schemeClr val="tx1">
                              <a:lumMod val="85000"/>
                              <a:lumOff val="15000"/>
                            </a:schemeClr>
                          </a:solidFill>
                          <a:latin typeface="Arial" panose="020B0604020202020204" pitchFamily="34" charset="0"/>
                          <a:cs typeface="Arial" panose="020B0604020202020204" pitchFamily="34" charset="0"/>
                        </a:rPr>
                        <a:t>Reduced recruitment costs.</a:t>
                      </a:r>
                    </a:p>
                    <a:p>
                      <a:pPr marL="285750" indent="-285750">
                        <a:buFont typeface="Arial" panose="020B0604020202020204" pitchFamily="34" charset="0"/>
                        <a:buChar char="•"/>
                      </a:pPr>
                      <a:r>
                        <a:rPr lang="en-GB" sz="2400" noProof="0">
                          <a:solidFill>
                            <a:schemeClr val="tx1">
                              <a:lumMod val="85000"/>
                              <a:lumOff val="15000"/>
                            </a:schemeClr>
                          </a:solidFill>
                          <a:latin typeface="Arial" panose="020B0604020202020204" pitchFamily="34" charset="0"/>
                          <a:cs typeface="Arial" panose="020B0604020202020204" pitchFamily="34" charset="0"/>
                        </a:rPr>
                        <a:t>Reduced duplication and waste in workforce development spending.</a:t>
                      </a:r>
                    </a:p>
                    <a:p>
                      <a:pPr marL="285750" indent="-285750">
                        <a:buFont typeface="Arial" panose="020B0604020202020204" pitchFamily="34" charset="0"/>
                        <a:buChar char="•"/>
                      </a:pPr>
                      <a:r>
                        <a:rPr lang="en-GB" sz="2400" noProof="0">
                          <a:solidFill>
                            <a:schemeClr val="tx1">
                              <a:lumMod val="85000"/>
                              <a:lumOff val="15000"/>
                            </a:schemeClr>
                          </a:solidFill>
                          <a:latin typeface="Arial" panose="020B0604020202020204" pitchFamily="34" charset="0"/>
                          <a:cs typeface="Arial" panose="020B0604020202020204" pitchFamily="34" charset="0"/>
                        </a:rPr>
                        <a:t>Improved succession planning. </a:t>
                      </a:r>
                    </a:p>
                    <a:p>
                      <a:pPr marL="285750" indent="-285750">
                        <a:buFont typeface="Arial" panose="020B0604020202020204" pitchFamily="34" charset="0"/>
                        <a:buChar char="•"/>
                      </a:pPr>
                      <a:r>
                        <a:rPr lang="en-GB" sz="2400" noProof="0">
                          <a:solidFill>
                            <a:schemeClr val="tx1">
                              <a:lumMod val="85000"/>
                              <a:lumOff val="15000"/>
                            </a:schemeClr>
                          </a:solidFill>
                          <a:latin typeface="Arial" panose="020B0604020202020204" pitchFamily="34" charset="0"/>
                          <a:cs typeface="Arial" panose="020B0604020202020204" pitchFamily="34" charset="0"/>
                        </a:rPr>
                        <a:t>Improved competency. </a:t>
                      </a:r>
                    </a:p>
                    <a:p>
                      <a:pPr marL="285750" indent="-285750">
                        <a:buFont typeface="Arial" panose="020B0604020202020204" pitchFamily="34" charset="0"/>
                        <a:buChar char="•"/>
                      </a:pPr>
                      <a:r>
                        <a:rPr lang="en-GB" sz="2400" noProof="0">
                          <a:solidFill>
                            <a:schemeClr val="tx1">
                              <a:lumMod val="85000"/>
                              <a:lumOff val="15000"/>
                            </a:schemeClr>
                          </a:solidFill>
                          <a:latin typeface="Arial" panose="020B0604020202020204" pitchFamily="34" charset="0"/>
                          <a:cs typeface="Arial" panose="020B0604020202020204" pitchFamily="34" charset="0"/>
                        </a:rPr>
                        <a:t>Improved compliance. </a:t>
                      </a:r>
                    </a:p>
                    <a:p>
                      <a:pPr marL="285750" indent="-285750">
                        <a:buFont typeface="Arial" panose="020B0604020202020204" pitchFamily="34" charset="0"/>
                        <a:buChar char="•"/>
                      </a:pPr>
                      <a:r>
                        <a:rPr lang="en-GB" sz="2400" noProof="0">
                          <a:solidFill>
                            <a:schemeClr val="tx1">
                              <a:lumMod val="85000"/>
                              <a:lumOff val="15000"/>
                            </a:schemeClr>
                          </a:solidFill>
                          <a:latin typeface="Arial" panose="020B0604020202020204" pitchFamily="34" charset="0"/>
                          <a:cs typeface="Arial" panose="020B0604020202020204" pitchFamily="34" charset="0"/>
                        </a:rPr>
                        <a:t>Improved care outcomes. </a:t>
                      </a:r>
                    </a:p>
                    <a:p>
                      <a:pPr marL="285750" indent="-285750">
                        <a:buFont typeface="Arial" panose="020B0604020202020204" pitchFamily="34" charset="0"/>
                        <a:buChar char="•"/>
                      </a:pPr>
                      <a:r>
                        <a:rPr lang="en-GB" sz="2400" noProof="0">
                          <a:solidFill>
                            <a:schemeClr val="tx1">
                              <a:lumMod val="85000"/>
                              <a:lumOff val="15000"/>
                            </a:schemeClr>
                          </a:solidFill>
                          <a:latin typeface="Arial" panose="020B0604020202020204" pitchFamily="34" charset="0"/>
                          <a:cs typeface="Arial" panose="020B0604020202020204" pitchFamily="34" charset="0"/>
                        </a:rPr>
                        <a:t>Evidence of workforce planning approaches and impact that can be showcased to CQC.</a:t>
                      </a:r>
                    </a:p>
                  </a:txBody>
                  <a:tcPr marL="137160" marR="137160" marT="68580" marB="68580"/>
                </a:tc>
                <a:extLst>
                  <a:ext uri="{0D108BD9-81ED-4DB2-BD59-A6C34878D82A}">
                    <a16:rowId xmlns:a16="http://schemas.microsoft.com/office/drawing/2014/main" val="868609029"/>
                  </a:ext>
                </a:extLst>
              </a:tr>
            </a:tbl>
          </a:graphicData>
        </a:graphic>
      </p:graphicFrame>
      <p:pic>
        <p:nvPicPr>
          <p:cNvPr id="3" name="Graphic 2" descr="Employee badge with solid fill">
            <a:extLst>
              <a:ext uri="{FF2B5EF4-FFF2-40B4-BE49-F238E27FC236}">
                <a16:creationId xmlns:a16="http://schemas.microsoft.com/office/drawing/2014/main" id="{8E8A0ADE-D061-B9AE-46F9-38D8E0404E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94881" y="1647254"/>
            <a:ext cx="1586460" cy="1586460"/>
          </a:xfrm>
          <a:prstGeom prst="rect">
            <a:avLst/>
          </a:prstGeom>
        </p:spPr>
      </p:pic>
      <p:pic>
        <p:nvPicPr>
          <p:cNvPr id="10" name="Graphic 9" descr="Business Growth with solid fill">
            <a:extLst>
              <a:ext uri="{FF2B5EF4-FFF2-40B4-BE49-F238E27FC236}">
                <a16:creationId xmlns:a16="http://schemas.microsoft.com/office/drawing/2014/main" id="{A8D034F1-59A0-0D86-5B69-1094804DA95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400922" y="1823534"/>
            <a:ext cx="1410180" cy="1410180"/>
          </a:xfrm>
          <a:prstGeom prst="rect">
            <a:avLst/>
          </a:prstGeom>
        </p:spPr>
      </p:pic>
      <p:pic>
        <p:nvPicPr>
          <p:cNvPr id="6" name="Picture 5">
            <a:extLst>
              <a:ext uri="{FF2B5EF4-FFF2-40B4-BE49-F238E27FC236}">
                <a16:creationId xmlns:a16="http://schemas.microsoft.com/office/drawing/2014/main" id="{9F2C9F69-E5A9-9DCE-1A1B-DCDD1BE0FA6F}"/>
              </a:ext>
            </a:extLst>
          </p:cNvPr>
          <p:cNvPicPr>
            <a:picLocks noChangeAspect="1"/>
          </p:cNvPicPr>
          <p:nvPr/>
        </p:nvPicPr>
        <p:blipFill>
          <a:blip r:embed="rId7"/>
          <a:stretch>
            <a:fillRect/>
          </a:stretch>
        </p:blipFill>
        <p:spPr>
          <a:xfrm>
            <a:off x="14828828" y="419544"/>
            <a:ext cx="3072242" cy="1847406"/>
          </a:xfrm>
          <a:prstGeom prst="rect">
            <a:avLst/>
          </a:prstGeom>
        </p:spPr>
      </p:pic>
      <p:pic>
        <p:nvPicPr>
          <p:cNvPr id="8" name="Picture 7">
            <a:extLst>
              <a:ext uri="{FF2B5EF4-FFF2-40B4-BE49-F238E27FC236}">
                <a16:creationId xmlns:a16="http://schemas.microsoft.com/office/drawing/2014/main" id="{D2ACE937-7000-7254-F5F5-A588984658A4}"/>
              </a:ext>
            </a:extLst>
          </p:cNvPr>
          <p:cNvPicPr>
            <a:picLocks noChangeAspect="1"/>
          </p:cNvPicPr>
          <p:nvPr/>
        </p:nvPicPr>
        <p:blipFill>
          <a:blip r:embed="rId8"/>
          <a:stretch>
            <a:fillRect/>
          </a:stretch>
        </p:blipFill>
        <p:spPr>
          <a:xfrm>
            <a:off x="13928950" y="506702"/>
            <a:ext cx="3568724" cy="1760249"/>
          </a:xfrm>
          <a:prstGeom prst="rect">
            <a:avLst/>
          </a:prstGeom>
        </p:spPr>
      </p:pic>
    </p:spTree>
    <p:extLst>
      <p:ext uri="{BB962C8B-B14F-4D97-AF65-F5344CB8AC3E}">
        <p14:creationId xmlns:p14="http://schemas.microsoft.com/office/powerpoint/2010/main" val="9202502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F6DE5-296C-DB1D-41BE-3466A3536F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82319D-C423-97BF-AACE-FD037D998DAA}"/>
              </a:ext>
            </a:extLst>
          </p:cNvPr>
          <p:cNvSpPr>
            <a:spLocks noGrp="1"/>
          </p:cNvSpPr>
          <p:nvPr>
            <p:ph type="title"/>
          </p:nvPr>
        </p:nvSpPr>
        <p:spPr/>
        <p:txBody>
          <a:bodyPr/>
          <a:lstStyle/>
          <a:p>
            <a:r>
              <a:rPr lang="en-GB" sz="5400">
                <a:solidFill>
                  <a:srgbClr val="008C95"/>
                </a:solidFill>
              </a:rPr>
              <a:t>Adult Social Care Workforce Data Set </a:t>
            </a:r>
            <a:br>
              <a:rPr lang="en-GB" sz="5400">
                <a:solidFill>
                  <a:srgbClr val="008C95"/>
                </a:solidFill>
              </a:rPr>
            </a:br>
            <a:r>
              <a:rPr lang="en-GB" sz="5400">
                <a:solidFill>
                  <a:srgbClr val="008C95"/>
                </a:solidFill>
              </a:rPr>
              <a:t>( ASC WDS)</a:t>
            </a:r>
            <a:endParaRPr lang="en-US" sz="5400">
              <a:solidFill>
                <a:srgbClr val="008C95"/>
              </a:solidFill>
            </a:endParaRPr>
          </a:p>
        </p:txBody>
      </p:sp>
    </p:spTree>
    <p:extLst>
      <p:ext uri="{BB962C8B-B14F-4D97-AF65-F5344CB8AC3E}">
        <p14:creationId xmlns:p14="http://schemas.microsoft.com/office/powerpoint/2010/main" val="29668081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7AD7ECD-24C2-5FB8-B3D4-3B2D62898FDB}"/>
              </a:ext>
            </a:extLst>
          </p:cNvPr>
          <p:cNvSpPr>
            <a:spLocks noGrp="1"/>
          </p:cNvSpPr>
          <p:nvPr>
            <p:ph type="body" sz="quarter" idx="12"/>
          </p:nvPr>
        </p:nvSpPr>
        <p:spPr/>
        <p:txBody>
          <a:bodyPr/>
          <a:lstStyle/>
          <a:p>
            <a:r>
              <a:rPr lang="en-GB"/>
              <a:t>The Adult Social Care Workforce Data Set </a:t>
            </a:r>
          </a:p>
          <a:p>
            <a:endParaRPr lang="en-GB"/>
          </a:p>
        </p:txBody>
      </p:sp>
      <p:sp>
        <p:nvSpPr>
          <p:cNvPr id="9" name="Text Placeholder 8">
            <a:extLst>
              <a:ext uri="{FF2B5EF4-FFF2-40B4-BE49-F238E27FC236}">
                <a16:creationId xmlns:a16="http://schemas.microsoft.com/office/drawing/2014/main" id="{2539C1B1-86E6-CAC0-CFF4-E61C4F087A38}"/>
              </a:ext>
            </a:extLst>
          </p:cNvPr>
          <p:cNvSpPr>
            <a:spLocks noGrp="1"/>
          </p:cNvSpPr>
          <p:nvPr>
            <p:ph type="body" sz="quarter" idx="13"/>
          </p:nvPr>
        </p:nvSpPr>
        <p:spPr>
          <a:xfrm>
            <a:off x="742949" y="2971800"/>
            <a:ext cx="13246895" cy="5065842"/>
          </a:xfrm>
        </p:spPr>
        <p:txBody>
          <a:bodyPr lIns="137160" tIns="68580" rIns="137160" bIns="68580" anchor="t"/>
          <a:lstStyle/>
          <a:p>
            <a:pPr>
              <a:lnSpc>
                <a:spcPct val="150000"/>
              </a:lnSpc>
            </a:pPr>
            <a:r>
              <a:rPr lang="en-GB">
                <a:latin typeface="Arial"/>
                <a:cs typeface="Arial"/>
              </a:rPr>
              <a:t>ASC-WDS is a free data collection service, commissioned and funded by the Department of Health and Social Care. It is the leading source of intelligence for the adult social care workforce. It helps you to </a:t>
            </a:r>
            <a:r>
              <a:rPr lang="en-GB" b="1">
                <a:solidFill>
                  <a:srgbClr val="008F9C"/>
                </a:solidFill>
                <a:latin typeface="Arial"/>
                <a:cs typeface="Arial"/>
              </a:rPr>
              <a:t>manage your team </a:t>
            </a:r>
            <a:r>
              <a:rPr lang="en-GB">
                <a:latin typeface="Arial"/>
                <a:cs typeface="Arial"/>
              </a:rPr>
              <a:t>and provides </a:t>
            </a:r>
            <a:r>
              <a:rPr lang="en-GB" b="1">
                <a:solidFill>
                  <a:srgbClr val="0040BB"/>
                </a:solidFill>
                <a:latin typeface="Arial"/>
                <a:cs typeface="Arial"/>
              </a:rPr>
              <a:t>crucial information to decision makers</a:t>
            </a:r>
            <a:r>
              <a:rPr lang="en-GB">
                <a:solidFill>
                  <a:srgbClr val="0040BB"/>
                </a:solidFill>
                <a:latin typeface="Arial"/>
                <a:cs typeface="Arial"/>
              </a:rPr>
              <a:t>. </a:t>
            </a:r>
          </a:p>
          <a:p>
            <a:endParaRPr lang="en-GB"/>
          </a:p>
          <a:p>
            <a:endParaRPr lang="en-GB"/>
          </a:p>
        </p:txBody>
      </p:sp>
      <p:pic>
        <p:nvPicPr>
          <p:cNvPr id="10" name="Picture 9">
            <a:extLst>
              <a:ext uri="{FF2B5EF4-FFF2-40B4-BE49-F238E27FC236}">
                <a16:creationId xmlns:a16="http://schemas.microsoft.com/office/drawing/2014/main" id="{EF76C6C8-EA80-4DE7-2F21-B47E3F3E35B9}"/>
              </a:ext>
            </a:extLst>
          </p:cNvPr>
          <p:cNvPicPr>
            <a:picLocks noChangeAspect="1"/>
          </p:cNvPicPr>
          <p:nvPr/>
        </p:nvPicPr>
        <p:blipFill>
          <a:blip r:embed="rId3"/>
          <a:stretch>
            <a:fillRect/>
          </a:stretch>
        </p:blipFill>
        <p:spPr>
          <a:xfrm>
            <a:off x="1714500" y="5900237"/>
            <a:ext cx="3811089" cy="3811089"/>
          </a:xfrm>
          <a:prstGeom prst="rect">
            <a:avLst/>
          </a:prstGeom>
        </p:spPr>
      </p:pic>
    </p:spTree>
    <p:extLst>
      <p:ext uri="{BB962C8B-B14F-4D97-AF65-F5344CB8AC3E}">
        <p14:creationId xmlns:p14="http://schemas.microsoft.com/office/powerpoint/2010/main" val="27278773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EFCC423-1516-3919-8FF1-C66EFCCCE502}"/>
              </a:ext>
            </a:extLst>
          </p:cNvPr>
          <p:cNvSpPr>
            <a:spLocks noGrp="1"/>
          </p:cNvSpPr>
          <p:nvPr>
            <p:ph type="body" sz="quarter" idx="10"/>
          </p:nvPr>
        </p:nvSpPr>
        <p:spPr/>
        <p:txBody>
          <a:bodyPr/>
          <a:lstStyle/>
          <a:p>
            <a:endParaRPr lang="en-GB"/>
          </a:p>
        </p:txBody>
      </p:sp>
      <p:sp>
        <p:nvSpPr>
          <p:cNvPr id="9" name="Text Placeholder 8">
            <a:extLst>
              <a:ext uri="{FF2B5EF4-FFF2-40B4-BE49-F238E27FC236}">
                <a16:creationId xmlns:a16="http://schemas.microsoft.com/office/drawing/2014/main" id="{979479D5-E12D-5E12-CC61-53FD774630B5}"/>
              </a:ext>
            </a:extLst>
          </p:cNvPr>
          <p:cNvSpPr>
            <a:spLocks noGrp="1"/>
          </p:cNvSpPr>
          <p:nvPr>
            <p:ph type="body" sz="quarter" idx="12"/>
          </p:nvPr>
        </p:nvSpPr>
        <p:spPr/>
        <p:txBody>
          <a:bodyPr/>
          <a:lstStyle/>
          <a:p>
            <a:r>
              <a:rPr lang="en-GB"/>
              <a:t>The Adult Social Care Workforce Data Set </a:t>
            </a:r>
          </a:p>
          <a:p>
            <a:endParaRPr lang="en-GB"/>
          </a:p>
        </p:txBody>
      </p:sp>
      <p:sp>
        <p:nvSpPr>
          <p:cNvPr id="31" name="TextBox 30">
            <a:extLst>
              <a:ext uri="{FF2B5EF4-FFF2-40B4-BE49-F238E27FC236}">
                <a16:creationId xmlns:a16="http://schemas.microsoft.com/office/drawing/2014/main" id="{865A1748-E306-40C0-BD51-1C9AEDEDAE03}"/>
              </a:ext>
            </a:extLst>
          </p:cNvPr>
          <p:cNvSpPr txBox="1"/>
          <p:nvPr/>
        </p:nvSpPr>
        <p:spPr>
          <a:xfrm>
            <a:off x="429256" y="6481700"/>
            <a:ext cx="5913506" cy="624017"/>
          </a:xfrm>
          <a:prstGeom prst="rect">
            <a:avLst/>
          </a:prstGeom>
          <a:noFill/>
        </p:spPr>
        <p:txBody>
          <a:bodyPr wrap="square" lIns="137160" tIns="68580" rIns="137160" bIns="68580" rtlCol="0" anchor="ctr">
            <a:spAutoFit/>
          </a:bodyPr>
          <a:lstStyle/>
          <a:p>
            <a:pPr>
              <a:lnSpc>
                <a:spcPct val="150000"/>
              </a:lnSpc>
            </a:pPr>
            <a:r>
              <a:rPr lang="en-GB" sz="2400" b="1">
                <a:solidFill>
                  <a:srgbClr val="008F9C"/>
                </a:solidFill>
                <a:latin typeface="Arial"/>
                <a:cs typeface="Arial"/>
              </a:rPr>
              <a:t>Our crucial intelligence is used by: </a:t>
            </a:r>
          </a:p>
        </p:txBody>
      </p:sp>
      <p:pic>
        <p:nvPicPr>
          <p:cNvPr id="11" name="Picture 2">
            <a:extLst>
              <a:ext uri="{FF2B5EF4-FFF2-40B4-BE49-F238E27FC236}">
                <a16:creationId xmlns:a16="http://schemas.microsoft.com/office/drawing/2014/main" id="{1002B5FD-D646-B44F-61F6-532FB3B5F61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16327" y="8795136"/>
            <a:ext cx="1721717" cy="41441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BBC News:Amazon.co.uk:Appstore for Android">
            <a:extLst>
              <a:ext uri="{FF2B5EF4-FFF2-40B4-BE49-F238E27FC236}">
                <a16:creationId xmlns:a16="http://schemas.microsoft.com/office/drawing/2014/main" id="{32B0CA91-C2CD-CAE9-7F26-D8223632593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2368" y="8469320"/>
            <a:ext cx="1673441" cy="81847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the-guardian-logo - CarePredict">
            <a:extLst>
              <a:ext uri="{FF2B5EF4-FFF2-40B4-BE49-F238E27FC236}">
                <a16:creationId xmlns:a16="http://schemas.microsoft.com/office/drawing/2014/main" id="{4176254D-996A-CAD4-8B6B-94FAFE56974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59090" y="8413884"/>
            <a:ext cx="1701935" cy="92934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the King's Fund logo – The Queen's Nursing Institute">
            <a:extLst>
              <a:ext uri="{FF2B5EF4-FFF2-40B4-BE49-F238E27FC236}">
                <a16:creationId xmlns:a16="http://schemas.microsoft.com/office/drawing/2014/main" id="{963F5688-B28A-0DDA-7CA3-274FBED8AA3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87107" y="8491236"/>
            <a:ext cx="1678541" cy="88258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House of Commons Logo - Mallards Collection by Bonds">
            <a:extLst>
              <a:ext uri="{FF2B5EF4-FFF2-40B4-BE49-F238E27FC236}">
                <a16:creationId xmlns:a16="http://schemas.microsoft.com/office/drawing/2014/main" id="{3CFA864F-FEB3-B02E-4B4E-70990C5FFD0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60007" y="7436326"/>
            <a:ext cx="1725327" cy="46008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descr="A blue background with white text&#10;&#10;Description automatically generated">
            <a:extLst>
              <a:ext uri="{FF2B5EF4-FFF2-40B4-BE49-F238E27FC236}">
                <a16:creationId xmlns:a16="http://schemas.microsoft.com/office/drawing/2014/main" id="{588D4E43-69D6-F650-F7C3-D0AD34774BDE}"/>
              </a:ext>
            </a:extLst>
          </p:cNvPr>
          <p:cNvPicPr>
            <a:picLocks noChangeAspect="1"/>
          </p:cNvPicPr>
          <p:nvPr/>
        </p:nvPicPr>
        <p:blipFill>
          <a:blip r:embed="rId8"/>
          <a:stretch>
            <a:fillRect/>
          </a:stretch>
        </p:blipFill>
        <p:spPr>
          <a:xfrm>
            <a:off x="586642" y="8745869"/>
            <a:ext cx="1912103" cy="463685"/>
          </a:xfrm>
          <a:prstGeom prst="rect">
            <a:avLst/>
          </a:prstGeom>
        </p:spPr>
      </p:pic>
      <p:pic>
        <p:nvPicPr>
          <p:cNvPr id="17" name="Picture 2" descr="A logo with blue circles and white text&#10;&#10;Description automatically generated">
            <a:extLst>
              <a:ext uri="{FF2B5EF4-FFF2-40B4-BE49-F238E27FC236}">
                <a16:creationId xmlns:a16="http://schemas.microsoft.com/office/drawing/2014/main" id="{485E555A-0C5E-9FAD-C759-7FA42F87762C}"/>
              </a:ext>
            </a:extLst>
          </p:cNvPr>
          <p:cNvPicPr>
            <a:picLocks noChangeAspect="1"/>
          </p:cNvPicPr>
          <p:nvPr/>
        </p:nvPicPr>
        <p:blipFill rotWithShape="1">
          <a:blip r:embed="rId9"/>
          <a:srcRect l="25103" t="4412" r="26276" b="8088"/>
          <a:stretch/>
        </p:blipFill>
        <p:spPr>
          <a:xfrm>
            <a:off x="9990754" y="7247582"/>
            <a:ext cx="875765" cy="882588"/>
          </a:xfrm>
          <a:prstGeom prst="rect">
            <a:avLst/>
          </a:prstGeom>
        </p:spPr>
      </p:pic>
      <p:pic>
        <p:nvPicPr>
          <p:cNvPr id="18" name="Picture 17">
            <a:extLst>
              <a:ext uri="{FF2B5EF4-FFF2-40B4-BE49-F238E27FC236}">
                <a16:creationId xmlns:a16="http://schemas.microsoft.com/office/drawing/2014/main" id="{40B1B891-AC37-5E89-C8B9-8DA63F45A138}"/>
              </a:ext>
            </a:extLst>
          </p:cNvPr>
          <p:cNvPicPr>
            <a:picLocks noChangeAspect="1"/>
          </p:cNvPicPr>
          <p:nvPr/>
        </p:nvPicPr>
        <p:blipFill rotWithShape="1">
          <a:blip r:embed="rId10"/>
          <a:srcRect l="13850" t="32047" r="14640" b="48509"/>
          <a:stretch/>
        </p:blipFill>
        <p:spPr>
          <a:xfrm>
            <a:off x="2080423" y="7283567"/>
            <a:ext cx="1432145" cy="760463"/>
          </a:xfrm>
          <a:prstGeom prst="rect">
            <a:avLst/>
          </a:prstGeom>
        </p:spPr>
      </p:pic>
      <p:pic>
        <p:nvPicPr>
          <p:cNvPr id="19" name="Picture 18">
            <a:extLst>
              <a:ext uri="{FF2B5EF4-FFF2-40B4-BE49-F238E27FC236}">
                <a16:creationId xmlns:a16="http://schemas.microsoft.com/office/drawing/2014/main" id="{B5485E30-9581-D221-D700-7F6100310A94}"/>
              </a:ext>
            </a:extLst>
          </p:cNvPr>
          <p:cNvPicPr>
            <a:picLocks noChangeAspect="1"/>
          </p:cNvPicPr>
          <p:nvPr/>
        </p:nvPicPr>
        <p:blipFill rotWithShape="1">
          <a:blip r:embed="rId10"/>
          <a:srcRect t="68163"/>
          <a:stretch/>
        </p:blipFill>
        <p:spPr>
          <a:xfrm>
            <a:off x="8221972" y="7214217"/>
            <a:ext cx="1432145" cy="890382"/>
          </a:xfrm>
          <a:prstGeom prst="rect">
            <a:avLst/>
          </a:prstGeom>
        </p:spPr>
      </p:pic>
      <p:pic>
        <p:nvPicPr>
          <p:cNvPr id="20" name="Picture 19">
            <a:extLst>
              <a:ext uri="{FF2B5EF4-FFF2-40B4-BE49-F238E27FC236}">
                <a16:creationId xmlns:a16="http://schemas.microsoft.com/office/drawing/2014/main" id="{8E11618C-F32F-E270-5934-15781546AFB9}"/>
              </a:ext>
            </a:extLst>
          </p:cNvPr>
          <p:cNvPicPr>
            <a:picLocks noChangeAspect="1"/>
          </p:cNvPicPr>
          <p:nvPr/>
        </p:nvPicPr>
        <p:blipFill rotWithShape="1">
          <a:blip r:embed="rId10"/>
          <a:srcRect b="67740"/>
          <a:stretch/>
        </p:blipFill>
        <p:spPr>
          <a:xfrm>
            <a:off x="409191" y="7137368"/>
            <a:ext cx="1671231" cy="1052859"/>
          </a:xfrm>
          <a:prstGeom prst="rect">
            <a:avLst/>
          </a:prstGeom>
        </p:spPr>
      </p:pic>
      <p:pic>
        <p:nvPicPr>
          <p:cNvPr id="21" name="Picture 4" descr="Homepage | EHRC">
            <a:extLst>
              <a:ext uri="{FF2B5EF4-FFF2-40B4-BE49-F238E27FC236}">
                <a16:creationId xmlns:a16="http://schemas.microsoft.com/office/drawing/2014/main" id="{35AF8B95-483C-7789-6CDE-E469DACECB9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051487" y="7436326"/>
            <a:ext cx="1771883" cy="45494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3AAFC4E-E406-011D-08A8-A56E19F86FB1}"/>
              </a:ext>
            </a:extLst>
          </p:cNvPr>
          <p:cNvPicPr>
            <a:picLocks noChangeAspect="1"/>
          </p:cNvPicPr>
          <p:nvPr/>
        </p:nvPicPr>
        <p:blipFill>
          <a:blip r:embed="rId12"/>
          <a:stretch>
            <a:fillRect/>
          </a:stretch>
        </p:blipFill>
        <p:spPr>
          <a:xfrm>
            <a:off x="143658" y="2659225"/>
            <a:ext cx="5730927" cy="3230726"/>
          </a:xfrm>
          <a:prstGeom prst="rect">
            <a:avLst/>
          </a:prstGeom>
        </p:spPr>
      </p:pic>
      <p:pic>
        <p:nvPicPr>
          <p:cNvPr id="3" name="Picture 2" descr="A blue and white sign with a globe and arrow pointing down&#10;&#10;AI-generated content may be incorrect.">
            <a:extLst>
              <a:ext uri="{FF2B5EF4-FFF2-40B4-BE49-F238E27FC236}">
                <a16:creationId xmlns:a16="http://schemas.microsoft.com/office/drawing/2014/main" id="{5105FBBD-29C0-6DA3-EF04-3B87D9173E57}"/>
              </a:ext>
            </a:extLst>
          </p:cNvPr>
          <p:cNvPicPr>
            <a:picLocks noChangeAspect="1"/>
          </p:cNvPicPr>
          <p:nvPr/>
        </p:nvPicPr>
        <p:blipFill>
          <a:blip r:embed="rId13"/>
          <a:stretch>
            <a:fillRect/>
          </a:stretch>
        </p:blipFill>
        <p:spPr>
          <a:xfrm>
            <a:off x="6115253" y="2659221"/>
            <a:ext cx="6045836" cy="3242391"/>
          </a:xfrm>
          <a:prstGeom prst="rect">
            <a:avLst/>
          </a:prstGeom>
        </p:spPr>
      </p:pic>
      <p:pic>
        <p:nvPicPr>
          <p:cNvPr id="4" name="Picture 3" descr="A magnifying glass with a graphic of a house and text&#10;&#10;AI-generated content may be incorrect.">
            <a:extLst>
              <a:ext uri="{FF2B5EF4-FFF2-40B4-BE49-F238E27FC236}">
                <a16:creationId xmlns:a16="http://schemas.microsoft.com/office/drawing/2014/main" id="{1F24C91C-4061-8E73-D2BE-0A2F7F11DA73}"/>
              </a:ext>
            </a:extLst>
          </p:cNvPr>
          <p:cNvPicPr>
            <a:picLocks noChangeAspect="1"/>
          </p:cNvPicPr>
          <p:nvPr/>
        </p:nvPicPr>
        <p:blipFill>
          <a:blip r:embed="rId14"/>
          <a:stretch>
            <a:fillRect/>
          </a:stretch>
        </p:blipFill>
        <p:spPr>
          <a:xfrm>
            <a:off x="12320106" y="2647562"/>
            <a:ext cx="5660949" cy="3254054"/>
          </a:xfrm>
          <a:prstGeom prst="rect">
            <a:avLst/>
          </a:prstGeom>
        </p:spPr>
      </p:pic>
      <p:pic>
        <p:nvPicPr>
          <p:cNvPr id="5" name="Picture 4" descr="A close-up of a sign&#10;&#10;AI-generated content may be incorrect.">
            <a:extLst>
              <a:ext uri="{FF2B5EF4-FFF2-40B4-BE49-F238E27FC236}">
                <a16:creationId xmlns:a16="http://schemas.microsoft.com/office/drawing/2014/main" id="{82606DC3-DAFA-6355-A3AF-D5E06709B5EF}"/>
              </a:ext>
            </a:extLst>
          </p:cNvPr>
          <p:cNvPicPr>
            <a:picLocks noChangeAspect="1"/>
          </p:cNvPicPr>
          <p:nvPr/>
        </p:nvPicPr>
        <p:blipFill>
          <a:blip r:embed="rId15"/>
          <a:stretch>
            <a:fillRect/>
          </a:stretch>
        </p:blipFill>
        <p:spPr>
          <a:xfrm>
            <a:off x="12314804" y="7094620"/>
            <a:ext cx="4271963" cy="1042988"/>
          </a:xfrm>
          <a:prstGeom prst="rect">
            <a:avLst/>
          </a:prstGeom>
        </p:spPr>
      </p:pic>
      <p:sp>
        <p:nvSpPr>
          <p:cNvPr id="7" name="TextBox 6">
            <a:extLst>
              <a:ext uri="{FF2B5EF4-FFF2-40B4-BE49-F238E27FC236}">
                <a16:creationId xmlns:a16="http://schemas.microsoft.com/office/drawing/2014/main" id="{06C5F4F1-D5E1-DC3F-8AFB-0FF907F2DAC6}"/>
              </a:ext>
            </a:extLst>
          </p:cNvPr>
          <p:cNvSpPr txBox="1"/>
          <p:nvPr/>
        </p:nvSpPr>
        <p:spPr>
          <a:xfrm>
            <a:off x="12171783" y="6538427"/>
            <a:ext cx="4114800" cy="507831"/>
          </a:xfrm>
          <a:prstGeom prst="rect">
            <a:avLst/>
          </a:prstGeom>
          <a:noFill/>
        </p:spPr>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p>
            <a:r>
              <a:rPr lang="en-GB" sz="2400" b="1">
                <a:solidFill>
                  <a:srgbClr val="008F9C"/>
                </a:solidFill>
                <a:latin typeface="Arial"/>
                <a:cs typeface="Arial"/>
              </a:rPr>
              <a:t>Who we are regulated by:</a:t>
            </a:r>
          </a:p>
        </p:txBody>
      </p:sp>
      <p:pic>
        <p:nvPicPr>
          <p:cNvPr id="10" name="Picture 9">
            <a:extLst>
              <a:ext uri="{FF2B5EF4-FFF2-40B4-BE49-F238E27FC236}">
                <a16:creationId xmlns:a16="http://schemas.microsoft.com/office/drawing/2014/main" id="{9B8C02C9-796B-6F55-8821-FBDB536DD3C4}"/>
              </a:ext>
            </a:extLst>
          </p:cNvPr>
          <p:cNvPicPr>
            <a:picLocks noChangeAspect="1"/>
          </p:cNvPicPr>
          <p:nvPr/>
        </p:nvPicPr>
        <p:blipFill>
          <a:blip r:embed="rId16"/>
          <a:stretch>
            <a:fillRect/>
          </a:stretch>
        </p:blipFill>
        <p:spPr>
          <a:xfrm>
            <a:off x="14544258" y="532970"/>
            <a:ext cx="3436797" cy="1757609"/>
          </a:xfrm>
          <a:prstGeom prst="rect">
            <a:avLst/>
          </a:prstGeom>
        </p:spPr>
      </p:pic>
      <p:pic>
        <p:nvPicPr>
          <p:cNvPr id="23" name="Picture 22">
            <a:extLst>
              <a:ext uri="{FF2B5EF4-FFF2-40B4-BE49-F238E27FC236}">
                <a16:creationId xmlns:a16="http://schemas.microsoft.com/office/drawing/2014/main" id="{1CFDF1EF-AA43-44F6-7FB7-E3F99CF1CA67}"/>
              </a:ext>
            </a:extLst>
          </p:cNvPr>
          <p:cNvPicPr>
            <a:picLocks noChangeAspect="1"/>
          </p:cNvPicPr>
          <p:nvPr/>
        </p:nvPicPr>
        <p:blipFill>
          <a:blip r:embed="rId17"/>
          <a:stretch>
            <a:fillRect/>
          </a:stretch>
        </p:blipFill>
        <p:spPr>
          <a:xfrm>
            <a:off x="14657391" y="221352"/>
            <a:ext cx="3435645" cy="1746294"/>
          </a:xfrm>
          <a:prstGeom prst="rect">
            <a:avLst/>
          </a:prstGeom>
        </p:spPr>
      </p:pic>
    </p:spTree>
    <p:extLst>
      <p:ext uri="{BB962C8B-B14F-4D97-AF65-F5344CB8AC3E}">
        <p14:creationId xmlns:p14="http://schemas.microsoft.com/office/powerpoint/2010/main" val="14515799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0F644550-7B4D-4A90-DE84-09A9FFCC6738}"/>
              </a:ext>
            </a:extLst>
          </p:cNvPr>
          <p:cNvSpPr>
            <a:spLocks noGrp="1"/>
          </p:cNvSpPr>
          <p:nvPr>
            <p:ph type="body" sz="quarter" idx="10"/>
          </p:nvPr>
        </p:nvSpPr>
        <p:spPr/>
        <p:txBody>
          <a:bodyPr/>
          <a:lstStyle/>
          <a:p>
            <a:endParaRPr lang="en-GB"/>
          </a:p>
        </p:txBody>
      </p:sp>
      <p:sp>
        <p:nvSpPr>
          <p:cNvPr id="18" name="Text Placeholder 6">
            <a:extLst>
              <a:ext uri="{FF2B5EF4-FFF2-40B4-BE49-F238E27FC236}">
                <a16:creationId xmlns:a16="http://schemas.microsoft.com/office/drawing/2014/main" id="{A1159977-8991-E91A-3F30-C65E4FE2CEAA}"/>
              </a:ext>
            </a:extLst>
          </p:cNvPr>
          <p:cNvSpPr txBox="1">
            <a:spLocks/>
          </p:cNvSpPr>
          <p:nvPr/>
        </p:nvSpPr>
        <p:spPr>
          <a:xfrm>
            <a:off x="1085849" y="2057814"/>
            <a:ext cx="13246895" cy="5065842"/>
          </a:xfrm>
          <a:prstGeom prst="rect">
            <a:avLst/>
          </a:prstGeom>
        </p:spPr>
        <p:txBody>
          <a:bodyPr lIns="137160" tIns="68580" rIns="137160" bIns="68580" anchor="t"/>
          <a:lstStyle>
            <a:lvl1pPr marL="0">
              <a:defRPr sz="2000" b="0">
                <a:solidFill>
                  <a:schemeClr val="tx1"/>
                </a:solidFill>
                <a:latin typeface="Arial" panose="020B0604020202020204" pitchFamily="34" charset="0"/>
                <a:ea typeface="+mn-ea"/>
                <a:cs typeface="Arial" panose="020B0604020202020204" pitchFamily="34" charset="0"/>
              </a:defRPr>
            </a:lvl1pPr>
            <a:lvl2pPr marL="742950" indent="-285750">
              <a:buClr>
                <a:srgbClr val="0040BB"/>
              </a:buClr>
              <a:buFont typeface="Wingdings" pitchFamily="2" charset="2"/>
              <a:buChar char="§"/>
              <a:defRPr sz="1800">
                <a:latin typeface="Arial" panose="020B0604020202020204" pitchFamily="34" charset="0"/>
                <a:ea typeface="+mn-ea"/>
                <a:cs typeface="Arial" panose="020B0604020202020204" pitchFamily="34" charset="0"/>
              </a:defRPr>
            </a:lvl2pPr>
            <a:lvl3pPr marL="914400">
              <a:defRPr sz="2400">
                <a:latin typeface="Arial" panose="020B0604020202020204" pitchFamily="34" charset="0"/>
                <a:ea typeface="+mn-ea"/>
                <a:cs typeface="Arial" panose="020B0604020202020204" pitchFamily="34" charset="0"/>
              </a:defRPr>
            </a:lvl3pPr>
            <a:lvl4pPr marL="1371600">
              <a:defRPr sz="2000">
                <a:latin typeface="Arial" panose="020B0604020202020204" pitchFamily="34" charset="0"/>
                <a:ea typeface="+mn-ea"/>
                <a:cs typeface="Arial" panose="020B0604020202020204" pitchFamily="34" charset="0"/>
              </a:defRPr>
            </a:lvl4pPr>
            <a:lvl5pPr marL="1828800">
              <a:defRPr sz="1600">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514350" indent="-514350">
              <a:lnSpc>
                <a:spcPct val="200000"/>
              </a:lnSpc>
              <a:buClr>
                <a:srgbClr val="0040BB"/>
              </a:buClr>
              <a:buFont typeface="Wingdings" panose="05000000000000000000" pitchFamily="2" charset="2"/>
              <a:buChar char="§"/>
            </a:pPr>
            <a:r>
              <a:rPr lang="en-GB" sz="3000"/>
              <a:t>Funding for training your staff</a:t>
            </a:r>
          </a:p>
          <a:p>
            <a:pPr marL="514350" indent="-514350">
              <a:lnSpc>
                <a:spcPct val="200000"/>
              </a:lnSpc>
              <a:buClr>
                <a:srgbClr val="0040BB"/>
              </a:buClr>
              <a:buFont typeface="Wingdings" panose="05000000000000000000" pitchFamily="2" charset="2"/>
              <a:buChar char="§"/>
            </a:pPr>
            <a:r>
              <a:rPr lang="en-GB" sz="3000"/>
              <a:t>Safe and free storage of staff records </a:t>
            </a:r>
          </a:p>
          <a:p>
            <a:pPr marL="514350" indent="-514350">
              <a:lnSpc>
                <a:spcPct val="200000"/>
              </a:lnSpc>
              <a:buClr>
                <a:srgbClr val="0040BB"/>
              </a:buClr>
              <a:buFont typeface="Wingdings" panose="05000000000000000000" pitchFamily="2" charset="2"/>
              <a:buChar char="§"/>
            </a:pPr>
            <a:r>
              <a:rPr lang="en-GB" sz="3000"/>
              <a:t>Manage training records</a:t>
            </a:r>
          </a:p>
          <a:p>
            <a:pPr marL="514350" indent="-514350">
              <a:lnSpc>
                <a:spcPct val="200000"/>
              </a:lnSpc>
              <a:buClr>
                <a:srgbClr val="0040BB"/>
              </a:buClr>
              <a:buFont typeface="Wingdings" panose="05000000000000000000" pitchFamily="2" charset="2"/>
              <a:buChar char="§"/>
            </a:pPr>
            <a:r>
              <a:rPr lang="en-GB" sz="3000"/>
              <a:t>Benchmark your workplace</a:t>
            </a:r>
          </a:p>
          <a:p>
            <a:pPr marL="514350" indent="-514350">
              <a:lnSpc>
                <a:spcPct val="200000"/>
              </a:lnSpc>
              <a:buClr>
                <a:srgbClr val="0040BB"/>
              </a:buClr>
              <a:buFont typeface="Wingdings" panose="05000000000000000000" pitchFamily="2" charset="2"/>
              <a:buChar char="§"/>
            </a:pPr>
            <a:r>
              <a:rPr lang="en-GB" sz="3000"/>
              <a:t>Access the ASC-WDS Benefits Bundle</a:t>
            </a:r>
          </a:p>
          <a:p>
            <a:pPr marL="514350" indent="-514350">
              <a:lnSpc>
                <a:spcPct val="200000"/>
              </a:lnSpc>
              <a:buClr>
                <a:srgbClr val="0040BB"/>
              </a:buClr>
              <a:buFont typeface="Wingdings" panose="05000000000000000000" pitchFamily="2" charset="2"/>
              <a:buChar char="§"/>
            </a:pPr>
            <a:r>
              <a:rPr lang="en-GB" sz="3000">
                <a:latin typeface="Arial"/>
                <a:cs typeface="Arial"/>
              </a:rPr>
              <a:t>Share data with CQC &amp; LA ready for inspection</a:t>
            </a:r>
            <a:endParaRPr lang="en-GB" sz="3000"/>
          </a:p>
          <a:p>
            <a:endParaRPr lang="en-GB" sz="3000"/>
          </a:p>
        </p:txBody>
      </p:sp>
      <p:sp>
        <p:nvSpPr>
          <p:cNvPr id="19" name="Text Placeholder 4">
            <a:extLst>
              <a:ext uri="{FF2B5EF4-FFF2-40B4-BE49-F238E27FC236}">
                <a16:creationId xmlns:a16="http://schemas.microsoft.com/office/drawing/2014/main" id="{33347EE4-3B42-BBA9-94D0-4AA1B6902E7E}"/>
              </a:ext>
            </a:extLst>
          </p:cNvPr>
          <p:cNvSpPr txBox="1">
            <a:spLocks/>
          </p:cNvSpPr>
          <p:nvPr/>
        </p:nvSpPr>
        <p:spPr>
          <a:xfrm>
            <a:off x="971549" y="761570"/>
            <a:ext cx="13361195" cy="1054895"/>
          </a:xfrm>
          <a:prstGeom prst="rect">
            <a:avLst/>
          </a:prstGeom>
        </p:spPr>
        <p:txBody>
          <a:bodyPr/>
          <a:lstStyle>
            <a:lvl1pPr marL="0">
              <a:defRPr sz="3600" b="1">
                <a:solidFill>
                  <a:srgbClr val="606060"/>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GB" sz="5400"/>
              <a:t>Benefits to your business</a:t>
            </a:r>
          </a:p>
        </p:txBody>
      </p:sp>
      <p:pic>
        <p:nvPicPr>
          <p:cNvPr id="20" name="Picture 19">
            <a:extLst>
              <a:ext uri="{FF2B5EF4-FFF2-40B4-BE49-F238E27FC236}">
                <a16:creationId xmlns:a16="http://schemas.microsoft.com/office/drawing/2014/main" id="{CA796149-C993-463F-AF97-B8967D5B77E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858501" y="1485901"/>
            <a:ext cx="2020493" cy="1980614"/>
          </a:xfrm>
          <a:prstGeom prst="rect">
            <a:avLst/>
          </a:prstGeom>
        </p:spPr>
      </p:pic>
      <p:pic>
        <p:nvPicPr>
          <p:cNvPr id="21" name="Picture 20">
            <a:extLst>
              <a:ext uri="{FF2B5EF4-FFF2-40B4-BE49-F238E27FC236}">
                <a16:creationId xmlns:a16="http://schemas.microsoft.com/office/drawing/2014/main" id="{72E4B09D-B5C7-4690-8B9E-8D01C1798E5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858499" y="4266613"/>
            <a:ext cx="2179244" cy="1764881"/>
          </a:xfrm>
          <a:prstGeom prst="rect">
            <a:avLst/>
          </a:prstGeom>
        </p:spPr>
      </p:pic>
      <p:pic>
        <p:nvPicPr>
          <p:cNvPr id="22" name="Picture 21">
            <a:extLst>
              <a:ext uri="{FF2B5EF4-FFF2-40B4-BE49-F238E27FC236}">
                <a16:creationId xmlns:a16="http://schemas.microsoft.com/office/drawing/2014/main" id="{D7E23F1D-AD1B-4695-A395-831EF4C13B0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858499" y="7009814"/>
            <a:ext cx="2358195" cy="1629297"/>
          </a:xfrm>
          <a:prstGeom prst="rect">
            <a:avLst/>
          </a:prstGeom>
        </p:spPr>
      </p:pic>
    </p:spTree>
    <p:extLst>
      <p:ext uri="{BB962C8B-B14F-4D97-AF65-F5344CB8AC3E}">
        <p14:creationId xmlns:p14="http://schemas.microsoft.com/office/powerpoint/2010/main" val="31176174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7D34D6D-9F38-6D9A-DBDF-8F920706A4F2}"/>
              </a:ext>
            </a:extLst>
          </p:cNvPr>
          <p:cNvSpPr>
            <a:spLocks noGrp="1"/>
          </p:cNvSpPr>
          <p:nvPr>
            <p:ph type="body" sz="quarter" idx="12"/>
          </p:nvPr>
        </p:nvSpPr>
        <p:spPr/>
        <p:txBody>
          <a:bodyPr/>
          <a:lstStyle/>
          <a:p>
            <a:r>
              <a:rPr lang="en-GB"/>
              <a:t>Claiming funding  for training</a:t>
            </a:r>
          </a:p>
        </p:txBody>
      </p:sp>
      <p:sp>
        <p:nvSpPr>
          <p:cNvPr id="4" name="Text Placeholder 3">
            <a:extLst>
              <a:ext uri="{FF2B5EF4-FFF2-40B4-BE49-F238E27FC236}">
                <a16:creationId xmlns:a16="http://schemas.microsoft.com/office/drawing/2014/main" id="{3EBB7A63-2A3C-ABCF-0A0E-4989A9E0ADBD}"/>
              </a:ext>
            </a:extLst>
          </p:cNvPr>
          <p:cNvSpPr>
            <a:spLocks noGrp="1"/>
          </p:cNvSpPr>
          <p:nvPr>
            <p:ph type="body" sz="quarter" idx="13"/>
          </p:nvPr>
        </p:nvSpPr>
        <p:spPr>
          <a:xfrm>
            <a:off x="800098" y="2017670"/>
            <a:ext cx="13246895" cy="7658100"/>
          </a:xfrm>
        </p:spPr>
        <p:txBody>
          <a:bodyPr/>
          <a:lstStyle/>
          <a:p>
            <a:pPr rtl="0">
              <a:spcAft>
                <a:spcPts val="1200"/>
              </a:spcAft>
            </a:pPr>
            <a:r>
              <a:rPr lang="en-GB" u="sng">
                <a:solidFill>
                  <a:srgbClr val="0563C1"/>
                </a:solidFill>
                <a:hlinkClick r:id="rId3"/>
              </a:rPr>
              <a:t>The Learning and Development </a:t>
            </a:r>
            <a:r>
              <a:rPr lang="en-GB" u="sng">
                <a:solidFill>
                  <a:srgbClr val="000000"/>
                </a:solidFill>
                <a:hlinkClick r:id="rId3"/>
              </a:rPr>
              <a:t>Support Scheme</a:t>
            </a:r>
            <a:endParaRPr lang="en-GB" u="sng">
              <a:solidFill>
                <a:srgbClr val="000000"/>
              </a:solidFill>
            </a:endParaRPr>
          </a:p>
          <a:p>
            <a:pPr rtl="0">
              <a:spcAft>
                <a:spcPts val="1200"/>
              </a:spcAft>
            </a:pPr>
            <a:endParaRPr lang="en-GB">
              <a:solidFill>
                <a:srgbClr val="000000"/>
              </a:solidFill>
            </a:endParaRPr>
          </a:p>
          <a:p>
            <a:pPr lvl="1">
              <a:spcAft>
                <a:spcPts val="1200"/>
              </a:spcAft>
            </a:pPr>
            <a:r>
              <a:rPr lang="en-GB" sz="3000">
                <a:solidFill>
                  <a:srgbClr val="000000"/>
                </a:solidFill>
              </a:rPr>
              <a:t>E</a:t>
            </a:r>
            <a:r>
              <a:rPr lang="en-GB" sz="3000" b="0" i="0" u="none" strike="noStrike">
                <a:solidFill>
                  <a:srgbClr val="000000"/>
                </a:solidFill>
                <a:effectLst/>
              </a:rPr>
              <a:t>ligible ASC qualifications and </a:t>
            </a:r>
            <a:r>
              <a:rPr lang="en-GB" sz="3000">
                <a:solidFill>
                  <a:srgbClr val="000000"/>
                </a:solidFill>
              </a:rPr>
              <a:t>courses</a:t>
            </a:r>
            <a:r>
              <a:rPr lang="en-GB" sz="3000" b="0" i="0" u="none" strike="noStrike">
                <a:solidFill>
                  <a:srgbClr val="000000"/>
                </a:solidFill>
                <a:effectLst/>
              </a:rPr>
              <a:t> </a:t>
            </a:r>
          </a:p>
          <a:p>
            <a:pPr lvl="1">
              <a:spcAft>
                <a:spcPts val="1200"/>
              </a:spcAft>
            </a:pPr>
            <a:r>
              <a:rPr lang="en-GB" sz="3000" b="0" i="0" u="none" strike="noStrike">
                <a:solidFill>
                  <a:srgbClr val="000000"/>
                </a:solidFill>
                <a:effectLst/>
              </a:rPr>
              <a:t>Started </a:t>
            </a:r>
            <a:r>
              <a:rPr lang="en-GB" sz="3000">
                <a:solidFill>
                  <a:srgbClr val="000000"/>
                </a:solidFill>
              </a:rPr>
              <a:t>in</a:t>
            </a:r>
            <a:r>
              <a:rPr lang="en-GB" sz="3000" b="0" i="0" u="none" strike="noStrike">
                <a:solidFill>
                  <a:srgbClr val="000000"/>
                </a:solidFill>
                <a:effectLst/>
              </a:rPr>
              <a:t> September 2024 and </a:t>
            </a:r>
            <a:r>
              <a:rPr lang="en-GB" sz="3000">
                <a:solidFill>
                  <a:srgbClr val="000000"/>
                </a:solidFill>
              </a:rPr>
              <a:t>runs until</a:t>
            </a:r>
            <a:r>
              <a:rPr lang="en-GB" sz="3000" b="0" i="0" u="none" strike="noStrike">
                <a:solidFill>
                  <a:srgbClr val="000000"/>
                </a:solidFill>
                <a:effectLst/>
              </a:rPr>
              <a:t> by 31 March 2026</a:t>
            </a:r>
          </a:p>
          <a:p>
            <a:pPr lvl="1">
              <a:spcAft>
                <a:spcPts val="1200"/>
              </a:spcAft>
            </a:pPr>
            <a:r>
              <a:rPr lang="en-GB" sz="3000" b="0">
                <a:solidFill>
                  <a:srgbClr val="000000"/>
                </a:solidFill>
                <a:effectLst/>
              </a:rPr>
              <a:t>Claims from NHSBSA </a:t>
            </a:r>
          </a:p>
          <a:p>
            <a:pPr lvl="1">
              <a:spcAft>
                <a:spcPts val="1200"/>
              </a:spcAft>
            </a:pPr>
            <a:r>
              <a:rPr lang="en-GB" sz="3000">
                <a:solidFill>
                  <a:srgbClr val="000000"/>
                </a:solidFill>
              </a:rPr>
              <a:t>Must have an updated ASC-WDS account to claim the funding</a:t>
            </a:r>
          </a:p>
          <a:p>
            <a:pPr lvl="1">
              <a:spcAft>
                <a:spcPts val="1200"/>
              </a:spcAft>
            </a:pPr>
            <a:r>
              <a:rPr lang="en-GB" sz="3000"/>
              <a:t>Easy to check your data meets requirements</a:t>
            </a:r>
            <a:r>
              <a:rPr lang="en-GB" sz="3000" b="1">
                <a:solidFill>
                  <a:srgbClr val="000000"/>
                </a:solidFill>
              </a:rPr>
              <a:t> </a:t>
            </a:r>
            <a:r>
              <a:rPr lang="en-GB" sz="3000">
                <a:solidFill>
                  <a:srgbClr val="000000"/>
                </a:solidFill>
              </a:rPr>
              <a:t>using the checker tool inside ASC-WDS </a:t>
            </a:r>
          </a:p>
          <a:p>
            <a:pPr lvl="1">
              <a:spcAft>
                <a:spcPts val="1200"/>
              </a:spcAft>
            </a:pPr>
            <a:r>
              <a:rPr lang="en-GB" sz="3000" b="0">
                <a:effectLst/>
                <a:hlinkClick r:id="rId4"/>
              </a:rPr>
              <a:t>Adult Social Care Workforce Data Set requirements</a:t>
            </a:r>
            <a:endParaRPr lang="en-GB" sz="3000" b="0">
              <a:effectLst/>
            </a:endParaRPr>
          </a:p>
          <a:p>
            <a:endParaRPr lang="en-GB" sz="2700"/>
          </a:p>
        </p:txBody>
      </p:sp>
      <p:sp>
        <p:nvSpPr>
          <p:cNvPr id="5" name="Text Placeholder 4">
            <a:extLst>
              <a:ext uri="{FF2B5EF4-FFF2-40B4-BE49-F238E27FC236}">
                <a16:creationId xmlns:a16="http://schemas.microsoft.com/office/drawing/2014/main" id="{47ADBCDA-9CEC-C08D-4940-87F0B3F68B0B}"/>
              </a:ext>
            </a:extLst>
          </p:cNvPr>
          <p:cNvSpPr>
            <a:spLocks noGrp="1"/>
          </p:cNvSpPr>
          <p:nvPr>
            <p:ph type="body" sz="quarter" idx="10"/>
          </p:nvPr>
        </p:nvSpPr>
        <p:spPr/>
        <p:txBody>
          <a:bodyPr/>
          <a:lstStyle/>
          <a:p>
            <a:endParaRPr lang="en-GB"/>
          </a:p>
        </p:txBody>
      </p:sp>
    </p:spTree>
    <p:extLst>
      <p:ext uri="{BB962C8B-B14F-4D97-AF65-F5344CB8AC3E}">
        <p14:creationId xmlns:p14="http://schemas.microsoft.com/office/powerpoint/2010/main" val="14736457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606D0E-C853-0F0F-B46E-E4F5DCF8A7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E8E926-5A5D-B1DA-0F79-110599453EFD}"/>
              </a:ext>
            </a:extLst>
          </p:cNvPr>
          <p:cNvSpPr>
            <a:spLocks noGrp="1"/>
          </p:cNvSpPr>
          <p:nvPr>
            <p:ph type="title"/>
          </p:nvPr>
        </p:nvSpPr>
        <p:spPr/>
        <p:txBody>
          <a:bodyPr/>
          <a:lstStyle/>
          <a:p>
            <a:r>
              <a:rPr lang="en-GB" sz="5400">
                <a:solidFill>
                  <a:srgbClr val="008C95"/>
                </a:solidFill>
              </a:rPr>
              <a:t>Strategy to see social care as a placement of choice for all student nurses and nursing associates</a:t>
            </a:r>
            <a:endParaRPr lang="en-US" sz="5400">
              <a:solidFill>
                <a:srgbClr val="008C95"/>
              </a:solidFill>
            </a:endParaRPr>
          </a:p>
        </p:txBody>
      </p:sp>
    </p:spTree>
    <p:extLst>
      <p:ext uri="{BB962C8B-B14F-4D97-AF65-F5344CB8AC3E}">
        <p14:creationId xmlns:p14="http://schemas.microsoft.com/office/powerpoint/2010/main" val="27612969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3A2472-1B34-C32D-93B6-132F143898E8}"/>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7CDCCFED-5DB5-8622-CCA2-99337C87ED45}"/>
              </a:ext>
            </a:extLst>
          </p:cNvPr>
          <p:cNvSpPr>
            <a:spLocks noGrp="1"/>
          </p:cNvSpPr>
          <p:nvPr>
            <p:ph type="body" sz="quarter" idx="10"/>
          </p:nvPr>
        </p:nvSpPr>
        <p:spPr/>
        <p:txBody>
          <a:bodyPr/>
          <a:lstStyle/>
          <a:p>
            <a:endParaRPr lang="en-US"/>
          </a:p>
        </p:txBody>
      </p:sp>
      <p:sp>
        <p:nvSpPr>
          <p:cNvPr id="11" name="Text Placeholder 10">
            <a:extLst>
              <a:ext uri="{FF2B5EF4-FFF2-40B4-BE49-F238E27FC236}">
                <a16:creationId xmlns:a16="http://schemas.microsoft.com/office/drawing/2014/main" id="{5561065F-2B21-C515-16EF-641708F6F3CB}"/>
              </a:ext>
            </a:extLst>
          </p:cNvPr>
          <p:cNvSpPr>
            <a:spLocks noGrp="1"/>
          </p:cNvSpPr>
          <p:nvPr>
            <p:ph type="body" sz="quarter" idx="22"/>
          </p:nvPr>
        </p:nvSpPr>
        <p:spPr>
          <a:xfrm>
            <a:off x="781296" y="687255"/>
            <a:ext cx="14934954" cy="914400"/>
          </a:xfrm>
        </p:spPr>
        <p:txBody>
          <a:bodyPr/>
          <a:lstStyle/>
          <a:p>
            <a:pPr algn="ctr"/>
            <a:r>
              <a:rPr lang="en-GB" sz="5400">
                <a:solidFill>
                  <a:schemeClr val="tx1">
                    <a:lumMod val="50000"/>
                    <a:lumOff val="50000"/>
                  </a:schemeClr>
                </a:solidFill>
              </a:rPr>
              <a:t>Placement strategy</a:t>
            </a:r>
          </a:p>
        </p:txBody>
      </p:sp>
      <p:sp>
        <p:nvSpPr>
          <p:cNvPr id="3" name="TextBox 2">
            <a:extLst>
              <a:ext uri="{FF2B5EF4-FFF2-40B4-BE49-F238E27FC236}">
                <a16:creationId xmlns:a16="http://schemas.microsoft.com/office/drawing/2014/main" id="{65800F5D-5DA9-30F3-E88E-5B51D5E588E1}"/>
              </a:ext>
            </a:extLst>
          </p:cNvPr>
          <p:cNvSpPr txBox="1"/>
          <p:nvPr/>
        </p:nvSpPr>
        <p:spPr>
          <a:xfrm>
            <a:off x="4572000" y="4895076"/>
            <a:ext cx="9144000" cy="369332"/>
          </a:xfrm>
          <a:prstGeom prst="rect">
            <a:avLst/>
          </a:prstGeom>
          <a:noFill/>
        </p:spPr>
        <p:txBody>
          <a:bodyPr wrap="square">
            <a:spAutoFit/>
          </a:bodyPr>
          <a:lstStyle/>
          <a:p>
            <a:r>
              <a:rPr lang="en-GB"/>
              <a:t> </a:t>
            </a:r>
          </a:p>
        </p:txBody>
      </p:sp>
      <p:sp>
        <p:nvSpPr>
          <p:cNvPr id="4" name="TextBox 3">
            <a:extLst>
              <a:ext uri="{FF2B5EF4-FFF2-40B4-BE49-F238E27FC236}">
                <a16:creationId xmlns:a16="http://schemas.microsoft.com/office/drawing/2014/main" id="{439A5C8D-21D0-0F6E-AB8B-BF5E77DAECBF}"/>
              </a:ext>
            </a:extLst>
          </p:cNvPr>
          <p:cNvSpPr txBox="1"/>
          <p:nvPr/>
        </p:nvSpPr>
        <p:spPr>
          <a:xfrm>
            <a:off x="781296" y="1668395"/>
            <a:ext cx="9144000" cy="8402300"/>
          </a:xfrm>
          <a:prstGeom prst="rect">
            <a:avLst/>
          </a:prstGeom>
          <a:noFill/>
        </p:spPr>
        <p:txBody>
          <a:bodyPr wrap="square" rtlCol="0">
            <a:spAutoFit/>
          </a:bodyPr>
          <a:lstStyle/>
          <a:p>
            <a:pPr marL="514350" indent="-514350">
              <a:buFont typeface="Arial" pitchFamily="2" charset="2"/>
              <a:buChar char="•"/>
            </a:pPr>
            <a:r>
              <a:rPr lang="en-GB" sz="3000" b="1">
                <a:solidFill>
                  <a:srgbClr val="008C95"/>
                </a:solidFill>
                <a:cs typeface="Arial"/>
              </a:rPr>
              <a:t>Funded by DHSC and developed in partnership with the Council of Deans of Health</a:t>
            </a:r>
          </a:p>
          <a:p>
            <a:pPr marL="514350" indent="-514350">
              <a:buFont typeface="Arial" pitchFamily="2" charset="2"/>
              <a:buChar char="•"/>
            </a:pPr>
            <a:endParaRPr lang="en-GB" sz="3000" b="1">
              <a:solidFill>
                <a:srgbClr val="008C95"/>
              </a:solidFill>
              <a:cs typeface="Arial"/>
            </a:endParaRPr>
          </a:p>
          <a:p>
            <a:pPr marL="514350" indent="-514350">
              <a:buFont typeface="Arial" panose="020B0604020202020204" pitchFamily="34" charset="0"/>
              <a:buChar char="•"/>
            </a:pPr>
            <a:r>
              <a:rPr lang="en-GB" sz="3000" b="1">
                <a:solidFill>
                  <a:srgbClr val="008C95"/>
                </a:solidFill>
              </a:rPr>
              <a:t>Articulates the importance of social care in nursing education including practice learning placements. </a:t>
            </a:r>
          </a:p>
          <a:p>
            <a:pPr marL="514350" indent="-514350">
              <a:buFont typeface="Arial" panose="020B0604020202020204" pitchFamily="34" charset="0"/>
              <a:buChar char="•"/>
            </a:pPr>
            <a:endParaRPr lang="en-GB" sz="3000" b="1">
              <a:solidFill>
                <a:srgbClr val="008C95"/>
              </a:solidFill>
            </a:endParaRPr>
          </a:p>
          <a:p>
            <a:pPr marL="514350" indent="-514350">
              <a:buFont typeface="Arial" panose="020B0604020202020204" pitchFamily="34" charset="0"/>
              <a:buChar char="•"/>
            </a:pPr>
            <a:r>
              <a:rPr lang="en-GB" sz="3000" b="1">
                <a:solidFill>
                  <a:srgbClr val="008C95"/>
                </a:solidFill>
              </a:rPr>
              <a:t>Makes recommendations for stakeholders under four strategic objectives:</a:t>
            </a:r>
          </a:p>
          <a:p>
            <a:pPr marL="1200150" lvl="1" indent="-514350">
              <a:buFont typeface="Arial" panose="020B0604020202020204" pitchFamily="34" charset="0"/>
              <a:buChar char="•"/>
            </a:pPr>
            <a:r>
              <a:rPr lang="en-GB" sz="3000" b="1">
                <a:solidFill>
                  <a:srgbClr val="008C95"/>
                </a:solidFill>
              </a:rPr>
              <a:t>The opportunities social care has to offer</a:t>
            </a:r>
          </a:p>
          <a:p>
            <a:pPr marL="1200150" lvl="1" indent="-514350">
              <a:buFont typeface="Arial" panose="020B0604020202020204" pitchFamily="34" charset="0"/>
              <a:buChar char="•"/>
            </a:pPr>
            <a:r>
              <a:rPr lang="en-GB" sz="3000" b="1">
                <a:solidFill>
                  <a:srgbClr val="008C95"/>
                </a:solidFill>
              </a:rPr>
              <a:t>Facilitating access to these opportunities</a:t>
            </a:r>
          </a:p>
          <a:p>
            <a:pPr marL="1200150" lvl="1" indent="-514350">
              <a:buFont typeface="Arial" panose="020B0604020202020204" pitchFamily="34" charset="0"/>
              <a:buChar char="•"/>
            </a:pPr>
            <a:r>
              <a:rPr lang="en-GB" sz="3000" b="1">
                <a:solidFill>
                  <a:srgbClr val="008C95"/>
                </a:solidFill>
              </a:rPr>
              <a:t>Maintain and grow the quality of social care practice placements</a:t>
            </a:r>
          </a:p>
          <a:p>
            <a:pPr marL="1200150" lvl="1" indent="-514350">
              <a:buFont typeface="Arial" panose="020B0604020202020204" pitchFamily="34" charset="0"/>
              <a:buChar char="•"/>
            </a:pPr>
            <a:r>
              <a:rPr lang="en-GB" sz="3000" b="1">
                <a:solidFill>
                  <a:srgbClr val="008C95"/>
                </a:solidFill>
              </a:rPr>
              <a:t>Increase students' awareness of social care and encourage them to consider it as a career </a:t>
            </a:r>
          </a:p>
          <a:p>
            <a:endParaRPr lang="en-GB"/>
          </a:p>
        </p:txBody>
      </p:sp>
      <p:pic>
        <p:nvPicPr>
          <p:cNvPr id="5" name="Picture 4" descr="A qr code with black squares&#10;&#10;AI-generated content may be incorrect.">
            <a:extLst>
              <a:ext uri="{FF2B5EF4-FFF2-40B4-BE49-F238E27FC236}">
                <a16:creationId xmlns:a16="http://schemas.microsoft.com/office/drawing/2014/main" id="{9374B451-DABE-6489-FE06-604026E3D763}"/>
              </a:ext>
            </a:extLst>
          </p:cNvPr>
          <p:cNvPicPr>
            <a:picLocks noChangeAspect="1"/>
          </p:cNvPicPr>
          <p:nvPr/>
        </p:nvPicPr>
        <p:blipFill>
          <a:blip r:embed="rId3"/>
          <a:stretch>
            <a:fillRect/>
          </a:stretch>
        </p:blipFill>
        <p:spPr>
          <a:xfrm>
            <a:off x="12415018" y="3107811"/>
            <a:ext cx="3663182" cy="3867243"/>
          </a:xfrm>
          <a:prstGeom prst="rect">
            <a:avLst/>
          </a:prstGeom>
        </p:spPr>
      </p:pic>
      <p:sp>
        <p:nvSpPr>
          <p:cNvPr id="8" name="TextBox 7">
            <a:extLst>
              <a:ext uri="{FF2B5EF4-FFF2-40B4-BE49-F238E27FC236}">
                <a16:creationId xmlns:a16="http://schemas.microsoft.com/office/drawing/2014/main" id="{DAA84A8B-29D7-C63C-5ABC-54936C2D674D}"/>
              </a:ext>
            </a:extLst>
          </p:cNvPr>
          <p:cNvSpPr txBox="1"/>
          <p:nvPr/>
        </p:nvSpPr>
        <p:spPr>
          <a:xfrm>
            <a:off x="9925296" y="7041794"/>
            <a:ext cx="9144000" cy="507831"/>
          </a:xfrm>
          <a:prstGeom prst="rect">
            <a:avLst/>
          </a:prstGeom>
          <a:noFill/>
        </p:spPr>
        <p:txBody>
          <a:bodyPr wrap="square">
            <a:spAutoFit/>
          </a:bodyPr>
          <a:lstStyle/>
          <a:p>
            <a:pPr algn="ctr"/>
            <a:r>
              <a:rPr lang="en-GB" sz="2700">
                <a:solidFill>
                  <a:srgbClr val="0070C0"/>
                </a:solidFill>
                <a:latin typeface="Arial"/>
                <a:cs typeface="Arial"/>
              </a:rPr>
              <a:t>Download the strategy  </a:t>
            </a:r>
          </a:p>
        </p:txBody>
      </p:sp>
      <p:pic>
        <p:nvPicPr>
          <p:cNvPr id="7" name="Picture 6">
            <a:extLst>
              <a:ext uri="{FF2B5EF4-FFF2-40B4-BE49-F238E27FC236}">
                <a16:creationId xmlns:a16="http://schemas.microsoft.com/office/drawing/2014/main" id="{D11BDF4F-AAC1-4DAB-A693-950300096609}"/>
              </a:ext>
            </a:extLst>
          </p:cNvPr>
          <p:cNvPicPr>
            <a:picLocks noChangeAspect="1"/>
          </p:cNvPicPr>
          <p:nvPr/>
        </p:nvPicPr>
        <p:blipFill>
          <a:blip r:embed="rId4"/>
          <a:stretch>
            <a:fillRect/>
          </a:stretch>
        </p:blipFill>
        <p:spPr>
          <a:xfrm>
            <a:off x="14558355" y="210369"/>
            <a:ext cx="3451275" cy="1754238"/>
          </a:xfrm>
          <a:prstGeom prst="rect">
            <a:avLst/>
          </a:prstGeom>
        </p:spPr>
      </p:pic>
    </p:spTree>
    <p:extLst>
      <p:ext uri="{BB962C8B-B14F-4D97-AF65-F5344CB8AC3E}">
        <p14:creationId xmlns:p14="http://schemas.microsoft.com/office/powerpoint/2010/main" val="1011684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D817C5-3A44-FAA8-2998-D01305E76336}"/>
            </a:ext>
          </a:extLst>
        </p:cNvPr>
        <p:cNvGrpSpPr/>
        <p:nvPr/>
      </p:nvGrpSpPr>
      <p:grpSpPr>
        <a:xfrm>
          <a:off x="0" y="0"/>
          <a:ext cx="0" cy="0"/>
          <a:chOff x="0" y="0"/>
          <a:chExt cx="0" cy="0"/>
        </a:xfrm>
      </p:grpSpPr>
      <p:sp>
        <p:nvSpPr>
          <p:cNvPr id="11" name="Text Placeholder 10">
            <a:extLst>
              <a:ext uri="{FF2B5EF4-FFF2-40B4-BE49-F238E27FC236}">
                <a16:creationId xmlns:a16="http://schemas.microsoft.com/office/drawing/2014/main" id="{387929E5-A12F-332C-919E-59A7FEAD630B}"/>
              </a:ext>
            </a:extLst>
          </p:cNvPr>
          <p:cNvSpPr>
            <a:spLocks noGrp="1"/>
          </p:cNvSpPr>
          <p:nvPr>
            <p:ph type="body" sz="quarter" idx="22"/>
          </p:nvPr>
        </p:nvSpPr>
        <p:spPr>
          <a:xfrm>
            <a:off x="781296" y="687255"/>
            <a:ext cx="14934954" cy="914400"/>
          </a:xfrm>
        </p:spPr>
        <p:txBody>
          <a:bodyPr/>
          <a:lstStyle/>
          <a:p>
            <a:pPr algn="ctr"/>
            <a:r>
              <a:rPr lang="en-US" sz="5400">
                <a:solidFill>
                  <a:schemeClr val="tx1">
                    <a:lumMod val="50000"/>
                    <a:lumOff val="50000"/>
                  </a:schemeClr>
                </a:solidFill>
              </a:rPr>
              <a:t>Supporting the development of social care practice learning placements. </a:t>
            </a:r>
            <a:endParaRPr lang="en-GB" sz="5400">
              <a:solidFill>
                <a:schemeClr val="tx1">
                  <a:lumMod val="50000"/>
                  <a:lumOff val="50000"/>
                </a:schemeClr>
              </a:solidFill>
            </a:endParaRPr>
          </a:p>
        </p:txBody>
      </p:sp>
      <p:sp>
        <p:nvSpPr>
          <p:cNvPr id="3" name="TextBox 2">
            <a:extLst>
              <a:ext uri="{FF2B5EF4-FFF2-40B4-BE49-F238E27FC236}">
                <a16:creationId xmlns:a16="http://schemas.microsoft.com/office/drawing/2014/main" id="{FD18CEC5-24F9-E07A-F9DE-6EAC490F476E}"/>
              </a:ext>
            </a:extLst>
          </p:cNvPr>
          <p:cNvSpPr txBox="1"/>
          <p:nvPr/>
        </p:nvSpPr>
        <p:spPr>
          <a:xfrm>
            <a:off x="4572000" y="4895076"/>
            <a:ext cx="9144000" cy="369332"/>
          </a:xfrm>
          <a:prstGeom prst="rect">
            <a:avLst/>
          </a:prstGeom>
          <a:noFill/>
        </p:spPr>
        <p:txBody>
          <a:bodyPr wrap="square">
            <a:spAutoFit/>
          </a:bodyPr>
          <a:lstStyle/>
          <a:p>
            <a:r>
              <a:rPr lang="en-GB"/>
              <a:t> </a:t>
            </a:r>
          </a:p>
        </p:txBody>
      </p:sp>
      <p:sp>
        <p:nvSpPr>
          <p:cNvPr id="10" name="TextBox 9">
            <a:extLst>
              <a:ext uri="{FF2B5EF4-FFF2-40B4-BE49-F238E27FC236}">
                <a16:creationId xmlns:a16="http://schemas.microsoft.com/office/drawing/2014/main" id="{9F1E263E-6778-F557-767B-041EB7399991}"/>
              </a:ext>
            </a:extLst>
          </p:cNvPr>
          <p:cNvSpPr txBox="1"/>
          <p:nvPr/>
        </p:nvSpPr>
        <p:spPr>
          <a:xfrm>
            <a:off x="1377903" y="2609836"/>
            <a:ext cx="9144000" cy="7340471"/>
          </a:xfrm>
          <a:prstGeom prst="rect">
            <a:avLst/>
          </a:prstGeom>
          <a:noFill/>
        </p:spPr>
        <p:txBody>
          <a:bodyPr wrap="square">
            <a:spAutoFit/>
          </a:bodyPr>
          <a:lstStyle/>
          <a:p>
            <a:r>
              <a:rPr lang="en-GB" sz="3600" b="1">
                <a:solidFill>
                  <a:srgbClr val="008C95"/>
                </a:solidFill>
              </a:rPr>
              <a:t>This resource covers</a:t>
            </a:r>
          </a:p>
          <a:p>
            <a:pPr marL="428625" indent="-428625">
              <a:buFont typeface="Arial" panose="020B0604020202020204" pitchFamily="34" charset="0"/>
              <a:buChar char="•"/>
            </a:pPr>
            <a:r>
              <a:rPr lang="en-GB" sz="3600" b="1">
                <a:solidFill>
                  <a:srgbClr val="008C95"/>
                </a:solidFill>
              </a:rPr>
              <a:t>Routes into the nursing profession</a:t>
            </a:r>
          </a:p>
          <a:p>
            <a:pPr marL="428625" indent="-428625">
              <a:buFont typeface="Arial" panose="020B0604020202020204" pitchFamily="34" charset="0"/>
              <a:buChar char="•"/>
            </a:pPr>
            <a:r>
              <a:rPr lang="en-GB" sz="3600" b="1">
                <a:solidFill>
                  <a:srgbClr val="008C95"/>
                </a:solidFill>
              </a:rPr>
              <a:t>Practical guidance on becoming a nursing placement provider</a:t>
            </a:r>
          </a:p>
          <a:p>
            <a:pPr marL="428625" indent="-428625">
              <a:buFont typeface="Arial" panose="020B0604020202020204" pitchFamily="34" charset="0"/>
              <a:buChar char="•"/>
            </a:pPr>
            <a:r>
              <a:rPr lang="en-GB" sz="3600" b="1">
                <a:solidFill>
                  <a:srgbClr val="008C95"/>
                </a:solidFill>
              </a:rPr>
              <a:t>Providing high quality practice learning</a:t>
            </a:r>
          </a:p>
          <a:p>
            <a:pPr marL="428625" indent="-428625">
              <a:buFont typeface="Arial" panose="020B0604020202020204" pitchFamily="34" charset="0"/>
              <a:buChar char="•"/>
            </a:pPr>
            <a:r>
              <a:rPr lang="en-GB" sz="3600" b="1">
                <a:solidFill>
                  <a:srgbClr val="008C95"/>
                </a:solidFill>
              </a:rPr>
              <a:t>Benefits for employers and people who draw on care and support</a:t>
            </a:r>
          </a:p>
          <a:p>
            <a:pPr marL="428625" indent="-428625">
              <a:buFont typeface="Arial" panose="020B0604020202020204" pitchFamily="34" charset="0"/>
              <a:buChar char="•"/>
            </a:pPr>
            <a:r>
              <a:rPr lang="en-GB" sz="3600" b="1">
                <a:solidFill>
                  <a:srgbClr val="008C95"/>
                </a:solidFill>
              </a:rPr>
              <a:t>Simulation in practice learning</a:t>
            </a:r>
          </a:p>
          <a:p>
            <a:pPr marL="428625" indent="-428625">
              <a:buFont typeface="Arial" panose="020B0604020202020204" pitchFamily="34" charset="0"/>
              <a:buChar char="•"/>
            </a:pPr>
            <a:r>
              <a:rPr lang="en-GB" sz="3600" b="1">
                <a:solidFill>
                  <a:srgbClr val="008C95"/>
                </a:solidFill>
              </a:rPr>
              <a:t>Case studies</a:t>
            </a:r>
          </a:p>
          <a:p>
            <a:pPr marL="428625" indent="-428625">
              <a:buFont typeface="Arial" panose="020B0604020202020204" pitchFamily="34" charset="0"/>
              <a:buChar char="•"/>
            </a:pPr>
            <a:endParaRPr lang="en-GB" sz="3600" b="1">
              <a:solidFill>
                <a:srgbClr val="008C95"/>
              </a:solidFill>
            </a:endParaRPr>
          </a:p>
          <a:p>
            <a:r>
              <a:rPr lang="en-US" sz="3600">
                <a:solidFill>
                  <a:srgbClr val="0040BB"/>
                </a:solidFill>
                <a:hlinkClick r:id="rId3">
                  <a:extLst>
                    <a:ext uri="{A12FA001-AC4F-418D-AE19-62706E023703}">
                      <ahyp:hlinkClr xmlns:ahyp="http://schemas.microsoft.com/office/drawing/2018/hyperlinkcolor" val="tx"/>
                    </a:ext>
                  </a:extLst>
                </a:hlinkClick>
              </a:rPr>
              <a:t>Developing nursing placement opportunities in social care </a:t>
            </a:r>
            <a:endParaRPr lang="en-GB" sz="3600" b="1">
              <a:solidFill>
                <a:srgbClr val="0040BB"/>
              </a:solidFill>
            </a:endParaRPr>
          </a:p>
        </p:txBody>
      </p:sp>
      <p:pic>
        <p:nvPicPr>
          <p:cNvPr id="12" name="Picture 11">
            <a:extLst>
              <a:ext uri="{FF2B5EF4-FFF2-40B4-BE49-F238E27FC236}">
                <a16:creationId xmlns:a16="http://schemas.microsoft.com/office/drawing/2014/main" id="{CFD957D2-2C29-7EA9-A877-E965221BBB96}"/>
              </a:ext>
            </a:extLst>
          </p:cNvPr>
          <p:cNvPicPr>
            <a:picLocks noChangeAspect="1"/>
          </p:cNvPicPr>
          <p:nvPr/>
        </p:nvPicPr>
        <p:blipFill>
          <a:blip r:embed="rId4"/>
          <a:stretch>
            <a:fillRect/>
          </a:stretch>
        </p:blipFill>
        <p:spPr>
          <a:xfrm>
            <a:off x="11381665" y="3019178"/>
            <a:ext cx="3801185" cy="5454440"/>
          </a:xfrm>
          <a:prstGeom prst="rect">
            <a:avLst/>
          </a:prstGeom>
        </p:spPr>
      </p:pic>
      <p:pic>
        <p:nvPicPr>
          <p:cNvPr id="4" name="Picture 3">
            <a:extLst>
              <a:ext uri="{FF2B5EF4-FFF2-40B4-BE49-F238E27FC236}">
                <a16:creationId xmlns:a16="http://schemas.microsoft.com/office/drawing/2014/main" id="{134B16B8-D65C-BD3C-1588-09AC9C28832A}"/>
              </a:ext>
            </a:extLst>
          </p:cNvPr>
          <p:cNvPicPr>
            <a:picLocks noChangeAspect="1"/>
          </p:cNvPicPr>
          <p:nvPr/>
        </p:nvPicPr>
        <p:blipFill>
          <a:blip r:embed="rId5"/>
          <a:stretch>
            <a:fillRect/>
          </a:stretch>
        </p:blipFill>
        <p:spPr>
          <a:xfrm>
            <a:off x="15497003" y="247651"/>
            <a:ext cx="2790998" cy="1568411"/>
          </a:xfrm>
          <a:prstGeom prst="rect">
            <a:avLst/>
          </a:prstGeom>
        </p:spPr>
      </p:pic>
    </p:spTree>
    <p:extLst>
      <p:ext uri="{BB962C8B-B14F-4D97-AF65-F5344CB8AC3E}">
        <p14:creationId xmlns:p14="http://schemas.microsoft.com/office/powerpoint/2010/main" val="34924322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F9AC9"/>
        </a:solidFill>
        <a:effectLst/>
      </p:bgPr>
    </p:bg>
    <p:spTree>
      <p:nvGrpSpPr>
        <p:cNvPr id="1" name=""/>
        <p:cNvGrpSpPr/>
        <p:nvPr/>
      </p:nvGrpSpPr>
      <p:grpSpPr>
        <a:xfrm>
          <a:off x="0" y="0"/>
          <a:ext cx="0" cy="0"/>
          <a:chOff x="0" y="0"/>
          <a:chExt cx="0" cy="0"/>
        </a:xfrm>
      </p:grpSpPr>
      <p:grpSp>
        <p:nvGrpSpPr>
          <p:cNvPr id="2" name="Group 2"/>
          <p:cNvGrpSpPr/>
          <p:nvPr/>
        </p:nvGrpSpPr>
        <p:grpSpPr>
          <a:xfrm>
            <a:off x="0" y="3810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solidFill>
          </p:spPr>
          <p:txBody>
            <a:bodyPr/>
            <a:lstStyle/>
            <a:p>
              <a:endParaRPr lang="en-GB"/>
            </a:p>
          </p:txBody>
        </p:sp>
      </p:grpSp>
      <p:grpSp>
        <p:nvGrpSpPr>
          <p:cNvPr id="4" name="Group 4"/>
          <p:cNvGrpSpPr/>
          <p:nvPr/>
        </p:nvGrpSpPr>
        <p:grpSpPr>
          <a:xfrm>
            <a:off x="1604134" y="3245988"/>
            <a:ext cx="9339282" cy="5436336"/>
            <a:chOff x="0" y="0"/>
            <a:chExt cx="12452376" cy="7248448"/>
          </a:xfrm>
        </p:grpSpPr>
        <p:sp>
          <p:nvSpPr>
            <p:cNvPr id="5" name="Freeform 5"/>
            <p:cNvSpPr/>
            <p:nvPr/>
          </p:nvSpPr>
          <p:spPr>
            <a:xfrm>
              <a:off x="0" y="0"/>
              <a:ext cx="12452264" cy="7248492"/>
            </a:xfrm>
            <a:custGeom>
              <a:avLst/>
              <a:gdLst/>
              <a:ahLst/>
              <a:cxnLst/>
              <a:rect l="l" t="t" r="r" b="b"/>
              <a:pathLst>
                <a:path w="12452264" h="7248492">
                  <a:moveTo>
                    <a:pt x="0" y="0"/>
                  </a:moveTo>
                  <a:lnTo>
                    <a:pt x="12452264" y="0"/>
                  </a:lnTo>
                  <a:lnTo>
                    <a:pt x="12452264" y="7248492"/>
                  </a:lnTo>
                  <a:lnTo>
                    <a:pt x="0" y="7248492"/>
                  </a:lnTo>
                  <a:close/>
                </a:path>
              </a:pathLst>
            </a:custGeom>
            <a:solidFill>
              <a:srgbClr val="AF9AC9"/>
            </a:solidFill>
          </p:spPr>
          <p:txBody>
            <a:bodyPr/>
            <a:lstStyle/>
            <a:p>
              <a:endParaRPr lang="en-GB"/>
            </a:p>
          </p:txBody>
        </p:sp>
      </p:grpSp>
      <p:sp>
        <p:nvSpPr>
          <p:cNvPr id="6" name="TextBox 6"/>
          <p:cNvSpPr txBox="1"/>
          <p:nvPr/>
        </p:nvSpPr>
        <p:spPr>
          <a:xfrm>
            <a:off x="1600804" y="3488801"/>
            <a:ext cx="9339282" cy="5079852"/>
          </a:xfrm>
          <a:prstGeom prst="rect">
            <a:avLst/>
          </a:prstGeom>
        </p:spPr>
        <p:txBody>
          <a:bodyPr lIns="0" tIns="0" rIns="0" bIns="0" rtlCol="0" anchor="t">
            <a:spAutoFit/>
          </a:bodyPr>
          <a:lstStyle/>
          <a:p>
            <a:pPr algn="ctr">
              <a:lnSpc>
                <a:spcPts val="10044"/>
              </a:lnSpc>
            </a:pPr>
            <a:r>
              <a:rPr lang="en-US" sz="8000" b="1">
                <a:solidFill>
                  <a:srgbClr val="58595B"/>
                </a:solidFill>
                <a:latin typeface="Calibri (MS) Bold"/>
                <a:ea typeface="Calibri (MS) Bold"/>
                <a:cs typeface="Calibri (MS) Bold"/>
                <a:sym typeface="Calibri (MS) Bold"/>
              </a:rPr>
              <a:t>Gemma Bloomfield</a:t>
            </a:r>
          </a:p>
          <a:p>
            <a:pPr algn="ctr">
              <a:lnSpc>
                <a:spcPts val="10044"/>
              </a:lnSpc>
            </a:pPr>
            <a:r>
              <a:rPr lang="en-US" sz="8000" b="1">
                <a:solidFill>
                  <a:srgbClr val="58595B"/>
                </a:solidFill>
                <a:latin typeface="Calibri (MS) Bold"/>
                <a:ea typeface="Calibri (MS) Bold"/>
                <a:cs typeface="Calibri (MS) Bold"/>
                <a:sym typeface="Calibri (MS) Bold"/>
              </a:rPr>
              <a:t>CEO, </a:t>
            </a:r>
          </a:p>
          <a:p>
            <a:pPr algn="ctr">
              <a:lnSpc>
                <a:spcPts val="10044"/>
              </a:lnSpc>
            </a:pPr>
            <a:r>
              <a:rPr lang="en-US" sz="8000" b="1">
                <a:solidFill>
                  <a:srgbClr val="58595B"/>
                </a:solidFill>
                <a:latin typeface="Calibri (MS) Bold"/>
                <a:ea typeface="Calibri (MS) Bold"/>
                <a:cs typeface="Calibri (MS) Bold"/>
                <a:sym typeface="Calibri (MS) Bold"/>
              </a:rPr>
              <a:t>Care Development East</a:t>
            </a:r>
          </a:p>
        </p:txBody>
      </p:sp>
      <p:grpSp>
        <p:nvGrpSpPr>
          <p:cNvPr id="7" name="Group 7"/>
          <p:cNvGrpSpPr/>
          <p:nvPr/>
        </p:nvGrpSpPr>
        <p:grpSpPr>
          <a:xfrm>
            <a:off x="5211538" y="875017"/>
            <a:ext cx="208559" cy="208559"/>
            <a:chOff x="0" y="0"/>
            <a:chExt cx="278079" cy="278079"/>
          </a:xfrm>
        </p:grpSpPr>
        <p:sp>
          <p:nvSpPr>
            <p:cNvPr id="8" name="Freeform 8"/>
            <p:cNvSpPr/>
            <p:nvPr/>
          </p:nvSpPr>
          <p:spPr>
            <a:xfrm>
              <a:off x="0" y="0"/>
              <a:ext cx="278257" cy="278257"/>
            </a:xfrm>
            <a:custGeom>
              <a:avLst/>
              <a:gdLst/>
              <a:ahLst/>
              <a:cxnLst/>
              <a:rect l="l" t="t" r="r" b="b"/>
              <a:pathLst>
                <a:path w="278257" h="278257">
                  <a:moveTo>
                    <a:pt x="259207" y="120142"/>
                  </a:moveTo>
                  <a:lnTo>
                    <a:pt x="157861" y="120142"/>
                  </a:lnTo>
                  <a:lnTo>
                    <a:pt x="157861" y="18923"/>
                  </a:lnTo>
                  <a:cubicBezTo>
                    <a:pt x="157861" y="8509"/>
                    <a:pt x="149479" y="0"/>
                    <a:pt x="139065" y="0"/>
                  </a:cubicBezTo>
                  <a:cubicBezTo>
                    <a:pt x="128651" y="0"/>
                    <a:pt x="120142" y="8509"/>
                    <a:pt x="120142" y="18923"/>
                  </a:cubicBezTo>
                  <a:lnTo>
                    <a:pt x="120142" y="120142"/>
                  </a:lnTo>
                  <a:lnTo>
                    <a:pt x="18923" y="120142"/>
                  </a:lnTo>
                  <a:cubicBezTo>
                    <a:pt x="8509" y="120142"/>
                    <a:pt x="0" y="128651"/>
                    <a:pt x="0" y="139065"/>
                  </a:cubicBezTo>
                  <a:cubicBezTo>
                    <a:pt x="0" y="149479"/>
                    <a:pt x="8509" y="157988"/>
                    <a:pt x="18923" y="157988"/>
                  </a:cubicBezTo>
                  <a:lnTo>
                    <a:pt x="120142" y="157988"/>
                  </a:lnTo>
                  <a:lnTo>
                    <a:pt x="120142" y="259334"/>
                  </a:lnTo>
                  <a:cubicBezTo>
                    <a:pt x="120142" y="269748"/>
                    <a:pt x="128651" y="278257"/>
                    <a:pt x="139065" y="278257"/>
                  </a:cubicBezTo>
                  <a:cubicBezTo>
                    <a:pt x="149479" y="278257"/>
                    <a:pt x="157988" y="269748"/>
                    <a:pt x="157988" y="259334"/>
                  </a:cubicBezTo>
                  <a:lnTo>
                    <a:pt x="157988" y="157861"/>
                  </a:lnTo>
                  <a:lnTo>
                    <a:pt x="259334" y="157861"/>
                  </a:lnTo>
                  <a:cubicBezTo>
                    <a:pt x="269748" y="157861"/>
                    <a:pt x="278257" y="149352"/>
                    <a:pt x="278257" y="138938"/>
                  </a:cubicBezTo>
                  <a:cubicBezTo>
                    <a:pt x="278257" y="128524"/>
                    <a:pt x="269748" y="120015"/>
                    <a:pt x="259334" y="120015"/>
                  </a:cubicBezTo>
                  <a:close/>
                </a:path>
              </a:pathLst>
            </a:custGeom>
            <a:solidFill>
              <a:srgbClr val="AF9AC9"/>
            </a:solidFill>
          </p:spPr>
          <p:txBody>
            <a:bodyPr/>
            <a:lstStyle/>
            <a:p>
              <a:endParaRPr lang="en-GB"/>
            </a:p>
          </p:txBody>
        </p:sp>
      </p:grpSp>
      <p:grpSp>
        <p:nvGrpSpPr>
          <p:cNvPr id="9" name="Group 9"/>
          <p:cNvGrpSpPr/>
          <p:nvPr/>
        </p:nvGrpSpPr>
        <p:grpSpPr>
          <a:xfrm>
            <a:off x="5749708" y="1218960"/>
            <a:ext cx="136707" cy="136707"/>
            <a:chOff x="0" y="0"/>
            <a:chExt cx="182276" cy="182276"/>
          </a:xfrm>
        </p:grpSpPr>
        <p:sp>
          <p:nvSpPr>
            <p:cNvPr id="10" name="Freeform 10"/>
            <p:cNvSpPr/>
            <p:nvPr/>
          </p:nvSpPr>
          <p:spPr>
            <a:xfrm>
              <a:off x="0" y="0"/>
              <a:ext cx="182372" cy="182372"/>
            </a:xfrm>
            <a:custGeom>
              <a:avLst/>
              <a:gdLst/>
              <a:ahLst/>
              <a:cxnLst/>
              <a:rect l="l" t="t" r="r" b="b"/>
              <a:pathLst>
                <a:path w="182372" h="182372">
                  <a:moveTo>
                    <a:pt x="182245" y="91186"/>
                  </a:moveTo>
                  <a:cubicBezTo>
                    <a:pt x="182245" y="141478"/>
                    <a:pt x="141478" y="182372"/>
                    <a:pt x="91059" y="182372"/>
                  </a:cubicBezTo>
                  <a:cubicBezTo>
                    <a:pt x="40640" y="182372"/>
                    <a:pt x="0" y="141478"/>
                    <a:pt x="0" y="91186"/>
                  </a:cubicBezTo>
                  <a:cubicBezTo>
                    <a:pt x="0" y="40894"/>
                    <a:pt x="40767" y="0"/>
                    <a:pt x="91186" y="0"/>
                  </a:cubicBezTo>
                  <a:cubicBezTo>
                    <a:pt x="141605" y="0"/>
                    <a:pt x="182372" y="40767"/>
                    <a:pt x="182372" y="91186"/>
                  </a:cubicBezTo>
                  <a:close/>
                </a:path>
              </a:pathLst>
            </a:custGeom>
            <a:solidFill>
              <a:srgbClr val="AF9AC9"/>
            </a:solidFill>
          </p:spPr>
          <p:txBody>
            <a:bodyPr/>
            <a:lstStyle/>
            <a:p>
              <a:endParaRPr lang="en-GB"/>
            </a:p>
          </p:txBody>
        </p:sp>
      </p:grpSp>
      <p:grpSp>
        <p:nvGrpSpPr>
          <p:cNvPr id="11" name="Group 11"/>
          <p:cNvGrpSpPr/>
          <p:nvPr/>
        </p:nvGrpSpPr>
        <p:grpSpPr>
          <a:xfrm>
            <a:off x="5188228" y="1555599"/>
            <a:ext cx="191571" cy="191571"/>
            <a:chOff x="0" y="0"/>
            <a:chExt cx="255428" cy="255428"/>
          </a:xfrm>
        </p:grpSpPr>
        <p:sp>
          <p:nvSpPr>
            <p:cNvPr id="12" name="Freeform 12"/>
            <p:cNvSpPr/>
            <p:nvPr/>
          </p:nvSpPr>
          <p:spPr>
            <a:xfrm>
              <a:off x="0" y="0"/>
              <a:ext cx="255524" cy="255397"/>
            </a:xfrm>
            <a:custGeom>
              <a:avLst/>
              <a:gdLst/>
              <a:ahLst/>
              <a:cxnLst/>
              <a:rect l="l" t="t" r="r" b="b"/>
              <a:pathLst>
                <a:path w="255524" h="255397">
                  <a:moveTo>
                    <a:pt x="127762" y="37719"/>
                  </a:moveTo>
                  <a:cubicBezTo>
                    <a:pt x="177419" y="37719"/>
                    <a:pt x="217678" y="77978"/>
                    <a:pt x="217678" y="127635"/>
                  </a:cubicBezTo>
                  <a:cubicBezTo>
                    <a:pt x="217678" y="177292"/>
                    <a:pt x="177419" y="217551"/>
                    <a:pt x="127762" y="217551"/>
                  </a:cubicBezTo>
                  <a:cubicBezTo>
                    <a:pt x="78105" y="217551"/>
                    <a:pt x="37846" y="177292"/>
                    <a:pt x="37846" y="127635"/>
                  </a:cubicBezTo>
                  <a:cubicBezTo>
                    <a:pt x="37846" y="77978"/>
                    <a:pt x="78105" y="37719"/>
                    <a:pt x="127762" y="37719"/>
                  </a:cubicBezTo>
                  <a:moveTo>
                    <a:pt x="127762" y="0"/>
                  </a:moveTo>
                  <a:cubicBezTo>
                    <a:pt x="57150" y="0"/>
                    <a:pt x="0" y="57150"/>
                    <a:pt x="0" y="127762"/>
                  </a:cubicBezTo>
                  <a:cubicBezTo>
                    <a:pt x="0" y="198374"/>
                    <a:pt x="57150" y="255397"/>
                    <a:pt x="127762" y="255397"/>
                  </a:cubicBezTo>
                  <a:cubicBezTo>
                    <a:pt x="198374" y="255397"/>
                    <a:pt x="255524" y="198247"/>
                    <a:pt x="255524" y="127635"/>
                  </a:cubicBezTo>
                  <a:cubicBezTo>
                    <a:pt x="255524" y="57023"/>
                    <a:pt x="198247" y="0"/>
                    <a:pt x="127762" y="0"/>
                  </a:cubicBezTo>
                  <a:close/>
                </a:path>
              </a:pathLst>
            </a:custGeom>
            <a:solidFill>
              <a:srgbClr val="AF9AC9"/>
            </a:solidFill>
          </p:spPr>
          <p:txBody>
            <a:bodyPr/>
            <a:lstStyle/>
            <a:p>
              <a:endParaRPr lang="en-GB"/>
            </a:p>
          </p:txBody>
        </p:sp>
      </p:grpSp>
      <p:sp>
        <p:nvSpPr>
          <p:cNvPr id="13" name="AutoShape 13"/>
          <p:cNvSpPr/>
          <p:nvPr/>
        </p:nvSpPr>
        <p:spPr>
          <a:xfrm rot="5382690">
            <a:off x="-1238128" y="7754590"/>
            <a:ext cx="5044599" cy="0"/>
          </a:xfrm>
          <a:prstGeom prst="line">
            <a:avLst/>
          </a:prstGeom>
          <a:ln w="19050" cap="rnd">
            <a:solidFill>
              <a:srgbClr val="AF9AC9"/>
            </a:solidFill>
            <a:prstDash val="solid"/>
            <a:headEnd type="none" w="sm" len="sm"/>
            <a:tailEnd type="none" w="sm" len="sm"/>
          </a:ln>
        </p:spPr>
        <p:txBody>
          <a:bodyPr/>
          <a:lstStyle/>
          <a:p>
            <a:endParaRPr lang="en-GB"/>
          </a:p>
        </p:txBody>
      </p:sp>
      <p:grpSp>
        <p:nvGrpSpPr>
          <p:cNvPr id="14" name="Group 14"/>
          <p:cNvGrpSpPr/>
          <p:nvPr/>
        </p:nvGrpSpPr>
        <p:grpSpPr>
          <a:xfrm>
            <a:off x="16254637" y="8455020"/>
            <a:ext cx="227304" cy="227304"/>
            <a:chOff x="0" y="0"/>
            <a:chExt cx="303072" cy="303072"/>
          </a:xfrm>
        </p:grpSpPr>
        <p:sp>
          <p:nvSpPr>
            <p:cNvPr id="15" name="Freeform 15"/>
            <p:cNvSpPr/>
            <p:nvPr/>
          </p:nvSpPr>
          <p:spPr>
            <a:xfrm>
              <a:off x="0" y="0"/>
              <a:ext cx="303022" cy="303022"/>
            </a:xfrm>
            <a:custGeom>
              <a:avLst/>
              <a:gdLst/>
              <a:ahLst/>
              <a:cxnLst/>
              <a:rect l="l" t="t" r="r" b="b"/>
              <a:pathLst>
                <a:path w="303022" h="303022">
                  <a:moveTo>
                    <a:pt x="282448" y="130937"/>
                  </a:moveTo>
                  <a:lnTo>
                    <a:pt x="172085" y="130937"/>
                  </a:lnTo>
                  <a:lnTo>
                    <a:pt x="172085" y="20574"/>
                  </a:lnTo>
                  <a:cubicBezTo>
                    <a:pt x="172085" y="9271"/>
                    <a:pt x="162941" y="0"/>
                    <a:pt x="151511" y="0"/>
                  </a:cubicBezTo>
                  <a:cubicBezTo>
                    <a:pt x="140081" y="0"/>
                    <a:pt x="130937" y="9271"/>
                    <a:pt x="130937" y="20574"/>
                  </a:cubicBezTo>
                  <a:lnTo>
                    <a:pt x="130937" y="130937"/>
                  </a:lnTo>
                  <a:lnTo>
                    <a:pt x="20574" y="130937"/>
                  </a:lnTo>
                  <a:cubicBezTo>
                    <a:pt x="9271" y="130937"/>
                    <a:pt x="0" y="140208"/>
                    <a:pt x="0" y="151511"/>
                  </a:cubicBezTo>
                  <a:cubicBezTo>
                    <a:pt x="0" y="162814"/>
                    <a:pt x="9271" y="172085"/>
                    <a:pt x="20574" y="172085"/>
                  </a:cubicBezTo>
                  <a:lnTo>
                    <a:pt x="130937" y="172085"/>
                  </a:lnTo>
                  <a:lnTo>
                    <a:pt x="130937" y="282448"/>
                  </a:lnTo>
                  <a:cubicBezTo>
                    <a:pt x="130937" y="293751"/>
                    <a:pt x="140208" y="303022"/>
                    <a:pt x="151511" y="303022"/>
                  </a:cubicBezTo>
                  <a:cubicBezTo>
                    <a:pt x="162814" y="303022"/>
                    <a:pt x="172085" y="293751"/>
                    <a:pt x="172085" y="282448"/>
                  </a:cubicBezTo>
                  <a:lnTo>
                    <a:pt x="172085" y="172085"/>
                  </a:lnTo>
                  <a:lnTo>
                    <a:pt x="282448" y="172085"/>
                  </a:lnTo>
                  <a:cubicBezTo>
                    <a:pt x="293751" y="172085"/>
                    <a:pt x="303022" y="162814"/>
                    <a:pt x="303022" y="151511"/>
                  </a:cubicBezTo>
                  <a:cubicBezTo>
                    <a:pt x="303022" y="140208"/>
                    <a:pt x="293751" y="130937"/>
                    <a:pt x="282448" y="130937"/>
                  </a:cubicBezTo>
                  <a:close/>
                </a:path>
              </a:pathLst>
            </a:custGeom>
            <a:solidFill>
              <a:srgbClr val="AF9AC9"/>
            </a:solidFill>
          </p:spPr>
          <p:txBody>
            <a:bodyPr/>
            <a:lstStyle/>
            <a:p>
              <a:endParaRPr lang="en-GB"/>
            </a:p>
          </p:txBody>
        </p:sp>
      </p:grpSp>
      <p:grpSp>
        <p:nvGrpSpPr>
          <p:cNvPr id="16" name="Group 16"/>
          <p:cNvGrpSpPr/>
          <p:nvPr/>
        </p:nvGrpSpPr>
        <p:grpSpPr>
          <a:xfrm>
            <a:off x="16867762" y="9145138"/>
            <a:ext cx="162938" cy="162938"/>
            <a:chOff x="0" y="0"/>
            <a:chExt cx="217251" cy="217251"/>
          </a:xfrm>
        </p:grpSpPr>
        <p:sp>
          <p:nvSpPr>
            <p:cNvPr id="17" name="Freeform 17"/>
            <p:cNvSpPr/>
            <p:nvPr/>
          </p:nvSpPr>
          <p:spPr>
            <a:xfrm>
              <a:off x="0" y="0"/>
              <a:ext cx="217170" cy="217170"/>
            </a:xfrm>
            <a:custGeom>
              <a:avLst/>
              <a:gdLst/>
              <a:ahLst/>
              <a:cxnLst/>
              <a:rect l="l" t="t" r="r" b="b"/>
              <a:pathLst>
                <a:path w="217170" h="217170">
                  <a:moveTo>
                    <a:pt x="108585" y="32131"/>
                  </a:moveTo>
                  <a:cubicBezTo>
                    <a:pt x="150876" y="32131"/>
                    <a:pt x="185166" y="66421"/>
                    <a:pt x="185166" y="108712"/>
                  </a:cubicBezTo>
                  <a:cubicBezTo>
                    <a:pt x="185166" y="151003"/>
                    <a:pt x="150876" y="185293"/>
                    <a:pt x="108585" y="185293"/>
                  </a:cubicBezTo>
                  <a:cubicBezTo>
                    <a:pt x="66294" y="185293"/>
                    <a:pt x="32004" y="151003"/>
                    <a:pt x="32004" y="108712"/>
                  </a:cubicBezTo>
                  <a:cubicBezTo>
                    <a:pt x="32004" y="66421"/>
                    <a:pt x="66294" y="32258"/>
                    <a:pt x="108585" y="32131"/>
                  </a:cubicBezTo>
                  <a:moveTo>
                    <a:pt x="108585" y="0"/>
                  </a:moveTo>
                  <a:cubicBezTo>
                    <a:pt x="48641" y="0"/>
                    <a:pt x="0" y="48641"/>
                    <a:pt x="0" y="108585"/>
                  </a:cubicBezTo>
                  <a:cubicBezTo>
                    <a:pt x="0" y="168529"/>
                    <a:pt x="48641" y="217170"/>
                    <a:pt x="108585" y="217170"/>
                  </a:cubicBezTo>
                  <a:cubicBezTo>
                    <a:pt x="168529" y="217170"/>
                    <a:pt x="217170" y="168529"/>
                    <a:pt x="217170" y="108585"/>
                  </a:cubicBezTo>
                  <a:cubicBezTo>
                    <a:pt x="217170" y="48641"/>
                    <a:pt x="168656" y="0"/>
                    <a:pt x="108585" y="0"/>
                  </a:cubicBezTo>
                  <a:close/>
                </a:path>
              </a:pathLst>
            </a:custGeom>
            <a:solidFill>
              <a:srgbClr val="AF9AC9"/>
            </a:solidFill>
          </p:spPr>
          <p:txBody>
            <a:bodyPr/>
            <a:lstStyle/>
            <a:p>
              <a:endParaRPr lang="en-GB"/>
            </a:p>
          </p:txBody>
        </p:sp>
      </p:grpSp>
      <p:grpSp>
        <p:nvGrpSpPr>
          <p:cNvPr id="18" name="Group 18"/>
          <p:cNvGrpSpPr/>
          <p:nvPr/>
        </p:nvGrpSpPr>
        <p:grpSpPr>
          <a:xfrm>
            <a:off x="15831432" y="9357043"/>
            <a:ext cx="143638" cy="143639"/>
            <a:chOff x="0" y="0"/>
            <a:chExt cx="191517" cy="191519"/>
          </a:xfrm>
        </p:grpSpPr>
        <p:sp>
          <p:nvSpPr>
            <p:cNvPr id="19" name="Freeform 19"/>
            <p:cNvSpPr/>
            <p:nvPr/>
          </p:nvSpPr>
          <p:spPr>
            <a:xfrm>
              <a:off x="0" y="0"/>
              <a:ext cx="191516" cy="191516"/>
            </a:xfrm>
            <a:custGeom>
              <a:avLst/>
              <a:gdLst/>
              <a:ahLst/>
              <a:cxnLst/>
              <a:rect l="l" t="t" r="r" b="b"/>
              <a:pathLst>
                <a:path w="191516" h="191516">
                  <a:moveTo>
                    <a:pt x="191516" y="95758"/>
                  </a:moveTo>
                  <a:cubicBezTo>
                    <a:pt x="191516" y="148590"/>
                    <a:pt x="148590" y="191516"/>
                    <a:pt x="95758" y="191516"/>
                  </a:cubicBezTo>
                  <a:cubicBezTo>
                    <a:pt x="42926" y="191516"/>
                    <a:pt x="0" y="148590"/>
                    <a:pt x="0" y="95758"/>
                  </a:cubicBezTo>
                  <a:cubicBezTo>
                    <a:pt x="0" y="42926"/>
                    <a:pt x="42926" y="0"/>
                    <a:pt x="95758" y="0"/>
                  </a:cubicBezTo>
                  <a:cubicBezTo>
                    <a:pt x="148590" y="0"/>
                    <a:pt x="191516" y="42926"/>
                    <a:pt x="191516" y="95758"/>
                  </a:cubicBezTo>
                  <a:close/>
                </a:path>
              </a:pathLst>
            </a:custGeom>
            <a:solidFill>
              <a:srgbClr val="AF9AC9"/>
            </a:solidFill>
          </p:spPr>
          <p:txBody>
            <a:bodyPr/>
            <a:lstStyle/>
            <a:p>
              <a:endParaRPr lang="en-GB"/>
            </a:p>
          </p:txBody>
        </p:sp>
      </p:grpSp>
      <p:sp>
        <p:nvSpPr>
          <p:cNvPr id="20" name="Freeform 20" descr="A logo with text on it  AI-generated content may be incorrect."/>
          <p:cNvSpPr/>
          <p:nvPr/>
        </p:nvSpPr>
        <p:spPr>
          <a:xfrm>
            <a:off x="1026287" y="636143"/>
            <a:ext cx="4041565" cy="1838912"/>
          </a:xfrm>
          <a:custGeom>
            <a:avLst/>
            <a:gdLst/>
            <a:ahLst/>
            <a:cxnLst/>
            <a:rect l="l" t="t" r="r" b="b"/>
            <a:pathLst>
              <a:path w="4041565" h="1838912">
                <a:moveTo>
                  <a:pt x="0" y="0"/>
                </a:moveTo>
                <a:lnTo>
                  <a:pt x="4041565" y="0"/>
                </a:lnTo>
                <a:lnTo>
                  <a:pt x="4041565" y="1838912"/>
                </a:lnTo>
                <a:lnTo>
                  <a:pt x="0" y="1838912"/>
                </a:lnTo>
                <a:lnTo>
                  <a:pt x="0" y="0"/>
                </a:lnTo>
                <a:close/>
              </a:path>
            </a:pathLst>
          </a:custGeom>
          <a:blipFill>
            <a:blip r:embed="rId2"/>
            <a:stretch>
              <a:fillRect l="-79" r="-79"/>
            </a:stretch>
          </a:blipFill>
        </p:spPr>
        <p:txBody>
          <a:bodyPr/>
          <a:lstStyle/>
          <a:p>
            <a:endParaRPr lang="en-GB"/>
          </a:p>
        </p:txBody>
      </p:sp>
      <p:pic>
        <p:nvPicPr>
          <p:cNvPr id="23" name="Picture 22" descr="A person smiling in a blue shirt&#10;&#10;AI-generated content may be incorrect.">
            <a:extLst>
              <a:ext uri="{FF2B5EF4-FFF2-40B4-BE49-F238E27FC236}">
                <a16:creationId xmlns:a16="http://schemas.microsoft.com/office/drawing/2014/main" id="{115C721D-7E90-6261-181E-784EAEF822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16979" y="3219811"/>
            <a:ext cx="3642021" cy="5462476"/>
          </a:xfrm>
          <a:prstGeom prst="rect">
            <a:avLst/>
          </a:prstGeom>
        </p:spPr>
      </p:pic>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89DFA-27F9-3CEF-949B-E1337E5C8C1D}"/>
            </a:ext>
          </a:extLst>
        </p:cNvPr>
        <p:cNvGrpSpPr/>
        <p:nvPr/>
      </p:nvGrpSpPr>
      <p:grpSpPr>
        <a:xfrm>
          <a:off x="0" y="0"/>
          <a:ext cx="0" cy="0"/>
          <a:chOff x="0" y="0"/>
          <a:chExt cx="0" cy="0"/>
        </a:xfrm>
      </p:grpSpPr>
      <p:sp>
        <p:nvSpPr>
          <p:cNvPr id="11" name="Text Placeholder 10">
            <a:extLst>
              <a:ext uri="{FF2B5EF4-FFF2-40B4-BE49-F238E27FC236}">
                <a16:creationId xmlns:a16="http://schemas.microsoft.com/office/drawing/2014/main" id="{8D4185D9-C5E7-A45D-93CE-881E9BFF7610}"/>
              </a:ext>
            </a:extLst>
          </p:cNvPr>
          <p:cNvSpPr>
            <a:spLocks noGrp="1"/>
          </p:cNvSpPr>
          <p:nvPr>
            <p:ph type="body" sz="quarter" idx="22"/>
          </p:nvPr>
        </p:nvSpPr>
        <p:spPr>
          <a:xfrm>
            <a:off x="1494270" y="699397"/>
            <a:ext cx="13925304" cy="914400"/>
          </a:xfrm>
        </p:spPr>
        <p:txBody>
          <a:bodyPr/>
          <a:lstStyle/>
          <a:p>
            <a:pPr algn="ctr"/>
            <a:r>
              <a:rPr lang="en-US" sz="5400">
                <a:solidFill>
                  <a:schemeClr val="tx1">
                    <a:lumMod val="50000"/>
                    <a:lumOff val="50000"/>
                  </a:schemeClr>
                </a:solidFill>
              </a:rPr>
              <a:t>Understand the opportunities social care has to offer </a:t>
            </a:r>
            <a:endParaRPr lang="en-GB" sz="5400">
              <a:solidFill>
                <a:schemeClr val="tx1">
                  <a:lumMod val="50000"/>
                  <a:lumOff val="50000"/>
                </a:schemeClr>
              </a:solidFill>
            </a:endParaRPr>
          </a:p>
        </p:txBody>
      </p:sp>
      <p:sp>
        <p:nvSpPr>
          <p:cNvPr id="3" name="TextBox 2">
            <a:extLst>
              <a:ext uri="{FF2B5EF4-FFF2-40B4-BE49-F238E27FC236}">
                <a16:creationId xmlns:a16="http://schemas.microsoft.com/office/drawing/2014/main" id="{88F41BD2-48FC-52D7-E0E3-A5990F53155C}"/>
              </a:ext>
            </a:extLst>
          </p:cNvPr>
          <p:cNvSpPr txBox="1"/>
          <p:nvPr/>
        </p:nvSpPr>
        <p:spPr>
          <a:xfrm>
            <a:off x="4572000" y="4895076"/>
            <a:ext cx="9144000" cy="369332"/>
          </a:xfrm>
          <a:prstGeom prst="rect">
            <a:avLst/>
          </a:prstGeom>
          <a:noFill/>
        </p:spPr>
        <p:txBody>
          <a:bodyPr wrap="square">
            <a:spAutoFit/>
          </a:bodyPr>
          <a:lstStyle/>
          <a:p>
            <a:r>
              <a:rPr lang="en-GB"/>
              <a:t> </a:t>
            </a:r>
          </a:p>
        </p:txBody>
      </p:sp>
      <p:sp>
        <p:nvSpPr>
          <p:cNvPr id="7" name="TextBox 6">
            <a:extLst>
              <a:ext uri="{FF2B5EF4-FFF2-40B4-BE49-F238E27FC236}">
                <a16:creationId xmlns:a16="http://schemas.microsoft.com/office/drawing/2014/main" id="{D6423176-6AF6-3734-AA8F-17922ABA9807}"/>
              </a:ext>
            </a:extLst>
          </p:cNvPr>
          <p:cNvSpPr txBox="1"/>
          <p:nvPr/>
        </p:nvSpPr>
        <p:spPr>
          <a:xfrm>
            <a:off x="1445343" y="2824482"/>
            <a:ext cx="9144000" cy="6786473"/>
          </a:xfrm>
          <a:prstGeom prst="rect">
            <a:avLst/>
          </a:prstGeom>
          <a:noFill/>
        </p:spPr>
        <p:txBody>
          <a:bodyPr wrap="square">
            <a:spAutoFit/>
          </a:bodyPr>
          <a:lstStyle/>
          <a:p>
            <a:r>
              <a:rPr lang="en-US" sz="3600" b="1">
                <a:solidFill>
                  <a:srgbClr val="008C95"/>
                </a:solidFill>
              </a:rPr>
              <a:t>This resource covers:</a:t>
            </a:r>
          </a:p>
          <a:p>
            <a:r>
              <a:rPr lang="en-US" sz="3600" b="1">
                <a:solidFill>
                  <a:srgbClr val="008C95"/>
                </a:solidFill>
              </a:rPr>
              <a:t>The context of social care and person-centered practice</a:t>
            </a:r>
          </a:p>
          <a:p>
            <a:r>
              <a:rPr lang="en-US" sz="3600" b="1">
                <a:solidFill>
                  <a:srgbClr val="008C95"/>
                </a:solidFill>
              </a:rPr>
              <a:t>Practice learning opportunities available across a wide range of settings. </a:t>
            </a:r>
          </a:p>
          <a:p>
            <a:r>
              <a:rPr lang="en-US" sz="3600" b="1">
                <a:solidFill>
                  <a:srgbClr val="008C95"/>
                </a:solidFill>
              </a:rPr>
              <a:t>Mapping of social care learning environments to the NMC Standards of Proficiency  </a:t>
            </a:r>
          </a:p>
          <a:p>
            <a:r>
              <a:rPr lang="en-US" sz="3600" b="1">
                <a:solidFill>
                  <a:srgbClr val="008C95"/>
                </a:solidFill>
              </a:rPr>
              <a:t>Multi-disciplinary practice</a:t>
            </a:r>
          </a:p>
          <a:p>
            <a:endParaRPr lang="en-US" sz="3600" b="1">
              <a:solidFill>
                <a:srgbClr val="008C95"/>
              </a:solidFill>
            </a:endParaRPr>
          </a:p>
          <a:p>
            <a:r>
              <a:rPr lang="en-US" sz="3600">
                <a:solidFill>
                  <a:srgbClr val="0040BB"/>
                </a:solidFill>
                <a:hlinkClick r:id="rId3">
                  <a:extLst>
                    <a:ext uri="{A12FA001-AC4F-418D-AE19-62706E023703}">
                      <ahyp:hlinkClr xmlns:ahyp="http://schemas.microsoft.com/office/drawing/2018/hyperlinkcolor" val="tx"/>
                    </a:ext>
                  </a:extLst>
                </a:hlinkClick>
              </a:rPr>
              <a:t>How to make the most of student nurse placements in social care settings</a:t>
            </a:r>
            <a:endParaRPr lang="en-US" sz="3600" b="1">
              <a:solidFill>
                <a:srgbClr val="0040BB"/>
              </a:solidFill>
            </a:endParaRPr>
          </a:p>
        </p:txBody>
      </p:sp>
      <p:pic>
        <p:nvPicPr>
          <p:cNvPr id="9" name="Picture 8">
            <a:extLst>
              <a:ext uri="{FF2B5EF4-FFF2-40B4-BE49-F238E27FC236}">
                <a16:creationId xmlns:a16="http://schemas.microsoft.com/office/drawing/2014/main" id="{1E62B6AD-EE8B-A0A9-12A5-660206E72824}"/>
              </a:ext>
            </a:extLst>
          </p:cNvPr>
          <p:cNvPicPr>
            <a:picLocks noChangeAspect="1"/>
          </p:cNvPicPr>
          <p:nvPr/>
        </p:nvPicPr>
        <p:blipFill>
          <a:blip r:embed="rId4"/>
          <a:stretch>
            <a:fillRect/>
          </a:stretch>
        </p:blipFill>
        <p:spPr>
          <a:xfrm>
            <a:off x="11201942" y="3510902"/>
            <a:ext cx="5409659" cy="4295268"/>
          </a:xfrm>
          <a:prstGeom prst="rect">
            <a:avLst/>
          </a:prstGeom>
        </p:spPr>
      </p:pic>
      <p:pic>
        <p:nvPicPr>
          <p:cNvPr id="4" name="Picture 3">
            <a:extLst>
              <a:ext uri="{FF2B5EF4-FFF2-40B4-BE49-F238E27FC236}">
                <a16:creationId xmlns:a16="http://schemas.microsoft.com/office/drawing/2014/main" id="{4B1F530E-EF3F-5CD8-0AF0-6125836DCF03}"/>
              </a:ext>
            </a:extLst>
          </p:cNvPr>
          <p:cNvPicPr>
            <a:picLocks noChangeAspect="1"/>
          </p:cNvPicPr>
          <p:nvPr/>
        </p:nvPicPr>
        <p:blipFill>
          <a:blip r:embed="rId5"/>
          <a:stretch>
            <a:fillRect/>
          </a:stretch>
        </p:blipFill>
        <p:spPr>
          <a:xfrm>
            <a:off x="15382703" y="323851"/>
            <a:ext cx="2730428" cy="1492211"/>
          </a:xfrm>
          <a:prstGeom prst="rect">
            <a:avLst/>
          </a:prstGeom>
        </p:spPr>
      </p:pic>
    </p:spTree>
    <p:extLst>
      <p:ext uri="{BB962C8B-B14F-4D97-AF65-F5344CB8AC3E}">
        <p14:creationId xmlns:p14="http://schemas.microsoft.com/office/powerpoint/2010/main" val="13325223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1E1160-D798-0A9D-EACA-147E966BA3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AEA59A-441C-B2B6-AFCF-F842982F995F}"/>
              </a:ext>
            </a:extLst>
          </p:cNvPr>
          <p:cNvSpPr>
            <a:spLocks noGrp="1"/>
          </p:cNvSpPr>
          <p:nvPr>
            <p:ph type="title"/>
          </p:nvPr>
        </p:nvSpPr>
        <p:spPr/>
        <p:txBody>
          <a:bodyPr/>
          <a:lstStyle/>
          <a:p>
            <a:r>
              <a:rPr lang="en-GB" sz="5400">
                <a:solidFill>
                  <a:srgbClr val="008C95"/>
                </a:solidFill>
              </a:rPr>
              <a:t>Fair Pay Agreement</a:t>
            </a:r>
            <a:endParaRPr lang="en-US" sz="5400">
              <a:solidFill>
                <a:srgbClr val="008C95"/>
              </a:solidFill>
            </a:endParaRPr>
          </a:p>
        </p:txBody>
      </p:sp>
    </p:spTree>
    <p:extLst>
      <p:ext uri="{BB962C8B-B14F-4D97-AF65-F5344CB8AC3E}">
        <p14:creationId xmlns:p14="http://schemas.microsoft.com/office/powerpoint/2010/main" val="23654258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B20D08-5996-F14E-AB7D-722E9BDF33E6}"/>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C7621E7A-7CD2-F9E2-9778-6CFD61F76B6C}"/>
              </a:ext>
            </a:extLst>
          </p:cNvPr>
          <p:cNvSpPr>
            <a:spLocks noGrp="1"/>
          </p:cNvSpPr>
          <p:nvPr>
            <p:ph type="body" sz="quarter" idx="12"/>
          </p:nvPr>
        </p:nvSpPr>
        <p:spPr/>
        <p:txBody>
          <a:bodyPr lIns="137160" tIns="68580" rIns="137160" bIns="68580" anchor="t"/>
          <a:lstStyle/>
          <a:p>
            <a:r>
              <a:rPr lang="en-GB">
                <a:latin typeface="Arial"/>
                <a:cs typeface="Arial"/>
              </a:rPr>
              <a:t>Why is the Fair Pay Agreement being introduced?</a:t>
            </a:r>
            <a:endParaRPr lang="en-GB"/>
          </a:p>
        </p:txBody>
      </p:sp>
      <p:sp>
        <p:nvSpPr>
          <p:cNvPr id="9" name="Text Placeholder 8">
            <a:extLst>
              <a:ext uri="{FF2B5EF4-FFF2-40B4-BE49-F238E27FC236}">
                <a16:creationId xmlns:a16="http://schemas.microsoft.com/office/drawing/2014/main" id="{A437BF2D-ADEB-86AC-5CC5-88ECBE3FD365}"/>
              </a:ext>
            </a:extLst>
          </p:cNvPr>
          <p:cNvSpPr>
            <a:spLocks noGrp="1"/>
          </p:cNvSpPr>
          <p:nvPr>
            <p:ph type="body" sz="quarter" idx="13"/>
          </p:nvPr>
        </p:nvSpPr>
        <p:spPr>
          <a:xfrm>
            <a:off x="742949" y="2610579"/>
            <a:ext cx="15667266" cy="5065842"/>
          </a:xfrm>
        </p:spPr>
        <p:txBody>
          <a:bodyPr lIns="137160" tIns="68580" rIns="137160" bIns="68580" anchor="t"/>
          <a:lstStyle/>
          <a:p>
            <a:pPr marL="514350" indent="-514350" algn="l" rtl="0">
              <a:buClr>
                <a:srgbClr val="0068B3"/>
              </a:buClr>
              <a:buFont typeface="Wingdings" panose="05000000000000000000" pitchFamily="2" charset="2"/>
              <a:buChar char="§"/>
            </a:pPr>
            <a:r>
              <a:rPr lang="en-GB" kern="1200">
                <a:solidFill>
                  <a:prstClr val="black"/>
                </a:solidFill>
                <a:latin typeface="Arial" panose="020B0604020202020204"/>
              </a:rPr>
              <a:t>Fair Pay Agreements (FPAs) are a key part of the government’s new deal for working people. </a:t>
            </a:r>
            <a:r>
              <a:rPr lang="en-GB" b="1" kern="1200">
                <a:solidFill>
                  <a:prstClr val="black"/>
                </a:solidFill>
                <a:latin typeface="Arial" panose="020B0604020202020204"/>
              </a:rPr>
              <a:t>Make Work Pay </a:t>
            </a:r>
            <a:r>
              <a:rPr lang="en-GB" kern="1200">
                <a:solidFill>
                  <a:prstClr val="black"/>
                </a:solidFill>
                <a:latin typeface="Arial" panose="020B0604020202020204"/>
              </a:rPr>
              <a:t>outlined the government’s plan for </a:t>
            </a:r>
            <a:r>
              <a:rPr lang="en-GB" i="1" kern="1200">
                <a:solidFill>
                  <a:prstClr val="black"/>
                </a:solidFill>
                <a:latin typeface="Arial" panose="020B0604020202020204"/>
              </a:rPr>
              <a:t>“a New Deal for Social Care Workers, ensuring these </a:t>
            </a:r>
            <a:r>
              <a:rPr lang="en-GB" b="1" i="1" kern="1200">
                <a:solidFill>
                  <a:prstClr val="black"/>
                </a:solidFill>
                <a:latin typeface="Arial" panose="020B0604020202020204"/>
              </a:rPr>
              <a:t>workers are treated with dignity and respect and that they have a route to better conditions, training and progression</a:t>
            </a:r>
            <a:r>
              <a:rPr lang="en-GB" i="1" kern="1200">
                <a:solidFill>
                  <a:prstClr val="black"/>
                </a:solidFill>
                <a:latin typeface="Arial" panose="020B0604020202020204"/>
              </a:rPr>
              <a:t>. This will help us tackle the serious recruitment and retention crisis facing the sector, deliver higher standards for those receiving care and help us to tackle NHS waiting lists.”</a:t>
            </a:r>
          </a:p>
          <a:p>
            <a:pPr marL="514350" indent="-514350">
              <a:buClr>
                <a:srgbClr val="0068B3"/>
              </a:buClr>
              <a:buFont typeface="Wingdings" panose="05000000000000000000" pitchFamily="2" charset="2"/>
              <a:buChar char="§"/>
            </a:pPr>
            <a:endParaRPr lang="en-GB"/>
          </a:p>
        </p:txBody>
      </p:sp>
      <p:graphicFrame>
        <p:nvGraphicFramePr>
          <p:cNvPr id="2" name="Diagram 1">
            <a:extLst>
              <a:ext uri="{FF2B5EF4-FFF2-40B4-BE49-F238E27FC236}">
                <a16:creationId xmlns:a16="http://schemas.microsoft.com/office/drawing/2014/main" id="{53A0B301-99DB-FF6E-EA99-D9E580048063}"/>
              </a:ext>
            </a:extLst>
          </p:cNvPr>
          <p:cNvGraphicFramePr/>
          <p:nvPr/>
        </p:nvGraphicFramePr>
        <p:xfrm>
          <a:off x="-573094" y="4579472"/>
          <a:ext cx="18299351" cy="61938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D6268877-53B1-BF0F-B5CA-09C859FE9C82}"/>
              </a:ext>
            </a:extLst>
          </p:cNvPr>
          <p:cNvPicPr>
            <a:picLocks noChangeAspect="1"/>
          </p:cNvPicPr>
          <p:nvPr/>
        </p:nvPicPr>
        <p:blipFill>
          <a:blip r:embed="rId8"/>
          <a:stretch>
            <a:fillRect/>
          </a:stretch>
        </p:blipFill>
        <p:spPr>
          <a:xfrm>
            <a:off x="14687551" y="494870"/>
            <a:ext cx="3322028" cy="1810181"/>
          </a:xfrm>
          <a:prstGeom prst="rect">
            <a:avLst/>
          </a:prstGeom>
        </p:spPr>
      </p:pic>
      <p:pic>
        <p:nvPicPr>
          <p:cNvPr id="6" name="Picture 5">
            <a:extLst>
              <a:ext uri="{FF2B5EF4-FFF2-40B4-BE49-F238E27FC236}">
                <a16:creationId xmlns:a16="http://schemas.microsoft.com/office/drawing/2014/main" id="{140FAC6A-9B9B-9B69-19DB-CE51F13FAD19}"/>
              </a:ext>
            </a:extLst>
          </p:cNvPr>
          <p:cNvPicPr>
            <a:picLocks noChangeAspect="1"/>
          </p:cNvPicPr>
          <p:nvPr/>
        </p:nvPicPr>
        <p:blipFill>
          <a:blip r:embed="rId9"/>
          <a:stretch>
            <a:fillRect/>
          </a:stretch>
        </p:blipFill>
        <p:spPr>
          <a:xfrm>
            <a:off x="14687550" y="299487"/>
            <a:ext cx="3312243" cy="1810179"/>
          </a:xfrm>
          <a:prstGeom prst="rect">
            <a:avLst/>
          </a:prstGeom>
        </p:spPr>
      </p:pic>
    </p:spTree>
    <p:extLst>
      <p:ext uri="{BB962C8B-B14F-4D97-AF65-F5344CB8AC3E}">
        <p14:creationId xmlns:p14="http://schemas.microsoft.com/office/powerpoint/2010/main" val="14954938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6CD68B-D92F-6743-0E86-74153621D2B6}"/>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151B57B4-0CBF-9C28-5463-B280B039A0F6}"/>
              </a:ext>
            </a:extLst>
          </p:cNvPr>
          <p:cNvSpPr>
            <a:spLocks noGrp="1"/>
          </p:cNvSpPr>
          <p:nvPr>
            <p:ph type="body" sz="quarter" idx="12"/>
          </p:nvPr>
        </p:nvSpPr>
        <p:spPr>
          <a:xfrm>
            <a:off x="742949" y="285964"/>
            <a:ext cx="13361195" cy="1054895"/>
          </a:xfrm>
        </p:spPr>
        <p:txBody>
          <a:bodyPr lIns="137160" tIns="68580" rIns="137160" bIns="68580" anchor="t"/>
          <a:lstStyle/>
          <a:p>
            <a:r>
              <a:rPr lang="en-GB">
                <a:latin typeface="Arial"/>
                <a:cs typeface="Arial"/>
              </a:rPr>
              <a:t>Process of agreeing content of the Fair Pay Agreement</a:t>
            </a:r>
            <a:endParaRPr lang="en-GB"/>
          </a:p>
        </p:txBody>
      </p:sp>
      <p:graphicFrame>
        <p:nvGraphicFramePr>
          <p:cNvPr id="4" name="Diagram 3">
            <a:extLst>
              <a:ext uri="{FF2B5EF4-FFF2-40B4-BE49-F238E27FC236}">
                <a16:creationId xmlns:a16="http://schemas.microsoft.com/office/drawing/2014/main" id="{2284AB67-5E2D-33D0-6A89-A97CB0D01D97}"/>
              </a:ext>
            </a:extLst>
          </p:cNvPr>
          <p:cNvGraphicFramePr/>
          <p:nvPr/>
        </p:nvGraphicFramePr>
        <p:xfrm>
          <a:off x="827265" y="1340858"/>
          <a:ext cx="16633470" cy="100318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allout: Down Arrow 6">
            <a:extLst>
              <a:ext uri="{FF2B5EF4-FFF2-40B4-BE49-F238E27FC236}">
                <a16:creationId xmlns:a16="http://schemas.microsoft.com/office/drawing/2014/main" id="{2B7941E5-FB5E-3470-E10D-BC0CC0D2EAFB}"/>
              </a:ext>
            </a:extLst>
          </p:cNvPr>
          <p:cNvSpPr/>
          <p:nvPr/>
        </p:nvSpPr>
        <p:spPr>
          <a:xfrm>
            <a:off x="4605389" y="2995195"/>
            <a:ext cx="2488019" cy="1028747"/>
          </a:xfrm>
          <a:prstGeom prst="downArrowCallou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2700" b="1" i="0" u="none" strike="noStrike" kern="1200" cap="none" spc="0" normalizeH="0" baseline="0" noProof="0">
                <a:ln>
                  <a:noFill/>
                </a:ln>
                <a:solidFill>
                  <a:prstClr val="black"/>
                </a:solidFill>
                <a:effectLst/>
                <a:uLnTx/>
                <a:uFillTx/>
                <a:latin typeface="Arial" panose="020B0604020202020204"/>
                <a:ea typeface="+mn-ea"/>
                <a:cs typeface="+mn-cs"/>
              </a:rPr>
              <a:t>We are here</a:t>
            </a:r>
          </a:p>
        </p:txBody>
      </p:sp>
      <p:pic>
        <p:nvPicPr>
          <p:cNvPr id="3" name="Picture 2">
            <a:extLst>
              <a:ext uri="{FF2B5EF4-FFF2-40B4-BE49-F238E27FC236}">
                <a16:creationId xmlns:a16="http://schemas.microsoft.com/office/drawing/2014/main" id="{C0241BE9-17FD-131F-6FE8-C9473C3B99EC}"/>
              </a:ext>
            </a:extLst>
          </p:cNvPr>
          <p:cNvPicPr>
            <a:picLocks noChangeAspect="1"/>
          </p:cNvPicPr>
          <p:nvPr/>
        </p:nvPicPr>
        <p:blipFill>
          <a:blip r:embed="rId8"/>
          <a:stretch>
            <a:fillRect/>
          </a:stretch>
        </p:blipFill>
        <p:spPr>
          <a:xfrm>
            <a:off x="14060218" y="449967"/>
            <a:ext cx="4044611" cy="1945785"/>
          </a:xfrm>
          <a:prstGeom prst="rect">
            <a:avLst/>
          </a:prstGeom>
        </p:spPr>
      </p:pic>
      <p:pic>
        <p:nvPicPr>
          <p:cNvPr id="6" name="Picture 5">
            <a:extLst>
              <a:ext uri="{FF2B5EF4-FFF2-40B4-BE49-F238E27FC236}">
                <a16:creationId xmlns:a16="http://schemas.microsoft.com/office/drawing/2014/main" id="{968BF586-2C61-AF00-9581-1C95130CBCA4}"/>
              </a:ext>
            </a:extLst>
          </p:cNvPr>
          <p:cNvPicPr>
            <a:picLocks noChangeAspect="1"/>
          </p:cNvPicPr>
          <p:nvPr/>
        </p:nvPicPr>
        <p:blipFill>
          <a:blip r:embed="rId9"/>
          <a:stretch>
            <a:fillRect/>
          </a:stretch>
        </p:blipFill>
        <p:spPr>
          <a:xfrm>
            <a:off x="14871407" y="285963"/>
            <a:ext cx="3233421" cy="1767102"/>
          </a:xfrm>
          <a:prstGeom prst="rect">
            <a:avLst/>
          </a:prstGeom>
        </p:spPr>
      </p:pic>
    </p:spTree>
    <p:extLst>
      <p:ext uri="{BB962C8B-B14F-4D97-AF65-F5344CB8AC3E}">
        <p14:creationId xmlns:p14="http://schemas.microsoft.com/office/powerpoint/2010/main" val="41323967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8657C16-47F4-D3FD-72E6-F4E7D8EAEDD4}"/>
              </a:ext>
            </a:extLst>
          </p:cNvPr>
          <p:cNvSpPr>
            <a:spLocks noGrp="1"/>
          </p:cNvSpPr>
          <p:nvPr>
            <p:ph type="body" sz="quarter" idx="11"/>
          </p:nvPr>
        </p:nvSpPr>
        <p:spPr>
          <a:xfrm>
            <a:off x="742949" y="1883483"/>
            <a:ext cx="13246895" cy="1663697"/>
          </a:xfrm>
        </p:spPr>
        <p:txBody>
          <a:bodyPr lIns="137160" tIns="68580" rIns="137160" bIns="68580" anchor="t"/>
          <a:lstStyle/>
          <a:p>
            <a:r>
              <a:rPr lang="en-US">
                <a:latin typeface="Arial"/>
                <a:cs typeface="Arial"/>
              </a:rPr>
              <a:t>What is happening with the Fair Pay Agreement for adult social care.</a:t>
            </a:r>
            <a:endParaRPr lang="en-US"/>
          </a:p>
        </p:txBody>
      </p:sp>
      <p:sp>
        <p:nvSpPr>
          <p:cNvPr id="3" name="Text Placeholder 2">
            <a:extLst>
              <a:ext uri="{FF2B5EF4-FFF2-40B4-BE49-F238E27FC236}">
                <a16:creationId xmlns:a16="http://schemas.microsoft.com/office/drawing/2014/main" id="{C928057C-3D00-9E00-FF4F-C2DBF2BCF35B}"/>
              </a:ext>
            </a:extLst>
          </p:cNvPr>
          <p:cNvSpPr>
            <a:spLocks noGrp="1"/>
          </p:cNvSpPr>
          <p:nvPr>
            <p:ph type="body" sz="quarter" idx="12"/>
          </p:nvPr>
        </p:nvSpPr>
        <p:spPr>
          <a:xfrm>
            <a:off x="742949" y="654995"/>
            <a:ext cx="13361195" cy="1054895"/>
          </a:xfrm>
        </p:spPr>
        <p:txBody>
          <a:bodyPr lIns="137160" tIns="68580" rIns="137160" bIns="68580" anchor="t"/>
          <a:lstStyle/>
          <a:p>
            <a:pPr marL="0" indent="0">
              <a:buNone/>
            </a:pPr>
            <a:r>
              <a:rPr lang="en-US">
                <a:latin typeface="Arial"/>
                <a:cs typeface="Arial"/>
              </a:rPr>
              <a:t> WEBINAR RECORDING</a:t>
            </a:r>
            <a:endParaRPr lang="en-US"/>
          </a:p>
        </p:txBody>
      </p:sp>
      <p:sp>
        <p:nvSpPr>
          <p:cNvPr id="4" name="Text Placeholder 3">
            <a:extLst>
              <a:ext uri="{FF2B5EF4-FFF2-40B4-BE49-F238E27FC236}">
                <a16:creationId xmlns:a16="http://schemas.microsoft.com/office/drawing/2014/main" id="{439EEADD-891C-17FC-2449-C4A3CA6E3CA3}"/>
              </a:ext>
            </a:extLst>
          </p:cNvPr>
          <p:cNvSpPr>
            <a:spLocks noGrp="1"/>
          </p:cNvSpPr>
          <p:nvPr>
            <p:ph type="body" sz="quarter" idx="13"/>
          </p:nvPr>
        </p:nvSpPr>
        <p:spPr>
          <a:xfrm>
            <a:off x="742949" y="3894365"/>
            <a:ext cx="13609749" cy="4573263"/>
          </a:xfrm>
        </p:spPr>
        <p:txBody>
          <a:bodyPr lIns="137160" tIns="68580" rIns="137160" bIns="68580" anchor="t"/>
          <a:lstStyle/>
          <a:p>
            <a:pPr marL="0" indent="0">
              <a:buNone/>
            </a:pPr>
            <a:endParaRPr lang="en-US">
              <a:solidFill>
                <a:srgbClr val="000000"/>
              </a:solidFill>
            </a:endParaRPr>
          </a:p>
          <a:p>
            <a:pPr algn="l"/>
            <a:r>
              <a:rPr lang="en-US">
                <a:solidFill>
                  <a:srgbClr val="000000"/>
                </a:solidFill>
                <a:latin typeface="Arial"/>
                <a:cs typeface="Arial"/>
              </a:rPr>
              <a:t>This webinar, delivered in partnership with the Department of Health and Social Care, </a:t>
            </a:r>
            <a:r>
              <a:rPr lang="en-GB">
                <a:solidFill>
                  <a:srgbClr val="000000"/>
                </a:solidFill>
                <a:latin typeface="Arial"/>
                <a:cs typeface="Arial"/>
              </a:rPr>
              <a:t>introduced the FPA and provided details on what will be included. An overview of the Employment Rights Bill was provided, with links to the FPA shared. Key timings relating to the Passage of the Bill and consultation plans on the FPA were shared. Information on how the sector can get involved in the consultation were outlined. </a:t>
            </a:r>
          </a:p>
          <a:p>
            <a:endParaRPr lang="en-GB">
              <a:solidFill>
                <a:srgbClr val="000000"/>
              </a:solidFill>
              <a:latin typeface="Arial"/>
              <a:cs typeface="Arial"/>
            </a:endParaRPr>
          </a:p>
          <a:p>
            <a:r>
              <a:rPr lang="en-GB">
                <a:solidFill>
                  <a:srgbClr val="000000"/>
                </a:solidFill>
                <a:latin typeface="Arial"/>
                <a:cs typeface="Arial"/>
              </a:rPr>
              <a:t>Watch the recording </a:t>
            </a:r>
            <a:r>
              <a:rPr lang="en-GB">
                <a:solidFill>
                  <a:srgbClr val="000000"/>
                </a:solidFill>
                <a:latin typeface="Arial"/>
                <a:cs typeface="Arial"/>
                <a:hlinkClick r:id="rId3"/>
              </a:rPr>
              <a:t>here</a:t>
            </a:r>
            <a:r>
              <a:rPr lang="en-GB">
                <a:solidFill>
                  <a:srgbClr val="000000"/>
                </a:solidFill>
                <a:latin typeface="Arial"/>
                <a:cs typeface="Arial"/>
              </a:rPr>
              <a:t>.</a:t>
            </a:r>
            <a:endParaRPr lang="en-GB">
              <a:solidFill>
                <a:srgbClr val="000000"/>
              </a:solidFill>
            </a:endParaRPr>
          </a:p>
          <a:p>
            <a:endParaRPr lang="en-GB">
              <a:solidFill>
                <a:srgbClr val="000000"/>
              </a:solidFill>
            </a:endParaRPr>
          </a:p>
          <a:p>
            <a:pPr algn="l"/>
            <a:endParaRPr lang="en-US" sz="2100">
              <a:solidFill>
                <a:srgbClr val="212529"/>
              </a:solidFill>
            </a:endParaRPr>
          </a:p>
        </p:txBody>
      </p:sp>
    </p:spTree>
    <p:extLst>
      <p:ext uri="{BB962C8B-B14F-4D97-AF65-F5344CB8AC3E}">
        <p14:creationId xmlns:p14="http://schemas.microsoft.com/office/powerpoint/2010/main" val="13875645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281F9D-21A3-997E-DE14-5110EBC0FC0D}"/>
              </a:ext>
            </a:extLst>
          </p:cNvPr>
          <p:cNvSpPr>
            <a:spLocks noGrp="1"/>
          </p:cNvSpPr>
          <p:nvPr>
            <p:ph type="body" sz="quarter" idx="10"/>
          </p:nvPr>
        </p:nvSpPr>
        <p:spPr/>
        <p:txBody>
          <a:bodyPr/>
          <a:lstStyle/>
          <a:p>
            <a:endParaRPr lang="en-US"/>
          </a:p>
        </p:txBody>
      </p:sp>
      <p:sp>
        <p:nvSpPr>
          <p:cNvPr id="3" name="Title 2">
            <a:extLst>
              <a:ext uri="{FF2B5EF4-FFF2-40B4-BE49-F238E27FC236}">
                <a16:creationId xmlns:a16="http://schemas.microsoft.com/office/drawing/2014/main" id="{7876FAF4-57BB-338E-369C-899DAC132050}"/>
              </a:ext>
            </a:extLst>
          </p:cNvPr>
          <p:cNvSpPr>
            <a:spLocks noGrp="1"/>
          </p:cNvSpPr>
          <p:nvPr>
            <p:ph type="title"/>
          </p:nvPr>
        </p:nvSpPr>
        <p:spPr/>
        <p:txBody>
          <a:bodyPr/>
          <a:lstStyle/>
          <a:p>
            <a:r>
              <a:rPr lang="en-US"/>
              <a:t>Any questions or thoughts</a:t>
            </a:r>
          </a:p>
        </p:txBody>
      </p:sp>
    </p:spTree>
    <p:extLst>
      <p:ext uri="{BB962C8B-B14F-4D97-AF65-F5344CB8AC3E}">
        <p14:creationId xmlns:p14="http://schemas.microsoft.com/office/powerpoint/2010/main" val="2713169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E96BB-AA7A-076F-48C4-F6554D0FE4E3}"/>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CA625E00-4F94-686D-F1B7-3290BC341566}"/>
              </a:ext>
            </a:extLst>
          </p:cNvPr>
          <p:cNvGrpSpPr/>
          <p:nvPr/>
        </p:nvGrpSpPr>
        <p:grpSpPr>
          <a:xfrm>
            <a:off x="0" y="0"/>
            <a:ext cx="18288000" cy="10287000"/>
            <a:chOff x="0" y="0"/>
            <a:chExt cx="24384000" cy="13716000"/>
          </a:xfrm>
        </p:grpSpPr>
        <p:sp>
          <p:nvSpPr>
            <p:cNvPr id="3" name="Freeform 3">
              <a:extLst>
                <a:ext uri="{FF2B5EF4-FFF2-40B4-BE49-F238E27FC236}">
                  <a16:creationId xmlns:a16="http://schemas.microsoft.com/office/drawing/2014/main" id="{3E35371D-9C42-2ABD-11AB-D3C9D491FE7C}"/>
                </a:ext>
              </a:extLst>
            </p:cNvPr>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solidFill>
          </p:spPr>
          <p:txBody>
            <a:bodyPr/>
            <a:lstStyle/>
            <a:p>
              <a:endParaRPr lang="en-GB"/>
            </a:p>
          </p:txBody>
        </p:sp>
      </p:grpSp>
      <p:grpSp>
        <p:nvGrpSpPr>
          <p:cNvPr id="4" name="Group 4">
            <a:extLst>
              <a:ext uri="{FF2B5EF4-FFF2-40B4-BE49-F238E27FC236}">
                <a16:creationId xmlns:a16="http://schemas.microsoft.com/office/drawing/2014/main" id="{6F7F6291-C65E-9869-9557-9231DDDFE973}"/>
              </a:ext>
            </a:extLst>
          </p:cNvPr>
          <p:cNvGrpSpPr/>
          <p:nvPr/>
        </p:nvGrpSpPr>
        <p:grpSpPr>
          <a:xfrm>
            <a:off x="-750808" y="3768202"/>
            <a:ext cx="19789615" cy="4397951"/>
            <a:chOff x="0" y="0"/>
            <a:chExt cx="26386154" cy="3667463"/>
          </a:xfrm>
        </p:grpSpPr>
        <p:sp>
          <p:nvSpPr>
            <p:cNvPr id="5" name="Freeform 5">
              <a:extLst>
                <a:ext uri="{FF2B5EF4-FFF2-40B4-BE49-F238E27FC236}">
                  <a16:creationId xmlns:a16="http://schemas.microsoft.com/office/drawing/2014/main" id="{CDCE6BDF-52BD-457D-61E0-57A7832884FE}"/>
                </a:ext>
              </a:extLst>
            </p:cNvPr>
            <p:cNvSpPr/>
            <p:nvPr/>
          </p:nvSpPr>
          <p:spPr>
            <a:xfrm>
              <a:off x="0" y="0"/>
              <a:ext cx="26385918" cy="3667506"/>
            </a:xfrm>
            <a:custGeom>
              <a:avLst/>
              <a:gdLst/>
              <a:ahLst/>
              <a:cxnLst/>
              <a:rect l="l" t="t" r="r" b="b"/>
              <a:pathLst>
                <a:path w="26385918" h="3667506">
                  <a:moveTo>
                    <a:pt x="0" y="0"/>
                  </a:moveTo>
                  <a:lnTo>
                    <a:pt x="26385918" y="0"/>
                  </a:lnTo>
                  <a:lnTo>
                    <a:pt x="26385918" y="3667506"/>
                  </a:lnTo>
                  <a:lnTo>
                    <a:pt x="0" y="3667506"/>
                  </a:lnTo>
                  <a:close/>
                </a:path>
              </a:pathLst>
            </a:custGeom>
            <a:solidFill>
              <a:srgbClr val="65C8C7"/>
            </a:solidFill>
          </p:spPr>
          <p:txBody>
            <a:bodyPr/>
            <a:lstStyle/>
            <a:p>
              <a:endParaRPr lang="en-GB"/>
            </a:p>
          </p:txBody>
        </p:sp>
      </p:grpSp>
      <p:sp>
        <p:nvSpPr>
          <p:cNvPr id="6" name="TextBox 6">
            <a:extLst>
              <a:ext uri="{FF2B5EF4-FFF2-40B4-BE49-F238E27FC236}">
                <a16:creationId xmlns:a16="http://schemas.microsoft.com/office/drawing/2014/main" id="{2A35A998-67D0-E9AF-5357-9B22294BDAE3}"/>
              </a:ext>
            </a:extLst>
          </p:cNvPr>
          <p:cNvSpPr txBox="1"/>
          <p:nvPr/>
        </p:nvSpPr>
        <p:spPr>
          <a:xfrm>
            <a:off x="1463048" y="4300080"/>
            <a:ext cx="15361726" cy="3215432"/>
          </a:xfrm>
          <a:prstGeom prst="rect">
            <a:avLst/>
          </a:prstGeom>
        </p:spPr>
        <p:txBody>
          <a:bodyPr wrap="square" lIns="0" tIns="0" rIns="0" bIns="0" rtlCol="0" anchor="t">
            <a:spAutoFit/>
          </a:bodyPr>
          <a:lstStyle/>
          <a:p>
            <a:pPr algn="ctr">
              <a:lnSpc>
                <a:spcPts val="12960"/>
              </a:lnSpc>
            </a:pPr>
            <a:r>
              <a:rPr lang="en-US" sz="8000" b="1">
                <a:solidFill>
                  <a:srgbClr val="58595B"/>
                </a:solidFill>
                <a:latin typeface="Calibri (MS) Bold"/>
                <a:ea typeface="Calibri (MS) Bold"/>
                <a:cs typeface="Calibri (MS) Bold"/>
                <a:sym typeface="Calibri (MS) Bold"/>
              </a:rPr>
              <a:t>Oral Health Prevention &amp; Education – Julia, Nicki &amp; Rashmi </a:t>
            </a:r>
          </a:p>
        </p:txBody>
      </p:sp>
      <p:grpSp>
        <p:nvGrpSpPr>
          <p:cNvPr id="7" name="Group 7">
            <a:extLst>
              <a:ext uri="{FF2B5EF4-FFF2-40B4-BE49-F238E27FC236}">
                <a16:creationId xmlns:a16="http://schemas.microsoft.com/office/drawing/2014/main" id="{3696644B-1FF9-CE87-5338-CEAB95EAAA37}"/>
              </a:ext>
            </a:extLst>
          </p:cNvPr>
          <p:cNvGrpSpPr/>
          <p:nvPr/>
        </p:nvGrpSpPr>
        <p:grpSpPr>
          <a:xfrm>
            <a:off x="5211538" y="875017"/>
            <a:ext cx="208559" cy="208559"/>
            <a:chOff x="0" y="0"/>
            <a:chExt cx="278079" cy="278079"/>
          </a:xfrm>
        </p:grpSpPr>
        <p:sp>
          <p:nvSpPr>
            <p:cNvPr id="8" name="Freeform 8">
              <a:extLst>
                <a:ext uri="{FF2B5EF4-FFF2-40B4-BE49-F238E27FC236}">
                  <a16:creationId xmlns:a16="http://schemas.microsoft.com/office/drawing/2014/main" id="{EFBE3CEF-CC17-F114-AA3F-CE90D227DBBE}"/>
                </a:ext>
              </a:extLst>
            </p:cNvPr>
            <p:cNvSpPr/>
            <p:nvPr/>
          </p:nvSpPr>
          <p:spPr>
            <a:xfrm>
              <a:off x="0" y="0"/>
              <a:ext cx="278257" cy="278257"/>
            </a:xfrm>
            <a:custGeom>
              <a:avLst/>
              <a:gdLst/>
              <a:ahLst/>
              <a:cxnLst/>
              <a:rect l="l" t="t" r="r" b="b"/>
              <a:pathLst>
                <a:path w="278257" h="278257">
                  <a:moveTo>
                    <a:pt x="259207" y="120142"/>
                  </a:moveTo>
                  <a:lnTo>
                    <a:pt x="157861" y="120142"/>
                  </a:lnTo>
                  <a:lnTo>
                    <a:pt x="157861" y="18923"/>
                  </a:lnTo>
                  <a:cubicBezTo>
                    <a:pt x="157861" y="8509"/>
                    <a:pt x="149479" y="0"/>
                    <a:pt x="139065" y="0"/>
                  </a:cubicBezTo>
                  <a:cubicBezTo>
                    <a:pt x="128651" y="0"/>
                    <a:pt x="120142" y="8509"/>
                    <a:pt x="120142" y="18923"/>
                  </a:cubicBezTo>
                  <a:lnTo>
                    <a:pt x="120142" y="120142"/>
                  </a:lnTo>
                  <a:lnTo>
                    <a:pt x="18923" y="120142"/>
                  </a:lnTo>
                  <a:cubicBezTo>
                    <a:pt x="8509" y="120142"/>
                    <a:pt x="0" y="128651"/>
                    <a:pt x="0" y="139065"/>
                  </a:cubicBezTo>
                  <a:cubicBezTo>
                    <a:pt x="0" y="149479"/>
                    <a:pt x="8509" y="157988"/>
                    <a:pt x="18923" y="157988"/>
                  </a:cubicBezTo>
                  <a:lnTo>
                    <a:pt x="120142" y="157988"/>
                  </a:lnTo>
                  <a:lnTo>
                    <a:pt x="120142" y="259334"/>
                  </a:lnTo>
                  <a:cubicBezTo>
                    <a:pt x="120142" y="269748"/>
                    <a:pt x="128651" y="278257"/>
                    <a:pt x="139065" y="278257"/>
                  </a:cubicBezTo>
                  <a:cubicBezTo>
                    <a:pt x="149479" y="278257"/>
                    <a:pt x="157988" y="269748"/>
                    <a:pt x="157988" y="259334"/>
                  </a:cubicBezTo>
                  <a:lnTo>
                    <a:pt x="157988" y="157861"/>
                  </a:lnTo>
                  <a:lnTo>
                    <a:pt x="259334" y="157861"/>
                  </a:lnTo>
                  <a:cubicBezTo>
                    <a:pt x="269748" y="157861"/>
                    <a:pt x="278257" y="149352"/>
                    <a:pt x="278257" y="138938"/>
                  </a:cubicBezTo>
                  <a:cubicBezTo>
                    <a:pt x="278257" y="128524"/>
                    <a:pt x="269748" y="120015"/>
                    <a:pt x="259334" y="120015"/>
                  </a:cubicBezTo>
                  <a:close/>
                </a:path>
              </a:pathLst>
            </a:custGeom>
            <a:solidFill>
              <a:srgbClr val="AF9AC9"/>
            </a:solidFill>
          </p:spPr>
          <p:txBody>
            <a:bodyPr/>
            <a:lstStyle/>
            <a:p>
              <a:endParaRPr lang="en-GB"/>
            </a:p>
          </p:txBody>
        </p:sp>
      </p:grpSp>
      <p:grpSp>
        <p:nvGrpSpPr>
          <p:cNvPr id="9" name="Group 9">
            <a:extLst>
              <a:ext uri="{FF2B5EF4-FFF2-40B4-BE49-F238E27FC236}">
                <a16:creationId xmlns:a16="http://schemas.microsoft.com/office/drawing/2014/main" id="{DC68DD4C-AC19-3C4C-006C-C54D89C0F26D}"/>
              </a:ext>
            </a:extLst>
          </p:cNvPr>
          <p:cNvGrpSpPr/>
          <p:nvPr/>
        </p:nvGrpSpPr>
        <p:grpSpPr>
          <a:xfrm>
            <a:off x="5749708" y="1218960"/>
            <a:ext cx="136707" cy="136707"/>
            <a:chOff x="0" y="0"/>
            <a:chExt cx="182276" cy="182276"/>
          </a:xfrm>
        </p:grpSpPr>
        <p:sp>
          <p:nvSpPr>
            <p:cNvPr id="10" name="Freeform 10">
              <a:extLst>
                <a:ext uri="{FF2B5EF4-FFF2-40B4-BE49-F238E27FC236}">
                  <a16:creationId xmlns:a16="http://schemas.microsoft.com/office/drawing/2014/main" id="{BEC7486B-7A2E-82A5-E0CB-61A9D2C43621}"/>
                </a:ext>
              </a:extLst>
            </p:cNvPr>
            <p:cNvSpPr/>
            <p:nvPr/>
          </p:nvSpPr>
          <p:spPr>
            <a:xfrm>
              <a:off x="0" y="0"/>
              <a:ext cx="182372" cy="182372"/>
            </a:xfrm>
            <a:custGeom>
              <a:avLst/>
              <a:gdLst/>
              <a:ahLst/>
              <a:cxnLst/>
              <a:rect l="l" t="t" r="r" b="b"/>
              <a:pathLst>
                <a:path w="182372" h="182372">
                  <a:moveTo>
                    <a:pt x="182245" y="91186"/>
                  </a:moveTo>
                  <a:cubicBezTo>
                    <a:pt x="182245" y="141478"/>
                    <a:pt x="141478" y="182372"/>
                    <a:pt x="91059" y="182372"/>
                  </a:cubicBezTo>
                  <a:cubicBezTo>
                    <a:pt x="40640" y="182372"/>
                    <a:pt x="0" y="141478"/>
                    <a:pt x="0" y="91186"/>
                  </a:cubicBezTo>
                  <a:cubicBezTo>
                    <a:pt x="0" y="40894"/>
                    <a:pt x="40767" y="0"/>
                    <a:pt x="91186" y="0"/>
                  </a:cubicBezTo>
                  <a:cubicBezTo>
                    <a:pt x="141605" y="0"/>
                    <a:pt x="182372" y="40767"/>
                    <a:pt x="182372" y="91186"/>
                  </a:cubicBezTo>
                  <a:close/>
                </a:path>
              </a:pathLst>
            </a:custGeom>
            <a:solidFill>
              <a:srgbClr val="AF9AC9"/>
            </a:solidFill>
          </p:spPr>
          <p:txBody>
            <a:bodyPr/>
            <a:lstStyle/>
            <a:p>
              <a:endParaRPr lang="en-GB"/>
            </a:p>
          </p:txBody>
        </p:sp>
      </p:grpSp>
      <p:grpSp>
        <p:nvGrpSpPr>
          <p:cNvPr id="11" name="Group 11">
            <a:extLst>
              <a:ext uri="{FF2B5EF4-FFF2-40B4-BE49-F238E27FC236}">
                <a16:creationId xmlns:a16="http://schemas.microsoft.com/office/drawing/2014/main" id="{5B42E625-98BE-6AFB-490B-03A8BBF93217}"/>
              </a:ext>
            </a:extLst>
          </p:cNvPr>
          <p:cNvGrpSpPr/>
          <p:nvPr/>
        </p:nvGrpSpPr>
        <p:grpSpPr>
          <a:xfrm>
            <a:off x="5188228" y="1555599"/>
            <a:ext cx="191571" cy="191571"/>
            <a:chOff x="0" y="0"/>
            <a:chExt cx="255428" cy="255428"/>
          </a:xfrm>
        </p:grpSpPr>
        <p:sp>
          <p:nvSpPr>
            <p:cNvPr id="12" name="Freeform 12">
              <a:extLst>
                <a:ext uri="{FF2B5EF4-FFF2-40B4-BE49-F238E27FC236}">
                  <a16:creationId xmlns:a16="http://schemas.microsoft.com/office/drawing/2014/main" id="{4F8B8B6E-AE28-B503-161F-ACD4A0C9C705}"/>
                </a:ext>
              </a:extLst>
            </p:cNvPr>
            <p:cNvSpPr/>
            <p:nvPr/>
          </p:nvSpPr>
          <p:spPr>
            <a:xfrm>
              <a:off x="0" y="0"/>
              <a:ext cx="255524" cy="255397"/>
            </a:xfrm>
            <a:custGeom>
              <a:avLst/>
              <a:gdLst/>
              <a:ahLst/>
              <a:cxnLst/>
              <a:rect l="l" t="t" r="r" b="b"/>
              <a:pathLst>
                <a:path w="255524" h="255397">
                  <a:moveTo>
                    <a:pt x="127762" y="37719"/>
                  </a:moveTo>
                  <a:cubicBezTo>
                    <a:pt x="177419" y="37719"/>
                    <a:pt x="217678" y="77978"/>
                    <a:pt x="217678" y="127635"/>
                  </a:cubicBezTo>
                  <a:cubicBezTo>
                    <a:pt x="217678" y="177292"/>
                    <a:pt x="177419" y="217551"/>
                    <a:pt x="127762" y="217551"/>
                  </a:cubicBezTo>
                  <a:cubicBezTo>
                    <a:pt x="78105" y="217551"/>
                    <a:pt x="37846" y="177292"/>
                    <a:pt x="37846" y="127635"/>
                  </a:cubicBezTo>
                  <a:cubicBezTo>
                    <a:pt x="37846" y="77978"/>
                    <a:pt x="78105" y="37719"/>
                    <a:pt x="127762" y="37719"/>
                  </a:cubicBezTo>
                  <a:moveTo>
                    <a:pt x="127762" y="0"/>
                  </a:moveTo>
                  <a:cubicBezTo>
                    <a:pt x="57150" y="0"/>
                    <a:pt x="0" y="57150"/>
                    <a:pt x="0" y="127762"/>
                  </a:cubicBezTo>
                  <a:cubicBezTo>
                    <a:pt x="0" y="198374"/>
                    <a:pt x="57150" y="255397"/>
                    <a:pt x="127762" y="255397"/>
                  </a:cubicBezTo>
                  <a:cubicBezTo>
                    <a:pt x="198374" y="255397"/>
                    <a:pt x="255524" y="198247"/>
                    <a:pt x="255524" y="127635"/>
                  </a:cubicBezTo>
                  <a:cubicBezTo>
                    <a:pt x="255524" y="57023"/>
                    <a:pt x="198247" y="0"/>
                    <a:pt x="127762" y="0"/>
                  </a:cubicBezTo>
                  <a:close/>
                </a:path>
              </a:pathLst>
            </a:custGeom>
            <a:solidFill>
              <a:srgbClr val="AF9AC9"/>
            </a:solidFill>
          </p:spPr>
          <p:txBody>
            <a:bodyPr/>
            <a:lstStyle/>
            <a:p>
              <a:endParaRPr lang="en-GB"/>
            </a:p>
          </p:txBody>
        </p:sp>
      </p:grpSp>
      <p:grpSp>
        <p:nvGrpSpPr>
          <p:cNvPr id="13" name="Group 13">
            <a:extLst>
              <a:ext uri="{FF2B5EF4-FFF2-40B4-BE49-F238E27FC236}">
                <a16:creationId xmlns:a16="http://schemas.microsoft.com/office/drawing/2014/main" id="{CFABB9C1-9701-2D58-241B-4FFD9BD571E0}"/>
              </a:ext>
            </a:extLst>
          </p:cNvPr>
          <p:cNvGrpSpPr/>
          <p:nvPr/>
        </p:nvGrpSpPr>
        <p:grpSpPr>
          <a:xfrm>
            <a:off x="16254637" y="8455020"/>
            <a:ext cx="227304" cy="227304"/>
            <a:chOff x="0" y="0"/>
            <a:chExt cx="303072" cy="303072"/>
          </a:xfrm>
        </p:grpSpPr>
        <p:sp>
          <p:nvSpPr>
            <p:cNvPr id="14" name="Freeform 14">
              <a:extLst>
                <a:ext uri="{FF2B5EF4-FFF2-40B4-BE49-F238E27FC236}">
                  <a16:creationId xmlns:a16="http://schemas.microsoft.com/office/drawing/2014/main" id="{B89171C8-34C6-0A8A-AABA-90229D892E95}"/>
                </a:ext>
              </a:extLst>
            </p:cNvPr>
            <p:cNvSpPr/>
            <p:nvPr/>
          </p:nvSpPr>
          <p:spPr>
            <a:xfrm>
              <a:off x="0" y="0"/>
              <a:ext cx="303022" cy="303022"/>
            </a:xfrm>
            <a:custGeom>
              <a:avLst/>
              <a:gdLst/>
              <a:ahLst/>
              <a:cxnLst/>
              <a:rect l="l" t="t" r="r" b="b"/>
              <a:pathLst>
                <a:path w="303022" h="303022">
                  <a:moveTo>
                    <a:pt x="282448" y="130937"/>
                  </a:moveTo>
                  <a:lnTo>
                    <a:pt x="172085" y="130937"/>
                  </a:lnTo>
                  <a:lnTo>
                    <a:pt x="172085" y="20574"/>
                  </a:lnTo>
                  <a:cubicBezTo>
                    <a:pt x="172085" y="9271"/>
                    <a:pt x="162941" y="0"/>
                    <a:pt x="151511" y="0"/>
                  </a:cubicBezTo>
                  <a:cubicBezTo>
                    <a:pt x="140081" y="0"/>
                    <a:pt x="130937" y="9271"/>
                    <a:pt x="130937" y="20574"/>
                  </a:cubicBezTo>
                  <a:lnTo>
                    <a:pt x="130937" y="130937"/>
                  </a:lnTo>
                  <a:lnTo>
                    <a:pt x="20574" y="130937"/>
                  </a:lnTo>
                  <a:cubicBezTo>
                    <a:pt x="9271" y="130937"/>
                    <a:pt x="0" y="140208"/>
                    <a:pt x="0" y="151511"/>
                  </a:cubicBezTo>
                  <a:cubicBezTo>
                    <a:pt x="0" y="162814"/>
                    <a:pt x="9271" y="172085"/>
                    <a:pt x="20574" y="172085"/>
                  </a:cubicBezTo>
                  <a:lnTo>
                    <a:pt x="130937" y="172085"/>
                  </a:lnTo>
                  <a:lnTo>
                    <a:pt x="130937" y="282448"/>
                  </a:lnTo>
                  <a:cubicBezTo>
                    <a:pt x="130937" y="293751"/>
                    <a:pt x="140208" y="303022"/>
                    <a:pt x="151511" y="303022"/>
                  </a:cubicBezTo>
                  <a:cubicBezTo>
                    <a:pt x="162814" y="303022"/>
                    <a:pt x="172085" y="293751"/>
                    <a:pt x="172085" y="282448"/>
                  </a:cubicBezTo>
                  <a:lnTo>
                    <a:pt x="172085" y="172085"/>
                  </a:lnTo>
                  <a:lnTo>
                    <a:pt x="282448" y="172085"/>
                  </a:lnTo>
                  <a:cubicBezTo>
                    <a:pt x="293751" y="172085"/>
                    <a:pt x="303022" y="162814"/>
                    <a:pt x="303022" y="151511"/>
                  </a:cubicBezTo>
                  <a:cubicBezTo>
                    <a:pt x="303022" y="140208"/>
                    <a:pt x="293751" y="130937"/>
                    <a:pt x="282448" y="130937"/>
                  </a:cubicBezTo>
                  <a:close/>
                </a:path>
              </a:pathLst>
            </a:custGeom>
            <a:solidFill>
              <a:srgbClr val="AF9AC9"/>
            </a:solidFill>
          </p:spPr>
          <p:txBody>
            <a:bodyPr/>
            <a:lstStyle/>
            <a:p>
              <a:endParaRPr lang="en-GB"/>
            </a:p>
          </p:txBody>
        </p:sp>
      </p:grpSp>
      <p:grpSp>
        <p:nvGrpSpPr>
          <p:cNvPr id="15" name="Group 15">
            <a:extLst>
              <a:ext uri="{FF2B5EF4-FFF2-40B4-BE49-F238E27FC236}">
                <a16:creationId xmlns:a16="http://schemas.microsoft.com/office/drawing/2014/main" id="{724E396D-5BC0-AEF4-6DE2-DB9E1C7B8035}"/>
              </a:ext>
            </a:extLst>
          </p:cNvPr>
          <p:cNvGrpSpPr/>
          <p:nvPr/>
        </p:nvGrpSpPr>
        <p:grpSpPr>
          <a:xfrm>
            <a:off x="16867762" y="9145138"/>
            <a:ext cx="162938" cy="162938"/>
            <a:chOff x="0" y="0"/>
            <a:chExt cx="217251" cy="217251"/>
          </a:xfrm>
        </p:grpSpPr>
        <p:sp>
          <p:nvSpPr>
            <p:cNvPr id="16" name="Freeform 16">
              <a:extLst>
                <a:ext uri="{FF2B5EF4-FFF2-40B4-BE49-F238E27FC236}">
                  <a16:creationId xmlns:a16="http://schemas.microsoft.com/office/drawing/2014/main" id="{0FBD14F1-9863-BBFA-36AF-6D82FAF069DD}"/>
                </a:ext>
              </a:extLst>
            </p:cNvPr>
            <p:cNvSpPr/>
            <p:nvPr/>
          </p:nvSpPr>
          <p:spPr>
            <a:xfrm>
              <a:off x="0" y="0"/>
              <a:ext cx="217170" cy="217170"/>
            </a:xfrm>
            <a:custGeom>
              <a:avLst/>
              <a:gdLst/>
              <a:ahLst/>
              <a:cxnLst/>
              <a:rect l="l" t="t" r="r" b="b"/>
              <a:pathLst>
                <a:path w="217170" h="217170">
                  <a:moveTo>
                    <a:pt x="108585" y="32131"/>
                  </a:moveTo>
                  <a:cubicBezTo>
                    <a:pt x="150876" y="32131"/>
                    <a:pt x="185166" y="66421"/>
                    <a:pt x="185166" y="108712"/>
                  </a:cubicBezTo>
                  <a:cubicBezTo>
                    <a:pt x="185166" y="151003"/>
                    <a:pt x="150876" y="185293"/>
                    <a:pt x="108585" y="185293"/>
                  </a:cubicBezTo>
                  <a:cubicBezTo>
                    <a:pt x="66294" y="185293"/>
                    <a:pt x="32004" y="151003"/>
                    <a:pt x="32004" y="108712"/>
                  </a:cubicBezTo>
                  <a:cubicBezTo>
                    <a:pt x="32004" y="66421"/>
                    <a:pt x="66294" y="32258"/>
                    <a:pt x="108585" y="32131"/>
                  </a:cubicBezTo>
                  <a:moveTo>
                    <a:pt x="108585" y="0"/>
                  </a:moveTo>
                  <a:cubicBezTo>
                    <a:pt x="48641" y="0"/>
                    <a:pt x="0" y="48641"/>
                    <a:pt x="0" y="108585"/>
                  </a:cubicBezTo>
                  <a:cubicBezTo>
                    <a:pt x="0" y="168529"/>
                    <a:pt x="48641" y="217170"/>
                    <a:pt x="108585" y="217170"/>
                  </a:cubicBezTo>
                  <a:cubicBezTo>
                    <a:pt x="168529" y="217170"/>
                    <a:pt x="217170" y="168529"/>
                    <a:pt x="217170" y="108585"/>
                  </a:cubicBezTo>
                  <a:cubicBezTo>
                    <a:pt x="217170" y="48641"/>
                    <a:pt x="168656" y="0"/>
                    <a:pt x="108585" y="0"/>
                  </a:cubicBezTo>
                  <a:close/>
                </a:path>
              </a:pathLst>
            </a:custGeom>
            <a:solidFill>
              <a:srgbClr val="AF9AC9"/>
            </a:solidFill>
          </p:spPr>
          <p:txBody>
            <a:bodyPr/>
            <a:lstStyle/>
            <a:p>
              <a:endParaRPr lang="en-GB"/>
            </a:p>
          </p:txBody>
        </p:sp>
      </p:grpSp>
      <p:grpSp>
        <p:nvGrpSpPr>
          <p:cNvPr id="17" name="Group 17">
            <a:extLst>
              <a:ext uri="{FF2B5EF4-FFF2-40B4-BE49-F238E27FC236}">
                <a16:creationId xmlns:a16="http://schemas.microsoft.com/office/drawing/2014/main" id="{BCB85993-D847-3656-DF0C-A8B89D2AD1B2}"/>
              </a:ext>
            </a:extLst>
          </p:cNvPr>
          <p:cNvGrpSpPr/>
          <p:nvPr/>
        </p:nvGrpSpPr>
        <p:grpSpPr>
          <a:xfrm>
            <a:off x="15831432" y="9357043"/>
            <a:ext cx="143638" cy="143639"/>
            <a:chOff x="0" y="0"/>
            <a:chExt cx="191517" cy="191519"/>
          </a:xfrm>
        </p:grpSpPr>
        <p:sp>
          <p:nvSpPr>
            <p:cNvPr id="18" name="Freeform 18">
              <a:extLst>
                <a:ext uri="{FF2B5EF4-FFF2-40B4-BE49-F238E27FC236}">
                  <a16:creationId xmlns:a16="http://schemas.microsoft.com/office/drawing/2014/main" id="{68F72AC6-0AEA-6888-36DF-AB23361BD4C1}"/>
                </a:ext>
              </a:extLst>
            </p:cNvPr>
            <p:cNvSpPr/>
            <p:nvPr/>
          </p:nvSpPr>
          <p:spPr>
            <a:xfrm>
              <a:off x="0" y="0"/>
              <a:ext cx="191516" cy="191516"/>
            </a:xfrm>
            <a:custGeom>
              <a:avLst/>
              <a:gdLst/>
              <a:ahLst/>
              <a:cxnLst/>
              <a:rect l="l" t="t" r="r" b="b"/>
              <a:pathLst>
                <a:path w="191516" h="191516">
                  <a:moveTo>
                    <a:pt x="191516" y="95758"/>
                  </a:moveTo>
                  <a:cubicBezTo>
                    <a:pt x="191516" y="148590"/>
                    <a:pt x="148590" y="191516"/>
                    <a:pt x="95758" y="191516"/>
                  </a:cubicBezTo>
                  <a:cubicBezTo>
                    <a:pt x="42926" y="191516"/>
                    <a:pt x="0" y="148590"/>
                    <a:pt x="0" y="95758"/>
                  </a:cubicBezTo>
                  <a:cubicBezTo>
                    <a:pt x="0" y="42926"/>
                    <a:pt x="42926" y="0"/>
                    <a:pt x="95758" y="0"/>
                  </a:cubicBezTo>
                  <a:cubicBezTo>
                    <a:pt x="148590" y="0"/>
                    <a:pt x="191516" y="42926"/>
                    <a:pt x="191516" y="95758"/>
                  </a:cubicBezTo>
                  <a:close/>
                </a:path>
              </a:pathLst>
            </a:custGeom>
            <a:solidFill>
              <a:srgbClr val="AF9AC9"/>
            </a:solidFill>
          </p:spPr>
          <p:txBody>
            <a:bodyPr/>
            <a:lstStyle/>
            <a:p>
              <a:endParaRPr lang="en-GB"/>
            </a:p>
          </p:txBody>
        </p:sp>
      </p:grpSp>
      <p:sp>
        <p:nvSpPr>
          <p:cNvPr id="19" name="Freeform 19" descr="A logo with text on it  AI-generated content may be incorrect.">
            <a:extLst>
              <a:ext uri="{FF2B5EF4-FFF2-40B4-BE49-F238E27FC236}">
                <a16:creationId xmlns:a16="http://schemas.microsoft.com/office/drawing/2014/main" id="{BB5CFEB1-0101-7FC9-EA62-8ADC937ECA5F}"/>
              </a:ext>
            </a:extLst>
          </p:cNvPr>
          <p:cNvSpPr/>
          <p:nvPr/>
        </p:nvSpPr>
        <p:spPr>
          <a:xfrm>
            <a:off x="1026287" y="636143"/>
            <a:ext cx="4041565" cy="1838912"/>
          </a:xfrm>
          <a:custGeom>
            <a:avLst/>
            <a:gdLst/>
            <a:ahLst/>
            <a:cxnLst/>
            <a:rect l="l" t="t" r="r" b="b"/>
            <a:pathLst>
              <a:path w="4041565" h="1838912">
                <a:moveTo>
                  <a:pt x="0" y="0"/>
                </a:moveTo>
                <a:lnTo>
                  <a:pt x="4041565" y="0"/>
                </a:lnTo>
                <a:lnTo>
                  <a:pt x="4041565" y="1838912"/>
                </a:lnTo>
                <a:lnTo>
                  <a:pt x="0" y="1838912"/>
                </a:lnTo>
                <a:lnTo>
                  <a:pt x="0" y="0"/>
                </a:lnTo>
                <a:close/>
              </a:path>
            </a:pathLst>
          </a:custGeom>
          <a:blipFill>
            <a:blip r:embed="rId2"/>
            <a:stretch>
              <a:fillRect l="-79" r="-79"/>
            </a:stretch>
          </a:blipFill>
        </p:spPr>
        <p:txBody>
          <a:bodyPr/>
          <a:lstStyle/>
          <a:p>
            <a:endParaRPr lang="en-GB"/>
          </a:p>
        </p:txBody>
      </p:sp>
    </p:spTree>
    <p:extLst>
      <p:ext uri="{BB962C8B-B14F-4D97-AF65-F5344CB8AC3E}">
        <p14:creationId xmlns:p14="http://schemas.microsoft.com/office/powerpoint/2010/main" val="1453802639"/>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31507" y="5584284"/>
            <a:ext cx="6282385" cy="7264379"/>
          </a:xfrm>
          <a:custGeom>
            <a:avLst/>
            <a:gdLst/>
            <a:ahLst/>
            <a:cxnLst/>
            <a:rect l="l" t="t" r="r" b="b"/>
            <a:pathLst>
              <a:path w="6282385" h="7264379">
                <a:moveTo>
                  <a:pt x="0" y="0"/>
                </a:moveTo>
                <a:lnTo>
                  <a:pt x="6282385" y="0"/>
                </a:lnTo>
                <a:lnTo>
                  <a:pt x="6282385" y="7264379"/>
                </a:lnTo>
                <a:lnTo>
                  <a:pt x="0" y="72643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15981569" y="4174765"/>
            <a:ext cx="3229375" cy="3269480"/>
          </a:xfrm>
          <a:custGeom>
            <a:avLst/>
            <a:gdLst/>
            <a:ahLst/>
            <a:cxnLst/>
            <a:rect l="l" t="t" r="r" b="b"/>
            <a:pathLst>
              <a:path w="3229375" h="3269480">
                <a:moveTo>
                  <a:pt x="0" y="0"/>
                </a:moveTo>
                <a:lnTo>
                  <a:pt x="3229375" y="0"/>
                </a:lnTo>
                <a:lnTo>
                  <a:pt x="3229375" y="3269480"/>
                </a:lnTo>
                <a:lnTo>
                  <a:pt x="0" y="32694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flipV="1">
            <a:off x="1859990" y="8575315"/>
            <a:ext cx="2898648" cy="1711685"/>
          </a:xfrm>
          <a:custGeom>
            <a:avLst/>
            <a:gdLst/>
            <a:ahLst/>
            <a:cxnLst/>
            <a:rect l="l" t="t" r="r" b="b"/>
            <a:pathLst>
              <a:path w="2898648" h="1711685">
                <a:moveTo>
                  <a:pt x="0" y="1711685"/>
                </a:moveTo>
                <a:lnTo>
                  <a:pt x="2898648" y="1711685"/>
                </a:lnTo>
                <a:lnTo>
                  <a:pt x="2898648" y="0"/>
                </a:lnTo>
                <a:lnTo>
                  <a:pt x="0" y="0"/>
                </a:lnTo>
                <a:lnTo>
                  <a:pt x="0" y="1711685"/>
                </a:lnTo>
                <a:close/>
              </a:path>
            </a:pathLst>
          </a:custGeom>
          <a:blipFill>
            <a:blip r:embed="rId6"/>
            <a:stretch>
              <a:fillRect b="-69344"/>
            </a:stretch>
          </a:blipFill>
        </p:spPr>
        <p:txBody>
          <a:bodyPr/>
          <a:lstStyle/>
          <a:p>
            <a:endParaRPr lang="en-GB"/>
          </a:p>
        </p:txBody>
      </p:sp>
      <p:sp>
        <p:nvSpPr>
          <p:cNvPr id="5" name="Freeform 5"/>
          <p:cNvSpPr/>
          <p:nvPr/>
        </p:nvSpPr>
        <p:spPr>
          <a:xfrm>
            <a:off x="297137" y="334213"/>
            <a:ext cx="1209423" cy="1312664"/>
          </a:xfrm>
          <a:custGeom>
            <a:avLst/>
            <a:gdLst/>
            <a:ahLst/>
            <a:cxnLst/>
            <a:rect l="l" t="t" r="r" b="b"/>
            <a:pathLst>
              <a:path w="1209423" h="1312664">
                <a:moveTo>
                  <a:pt x="0" y="0"/>
                </a:moveTo>
                <a:lnTo>
                  <a:pt x="1209423" y="0"/>
                </a:lnTo>
                <a:lnTo>
                  <a:pt x="1209423" y="1312664"/>
                </a:lnTo>
                <a:lnTo>
                  <a:pt x="0" y="1312664"/>
                </a:lnTo>
                <a:lnTo>
                  <a:pt x="0" y="0"/>
                </a:lnTo>
                <a:close/>
              </a:path>
            </a:pathLst>
          </a:custGeom>
          <a:blipFill>
            <a:blip r:embed="rId7"/>
            <a:stretch>
              <a:fillRect/>
            </a:stretch>
          </a:blipFill>
        </p:spPr>
        <p:txBody>
          <a:bodyPr/>
          <a:lstStyle/>
          <a:p>
            <a:endParaRPr lang="en-GB"/>
          </a:p>
        </p:txBody>
      </p:sp>
      <p:sp>
        <p:nvSpPr>
          <p:cNvPr id="6" name="Freeform 6"/>
          <p:cNvSpPr/>
          <p:nvPr/>
        </p:nvSpPr>
        <p:spPr>
          <a:xfrm>
            <a:off x="16404722" y="421238"/>
            <a:ext cx="1518647" cy="607462"/>
          </a:xfrm>
          <a:custGeom>
            <a:avLst/>
            <a:gdLst/>
            <a:ahLst/>
            <a:cxnLst/>
            <a:rect l="l" t="t" r="r" b="b"/>
            <a:pathLst>
              <a:path w="1518647" h="607462">
                <a:moveTo>
                  <a:pt x="0" y="0"/>
                </a:moveTo>
                <a:lnTo>
                  <a:pt x="1518647" y="0"/>
                </a:lnTo>
                <a:lnTo>
                  <a:pt x="1518647" y="607462"/>
                </a:lnTo>
                <a:lnTo>
                  <a:pt x="0" y="607462"/>
                </a:lnTo>
                <a:lnTo>
                  <a:pt x="0" y="0"/>
                </a:lnTo>
                <a:close/>
              </a:path>
            </a:pathLst>
          </a:custGeom>
          <a:blipFill>
            <a:blip r:embed="rId8"/>
            <a:stretch>
              <a:fillRect/>
            </a:stretch>
          </a:blipFill>
        </p:spPr>
        <p:txBody>
          <a:bodyPr/>
          <a:lstStyle/>
          <a:p>
            <a:endParaRPr lang="en-GB"/>
          </a:p>
        </p:txBody>
      </p:sp>
      <p:grpSp>
        <p:nvGrpSpPr>
          <p:cNvPr id="7" name="Group 7"/>
          <p:cNvGrpSpPr>
            <a:grpSpLocks noChangeAspect="1"/>
          </p:cNvGrpSpPr>
          <p:nvPr/>
        </p:nvGrpSpPr>
        <p:grpSpPr>
          <a:xfrm>
            <a:off x="7120419" y="4692086"/>
            <a:ext cx="4261304" cy="4471359"/>
            <a:chOff x="0" y="0"/>
            <a:chExt cx="2840863" cy="2980906"/>
          </a:xfrm>
        </p:grpSpPr>
        <p:sp>
          <p:nvSpPr>
            <p:cNvPr id="8" name="Freeform 8"/>
            <p:cNvSpPr/>
            <p:nvPr/>
          </p:nvSpPr>
          <p:spPr>
            <a:xfrm>
              <a:off x="83566" y="165862"/>
              <a:ext cx="2001266" cy="2731389"/>
            </a:xfrm>
            <a:custGeom>
              <a:avLst/>
              <a:gdLst/>
              <a:ahLst/>
              <a:cxnLst/>
              <a:rect l="l" t="t" r="r" b="b"/>
              <a:pathLst>
                <a:path w="2001266" h="2731389">
                  <a:moveTo>
                    <a:pt x="1951863" y="778891"/>
                  </a:moveTo>
                  <a:cubicBezTo>
                    <a:pt x="1929384" y="847471"/>
                    <a:pt x="1900809" y="915924"/>
                    <a:pt x="1872488" y="983488"/>
                  </a:cubicBezTo>
                  <a:cubicBezTo>
                    <a:pt x="1811528" y="1128649"/>
                    <a:pt x="1753870" y="1265809"/>
                    <a:pt x="1753870" y="1402334"/>
                  </a:cubicBezTo>
                  <a:cubicBezTo>
                    <a:pt x="1753870" y="1537462"/>
                    <a:pt x="1764411" y="1661541"/>
                    <a:pt x="1773682" y="1771142"/>
                  </a:cubicBezTo>
                  <a:cubicBezTo>
                    <a:pt x="1781175" y="1859534"/>
                    <a:pt x="1788287" y="1942973"/>
                    <a:pt x="1788287" y="2015871"/>
                  </a:cubicBezTo>
                  <a:lnTo>
                    <a:pt x="1788287" y="2022729"/>
                  </a:lnTo>
                  <a:cubicBezTo>
                    <a:pt x="1790954" y="2158873"/>
                    <a:pt x="1781302" y="2295144"/>
                    <a:pt x="1759585" y="2429510"/>
                  </a:cubicBezTo>
                  <a:cubicBezTo>
                    <a:pt x="1739011" y="2535809"/>
                    <a:pt x="1697482" y="2662682"/>
                    <a:pt x="1616456" y="2662682"/>
                  </a:cubicBezTo>
                  <a:cubicBezTo>
                    <a:pt x="1550162" y="2662682"/>
                    <a:pt x="1502029" y="2590419"/>
                    <a:pt x="1473200" y="2447925"/>
                  </a:cubicBezTo>
                  <a:cubicBezTo>
                    <a:pt x="1450340" y="2308098"/>
                    <a:pt x="1440688" y="2166366"/>
                    <a:pt x="1444498" y="2024761"/>
                  </a:cubicBezTo>
                  <a:lnTo>
                    <a:pt x="1444498" y="2015744"/>
                  </a:lnTo>
                  <a:cubicBezTo>
                    <a:pt x="1444498" y="1863852"/>
                    <a:pt x="1444498" y="1401572"/>
                    <a:pt x="1031748" y="1401572"/>
                  </a:cubicBezTo>
                  <a:cubicBezTo>
                    <a:pt x="618998" y="1401572"/>
                    <a:pt x="618998" y="1863852"/>
                    <a:pt x="618998" y="2015744"/>
                  </a:cubicBezTo>
                  <a:lnTo>
                    <a:pt x="618998" y="2024761"/>
                  </a:lnTo>
                  <a:cubicBezTo>
                    <a:pt x="622808" y="2166366"/>
                    <a:pt x="613156" y="2308098"/>
                    <a:pt x="590296" y="2447925"/>
                  </a:cubicBezTo>
                  <a:cubicBezTo>
                    <a:pt x="561467" y="2590419"/>
                    <a:pt x="513334" y="2662682"/>
                    <a:pt x="447040" y="2662682"/>
                  </a:cubicBezTo>
                  <a:cubicBezTo>
                    <a:pt x="366014" y="2662682"/>
                    <a:pt x="324485" y="2535936"/>
                    <a:pt x="303911" y="2429510"/>
                  </a:cubicBezTo>
                  <a:cubicBezTo>
                    <a:pt x="282067" y="2295017"/>
                    <a:pt x="272542" y="2158873"/>
                    <a:pt x="275209" y="2022729"/>
                  </a:cubicBezTo>
                  <a:lnTo>
                    <a:pt x="275209" y="2015871"/>
                  </a:lnTo>
                  <a:cubicBezTo>
                    <a:pt x="275209" y="1942973"/>
                    <a:pt x="282321" y="1859534"/>
                    <a:pt x="289814" y="1771142"/>
                  </a:cubicBezTo>
                  <a:cubicBezTo>
                    <a:pt x="299085" y="1661541"/>
                    <a:pt x="309626" y="1537462"/>
                    <a:pt x="309626" y="1402334"/>
                  </a:cubicBezTo>
                  <a:cubicBezTo>
                    <a:pt x="309626" y="1265809"/>
                    <a:pt x="252095" y="1128649"/>
                    <a:pt x="191135" y="983488"/>
                  </a:cubicBezTo>
                  <a:cubicBezTo>
                    <a:pt x="131064" y="840359"/>
                    <a:pt x="68834" y="692277"/>
                    <a:pt x="68834" y="550291"/>
                  </a:cubicBezTo>
                  <a:cubicBezTo>
                    <a:pt x="68834" y="319913"/>
                    <a:pt x="168148" y="73787"/>
                    <a:pt x="447040" y="73787"/>
                  </a:cubicBezTo>
                  <a:cubicBezTo>
                    <a:pt x="539242" y="70612"/>
                    <a:pt x="630555" y="92202"/>
                    <a:pt x="711708" y="135763"/>
                  </a:cubicBezTo>
                  <a:cubicBezTo>
                    <a:pt x="810260" y="187452"/>
                    <a:pt x="920369" y="213106"/>
                    <a:pt x="1031621" y="210185"/>
                  </a:cubicBezTo>
                  <a:cubicBezTo>
                    <a:pt x="1142873" y="213106"/>
                    <a:pt x="1252982" y="187452"/>
                    <a:pt x="1351534" y="135763"/>
                  </a:cubicBezTo>
                  <a:cubicBezTo>
                    <a:pt x="1432687" y="92202"/>
                    <a:pt x="1524127" y="70612"/>
                    <a:pt x="1616202" y="73787"/>
                  </a:cubicBezTo>
                  <a:cubicBezTo>
                    <a:pt x="1740535" y="68580"/>
                    <a:pt x="1857375" y="133223"/>
                    <a:pt x="1919097" y="241300"/>
                  </a:cubicBezTo>
                  <a:cubicBezTo>
                    <a:pt x="1935480" y="223647"/>
                    <a:pt x="1951101" y="205232"/>
                    <a:pt x="1965833" y="185801"/>
                  </a:cubicBezTo>
                  <a:cubicBezTo>
                    <a:pt x="1888998" y="68580"/>
                    <a:pt x="1756283" y="0"/>
                    <a:pt x="1616202" y="4826"/>
                  </a:cubicBezTo>
                  <a:cubicBezTo>
                    <a:pt x="1316990" y="4826"/>
                    <a:pt x="1327277" y="141097"/>
                    <a:pt x="1031494" y="141097"/>
                  </a:cubicBezTo>
                  <a:cubicBezTo>
                    <a:pt x="735711" y="141097"/>
                    <a:pt x="746252" y="4826"/>
                    <a:pt x="447167" y="4826"/>
                  </a:cubicBezTo>
                  <a:cubicBezTo>
                    <a:pt x="148082" y="4826"/>
                    <a:pt x="0" y="250317"/>
                    <a:pt x="0" y="550291"/>
                  </a:cubicBezTo>
                  <a:cubicBezTo>
                    <a:pt x="0" y="850265"/>
                    <a:pt x="240792" y="1146683"/>
                    <a:pt x="240792" y="1402334"/>
                  </a:cubicBezTo>
                  <a:cubicBezTo>
                    <a:pt x="240792" y="1644269"/>
                    <a:pt x="206375" y="1848739"/>
                    <a:pt x="206375" y="2015744"/>
                  </a:cubicBezTo>
                  <a:cubicBezTo>
                    <a:pt x="206375" y="2182749"/>
                    <a:pt x="202946" y="2731389"/>
                    <a:pt x="447167" y="2731389"/>
                  </a:cubicBezTo>
                  <a:cubicBezTo>
                    <a:pt x="691388" y="2731389"/>
                    <a:pt x="687959" y="2233803"/>
                    <a:pt x="687959" y="2015744"/>
                  </a:cubicBezTo>
                  <a:cubicBezTo>
                    <a:pt x="687959" y="1797685"/>
                    <a:pt x="715518" y="1470406"/>
                    <a:pt x="1031875" y="1470406"/>
                  </a:cubicBezTo>
                  <a:cubicBezTo>
                    <a:pt x="1348232" y="1470406"/>
                    <a:pt x="1375791" y="1797558"/>
                    <a:pt x="1375791" y="2015744"/>
                  </a:cubicBezTo>
                  <a:cubicBezTo>
                    <a:pt x="1375791" y="2233930"/>
                    <a:pt x="1372362" y="2731389"/>
                    <a:pt x="1616583" y="2731389"/>
                  </a:cubicBezTo>
                  <a:cubicBezTo>
                    <a:pt x="1860804" y="2731389"/>
                    <a:pt x="1857375" y="2182749"/>
                    <a:pt x="1857375" y="2015744"/>
                  </a:cubicBezTo>
                  <a:cubicBezTo>
                    <a:pt x="1857375" y="1848739"/>
                    <a:pt x="1822958" y="1644269"/>
                    <a:pt x="1822958" y="1402334"/>
                  </a:cubicBezTo>
                  <a:cubicBezTo>
                    <a:pt x="1822958" y="1231773"/>
                    <a:pt x="1929892" y="1043051"/>
                    <a:pt x="2001266" y="847217"/>
                  </a:cubicBezTo>
                  <a:cubicBezTo>
                    <a:pt x="1986153" y="823595"/>
                    <a:pt x="1969643" y="800735"/>
                    <a:pt x="1951990" y="778891"/>
                  </a:cubicBezTo>
                  <a:close/>
                </a:path>
              </a:pathLst>
            </a:custGeom>
            <a:solidFill>
              <a:srgbClr val="000000"/>
            </a:solidFill>
          </p:spPr>
          <p:txBody>
            <a:bodyPr/>
            <a:lstStyle/>
            <a:p>
              <a:endParaRPr lang="en-GB"/>
            </a:p>
          </p:txBody>
        </p:sp>
        <p:sp>
          <p:nvSpPr>
            <p:cNvPr id="9" name="Freeform 9"/>
            <p:cNvSpPr/>
            <p:nvPr/>
          </p:nvSpPr>
          <p:spPr>
            <a:xfrm>
              <a:off x="63500" y="145542"/>
              <a:ext cx="2043430" cy="2771775"/>
            </a:xfrm>
            <a:custGeom>
              <a:avLst/>
              <a:gdLst/>
              <a:ahLst/>
              <a:cxnLst/>
              <a:rect l="l" t="t" r="r" b="b"/>
              <a:pathLst>
                <a:path w="2043430" h="2771775">
                  <a:moveTo>
                    <a:pt x="1990979" y="805434"/>
                  </a:moveTo>
                  <a:cubicBezTo>
                    <a:pt x="1968119" y="874776"/>
                    <a:pt x="1939290" y="944118"/>
                    <a:pt x="1910969" y="1011428"/>
                  </a:cubicBezTo>
                  <a:lnTo>
                    <a:pt x="1910969" y="1011428"/>
                  </a:lnTo>
                  <a:lnTo>
                    <a:pt x="1910969" y="1011428"/>
                  </a:lnTo>
                  <a:cubicBezTo>
                    <a:pt x="1849628" y="1157605"/>
                    <a:pt x="1794002" y="1290828"/>
                    <a:pt x="1794002" y="1422527"/>
                  </a:cubicBezTo>
                  <a:lnTo>
                    <a:pt x="1773936" y="1422527"/>
                  </a:lnTo>
                  <a:lnTo>
                    <a:pt x="1794002" y="1422527"/>
                  </a:lnTo>
                  <a:cubicBezTo>
                    <a:pt x="1794002" y="1556639"/>
                    <a:pt x="1804416" y="1679956"/>
                    <a:pt x="1813814" y="1789557"/>
                  </a:cubicBezTo>
                  <a:lnTo>
                    <a:pt x="1813814" y="1789557"/>
                  </a:lnTo>
                  <a:lnTo>
                    <a:pt x="1813814" y="1789557"/>
                  </a:lnTo>
                  <a:cubicBezTo>
                    <a:pt x="1813814" y="1789811"/>
                    <a:pt x="1813814" y="1789938"/>
                    <a:pt x="1813814" y="1790192"/>
                  </a:cubicBezTo>
                  <a:cubicBezTo>
                    <a:pt x="1813814" y="1790446"/>
                    <a:pt x="1813814" y="1790573"/>
                    <a:pt x="1813814" y="1790827"/>
                  </a:cubicBezTo>
                  <a:cubicBezTo>
                    <a:pt x="1821307" y="1878457"/>
                    <a:pt x="1828419" y="1962404"/>
                    <a:pt x="1828419" y="2035937"/>
                  </a:cubicBezTo>
                  <a:lnTo>
                    <a:pt x="1808353" y="2035937"/>
                  </a:lnTo>
                  <a:lnTo>
                    <a:pt x="1828419" y="2035937"/>
                  </a:lnTo>
                  <a:lnTo>
                    <a:pt x="1828419" y="2042795"/>
                  </a:lnTo>
                  <a:lnTo>
                    <a:pt x="1808353" y="2042795"/>
                  </a:lnTo>
                  <a:lnTo>
                    <a:pt x="1828419" y="2042414"/>
                  </a:lnTo>
                  <a:cubicBezTo>
                    <a:pt x="1831086" y="2179828"/>
                    <a:pt x="1821434" y="2317242"/>
                    <a:pt x="1799463" y="2452878"/>
                  </a:cubicBezTo>
                  <a:lnTo>
                    <a:pt x="1799463" y="2453132"/>
                  </a:lnTo>
                  <a:lnTo>
                    <a:pt x="1799463" y="2453386"/>
                  </a:lnTo>
                  <a:cubicBezTo>
                    <a:pt x="1780286" y="2552319"/>
                    <a:pt x="1737487" y="2702814"/>
                    <a:pt x="1636649" y="2702814"/>
                  </a:cubicBezTo>
                  <a:lnTo>
                    <a:pt x="1636649" y="2682748"/>
                  </a:lnTo>
                  <a:lnTo>
                    <a:pt x="1636649" y="2702814"/>
                  </a:lnTo>
                  <a:cubicBezTo>
                    <a:pt x="1552575" y="2702814"/>
                    <a:pt x="1502029" y="2612136"/>
                    <a:pt x="1473708" y="2472055"/>
                  </a:cubicBezTo>
                  <a:lnTo>
                    <a:pt x="1473581" y="2471674"/>
                  </a:lnTo>
                  <a:lnTo>
                    <a:pt x="1473581" y="2471293"/>
                  </a:lnTo>
                  <a:cubicBezTo>
                    <a:pt x="1450467" y="2330196"/>
                    <a:pt x="1440815" y="2187321"/>
                    <a:pt x="1444625" y="2044319"/>
                  </a:cubicBezTo>
                  <a:lnTo>
                    <a:pt x="1464691" y="2044827"/>
                  </a:lnTo>
                  <a:lnTo>
                    <a:pt x="1444625" y="2044827"/>
                  </a:lnTo>
                  <a:lnTo>
                    <a:pt x="1444625" y="2035810"/>
                  </a:lnTo>
                  <a:lnTo>
                    <a:pt x="1464691" y="2035810"/>
                  </a:lnTo>
                  <a:lnTo>
                    <a:pt x="1444625" y="2035810"/>
                  </a:lnTo>
                  <a:cubicBezTo>
                    <a:pt x="1444625" y="1876298"/>
                    <a:pt x="1441450" y="1441704"/>
                    <a:pt x="1051941" y="1441704"/>
                  </a:cubicBezTo>
                  <a:lnTo>
                    <a:pt x="1051941" y="1421638"/>
                  </a:lnTo>
                  <a:lnTo>
                    <a:pt x="1051941" y="1441958"/>
                  </a:lnTo>
                  <a:cubicBezTo>
                    <a:pt x="662432" y="1441958"/>
                    <a:pt x="659257" y="1876552"/>
                    <a:pt x="659257" y="2036064"/>
                  </a:cubicBezTo>
                  <a:lnTo>
                    <a:pt x="639064" y="2036064"/>
                  </a:lnTo>
                  <a:lnTo>
                    <a:pt x="659130" y="2036064"/>
                  </a:lnTo>
                  <a:lnTo>
                    <a:pt x="659130" y="2045081"/>
                  </a:lnTo>
                  <a:lnTo>
                    <a:pt x="639064" y="2045081"/>
                  </a:lnTo>
                  <a:lnTo>
                    <a:pt x="659130" y="2044573"/>
                  </a:lnTo>
                  <a:cubicBezTo>
                    <a:pt x="662940" y="2187448"/>
                    <a:pt x="653288" y="2330450"/>
                    <a:pt x="630174" y="2471547"/>
                  </a:cubicBezTo>
                  <a:lnTo>
                    <a:pt x="630174" y="2471928"/>
                  </a:lnTo>
                  <a:lnTo>
                    <a:pt x="630047" y="2472309"/>
                  </a:lnTo>
                  <a:cubicBezTo>
                    <a:pt x="601726" y="2612390"/>
                    <a:pt x="551180" y="2703068"/>
                    <a:pt x="467106" y="2703068"/>
                  </a:cubicBezTo>
                  <a:lnTo>
                    <a:pt x="467106" y="2683002"/>
                  </a:lnTo>
                  <a:lnTo>
                    <a:pt x="467106" y="2703068"/>
                  </a:lnTo>
                  <a:cubicBezTo>
                    <a:pt x="366141" y="2703068"/>
                    <a:pt x="323469" y="2552573"/>
                    <a:pt x="304292" y="2453640"/>
                  </a:cubicBezTo>
                  <a:lnTo>
                    <a:pt x="304292" y="2453386"/>
                  </a:lnTo>
                  <a:lnTo>
                    <a:pt x="304292" y="2453132"/>
                  </a:lnTo>
                  <a:cubicBezTo>
                    <a:pt x="282321" y="2317496"/>
                    <a:pt x="272542" y="2180082"/>
                    <a:pt x="275336" y="2042668"/>
                  </a:cubicBezTo>
                  <a:lnTo>
                    <a:pt x="295402" y="2043049"/>
                  </a:lnTo>
                  <a:lnTo>
                    <a:pt x="275209" y="2043049"/>
                  </a:lnTo>
                  <a:lnTo>
                    <a:pt x="275209" y="2036191"/>
                  </a:lnTo>
                  <a:lnTo>
                    <a:pt x="295275" y="2036191"/>
                  </a:lnTo>
                  <a:lnTo>
                    <a:pt x="275209" y="2036191"/>
                  </a:lnTo>
                  <a:cubicBezTo>
                    <a:pt x="275209" y="1962531"/>
                    <a:pt x="282321" y="1878330"/>
                    <a:pt x="289814" y="1790446"/>
                  </a:cubicBezTo>
                  <a:cubicBezTo>
                    <a:pt x="289814" y="1790192"/>
                    <a:pt x="289814" y="1790065"/>
                    <a:pt x="289814" y="1789811"/>
                  </a:cubicBezTo>
                  <a:lnTo>
                    <a:pt x="289814" y="1789811"/>
                  </a:lnTo>
                  <a:lnTo>
                    <a:pt x="289814" y="1789811"/>
                  </a:lnTo>
                  <a:cubicBezTo>
                    <a:pt x="299085" y="1680210"/>
                    <a:pt x="309626" y="1556893"/>
                    <a:pt x="309626" y="1422781"/>
                  </a:cubicBezTo>
                  <a:lnTo>
                    <a:pt x="329692" y="1422781"/>
                  </a:lnTo>
                  <a:lnTo>
                    <a:pt x="309626" y="1422781"/>
                  </a:lnTo>
                  <a:cubicBezTo>
                    <a:pt x="309626" y="1291082"/>
                    <a:pt x="254000" y="1157859"/>
                    <a:pt x="192659" y="1011809"/>
                  </a:cubicBezTo>
                  <a:lnTo>
                    <a:pt x="192659" y="1011809"/>
                  </a:lnTo>
                  <a:lnTo>
                    <a:pt x="192659" y="1011682"/>
                  </a:lnTo>
                  <a:lnTo>
                    <a:pt x="192659" y="1011682"/>
                  </a:lnTo>
                  <a:lnTo>
                    <a:pt x="192659" y="1011682"/>
                  </a:lnTo>
                  <a:cubicBezTo>
                    <a:pt x="192659" y="1011555"/>
                    <a:pt x="192659" y="1011555"/>
                    <a:pt x="192532" y="1011428"/>
                  </a:cubicBezTo>
                  <a:cubicBezTo>
                    <a:pt x="192405" y="1011301"/>
                    <a:pt x="192532" y="1011301"/>
                    <a:pt x="192405" y="1011174"/>
                  </a:cubicBezTo>
                  <a:cubicBezTo>
                    <a:pt x="132842" y="869188"/>
                    <a:pt x="68834" y="717423"/>
                    <a:pt x="68834" y="570738"/>
                  </a:cubicBezTo>
                  <a:lnTo>
                    <a:pt x="68834" y="570738"/>
                  </a:lnTo>
                  <a:lnTo>
                    <a:pt x="68834" y="570738"/>
                  </a:lnTo>
                  <a:cubicBezTo>
                    <a:pt x="68834" y="337693"/>
                    <a:pt x="170307" y="74168"/>
                    <a:pt x="467106" y="74168"/>
                  </a:cubicBezTo>
                  <a:lnTo>
                    <a:pt x="467106" y="94234"/>
                  </a:lnTo>
                  <a:lnTo>
                    <a:pt x="466471" y="74168"/>
                  </a:lnTo>
                  <a:cubicBezTo>
                    <a:pt x="562229" y="70866"/>
                    <a:pt x="657098" y="93218"/>
                    <a:pt x="741299" y="138557"/>
                  </a:cubicBezTo>
                  <a:lnTo>
                    <a:pt x="731774" y="156210"/>
                  </a:lnTo>
                  <a:lnTo>
                    <a:pt x="741045" y="138430"/>
                  </a:lnTo>
                  <a:cubicBezTo>
                    <a:pt x="836549" y="188468"/>
                    <a:pt x="943356" y="213360"/>
                    <a:pt x="1051179" y="210566"/>
                  </a:cubicBezTo>
                  <a:lnTo>
                    <a:pt x="1051687" y="210566"/>
                  </a:lnTo>
                  <a:lnTo>
                    <a:pt x="1052195" y="210566"/>
                  </a:lnTo>
                  <a:cubicBezTo>
                    <a:pt x="1160018" y="213360"/>
                    <a:pt x="1266825" y="188468"/>
                    <a:pt x="1362329" y="138430"/>
                  </a:cubicBezTo>
                  <a:lnTo>
                    <a:pt x="1371600" y="156210"/>
                  </a:lnTo>
                  <a:lnTo>
                    <a:pt x="1362075" y="138557"/>
                  </a:lnTo>
                  <a:cubicBezTo>
                    <a:pt x="1446403" y="93218"/>
                    <a:pt x="1541272" y="70866"/>
                    <a:pt x="1636903" y="74168"/>
                  </a:cubicBezTo>
                  <a:lnTo>
                    <a:pt x="1636268" y="94234"/>
                  </a:lnTo>
                  <a:lnTo>
                    <a:pt x="1635379" y="74168"/>
                  </a:lnTo>
                  <a:cubicBezTo>
                    <a:pt x="1767205" y="68707"/>
                    <a:pt x="1891157" y="137160"/>
                    <a:pt x="1956562" y="251841"/>
                  </a:cubicBezTo>
                  <a:lnTo>
                    <a:pt x="1939163" y="261747"/>
                  </a:lnTo>
                  <a:lnTo>
                    <a:pt x="1924431" y="248031"/>
                  </a:lnTo>
                  <a:cubicBezTo>
                    <a:pt x="1940306" y="230886"/>
                    <a:pt x="1955546" y="212979"/>
                    <a:pt x="1969897" y="194056"/>
                  </a:cubicBezTo>
                  <a:lnTo>
                    <a:pt x="1985899" y="206248"/>
                  </a:lnTo>
                  <a:lnTo>
                    <a:pt x="1969135" y="217297"/>
                  </a:lnTo>
                  <a:cubicBezTo>
                    <a:pt x="1896110" y="105918"/>
                    <a:pt x="1770126" y="40767"/>
                    <a:pt x="1636903" y="45466"/>
                  </a:cubicBezTo>
                  <a:lnTo>
                    <a:pt x="1636522" y="45466"/>
                  </a:lnTo>
                  <a:lnTo>
                    <a:pt x="1636141" y="45466"/>
                  </a:lnTo>
                  <a:cubicBezTo>
                    <a:pt x="1490345" y="45466"/>
                    <a:pt x="1421257" y="78359"/>
                    <a:pt x="1350518" y="112014"/>
                  </a:cubicBezTo>
                  <a:cubicBezTo>
                    <a:pt x="1277747" y="146558"/>
                    <a:pt x="1203198" y="181864"/>
                    <a:pt x="1051433" y="181864"/>
                  </a:cubicBezTo>
                  <a:lnTo>
                    <a:pt x="1051433" y="161544"/>
                  </a:lnTo>
                  <a:lnTo>
                    <a:pt x="1051433" y="181610"/>
                  </a:lnTo>
                  <a:cubicBezTo>
                    <a:pt x="899668" y="181610"/>
                    <a:pt x="825246" y="146431"/>
                    <a:pt x="752348" y="111760"/>
                  </a:cubicBezTo>
                  <a:cubicBezTo>
                    <a:pt x="681609" y="78232"/>
                    <a:pt x="612521" y="45212"/>
                    <a:pt x="466725" y="45212"/>
                  </a:cubicBezTo>
                  <a:lnTo>
                    <a:pt x="466725" y="25146"/>
                  </a:lnTo>
                  <a:lnTo>
                    <a:pt x="466725" y="45212"/>
                  </a:lnTo>
                  <a:cubicBezTo>
                    <a:pt x="183515" y="45212"/>
                    <a:pt x="39751" y="275971"/>
                    <a:pt x="39751" y="570484"/>
                  </a:cubicBezTo>
                  <a:lnTo>
                    <a:pt x="20066" y="570484"/>
                  </a:lnTo>
                  <a:lnTo>
                    <a:pt x="40132" y="570484"/>
                  </a:lnTo>
                  <a:cubicBezTo>
                    <a:pt x="40132" y="721614"/>
                    <a:pt x="103251" y="872871"/>
                    <a:pt x="166116" y="1022477"/>
                  </a:cubicBezTo>
                  <a:cubicBezTo>
                    <a:pt x="223266" y="1158748"/>
                    <a:pt x="280797" y="1294892"/>
                    <a:pt x="280797" y="1422527"/>
                  </a:cubicBezTo>
                  <a:lnTo>
                    <a:pt x="260858" y="1422527"/>
                  </a:lnTo>
                  <a:lnTo>
                    <a:pt x="280924" y="1422527"/>
                  </a:lnTo>
                  <a:cubicBezTo>
                    <a:pt x="280924" y="1555623"/>
                    <a:pt x="270637" y="1677416"/>
                    <a:pt x="261239" y="1787144"/>
                  </a:cubicBezTo>
                  <a:cubicBezTo>
                    <a:pt x="253492" y="1878584"/>
                    <a:pt x="246507" y="1961134"/>
                    <a:pt x="246507" y="2035937"/>
                  </a:cubicBezTo>
                  <a:lnTo>
                    <a:pt x="226441" y="2035937"/>
                  </a:lnTo>
                  <a:lnTo>
                    <a:pt x="246507" y="2035937"/>
                  </a:lnTo>
                  <a:cubicBezTo>
                    <a:pt x="246507" y="2038223"/>
                    <a:pt x="246507" y="2040509"/>
                    <a:pt x="246507" y="2042795"/>
                  </a:cubicBezTo>
                  <a:cubicBezTo>
                    <a:pt x="246507" y="2045335"/>
                    <a:pt x="246507" y="2047875"/>
                    <a:pt x="246507" y="2050542"/>
                  </a:cubicBezTo>
                  <a:cubicBezTo>
                    <a:pt x="246507" y="2248916"/>
                    <a:pt x="255397" y="2731516"/>
                    <a:pt x="467106" y="2731516"/>
                  </a:cubicBezTo>
                  <a:lnTo>
                    <a:pt x="467106" y="2731516"/>
                  </a:lnTo>
                  <a:lnTo>
                    <a:pt x="467106" y="2731516"/>
                  </a:lnTo>
                  <a:cubicBezTo>
                    <a:pt x="678942" y="2731516"/>
                    <a:pt x="687705" y="2296795"/>
                    <a:pt x="687705" y="2054479"/>
                  </a:cubicBezTo>
                  <a:cubicBezTo>
                    <a:pt x="687705" y="2051177"/>
                    <a:pt x="687705" y="2048002"/>
                    <a:pt x="687705" y="2044827"/>
                  </a:cubicBezTo>
                  <a:cubicBezTo>
                    <a:pt x="687705" y="2041652"/>
                    <a:pt x="687705" y="2038731"/>
                    <a:pt x="687705" y="2035810"/>
                  </a:cubicBezTo>
                  <a:lnTo>
                    <a:pt x="707771" y="2035810"/>
                  </a:lnTo>
                  <a:lnTo>
                    <a:pt x="687705" y="2035810"/>
                  </a:lnTo>
                  <a:cubicBezTo>
                    <a:pt x="687705" y="1823466"/>
                    <a:pt x="712851" y="1470406"/>
                    <a:pt x="1051687" y="1470406"/>
                  </a:cubicBezTo>
                  <a:lnTo>
                    <a:pt x="1051687" y="1490472"/>
                  </a:lnTo>
                  <a:lnTo>
                    <a:pt x="1051687" y="1470406"/>
                  </a:lnTo>
                  <a:cubicBezTo>
                    <a:pt x="1390650" y="1470406"/>
                    <a:pt x="1415669" y="1823466"/>
                    <a:pt x="1415669" y="2035810"/>
                  </a:cubicBezTo>
                  <a:lnTo>
                    <a:pt x="1395730" y="2035810"/>
                  </a:lnTo>
                  <a:lnTo>
                    <a:pt x="1415796" y="2035810"/>
                  </a:lnTo>
                  <a:cubicBezTo>
                    <a:pt x="1415796" y="2038731"/>
                    <a:pt x="1415796" y="2041779"/>
                    <a:pt x="1415796" y="2044827"/>
                  </a:cubicBezTo>
                  <a:cubicBezTo>
                    <a:pt x="1415796" y="2047875"/>
                    <a:pt x="1415796" y="2051177"/>
                    <a:pt x="1415796" y="2054352"/>
                  </a:cubicBezTo>
                  <a:cubicBezTo>
                    <a:pt x="1415796" y="2296668"/>
                    <a:pt x="1424559" y="2731389"/>
                    <a:pt x="1636395" y="2731389"/>
                  </a:cubicBezTo>
                  <a:lnTo>
                    <a:pt x="1636395" y="2751455"/>
                  </a:lnTo>
                  <a:lnTo>
                    <a:pt x="1636395" y="2731389"/>
                  </a:lnTo>
                  <a:cubicBezTo>
                    <a:pt x="1848104" y="2731389"/>
                    <a:pt x="1856994" y="2248789"/>
                    <a:pt x="1856994" y="2050415"/>
                  </a:cubicBezTo>
                  <a:cubicBezTo>
                    <a:pt x="1856994" y="2047748"/>
                    <a:pt x="1856994" y="2045208"/>
                    <a:pt x="1856994" y="2042668"/>
                  </a:cubicBezTo>
                  <a:cubicBezTo>
                    <a:pt x="1856994" y="2040255"/>
                    <a:pt x="1856994" y="2037969"/>
                    <a:pt x="1856994" y="2035810"/>
                  </a:cubicBezTo>
                  <a:lnTo>
                    <a:pt x="1877060" y="2035810"/>
                  </a:lnTo>
                  <a:lnTo>
                    <a:pt x="1856994" y="2035810"/>
                  </a:lnTo>
                  <a:cubicBezTo>
                    <a:pt x="1856994" y="1961007"/>
                    <a:pt x="1850009" y="1878457"/>
                    <a:pt x="1842262" y="1787017"/>
                  </a:cubicBezTo>
                  <a:cubicBezTo>
                    <a:pt x="1832991" y="1677289"/>
                    <a:pt x="1822577" y="1555496"/>
                    <a:pt x="1822577" y="1422400"/>
                  </a:cubicBezTo>
                  <a:lnTo>
                    <a:pt x="1842643" y="1422400"/>
                  </a:lnTo>
                  <a:lnTo>
                    <a:pt x="1822577" y="1422400"/>
                  </a:lnTo>
                  <a:cubicBezTo>
                    <a:pt x="1822577" y="1294638"/>
                    <a:pt x="1880108" y="1158367"/>
                    <a:pt x="1937385" y="1021969"/>
                  </a:cubicBezTo>
                  <a:cubicBezTo>
                    <a:pt x="1959864" y="968502"/>
                    <a:pt x="1982343" y="914654"/>
                    <a:pt x="2002155" y="860425"/>
                  </a:cubicBezTo>
                  <a:lnTo>
                    <a:pt x="2021078" y="867283"/>
                  </a:lnTo>
                  <a:lnTo>
                    <a:pt x="2004187" y="878078"/>
                  </a:lnTo>
                  <a:cubicBezTo>
                    <a:pt x="1989455" y="855091"/>
                    <a:pt x="1973453" y="832866"/>
                    <a:pt x="1956308" y="811530"/>
                  </a:cubicBezTo>
                  <a:lnTo>
                    <a:pt x="1971929" y="798957"/>
                  </a:lnTo>
                  <a:lnTo>
                    <a:pt x="1990979" y="805180"/>
                  </a:lnTo>
                  <a:moveTo>
                    <a:pt x="1952752" y="792607"/>
                  </a:moveTo>
                  <a:lnTo>
                    <a:pt x="1964309" y="757555"/>
                  </a:lnTo>
                  <a:lnTo>
                    <a:pt x="1987550" y="786257"/>
                  </a:lnTo>
                  <a:cubicBezTo>
                    <a:pt x="2005584" y="808609"/>
                    <a:pt x="2022475" y="832104"/>
                    <a:pt x="2038096" y="856361"/>
                  </a:cubicBezTo>
                  <a:lnTo>
                    <a:pt x="2043430" y="864743"/>
                  </a:lnTo>
                  <a:lnTo>
                    <a:pt x="2040001" y="874141"/>
                  </a:lnTo>
                  <a:cubicBezTo>
                    <a:pt x="2019808" y="929386"/>
                    <a:pt x="1996948" y="984123"/>
                    <a:pt x="1974596" y="1037463"/>
                  </a:cubicBezTo>
                  <a:cubicBezTo>
                    <a:pt x="1916430" y="1176147"/>
                    <a:pt x="1862963" y="1304417"/>
                    <a:pt x="1862963" y="1422400"/>
                  </a:cubicBezTo>
                  <a:cubicBezTo>
                    <a:pt x="1862963" y="1553591"/>
                    <a:pt x="1873123" y="1673860"/>
                    <a:pt x="1882521" y="1783715"/>
                  </a:cubicBezTo>
                  <a:cubicBezTo>
                    <a:pt x="1890268" y="1874647"/>
                    <a:pt x="1897380" y="1959102"/>
                    <a:pt x="1897380" y="2035937"/>
                  </a:cubicBezTo>
                  <a:lnTo>
                    <a:pt x="1897380" y="2035937"/>
                  </a:lnTo>
                  <a:lnTo>
                    <a:pt x="1897380" y="2035937"/>
                  </a:lnTo>
                  <a:cubicBezTo>
                    <a:pt x="1897380" y="2038096"/>
                    <a:pt x="1897380" y="2040509"/>
                    <a:pt x="1897380" y="2042795"/>
                  </a:cubicBezTo>
                  <a:cubicBezTo>
                    <a:pt x="1897380" y="2045335"/>
                    <a:pt x="1897380" y="2047875"/>
                    <a:pt x="1897380" y="2050542"/>
                  </a:cubicBezTo>
                  <a:cubicBezTo>
                    <a:pt x="1897380" y="2216404"/>
                    <a:pt x="1899793" y="2771775"/>
                    <a:pt x="1636522" y="2771775"/>
                  </a:cubicBezTo>
                  <a:cubicBezTo>
                    <a:pt x="1373251" y="2771775"/>
                    <a:pt x="1375664" y="2265172"/>
                    <a:pt x="1375664" y="2054606"/>
                  </a:cubicBezTo>
                  <a:cubicBezTo>
                    <a:pt x="1375664" y="2051304"/>
                    <a:pt x="1375664" y="2048129"/>
                    <a:pt x="1375664" y="2044954"/>
                  </a:cubicBezTo>
                  <a:cubicBezTo>
                    <a:pt x="1375664" y="2041779"/>
                    <a:pt x="1375664" y="2038858"/>
                    <a:pt x="1375664" y="2035937"/>
                  </a:cubicBezTo>
                  <a:cubicBezTo>
                    <a:pt x="1375664" y="1812036"/>
                    <a:pt x="1345692" y="1510665"/>
                    <a:pt x="1051814" y="1510665"/>
                  </a:cubicBezTo>
                  <a:cubicBezTo>
                    <a:pt x="757936" y="1510665"/>
                    <a:pt x="727964" y="1811909"/>
                    <a:pt x="727964" y="2035937"/>
                  </a:cubicBezTo>
                  <a:cubicBezTo>
                    <a:pt x="727964" y="2038858"/>
                    <a:pt x="727964" y="2041906"/>
                    <a:pt x="727964" y="2044954"/>
                  </a:cubicBezTo>
                  <a:cubicBezTo>
                    <a:pt x="727964" y="2048002"/>
                    <a:pt x="727964" y="2051304"/>
                    <a:pt x="727964" y="2054606"/>
                  </a:cubicBezTo>
                  <a:cubicBezTo>
                    <a:pt x="727964" y="2265299"/>
                    <a:pt x="730250" y="2771775"/>
                    <a:pt x="467106" y="2771775"/>
                  </a:cubicBezTo>
                  <a:lnTo>
                    <a:pt x="467106" y="2751709"/>
                  </a:lnTo>
                  <a:lnTo>
                    <a:pt x="467106" y="2771775"/>
                  </a:lnTo>
                  <a:cubicBezTo>
                    <a:pt x="203835" y="2771775"/>
                    <a:pt x="206248" y="2216404"/>
                    <a:pt x="206248" y="2050542"/>
                  </a:cubicBezTo>
                  <a:cubicBezTo>
                    <a:pt x="206248" y="2047875"/>
                    <a:pt x="206248" y="2045335"/>
                    <a:pt x="206248" y="2042795"/>
                  </a:cubicBezTo>
                  <a:cubicBezTo>
                    <a:pt x="206248" y="2040382"/>
                    <a:pt x="206248" y="2038096"/>
                    <a:pt x="206248" y="2035937"/>
                  </a:cubicBezTo>
                  <a:cubicBezTo>
                    <a:pt x="206248" y="1959102"/>
                    <a:pt x="213360" y="1874774"/>
                    <a:pt x="221107" y="1783715"/>
                  </a:cubicBezTo>
                  <a:cubicBezTo>
                    <a:pt x="230378" y="1673860"/>
                    <a:pt x="240538" y="1553591"/>
                    <a:pt x="240538" y="1422400"/>
                  </a:cubicBezTo>
                  <a:cubicBezTo>
                    <a:pt x="240538" y="1304544"/>
                    <a:pt x="187071" y="1176528"/>
                    <a:pt x="128905" y="1037971"/>
                  </a:cubicBezTo>
                  <a:cubicBezTo>
                    <a:pt x="67056" y="890143"/>
                    <a:pt x="0" y="731266"/>
                    <a:pt x="0" y="570611"/>
                  </a:cubicBezTo>
                  <a:cubicBezTo>
                    <a:pt x="0" y="265303"/>
                    <a:pt x="152019" y="5080"/>
                    <a:pt x="467233" y="5080"/>
                  </a:cubicBezTo>
                  <a:cubicBezTo>
                    <a:pt x="621538" y="5080"/>
                    <a:pt x="696849" y="40640"/>
                    <a:pt x="770128" y="75438"/>
                  </a:cubicBezTo>
                  <a:cubicBezTo>
                    <a:pt x="840486" y="108839"/>
                    <a:pt x="908685" y="141351"/>
                    <a:pt x="1051941" y="141351"/>
                  </a:cubicBezTo>
                  <a:cubicBezTo>
                    <a:pt x="1195197" y="141351"/>
                    <a:pt x="1263396" y="108839"/>
                    <a:pt x="1333754" y="75438"/>
                  </a:cubicBezTo>
                  <a:cubicBezTo>
                    <a:pt x="1407033" y="40640"/>
                    <a:pt x="1482344" y="5080"/>
                    <a:pt x="1636649" y="5080"/>
                  </a:cubicBezTo>
                  <a:lnTo>
                    <a:pt x="1636649" y="25146"/>
                  </a:lnTo>
                  <a:lnTo>
                    <a:pt x="1635887" y="5080"/>
                  </a:lnTo>
                  <a:cubicBezTo>
                    <a:pt x="1783080" y="0"/>
                    <a:pt x="1922399" y="72009"/>
                    <a:pt x="2003044" y="195072"/>
                  </a:cubicBezTo>
                  <a:lnTo>
                    <a:pt x="2010791" y="206883"/>
                  </a:lnTo>
                  <a:lnTo>
                    <a:pt x="2002155" y="218186"/>
                  </a:lnTo>
                  <a:cubicBezTo>
                    <a:pt x="1986915" y="238252"/>
                    <a:pt x="1970786" y="257175"/>
                    <a:pt x="1954149" y="275209"/>
                  </a:cubicBezTo>
                  <a:lnTo>
                    <a:pt x="1935480" y="295275"/>
                  </a:lnTo>
                  <a:lnTo>
                    <a:pt x="1921891" y="271526"/>
                  </a:lnTo>
                  <a:cubicBezTo>
                    <a:pt x="1863979" y="169926"/>
                    <a:pt x="1754124" y="109220"/>
                    <a:pt x="1637284" y="114046"/>
                  </a:cubicBezTo>
                  <a:lnTo>
                    <a:pt x="1636522" y="114046"/>
                  </a:lnTo>
                  <a:lnTo>
                    <a:pt x="1635760" y="114046"/>
                  </a:lnTo>
                  <a:cubicBezTo>
                    <a:pt x="1547241" y="110998"/>
                    <a:pt x="1459357" y="131699"/>
                    <a:pt x="1381252" y="173609"/>
                  </a:cubicBezTo>
                  <a:lnTo>
                    <a:pt x="1381125" y="173609"/>
                  </a:lnTo>
                  <a:lnTo>
                    <a:pt x="1380998" y="173609"/>
                  </a:lnTo>
                  <a:cubicBezTo>
                    <a:pt x="1279398" y="226822"/>
                    <a:pt x="1165860" y="253238"/>
                    <a:pt x="1051179" y="250317"/>
                  </a:cubicBezTo>
                  <a:lnTo>
                    <a:pt x="1051687" y="230251"/>
                  </a:lnTo>
                  <a:lnTo>
                    <a:pt x="1052195" y="250317"/>
                  </a:lnTo>
                  <a:cubicBezTo>
                    <a:pt x="937514" y="253238"/>
                    <a:pt x="823976" y="226822"/>
                    <a:pt x="722376" y="173609"/>
                  </a:cubicBezTo>
                  <a:lnTo>
                    <a:pt x="722249" y="173609"/>
                  </a:lnTo>
                  <a:lnTo>
                    <a:pt x="722122" y="173609"/>
                  </a:lnTo>
                  <a:cubicBezTo>
                    <a:pt x="644017" y="131699"/>
                    <a:pt x="556133" y="110998"/>
                    <a:pt x="467614" y="114046"/>
                  </a:cubicBezTo>
                  <a:lnTo>
                    <a:pt x="467233" y="114046"/>
                  </a:lnTo>
                  <a:lnTo>
                    <a:pt x="466852" y="114046"/>
                  </a:lnTo>
                  <a:cubicBezTo>
                    <a:pt x="205867" y="114046"/>
                    <a:pt x="108712" y="342900"/>
                    <a:pt x="108712" y="570484"/>
                  </a:cubicBezTo>
                  <a:lnTo>
                    <a:pt x="88900" y="570484"/>
                  </a:lnTo>
                  <a:lnTo>
                    <a:pt x="108966" y="570484"/>
                  </a:lnTo>
                  <a:cubicBezTo>
                    <a:pt x="108966" y="707644"/>
                    <a:pt x="169037" y="851408"/>
                    <a:pt x="229362" y="995426"/>
                  </a:cubicBezTo>
                  <a:cubicBezTo>
                    <a:pt x="229362" y="995553"/>
                    <a:pt x="229362" y="995553"/>
                    <a:pt x="229489" y="995680"/>
                  </a:cubicBezTo>
                  <a:cubicBezTo>
                    <a:pt x="229616" y="995807"/>
                    <a:pt x="229489" y="995807"/>
                    <a:pt x="229616" y="995934"/>
                  </a:cubicBezTo>
                  <a:lnTo>
                    <a:pt x="211074" y="1003681"/>
                  </a:lnTo>
                  <a:lnTo>
                    <a:pt x="229616" y="995934"/>
                  </a:lnTo>
                  <a:lnTo>
                    <a:pt x="229616" y="996061"/>
                  </a:lnTo>
                  <a:lnTo>
                    <a:pt x="229616" y="996061"/>
                  </a:lnTo>
                  <a:cubicBezTo>
                    <a:pt x="290195" y="1140206"/>
                    <a:pt x="349631" y="1281303"/>
                    <a:pt x="349631" y="1422654"/>
                  </a:cubicBezTo>
                  <a:cubicBezTo>
                    <a:pt x="349631" y="1558671"/>
                    <a:pt x="338963" y="1683639"/>
                    <a:pt x="329692" y="1793113"/>
                  </a:cubicBezTo>
                  <a:lnTo>
                    <a:pt x="309626" y="1791462"/>
                  </a:lnTo>
                  <a:lnTo>
                    <a:pt x="329692" y="1793113"/>
                  </a:lnTo>
                  <a:cubicBezTo>
                    <a:pt x="329692" y="1793367"/>
                    <a:pt x="329692" y="1793494"/>
                    <a:pt x="329692" y="1793748"/>
                  </a:cubicBezTo>
                  <a:cubicBezTo>
                    <a:pt x="322199" y="1882140"/>
                    <a:pt x="315214" y="1964436"/>
                    <a:pt x="315214" y="2036191"/>
                  </a:cubicBezTo>
                  <a:lnTo>
                    <a:pt x="315214" y="2043049"/>
                  </a:lnTo>
                  <a:lnTo>
                    <a:pt x="315214" y="2043303"/>
                  </a:lnTo>
                  <a:lnTo>
                    <a:pt x="315214" y="2043557"/>
                  </a:lnTo>
                  <a:cubicBezTo>
                    <a:pt x="312547" y="2178558"/>
                    <a:pt x="322072" y="2313432"/>
                    <a:pt x="343662" y="2446782"/>
                  </a:cubicBezTo>
                  <a:lnTo>
                    <a:pt x="323850" y="2449957"/>
                  </a:lnTo>
                  <a:lnTo>
                    <a:pt x="343535" y="2446147"/>
                  </a:lnTo>
                  <a:cubicBezTo>
                    <a:pt x="365633" y="2559939"/>
                    <a:pt x="405892" y="2663063"/>
                    <a:pt x="466979" y="2663063"/>
                  </a:cubicBezTo>
                  <a:cubicBezTo>
                    <a:pt x="515366" y="2663063"/>
                    <a:pt x="561213" y="2609342"/>
                    <a:pt x="590423" y="2464435"/>
                  </a:cubicBezTo>
                  <a:lnTo>
                    <a:pt x="610108" y="2468372"/>
                  </a:lnTo>
                  <a:lnTo>
                    <a:pt x="590296" y="2465070"/>
                  </a:lnTo>
                  <a:cubicBezTo>
                    <a:pt x="612902" y="2326513"/>
                    <a:pt x="622427" y="2186051"/>
                    <a:pt x="618744" y="2045716"/>
                  </a:cubicBezTo>
                  <a:lnTo>
                    <a:pt x="618744" y="2045462"/>
                  </a:lnTo>
                  <a:lnTo>
                    <a:pt x="618744" y="2045208"/>
                  </a:lnTo>
                  <a:lnTo>
                    <a:pt x="618744" y="2036191"/>
                  </a:lnTo>
                  <a:cubicBezTo>
                    <a:pt x="618744" y="1891919"/>
                    <a:pt x="615569" y="1401953"/>
                    <a:pt x="1051560" y="1401953"/>
                  </a:cubicBezTo>
                  <a:cubicBezTo>
                    <a:pt x="1487551" y="1401953"/>
                    <a:pt x="1484376" y="1891919"/>
                    <a:pt x="1484376" y="2036191"/>
                  </a:cubicBezTo>
                  <a:lnTo>
                    <a:pt x="1484376" y="2045208"/>
                  </a:lnTo>
                  <a:lnTo>
                    <a:pt x="1484376" y="2045462"/>
                  </a:lnTo>
                  <a:lnTo>
                    <a:pt x="1484376" y="2045716"/>
                  </a:lnTo>
                  <a:cubicBezTo>
                    <a:pt x="1480566" y="2186051"/>
                    <a:pt x="1490091" y="2326513"/>
                    <a:pt x="1512824" y="2465070"/>
                  </a:cubicBezTo>
                  <a:lnTo>
                    <a:pt x="1493012" y="2468372"/>
                  </a:lnTo>
                  <a:lnTo>
                    <a:pt x="1512697" y="2464435"/>
                  </a:lnTo>
                  <a:cubicBezTo>
                    <a:pt x="1541907" y="2609215"/>
                    <a:pt x="1587754" y="2663063"/>
                    <a:pt x="1636268" y="2663063"/>
                  </a:cubicBezTo>
                  <a:cubicBezTo>
                    <a:pt x="1697355" y="2663063"/>
                    <a:pt x="1737614" y="2559939"/>
                    <a:pt x="1759712" y="2446147"/>
                  </a:cubicBezTo>
                  <a:lnTo>
                    <a:pt x="1779397" y="2449957"/>
                  </a:lnTo>
                  <a:lnTo>
                    <a:pt x="1759585" y="2446782"/>
                  </a:lnTo>
                  <a:cubicBezTo>
                    <a:pt x="1781175" y="2313559"/>
                    <a:pt x="1790700" y="2178558"/>
                    <a:pt x="1788033" y="2043557"/>
                  </a:cubicBezTo>
                  <a:lnTo>
                    <a:pt x="1788033" y="2043303"/>
                  </a:lnTo>
                  <a:lnTo>
                    <a:pt x="1788033" y="2043049"/>
                  </a:lnTo>
                  <a:lnTo>
                    <a:pt x="1788033" y="2036191"/>
                  </a:lnTo>
                  <a:cubicBezTo>
                    <a:pt x="1788033" y="1964690"/>
                    <a:pt x="1781048" y="1882648"/>
                    <a:pt x="1773682" y="1794510"/>
                  </a:cubicBezTo>
                  <a:cubicBezTo>
                    <a:pt x="1773682" y="1794256"/>
                    <a:pt x="1773682" y="1794129"/>
                    <a:pt x="1773682" y="1793875"/>
                  </a:cubicBezTo>
                  <a:cubicBezTo>
                    <a:pt x="1773682" y="1793621"/>
                    <a:pt x="1773682" y="1793494"/>
                    <a:pt x="1773682" y="1793240"/>
                  </a:cubicBezTo>
                  <a:lnTo>
                    <a:pt x="1793748" y="1791589"/>
                  </a:lnTo>
                  <a:lnTo>
                    <a:pt x="1773682" y="1793240"/>
                  </a:lnTo>
                  <a:cubicBezTo>
                    <a:pt x="1764411" y="1683766"/>
                    <a:pt x="1753743" y="1558798"/>
                    <a:pt x="1753743" y="1422781"/>
                  </a:cubicBezTo>
                  <a:cubicBezTo>
                    <a:pt x="1753743" y="1281430"/>
                    <a:pt x="1813306" y="1140333"/>
                    <a:pt x="1873885" y="996061"/>
                  </a:cubicBezTo>
                  <a:lnTo>
                    <a:pt x="1892427" y="1003808"/>
                  </a:lnTo>
                  <a:lnTo>
                    <a:pt x="1873885" y="996061"/>
                  </a:lnTo>
                  <a:cubicBezTo>
                    <a:pt x="1902206" y="928497"/>
                    <a:pt x="1930527" y="860679"/>
                    <a:pt x="1952752" y="792988"/>
                  </a:cubicBezTo>
                  <a:close/>
                </a:path>
              </a:pathLst>
            </a:custGeom>
            <a:solidFill>
              <a:srgbClr val="0070C0"/>
            </a:solidFill>
          </p:spPr>
          <p:txBody>
            <a:bodyPr/>
            <a:lstStyle/>
            <a:p>
              <a:endParaRPr lang="en-GB"/>
            </a:p>
          </p:txBody>
        </p:sp>
        <p:sp>
          <p:nvSpPr>
            <p:cNvPr id="10" name="Freeform 10"/>
            <p:cNvSpPr/>
            <p:nvPr/>
          </p:nvSpPr>
          <p:spPr>
            <a:xfrm>
              <a:off x="1828419" y="130048"/>
              <a:ext cx="898652" cy="1054354"/>
            </a:xfrm>
            <a:custGeom>
              <a:avLst/>
              <a:gdLst/>
              <a:ahLst/>
              <a:cxnLst/>
              <a:rect l="l" t="t" r="r" b="b"/>
              <a:pathLst>
                <a:path w="898652" h="1054354">
                  <a:moveTo>
                    <a:pt x="449326" y="0"/>
                  </a:moveTo>
                  <a:cubicBezTo>
                    <a:pt x="371983" y="243967"/>
                    <a:pt x="208026" y="436626"/>
                    <a:pt x="0" y="527050"/>
                  </a:cubicBezTo>
                  <a:cubicBezTo>
                    <a:pt x="208026" y="617474"/>
                    <a:pt x="372110" y="810260"/>
                    <a:pt x="449326" y="1054354"/>
                  </a:cubicBezTo>
                  <a:cubicBezTo>
                    <a:pt x="526669" y="810260"/>
                    <a:pt x="690626" y="617601"/>
                    <a:pt x="898652" y="527050"/>
                  </a:cubicBezTo>
                  <a:cubicBezTo>
                    <a:pt x="690753" y="436626"/>
                    <a:pt x="526669" y="243840"/>
                    <a:pt x="449326" y="0"/>
                  </a:cubicBezTo>
                  <a:close/>
                  <a:moveTo>
                    <a:pt x="449326" y="873379"/>
                  </a:moveTo>
                  <a:cubicBezTo>
                    <a:pt x="379349" y="733425"/>
                    <a:pt x="274193" y="614045"/>
                    <a:pt x="144145" y="527050"/>
                  </a:cubicBezTo>
                  <a:cubicBezTo>
                    <a:pt x="274193" y="440055"/>
                    <a:pt x="379349" y="320675"/>
                    <a:pt x="449326" y="180721"/>
                  </a:cubicBezTo>
                  <a:cubicBezTo>
                    <a:pt x="519303" y="320675"/>
                    <a:pt x="624459" y="440055"/>
                    <a:pt x="754634" y="527050"/>
                  </a:cubicBezTo>
                  <a:cubicBezTo>
                    <a:pt x="624459" y="614045"/>
                    <a:pt x="519303" y="733425"/>
                    <a:pt x="449326" y="873379"/>
                  </a:cubicBezTo>
                  <a:close/>
                </a:path>
              </a:pathLst>
            </a:custGeom>
            <a:solidFill>
              <a:srgbClr val="000000"/>
            </a:solidFill>
          </p:spPr>
          <p:txBody>
            <a:bodyPr/>
            <a:lstStyle/>
            <a:p>
              <a:endParaRPr lang="en-GB"/>
            </a:p>
          </p:txBody>
        </p:sp>
        <p:sp>
          <p:nvSpPr>
            <p:cNvPr id="11" name="Freeform 11"/>
            <p:cNvSpPr/>
            <p:nvPr/>
          </p:nvSpPr>
          <p:spPr>
            <a:xfrm>
              <a:off x="1777873" y="63500"/>
              <a:ext cx="999490" cy="1187323"/>
            </a:xfrm>
            <a:custGeom>
              <a:avLst/>
              <a:gdLst/>
              <a:ahLst/>
              <a:cxnLst/>
              <a:rect l="l" t="t" r="r" b="b"/>
              <a:pathLst>
                <a:path w="999490" h="1187323">
                  <a:moveTo>
                    <a:pt x="518922" y="72517"/>
                  </a:moveTo>
                  <a:cubicBezTo>
                    <a:pt x="440055" y="321183"/>
                    <a:pt x="272542" y="518922"/>
                    <a:pt x="58420" y="612013"/>
                  </a:cubicBezTo>
                  <a:lnTo>
                    <a:pt x="50419" y="593598"/>
                  </a:lnTo>
                  <a:lnTo>
                    <a:pt x="58420" y="575183"/>
                  </a:lnTo>
                  <a:cubicBezTo>
                    <a:pt x="272542" y="668274"/>
                    <a:pt x="440182" y="866013"/>
                    <a:pt x="518922" y="1114806"/>
                  </a:cubicBezTo>
                  <a:lnTo>
                    <a:pt x="499745" y="1120902"/>
                  </a:lnTo>
                  <a:lnTo>
                    <a:pt x="480568" y="1114806"/>
                  </a:lnTo>
                  <a:cubicBezTo>
                    <a:pt x="559308" y="866013"/>
                    <a:pt x="726948" y="668274"/>
                    <a:pt x="941070" y="575183"/>
                  </a:cubicBezTo>
                  <a:lnTo>
                    <a:pt x="949071" y="593598"/>
                  </a:lnTo>
                  <a:lnTo>
                    <a:pt x="941070" y="612013"/>
                  </a:lnTo>
                  <a:cubicBezTo>
                    <a:pt x="727075" y="518922"/>
                    <a:pt x="559435" y="321183"/>
                    <a:pt x="480568" y="72517"/>
                  </a:cubicBezTo>
                  <a:lnTo>
                    <a:pt x="499745" y="66421"/>
                  </a:lnTo>
                  <a:lnTo>
                    <a:pt x="518922" y="72517"/>
                  </a:lnTo>
                  <a:moveTo>
                    <a:pt x="480568" y="60325"/>
                  </a:moveTo>
                  <a:lnTo>
                    <a:pt x="499872" y="0"/>
                  </a:lnTo>
                  <a:lnTo>
                    <a:pt x="519049" y="60452"/>
                  </a:lnTo>
                  <a:cubicBezTo>
                    <a:pt x="594868" y="299593"/>
                    <a:pt x="755269" y="487426"/>
                    <a:pt x="957199" y="575183"/>
                  </a:cubicBezTo>
                  <a:lnTo>
                    <a:pt x="999490" y="593598"/>
                  </a:lnTo>
                  <a:lnTo>
                    <a:pt x="957199" y="612013"/>
                  </a:lnTo>
                  <a:cubicBezTo>
                    <a:pt x="755269" y="699770"/>
                    <a:pt x="594868" y="887603"/>
                    <a:pt x="519049" y="1126871"/>
                  </a:cubicBezTo>
                  <a:lnTo>
                    <a:pt x="499872" y="1187323"/>
                  </a:lnTo>
                  <a:lnTo>
                    <a:pt x="480695" y="1126871"/>
                  </a:lnTo>
                  <a:cubicBezTo>
                    <a:pt x="404876" y="887476"/>
                    <a:pt x="244475" y="699770"/>
                    <a:pt x="42418" y="612013"/>
                  </a:cubicBezTo>
                  <a:lnTo>
                    <a:pt x="0" y="593598"/>
                  </a:lnTo>
                  <a:lnTo>
                    <a:pt x="42418" y="575183"/>
                  </a:lnTo>
                  <a:cubicBezTo>
                    <a:pt x="244348" y="487426"/>
                    <a:pt x="404876" y="299593"/>
                    <a:pt x="480695" y="60452"/>
                  </a:cubicBezTo>
                  <a:close/>
                  <a:moveTo>
                    <a:pt x="481711" y="948817"/>
                  </a:moveTo>
                  <a:cubicBezTo>
                    <a:pt x="413258" y="812038"/>
                    <a:pt x="310515" y="695325"/>
                    <a:pt x="183388" y="610235"/>
                  </a:cubicBezTo>
                  <a:lnTo>
                    <a:pt x="158496" y="593598"/>
                  </a:lnTo>
                  <a:lnTo>
                    <a:pt x="183388" y="576961"/>
                  </a:lnTo>
                  <a:cubicBezTo>
                    <a:pt x="310515" y="491871"/>
                    <a:pt x="413258" y="375158"/>
                    <a:pt x="481711" y="238379"/>
                  </a:cubicBezTo>
                  <a:lnTo>
                    <a:pt x="499618" y="202438"/>
                  </a:lnTo>
                  <a:lnTo>
                    <a:pt x="517525" y="238379"/>
                  </a:lnTo>
                  <a:cubicBezTo>
                    <a:pt x="585978" y="375158"/>
                    <a:pt x="688721" y="491871"/>
                    <a:pt x="815975" y="576961"/>
                  </a:cubicBezTo>
                  <a:lnTo>
                    <a:pt x="840994" y="593598"/>
                  </a:lnTo>
                  <a:lnTo>
                    <a:pt x="815975" y="610235"/>
                  </a:lnTo>
                  <a:cubicBezTo>
                    <a:pt x="688721" y="695325"/>
                    <a:pt x="585978" y="812038"/>
                    <a:pt x="517525" y="948817"/>
                  </a:cubicBezTo>
                  <a:lnTo>
                    <a:pt x="499618" y="984758"/>
                  </a:lnTo>
                  <a:lnTo>
                    <a:pt x="481711" y="948817"/>
                  </a:lnTo>
                  <a:moveTo>
                    <a:pt x="517652" y="930910"/>
                  </a:moveTo>
                  <a:lnTo>
                    <a:pt x="499745" y="939927"/>
                  </a:lnTo>
                  <a:lnTo>
                    <a:pt x="481838" y="930910"/>
                  </a:lnTo>
                  <a:cubicBezTo>
                    <a:pt x="553339" y="787781"/>
                    <a:pt x="660908" y="665861"/>
                    <a:pt x="793877" y="576834"/>
                  </a:cubicBezTo>
                  <a:lnTo>
                    <a:pt x="805053" y="593471"/>
                  </a:lnTo>
                  <a:lnTo>
                    <a:pt x="793877" y="610108"/>
                  </a:lnTo>
                  <a:cubicBezTo>
                    <a:pt x="660781" y="521081"/>
                    <a:pt x="553339" y="399161"/>
                    <a:pt x="481838" y="256032"/>
                  </a:cubicBezTo>
                  <a:lnTo>
                    <a:pt x="499745" y="247015"/>
                  </a:lnTo>
                  <a:lnTo>
                    <a:pt x="517652" y="256032"/>
                  </a:lnTo>
                  <a:cubicBezTo>
                    <a:pt x="446151" y="399161"/>
                    <a:pt x="338709" y="521081"/>
                    <a:pt x="205740" y="610108"/>
                  </a:cubicBezTo>
                  <a:lnTo>
                    <a:pt x="194564" y="593471"/>
                  </a:lnTo>
                  <a:lnTo>
                    <a:pt x="205740" y="576834"/>
                  </a:lnTo>
                  <a:cubicBezTo>
                    <a:pt x="338709" y="665861"/>
                    <a:pt x="446151" y="787781"/>
                    <a:pt x="517652" y="930910"/>
                  </a:cubicBezTo>
                  <a:close/>
                </a:path>
              </a:pathLst>
            </a:custGeom>
            <a:solidFill>
              <a:srgbClr val="0070C0"/>
            </a:solidFill>
          </p:spPr>
          <p:txBody>
            <a:bodyPr/>
            <a:lstStyle/>
            <a:p>
              <a:endParaRPr lang="en-GB"/>
            </a:p>
          </p:txBody>
        </p:sp>
      </p:grpSp>
      <p:sp>
        <p:nvSpPr>
          <p:cNvPr id="12" name="TextBox 12"/>
          <p:cNvSpPr txBox="1"/>
          <p:nvPr/>
        </p:nvSpPr>
        <p:spPr>
          <a:xfrm>
            <a:off x="5299905" y="743617"/>
            <a:ext cx="8103541" cy="1346487"/>
          </a:xfrm>
          <a:prstGeom prst="rect">
            <a:avLst/>
          </a:prstGeom>
        </p:spPr>
        <p:txBody>
          <a:bodyPr lIns="0" tIns="0" rIns="0" bIns="0" rtlCol="0" anchor="t">
            <a:spAutoFit/>
          </a:bodyPr>
          <a:lstStyle/>
          <a:p>
            <a:pPr algn="l">
              <a:lnSpc>
                <a:spcPts val="10870"/>
              </a:lnSpc>
            </a:pPr>
            <a:r>
              <a:rPr lang="en-US" sz="8100">
                <a:solidFill>
                  <a:srgbClr val="002060"/>
                </a:solidFill>
                <a:latin typeface="Arial"/>
                <a:ea typeface="Arial"/>
                <a:cs typeface="Arial"/>
                <a:sym typeface="Arial"/>
              </a:rPr>
              <a:t>My Smile Matters</a:t>
            </a:r>
          </a:p>
        </p:txBody>
      </p:sp>
      <p:sp>
        <p:nvSpPr>
          <p:cNvPr id="13" name="TextBox 13"/>
          <p:cNvSpPr txBox="1"/>
          <p:nvPr/>
        </p:nvSpPr>
        <p:spPr>
          <a:xfrm>
            <a:off x="7492594" y="2015609"/>
            <a:ext cx="135003" cy="1169403"/>
          </a:xfrm>
          <a:prstGeom prst="rect">
            <a:avLst/>
          </a:prstGeom>
        </p:spPr>
        <p:txBody>
          <a:bodyPr lIns="0" tIns="0" rIns="0" bIns="0" rtlCol="0" anchor="t">
            <a:spAutoFit/>
          </a:bodyPr>
          <a:lstStyle/>
          <a:p>
            <a:pPr algn="l">
              <a:lnSpc>
                <a:spcPts val="10017"/>
              </a:lnSpc>
            </a:pPr>
            <a:r>
              <a:rPr lang="en-US" sz="5400">
                <a:solidFill>
                  <a:srgbClr val="212121"/>
                </a:solidFill>
                <a:latin typeface="Aptos"/>
                <a:ea typeface="Aptos"/>
                <a:cs typeface="Aptos"/>
                <a:sym typeface="Aptos"/>
              </a:rPr>
              <a:t> </a:t>
            </a:r>
          </a:p>
        </p:txBody>
      </p:sp>
      <p:sp>
        <p:nvSpPr>
          <p:cNvPr id="14" name="TextBox 14"/>
          <p:cNvSpPr txBox="1"/>
          <p:nvPr/>
        </p:nvSpPr>
        <p:spPr>
          <a:xfrm>
            <a:off x="4389120" y="2291834"/>
            <a:ext cx="10117693" cy="1807707"/>
          </a:xfrm>
          <a:prstGeom prst="rect">
            <a:avLst/>
          </a:prstGeom>
        </p:spPr>
        <p:txBody>
          <a:bodyPr lIns="0" tIns="0" rIns="0" bIns="0" rtlCol="0" anchor="t">
            <a:spAutoFit/>
          </a:bodyPr>
          <a:lstStyle/>
          <a:p>
            <a:pPr algn="ctr">
              <a:lnSpc>
                <a:spcPts val="7198"/>
              </a:lnSpc>
            </a:pPr>
            <a:r>
              <a:rPr lang="en-US" sz="5400">
                <a:solidFill>
                  <a:srgbClr val="212121"/>
                </a:solidFill>
                <a:latin typeface="Aptos"/>
                <a:ea typeface="Aptos"/>
                <a:cs typeface="Aptos"/>
                <a:sym typeface="Aptos"/>
              </a:rPr>
              <a:t>Main</a:t>
            </a:r>
            <a:r>
              <a:rPr lang="en-US" sz="5400">
                <a:solidFill>
                  <a:srgbClr val="000000"/>
                </a:solidFill>
                <a:latin typeface="Aptos"/>
                <a:ea typeface="Aptos"/>
                <a:cs typeface="Aptos"/>
                <a:sym typeface="Aptos"/>
              </a:rPr>
              <a:t> </a:t>
            </a:r>
            <a:r>
              <a:rPr lang="en-US" sz="5400">
                <a:solidFill>
                  <a:srgbClr val="212121"/>
                </a:solidFill>
                <a:latin typeface="Aptos"/>
                <a:ea typeface="Aptos"/>
                <a:cs typeface="Aptos"/>
                <a:sym typeface="Aptos"/>
              </a:rPr>
              <a:t>learning</a:t>
            </a:r>
            <a:r>
              <a:rPr lang="en-US" sz="5400">
                <a:solidFill>
                  <a:srgbClr val="000000"/>
                </a:solidFill>
                <a:latin typeface="Aptos"/>
                <a:ea typeface="Aptos"/>
                <a:cs typeface="Aptos"/>
                <a:sym typeface="Aptos"/>
              </a:rPr>
              <a:t> </a:t>
            </a:r>
            <a:r>
              <a:rPr lang="en-US" sz="5400">
                <a:solidFill>
                  <a:srgbClr val="212121"/>
                </a:solidFill>
                <a:latin typeface="Aptos"/>
                <a:ea typeface="Aptos"/>
                <a:cs typeface="Aptos"/>
                <a:sym typeface="Aptos"/>
              </a:rPr>
              <a:t>points</a:t>
            </a:r>
            <a:r>
              <a:rPr lang="en-US" sz="5400">
                <a:solidFill>
                  <a:srgbClr val="000000"/>
                </a:solidFill>
                <a:latin typeface="Aptos"/>
                <a:ea typeface="Aptos"/>
                <a:cs typeface="Aptos"/>
                <a:sym typeface="Aptos"/>
              </a:rPr>
              <a:t> </a:t>
            </a:r>
            <a:r>
              <a:rPr lang="en-US" sz="5400">
                <a:solidFill>
                  <a:srgbClr val="212121"/>
                </a:solidFill>
                <a:latin typeface="Aptos"/>
                <a:ea typeface="Aptos"/>
                <a:cs typeface="Aptos"/>
                <a:sym typeface="Aptos"/>
              </a:rPr>
              <a:t>for  adultsocialcareprovidersand staff</a:t>
            </a:r>
          </a:p>
        </p:txBody>
      </p:sp>
      <p:sp>
        <p:nvSpPr>
          <p:cNvPr id="15" name="TextBox 15"/>
          <p:cNvSpPr txBox="1"/>
          <p:nvPr/>
        </p:nvSpPr>
        <p:spPr>
          <a:xfrm>
            <a:off x="5936771" y="3196280"/>
            <a:ext cx="135103" cy="903261"/>
          </a:xfrm>
          <a:prstGeom prst="rect">
            <a:avLst/>
          </a:prstGeom>
        </p:spPr>
        <p:txBody>
          <a:bodyPr lIns="0" tIns="0" rIns="0" bIns="0" rtlCol="0" anchor="t">
            <a:spAutoFit/>
          </a:bodyPr>
          <a:lstStyle/>
          <a:p>
            <a:pPr algn="l">
              <a:lnSpc>
                <a:spcPts val="7202"/>
              </a:lnSpc>
            </a:pPr>
            <a:r>
              <a:rPr lang="en-US" sz="5403">
                <a:solidFill>
                  <a:srgbClr val="212121"/>
                </a:solidFill>
                <a:latin typeface="Aptos"/>
                <a:ea typeface="Aptos"/>
                <a:cs typeface="Aptos"/>
                <a:sym typeface="Aptos"/>
              </a:rPr>
              <a:t> </a:t>
            </a:r>
          </a:p>
        </p:txBody>
      </p:sp>
    </p:spTree>
    <p:extLst>
      <p:ext uri="{BB962C8B-B14F-4D97-AF65-F5344CB8AC3E}">
        <p14:creationId xmlns:p14="http://schemas.microsoft.com/office/powerpoint/2010/main" val="10815974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657850" y="3979926"/>
            <a:ext cx="11237976" cy="16002"/>
          </a:xfrm>
          <a:custGeom>
            <a:avLst/>
            <a:gdLst/>
            <a:ahLst/>
            <a:cxnLst/>
            <a:rect l="l" t="t" r="r" b="b"/>
            <a:pathLst>
              <a:path w="11237976" h="16002">
                <a:moveTo>
                  <a:pt x="0" y="0"/>
                </a:moveTo>
                <a:lnTo>
                  <a:pt x="11237976" y="0"/>
                </a:lnTo>
                <a:lnTo>
                  <a:pt x="11237976" y="16002"/>
                </a:lnTo>
                <a:lnTo>
                  <a:pt x="0" y="160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297137" y="334213"/>
            <a:ext cx="1209423" cy="1312664"/>
          </a:xfrm>
          <a:custGeom>
            <a:avLst/>
            <a:gdLst/>
            <a:ahLst/>
            <a:cxnLst/>
            <a:rect l="l" t="t" r="r" b="b"/>
            <a:pathLst>
              <a:path w="1209423" h="1312664">
                <a:moveTo>
                  <a:pt x="0" y="0"/>
                </a:moveTo>
                <a:lnTo>
                  <a:pt x="1209423" y="0"/>
                </a:lnTo>
                <a:lnTo>
                  <a:pt x="1209423" y="1312664"/>
                </a:lnTo>
                <a:lnTo>
                  <a:pt x="0" y="1312664"/>
                </a:lnTo>
                <a:lnTo>
                  <a:pt x="0" y="0"/>
                </a:lnTo>
                <a:close/>
              </a:path>
            </a:pathLst>
          </a:custGeom>
          <a:blipFill>
            <a:blip r:embed="rId4"/>
            <a:stretch>
              <a:fillRect/>
            </a:stretch>
          </a:blipFill>
        </p:spPr>
        <p:txBody>
          <a:bodyPr/>
          <a:lstStyle/>
          <a:p>
            <a:endParaRPr lang="en-GB"/>
          </a:p>
        </p:txBody>
      </p:sp>
      <p:sp>
        <p:nvSpPr>
          <p:cNvPr id="4" name="Freeform 4"/>
          <p:cNvSpPr/>
          <p:nvPr/>
        </p:nvSpPr>
        <p:spPr>
          <a:xfrm>
            <a:off x="16404722" y="421238"/>
            <a:ext cx="1518647" cy="607462"/>
          </a:xfrm>
          <a:custGeom>
            <a:avLst/>
            <a:gdLst/>
            <a:ahLst/>
            <a:cxnLst/>
            <a:rect l="l" t="t" r="r" b="b"/>
            <a:pathLst>
              <a:path w="1518647" h="607462">
                <a:moveTo>
                  <a:pt x="0" y="0"/>
                </a:moveTo>
                <a:lnTo>
                  <a:pt x="1518647" y="0"/>
                </a:lnTo>
                <a:lnTo>
                  <a:pt x="1518647" y="607462"/>
                </a:lnTo>
                <a:lnTo>
                  <a:pt x="0" y="607462"/>
                </a:lnTo>
                <a:lnTo>
                  <a:pt x="0" y="0"/>
                </a:lnTo>
                <a:close/>
              </a:path>
            </a:pathLst>
          </a:custGeom>
          <a:blipFill>
            <a:blip r:embed="rId5"/>
            <a:stretch>
              <a:fillRect/>
            </a:stretch>
          </a:blipFill>
        </p:spPr>
        <p:txBody>
          <a:bodyPr/>
          <a:lstStyle/>
          <a:p>
            <a:endParaRPr lang="en-GB"/>
          </a:p>
        </p:txBody>
      </p:sp>
      <p:sp>
        <p:nvSpPr>
          <p:cNvPr id="5" name="TextBox 5"/>
          <p:cNvSpPr txBox="1"/>
          <p:nvPr/>
        </p:nvSpPr>
        <p:spPr>
          <a:xfrm>
            <a:off x="1165860" y="5968022"/>
            <a:ext cx="122572" cy="1271254"/>
          </a:xfrm>
          <a:prstGeom prst="rect">
            <a:avLst/>
          </a:prstGeom>
        </p:spPr>
        <p:txBody>
          <a:bodyPr lIns="0" tIns="0" rIns="0" bIns="0" rtlCol="0" anchor="t">
            <a:spAutoFit/>
          </a:bodyPr>
          <a:lstStyle/>
          <a:p>
            <a:pPr algn="just">
              <a:lnSpc>
                <a:spcPts val="3779"/>
              </a:lnSpc>
            </a:pPr>
            <a:r>
              <a:rPr lang="en-US" sz="2700">
                <a:solidFill>
                  <a:srgbClr val="212121"/>
                </a:solidFill>
                <a:latin typeface="Arial"/>
                <a:ea typeface="Arial"/>
                <a:cs typeface="Arial"/>
                <a:sym typeface="Arial"/>
              </a:rPr>
              <a:t>• •</a:t>
            </a:r>
          </a:p>
        </p:txBody>
      </p:sp>
      <p:sp>
        <p:nvSpPr>
          <p:cNvPr id="6" name="TextBox 6"/>
          <p:cNvSpPr txBox="1"/>
          <p:nvPr/>
        </p:nvSpPr>
        <p:spPr>
          <a:xfrm>
            <a:off x="1807826" y="8792913"/>
            <a:ext cx="91054" cy="425925"/>
          </a:xfrm>
          <a:prstGeom prst="rect">
            <a:avLst/>
          </a:prstGeom>
        </p:spPr>
        <p:txBody>
          <a:bodyPr lIns="0" tIns="0" rIns="0" bIns="0" rtlCol="0" anchor="t">
            <a:spAutoFit/>
          </a:bodyPr>
          <a:lstStyle/>
          <a:p>
            <a:pPr algn="l">
              <a:lnSpc>
                <a:spcPts val="3157"/>
              </a:lnSpc>
            </a:pPr>
            <a:r>
              <a:rPr lang="en-US" sz="2703" b="1">
                <a:solidFill>
                  <a:srgbClr val="212121"/>
                </a:solidFill>
                <a:latin typeface="Open Sans Medium"/>
                <a:ea typeface="Open Sans Medium"/>
                <a:cs typeface="Open Sans Medium"/>
                <a:sym typeface="Open Sans Medium"/>
              </a:rPr>
              <a:t> </a:t>
            </a:r>
          </a:p>
        </p:txBody>
      </p:sp>
      <p:sp>
        <p:nvSpPr>
          <p:cNvPr id="7" name="TextBox 7"/>
          <p:cNvSpPr txBox="1"/>
          <p:nvPr/>
        </p:nvSpPr>
        <p:spPr>
          <a:xfrm>
            <a:off x="1950551" y="9242140"/>
            <a:ext cx="3707299" cy="425353"/>
          </a:xfrm>
          <a:prstGeom prst="rect">
            <a:avLst/>
          </a:prstGeom>
        </p:spPr>
        <p:txBody>
          <a:bodyPr wrap="square" lIns="0" tIns="0" rIns="0" bIns="0" rtlCol="0" anchor="t">
            <a:spAutoFit/>
          </a:bodyPr>
          <a:lstStyle/>
          <a:p>
            <a:pPr algn="l">
              <a:lnSpc>
                <a:spcPts val="3153"/>
              </a:lnSpc>
            </a:pPr>
            <a:r>
              <a:rPr lang="en-US" sz="2700" b="1" dirty="0">
                <a:solidFill>
                  <a:srgbClr val="212121"/>
                </a:solidFill>
                <a:latin typeface="Open Sans Medium"/>
                <a:ea typeface="Open Sans Medium"/>
                <a:cs typeface="Open Sans Medium"/>
                <a:sym typeface="Open Sans Medium"/>
              </a:rPr>
              <a:t>possible cause.</a:t>
            </a:r>
          </a:p>
        </p:txBody>
      </p:sp>
      <p:sp>
        <p:nvSpPr>
          <p:cNvPr id="8" name="TextBox 8"/>
          <p:cNvSpPr txBox="1"/>
          <p:nvPr/>
        </p:nvSpPr>
        <p:spPr>
          <a:xfrm>
            <a:off x="3185370" y="4791527"/>
            <a:ext cx="91054" cy="425925"/>
          </a:xfrm>
          <a:prstGeom prst="rect">
            <a:avLst/>
          </a:prstGeom>
        </p:spPr>
        <p:txBody>
          <a:bodyPr lIns="0" tIns="0" rIns="0" bIns="0" rtlCol="0" anchor="t">
            <a:spAutoFit/>
          </a:bodyPr>
          <a:lstStyle/>
          <a:p>
            <a:pPr algn="l">
              <a:lnSpc>
                <a:spcPts val="3157"/>
              </a:lnSpc>
            </a:pPr>
            <a:r>
              <a:rPr lang="en-US" sz="2703" b="1">
                <a:solidFill>
                  <a:srgbClr val="212121"/>
                </a:solidFill>
                <a:latin typeface="Open Sans Medium"/>
                <a:ea typeface="Open Sans Medium"/>
                <a:cs typeface="Open Sans Medium"/>
                <a:sym typeface="Open Sans Medium"/>
              </a:rPr>
              <a:t> </a:t>
            </a:r>
          </a:p>
        </p:txBody>
      </p:sp>
      <p:sp>
        <p:nvSpPr>
          <p:cNvPr id="9" name="TextBox 9"/>
          <p:cNvSpPr txBox="1"/>
          <p:nvPr/>
        </p:nvSpPr>
        <p:spPr>
          <a:xfrm>
            <a:off x="1595627" y="5192449"/>
            <a:ext cx="10468553" cy="1726819"/>
          </a:xfrm>
          <a:prstGeom prst="rect">
            <a:avLst/>
          </a:prstGeom>
        </p:spPr>
        <p:txBody>
          <a:bodyPr wrap="square" lIns="0" tIns="0" rIns="0" bIns="0" rtlCol="0" anchor="t">
            <a:spAutoFit/>
          </a:bodyPr>
          <a:lstStyle/>
          <a:p>
            <a:pPr algn="l">
              <a:lnSpc>
                <a:spcPts val="3153"/>
              </a:lnSpc>
            </a:pPr>
            <a:r>
              <a:rPr lang="en-US" sz="2700" b="1" dirty="0">
                <a:solidFill>
                  <a:srgbClr val="212121"/>
                </a:solidFill>
                <a:latin typeface="Open Sans Medium"/>
                <a:ea typeface="Open Sans Medium"/>
                <a:cs typeface="Open Sans Medium"/>
                <a:sym typeface="Open Sans Medium"/>
              </a:rPr>
              <a:t>appropriate training to cascade their knowledge.</a:t>
            </a:r>
          </a:p>
          <a:p>
            <a:pPr algn="l">
              <a:lnSpc>
                <a:spcPts val="6750"/>
              </a:lnSpc>
            </a:pPr>
            <a:r>
              <a:rPr lang="en-US" sz="2700" b="1" dirty="0">
                <a:solidFill>
                  <a:srgbClr val="212121"/>
                </a:solidFill>
                <a:latin typeface="Open Sans Medium"/>
                <a:ea typeface="Open Sans Medium"/>
                <a:cs typeface="Open Sans Medium"/>
                <a:sym typeface="Open Sans Medium"/>
              </a:rPr>
              <a:t>Provide training for care staff in oral health.</a:t>
            </a:r>
          </a:p>
          <a:p>
            <a:pPr algn="l">
              <a:lnSpc>
                <a:spcPts val="3785"/>
              </a:lnSpc>
            </a:pPr>
            <a:r>
              <a:rPr lang="en-US" sz="2703" b="1" dirty="0">
                <a:solidFill>
                  <a:srgbClr val="212121"/>
                </a:solidFill>
                <a:latin typeface="Open Sans Medium"/>
                <a:ea typeface="Open Sans Medium"/>
                <a:cs typeface="Open Sans Medium"/>
                <a:sym typeface="Open Sans Medium"/>
              </a:rPr>
              <a:t>Make oral health part of your everyday routine.</a:t>
            </a:r>
          </a:p>
        </p:txBody>
      </p:sp>
      <p:sp>
        <p:nvSpPr>
          <p:cNvPr id="10" name="TextBox 10"/>
          <p:cNvSpPr txBox="1"/>
          <p:nvPr/>
        </p:nvSpPr>
        <p:spPr>
          <a:xfrm>
            <a:off x="1852117" y="7593320"/>
            <a:ext cx="15714278" cy="825403"/>
          </a:xfrm>
          <a:prstGeom prst="rect">
            <a:avLst/>
          </a:prstGeom>
        </p:spPr>
        <p:txBody>
          <a:bodyPr lIns="0" tIns="0" rIns="0" bIns="0" rtlCol="0" anchor="t">
            <a:spAutoFit/>
          </a:bodyPr>
          <a:lstStyle/>
          <a:p>
            <a:pPr algn="l">
              <a:lnSpc>
                <a:spcPts val="3150"/>
              </a:lnSpc>
            </a:pPr>
            <a:r>
              <a:rPr lang="en-US" sz="2700" b="1">
                <a:solidFill>
                  <a:srgbClr val="212121"/>
                </a:solidFill>
                <a:latin typeface="Open Sans Medium"/>
                <a:ea typeface="Open Sans Medium"/>
                <a:cs typeface="Open Sans Medium"/>
                <a:sym typeface="Open Sans Medium"/>
              </a:rPr>
              <a:t>Check that people have the right dental products and support them to brush twice daily or clean and maintain their dentures.</a:t>
            </a:r>
          </a:p>
        </p:txBody>
      </p:sp>
      <p:sp>
        <p:nvSpPr>
          <p:cNvPr id="11" name="TextBox 11"/>
          <p:cNvSpPr txBox="1"/>
          <p:nvPr/>
        </p:nvSpPr>
        <p:spPr>
          <a:xfrm>
            <a:off x="1165860" y="2054895"/>
            <a:ext cx="16237172" cy="2415982"/>
          </a:xfrm>
          <a:prstGeom prst="rect">
            <a:avLst/>
          </a:prstGeom>
        </p:spPr>
        <p:txBody>
          <a:bodyPr lIns="0" tIns="0" rIns="0" bIns="0" rtlCol="0" anchor="t">
            <a:spAutoFit/>
          </a:bodyPr>
          <a:lstStyle/>
          <a:p>
            <a:pPr algn="l">
              <a:lnSpc>
                <a:spcPct val="150000"/>
              </a:lnSpc>
            </a:pPr>
            <a:r>
              <a:rPr lang="en-US" sz="2700" dirty="0">
                <a:solidFill>
                  <a:srgbClr val="212121"/>
                </a:solidFill>
                <a:latin typeface="Open Sans"/>
                <a:ea typeface="Open Sans"/>
                <a:cs typeface="Open Sans"/>
                <a:sym typeface="Open Sans"/>
              </a:rPr>
              <a:t>•</a:t>
            </a:r>
            <a:r>
              <a:rPr lang="en-US" sz="2700" b="1" dirty="0">
                <a:solidFill>
                  <a:srgbClr val="212121"/>
                </a:solidFill>
                <a:latin typeface="Open Sans Medium"/>
                <a:ea typeface="Open Sans Medium"/>
                <a:cs typeface="Open Sans Medium"/>
                <a:sym typeface="Open Sans Medium"/>
              </a:rPr>
              <a:t>Assess people's oral health on admission to the care home Assessment templates already exist, or you adapt or develop your own to meet people's needs. The </a:t>
            </a:r>
          </a:p>
          <a:p>
            <a:pPr algn="l">
              <a:lnSpc>
                <a:spcPct val="150000"/>
              </a:lnSpc>
            </a:pPr>
            <a:r>
              <a:rPr lang="en-US" sz="2700" b="1" dirty="0">
                <a:solidFill>
                  <a:srgbClr val="212121"/>
                </a:solidFill>
                <a:latin typeface="Open Sans Medium"/>
                <a:ea typeface="Open Sans Medium"/>
                <a:cs typeface="Open Sans Medium"/>
                <a:sym typeface="Open Sans Medium"/>
              </a:rPr>
              <a:t>NICE guideline suggests the </a:t>
            </a:r>
            <a:r>
              <a:rPr lang="en-US" sz="2700" b="1" dirty="0">
                <a:solidFill>
                  <a:srgbClr val="467886"/>
                </a:solidFill>
                <a:latin typeface="Open Sans Medium"/>
                <a:ea typeface="Open Sans Medium"/>
                <a:cs typeface="Open Sans Medium"/>
                <a:sym typeface="Open Sans Medium"/>
                <a:hlinkClick r:id="rId6" tooltip="https://www.nice.org.uk/guidance/ng48/resources/oral-health-assessment-tool-pdf-2543183533"/>
              </a:rPr>
              <a:t>Australian Institute of Health and Welfare Oral Health Assessment Tool</a:t>
            </a:r>
            <a:r>
              <a:rPr lang="en-US" sz="2700" b="1" dirty="0">
                <a:solidFill>
                  <a:srgbClr val="212121"/>
                </a:solidFill>
                <a:latin typeface="Open Sans Medium"/>
                <a:ea typeface="Open Sans Medium"/>
                <a:cs typeface="Open Sans Medium"/>
                <a:sym typeface="Open Sans Medium"/>
              </a:rPr>
              <a:t>.</a:t>
            </a:r>
          </a:p>
        </p:txBody>
      </p:sp>
      <p:sp>
        <p:nvSpPr>
          <p:cNvPr id="12" name="TextBox 12"/>
          <p:cNvSpPr txBox="1"/>
          <p:nvPr/>
        </p:nvSpPr>
        <p:spPr>
          <a:xfrm>
            <a:off x="1165860" y="4767058"/>
            <a:ext cx="122572" cy="471597"/>
          </a:xfrm>
          <a:prstGeom prst="rect">
            <a:avLst/>
          </a:prstGeom>
        </p:spPr>
        <p:txBody>
          <a:bodyPr lIns="0" tIns="0" rIns="0" bIns="0" rtlCol="0" anchor="t">
            <a:spAutoFit/>
          </a:bodyPr>
          <a:lstStyle/>
          <a:p>
            <a:pPr algn="l">
              <a:lnSpc>
                <a:spcPts val="3785"/>
              </a:lnSpc>
            </a:pPr>
            <a:r>
              <a:rPr lang="en-US" sz="2703">
                <a:solidFill>
                  <a:srgbClr val="212121"/>
                </a:solidFill>
                <a:latin typeface="Arial"/>
                <a:ea typeface="Arial"/>
                <a:cs typeface="Arial"/>
                <a:sym typeface="Arial"/>
              </a:rPr>
              <a:t>•</a:t>
            </a:r>
          </a:p>
        </p:txBody>
      </p:sp>
      <p:sp>
        <p:nvSpPr>
          <p:cNvPr id="13" name="TextBox 13"/>
          <p:cNvSpPr txBox="1"/>
          <p:nvPr/>
        </p:nvSpPr>
        <p:spPr>
          <a:xfrm>
            <a:off x="1165860" y="8768429"/>
            <a:ext cx="122572" cy="471597"/>
          </a:xfrm>
          <a:prstGeom prst="rect">
            <a:avLst/>
          </a:prstGeom>
        </p:spPr>
        <p:txBody>
          <a:bodyPr lIns="0" tIns="0" rIns="0" bIns="0" rtlCol="0" anchor="t">
            <a:spAutoFit/>
          </a:bodyPr>
          <a:lstStyle/>
          <a:p>
            <a:pPr algn="l">
              <a:lnSpc>
                <a:spcPts val="3785"/>
              </a:lnSpc>
            </a:pPr>
            <a:r>
              <a:rPr lang="en-US" sz="2703">
                <a:solidFill>
                  <a:srgbClr val="212121"/>
                </a:solidFill>
                <a:latin typeface="Arial"/>
                <a:ea typeface="Arial"/>
                <a:cs typeface="Arial"/>
                <a:sym typeface="Arial"/>
              </a:rPr>
              <a:t>•</a:t>
            </a:r>
          </a:p>
        </p:txBody>
      </p:sp>
      <p:sp>
        <p:nvSpPr>
          <p:cNvPr id="14" name="TextBox 14"/>
          <p:cNvSpPr txBox="1"/>
          <p:nvPr/>
        </p:nvSpPr>
        <p:spPr>
          <a:xfrm>
            <a:off x="1595628" y="4734377"/>
            <a:ext cx="14869116" cy="444417"/>
          </a:xfrm>
          <a:prstGeom prst="rect">
            <a:avLst/>
          </a:prstGeom>
        </p:spPr>
        <p:txBody>
          <a:bodyPr lIns="0" tIns="0" rIns="0" bIns="0" rtlCol="0" anchor="t">
            <a:spAutoFit/>
          </a:bodyPr>
          <a:lstStyle/>
          <a:p>
            <a:pPr algn="l">
              <a:lnSpc>
                <a:spcPts val="3785"/>
              </a:lnSpc>
            </a:pPr>
            <a:r>
              <a:rPr lang="en-US" sz="2703" b="1" dirty="0">
                <a:solidFill>
                  <a:srgbClr val="212121"/>
                </a:solidFill>
                <a:latin typeface="Open Sans Medium"/>
                <a:ea typeface="Open Sans Medium"/>
                <a:cs typeface="Open Sans Medium"/>
                <a:sym typeface="Open Sans Medium"/>
              </a:rPr>
              <a:t>Nominate a staff member to be an oral health champion where possible and give them the </a:t>
            </a:r>
          </a:p>
        </p:txBody>
      </p:sp>
      <p:sp>
        <p:nvSpPr>
          <p:cNvPr id="15" name="TextBox 15"/>
          <p:cNvSpPr txBox="1"/>
          <p:nvPr/>
        </p:nvSpPr>
        <p:spPr>
          <a:xfrm>
            <a:off x="1595628" y="8735763"/>
            <a:ext cx="15787402" cy="931730"/>
          </a:xfrm>
          <a:prstGeom prst="rect">
            <a:avLst/>
          </a:prstGeom>
        </p:spPr>
        <p:txBody>
          <a:bodyPr lIns="0" tIns="0" rIns="0" bIns="0" rtlCol="0" anchor="t">
            <a:spAutoFit/>
          </a:bodyPr>
          <a:lstStyle/>
          <a:p>
            <a:pPr algn="l">
              <a:lnSpc>
                <a:spcPts val="3785"/>
              </a:lnSpc>
            </a:pPr>
            <a:r>
              <a:rPr lang="en-US" sz="2703" b="1" dirty="0">
                <a:solidFill>
                  <a:srgbClr val="212121"/>
                </a:solidFill>
                <a:latin typeface="Open Sans Medium"/>
                <a:ea typeface="Open Sans Medium"/>
                <a:cs typeface="Open Sans Medium"/>
                <a:sym typeface="Open Sans Medium"/>
              </a:rPr>
              <a:t>If a person experiences unexpected, significant weight loss, review the health of their mouth as a </a:t>
            </a:r>
          </a:p>
        </p:txBody>
      </p:sp>
      <p:sp>
        <p:nvSpPr>
          <p:cNvPr id="16" name="TextBox 16"/>
          <p:cNvSpPr txBox="1"/>
          <p:nvPr/>
        </p:nvSpPr>
        <p:spPr>
          <a:xfrm>
            <a:off x="2414402" y="725181"/>
            <a:ext cx="13557252" cy="883420"/>
          </a:xfrm>
          <a:prstGeom prst="rect">
            <a:avLst/>
          </a:prstGeom>
        </p:spPr>
        <p:txBody>
          <a:bodyPr lIns="0" tIns="0" rIns="0" bIns="0" rtlCol="0" anchor="t">
            <a:spAutoFit/>
          </a:bodyPr>
          <a:lstStyle/>
          <a:p>
            <a:pPr algn="l">
              <a:lnSpc>
                <a:spcPts val="6733"/>
              </a:lnSpc>
            </a:pPr>
            <a:r>
              <a:rPr lang="en-US" sz="4809">
                <a:solidFill>
                  <a:srgbClr val="002060"/>
                </a:solidFill>
                <a:latin typeface="Calibri (MS)"/>
                <a:ea typeface="Calibri (MS)"/>
                <a:cs typeface="Calibri (MS)"/>
                <a:sym typeface="Calibri (MS)"/>
              </a:rPr>
              <a:t>Main points for maintaining oral health in care homes</a:t>
            </a:r>
          </a:p>
        </p:txBody>
      </p:sp>
    </p:spTree>
    <p:extLst>
      <p:ext uri="{BB962C8B-B14F-4D97-AF65-F5344CB8AC3E}">
        <p14:creationId xmlns:p14="http://schemas.microsoft.com/office/powerpoint/2010/main" val="3016316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161470" y="8274077"/>
            <a:ext cx="3656628" cy="3614452"/>
          </a:xfrm>
          <a:custGeom>
            <a:avLst/>
            <a:gdLst/>
            <a:ahLst/>
            <a:cxnLst/>
            <a:rect l="l" t="t" r="r" b="b"/>
            <a:pathLst>
              <a:path w="3656628" h="3614452">
                <a:moveTo>
                  <a:pt x="0" y="0"/>
                </a:moveTo>
                <a:lnTo>
                  <a:pt x="3656628" y="0"/>
                </a:lnTo>
                <a:lnTo>
                  <a:pt x="3656628" y="3614452"/>
                </a:lnTo>
                <a:lnTo>
                  <a:pt x="0" y="36144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11401239" y="1889950"/>
            <a:ext cx="6886761" cy="8397050"/>
          </a:xfrm>
          <a:custGeom>
            <a:avLst/>
            <a:gdLst/>
            <a:ahLst/>
            <a:cxnLst/>
            <a:rect l="l" t="t" r="r" b="b"/>
            <a:pathLst>
              <a:path w="6886761" h="8397050">
                <a:moveTo>
                  <a:pt x="0" y="0"/>
                </a:moveTo>
                <a:lnTo>
                  <a:pt x="6886761" y="0"/>
                </a:lnTo>
                <a:lnTo>
                  <a:pt x="6886761" y="8397050"/>
                </a:lnTo>
                <a:lnTo>
                  <a:pt x="0" y="8397050"/>
                </a:lnTo>
                <a:lnTo>
                  <a:pt x="0" y="0"/>
                </a:lnTo>
                <a:close/>
              </a:path>
            </a:pathLst>
          </a:custGeom>
          <a:blipFill>
            <a:blip r:embed="rId4"/>
            <a:stretch>
              <a:fillRect r="-561"/>
            </a:stretch>
          </a:blipFill>
        </p:spPr>
        <p:txBody>
          <a:bodyPr/>
          <a:lstStyle/>
          <a:p>
            <a:endParaRPr lang="en-GB"/>
          </a:p>
        </p:txBody>
      </p:sp>
      <p:sp>
        <p:nvSpPr>
          <p:cNvPr id="4" name="Freeform 4"/>
          <p:cNvSpPr/>
          <p:nvPr/>
        </p:nvSpPr>
        <p:spPr>
          <a:xfrm flipV="1">
            <a:off x="616306" y="9251256"/>
            <a:ext cx="1341882" cy="1035744"/>
          </a:xfrm>
          <a:custGeom>
            <a:avLst/>
            <a:gdLst/>
            <a:ahLst/>
            <a:cxnLst/>
            <a:rect l="l" t="t" r="r" b="b"/>
            <a:pathLst>
              <a:path w="1341882" h="1035744">
                <a:moveTo>
                  <a:pt x="0" y="1035744"/>
                </a:moveTo>
                <a:lnTo>
                  <a:pt x="1341882" y="1035744"/>
                </a:lnTo>
                <a:lnTo>
                  <a:pt x="1341882" y="0"/>
                </a:lnTo>
                <a:lnTo>
                  <a:pt x="0" y="0"/>
                </a:lnTo>
                <a:lnTo>
                  <a:pt x="0" y="1035744"/>
                </a:lnTo>
                <a:close/>
              </a:path>
            </a:pathLst>
          </a:custGeom>
          <a:blipFill>
            <a:blip r:embed="rId5"/>
            <a:stretch>
              <a:fillRect t="-48" b="-42531"/>
            </a:stretch>
          </a:blipFill>
        </p:spPr>
        <p:txBody>
          <a:bodyPr/>
          <a:lstStyle/>
          <a:p>
            <a:endParaRPr lang="en-GB"/>
          </a:p>
        </p:txBody>
      </p:sp>
      <p:sp>
        <p:nvSpPr>
          <p:cNvPr id="5" name="Freeform 5"/>
          <p:cNvSpPr/>
          <p:nvPr/>
        </p:nvSpPr>
        <p:spPr>
          <a:xfrm>
            <a:off x="297137" y="334213"/>
            <a:ext cx="1209423" cy="1312664"/>
          </a:xfrm>
          <a:custGeom>
            <a:avLst/>
            <a:gdLst/>
            <a:ahLst/>
            <a:cxnLst/>
            <a:rect l="l" t="t" r="r" b="b"/>
            <a:pathLst>
              <a:path w="1209423" h="1312664">
                <a:moveTo>
                  <a:pt x="0" y="0"/>
                </a:moveTo>
                <a:lnTo>
                  <a:pt x="1209423" y="0"/>
                </a:lnTo>
                <a:lnTo>
                  <a:pt x="1209423" y="1312664"/>
                </a:lnTo>
                <a:lnTo>
                  <a:pt x="0" y="1312664"/>
                </a:lnTo>
                <a:lnTo>
                  <a:pt x="0" y="0"/>
                </a:lnTo>
                <a:close/>
              </a:path>
            </a:pathLst>
          </a:custGeom>
          <a:blipFill>
            <a:blip r:embed="rId6"/>
            <a:stretch>
              <a:fillRect/>
            </a:stretch>
          </a:blipFill>
        </p:spPr>
        <p:txBody>
          <a:bodyPr/>
          <a:lstStyle/>
          <a:p>
            <a:endParaRPr lang="en-GB"/>
          </a:p>
        </p:txBody>
      </p:sp>
      <p:sp>
        <p:nvSpPr>
          <p:cNvPr id="6" name="Freeform 6"/>
          <p:cNvSpPr/>
          <p:nvPr/>
        </p:nvSpPr>
        <p:spPr>
          <a:xfrm>
            <a:off x="16325655" y="449242"/>
            <a:ext cx="1518647" cy="607462"/>
          </a:xfrm>
          <a:custGeom>
            <a:avLst/>
            <a:gdLst/>
            <a:ahLst/>
            <a:cxnLst/>
            <a:rect l="l" t="t" r="r" b="b"/>
            <a:pathLst>
              <a:path w="1518647" h="607462">
                <a:moveTo>
                  <a:pt x="0" y="0"/>
                </a:moveTo>
                <a:lnTo>
                  <a:pt x="1518647" y="0"/>
                </a:lnTo>
                <a:lnTo>
                  <a:pt x="1518647" y="607462"/>
                </a:lnTo>
                <a:lnTo>
                  <a:pt x="0" y="607462"/>
                </a:lnTo>
                <a:lnTo>
                  <a:pt x="0" y="0"/>
                </a:lnTo>
                <a:close/>
              </a:path>
            </a:pathLst>
          </a:custGeom>
          <a:blipFill>
            <a:blip r:embed="rId7"/>
            <a:stretch>
              <a:fillRect/>
            </a:stretch>
          </a:blipFill>
        </p:spPr>
        <p:txBody>
          <a:bodyPr/>
          <a:lstStyle/>
          <a:p>
            <a:endParaRPr lang="en-GB"/>
          </a:p>
        </p:txBody>
      </p:sp>
      <p:sp>
        <p:nvSpPr>
          <p:cNvPr id="7" name="Freeform 7"/>
          <p:cNvSpPr/>
          <p:nvPr/>
        </p:nvSpPr>
        <p:spPr>
          <a:xfrm>
            <a:off x="-405479" y="8115100"/>
            <a:ext cx="1431422" cy="1249313"/>
          </a:xfrm>
          <a:custGeom>
            <a:avLst/>
            <a:gdLst/>
            <a:ahLst/>
            <a:cxnLst/>
            <a:rect l="l" t="t" r="r" b="b"/>
            <a:pathLst>
              <a:path w="1431422" h="1249313">
                <a:moveTo>
                  <a:pt x="0" y="0"/>
                </a:moveTo>
                <a:lnTo>
                  <a:pt x="1431422" y="0"/>
                </a:lnTo>
                <a:lnTo>
                  <a:pt x="1431422" y="1249313"/>
                </a:lnTo>
                <a:lnTo>
                  <a:pt x="0" y="12493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6" name="TextBox 16"/>
          <p:cNvSpPr txBox="1"/>
          <p:nvPr/>
        </p:nvSpPr>
        <p:spPr>
          <a:xfrm>
            <a:off x="5583368" y="533157"/>
            <a:ext cx="8353857" cy="859210"/>
          </a:xfrm>
          <a:prstGeom prst="rect">
            <a:avLst/>
          </a:prstGeom>
        </p:spPr>
        <p:txBody>
          <a:bodyPr wrap="square" lIns="0" tIns="0" rIns="0" bIns="0" rtlCol="0" anchor="t">
            <a:spAutoFit/>
          </a:bodyPr>
          <a:lstStyle/>
          <a:p>
            <a:pPr algn="l">
              <a:lnSpc>
                <a:spcPts val="6733"/>
              </a:lnSpc>
            </a:pPr>
            <a:r>
              <a:rPr lang="en-US" sz="6000" dirty="0">
                <a:solidFill>
                  <a:srgbClr val="002060"/>
                </a:solidFill>
                <a:latin typeface="Calibri (MS)"/>
                <a:ea typeface="Calibri (MS)"/>
                <a:cs typeface="Calibri (MS)"/>
                <a:sym typeface="Calibri (MS)"/>
              </a:rPr>
              <a:t>Signs of a dental problem</a:t>
            </a:r>
          </a:p>
        </p:txBody>
      </p:sp>
      <p:sp>
        <p:nvSpPr>
          <p:cNvPr id="17" name="TextBox 16">
            <a:extLst>
              <a:ext uri="{FF2B5EF4-FFF2-40B4-BE49-F238E27FC236}">
                <a16:creationId xmlns:a16="http://schemas.microsoft.com/office/drawing/2014/main" id="{26D6B0C4-3404-B97D-C19D-146DAAF61807}"/>
              </a:ext>
            </a:extLst>
          </p:cNvPr>
          <p:cNvSpPr txBox="1"/>
          <p:nvPr/>
        </p:nvSpPr>
        <p:spPr>
          <a:xfrm>
            <a:off x="1495158" y="1646877"/>
            <a:ext cx="9271165" cy="778148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800" dirty="0"/>
              <a:t>Rubbing, pulling or putting fingers up to face and into their mouth</a:t>
            </a:r>
          </a:p>
          <a:p>
            <a:pPr marL="285750" indent="-285750">
              <a:lnSpc>
                <a:spcPct val="150000"/>
              </a:lnSpc>
              <a:buFont typeface="Arial" panose="020B0604020202020204" pitchFamily="34" charset="0"/>
              <a:buChar char="•"/>
            </a:pPr>
            <a:r>
              <a:rPr lang="en-US" sz="2800" dirty="0"/>
              <a:t>Putting objects in mouth and biting them </a:t>
            </a:r>
          </a:p>
          <a:p>
            <a:pPr marL="285750" indent="-285750">
              <a:lnSpc>
                <a:spcPct val="150000"/>
              </a:lnSpc>
              <a:buFont typeface="Arial" panose="020B0604020202020204" pitchFamily="34" charset="0"/>
              <a:buChar char="•"/>
            </a:pPr>
            <a:r>
              <a:rPr lang="en-US" sz="2800" dirty="0"/>
              <a:t>A swollen face, bleeding from the mouth or ulcers</a:t>
            </a:r>
          </a:p>
          <a:p>
            <a:pPr marL="285750" indent="-285750">
              <a:lnSpc>
                <a:spcPct val="150000"/>
              </a:lnSpc>
              <a:buFont typeface="Arial" panose="020B0604020202020204" pitchFamily="34" charset="0"/>
              <a:buChar char="•"/>
            </a:pPr>
            <a:r>
              <a:rPr lang="en-US" sz="2800" dirty="0"/>
              <a:t>Facial expressions – clenching teeth</a:t>
            </a:r>
          </a:p>
          <a:p>
            <a:pPr marL="285750" indent="-285750">
              <a:lnSpc>
                <a:spcPct val="150000"/>
              </a:lnSpc>
              <a:buFont typeface="Arial" panose="020B0604020202020204" pitchFamily="34" charset="0"/>
              <a:buChar char="•"/>
            </a:pPr>
            <a:r>
              <a:rPr lang="en-US" sz="2800" dirty="0"/>
              <a:t>Increased saliva Body language – huddled or rocking</a:t>
            </a:r>
          </a:p>
          <a:p>
            <a:pPr marL="285750" indent="-285750">
              <a:lnSpc>
                <a:spcPct val="150000"/>
              </a:lnSpc>
              <a:buFont typeface="Arial" panose="020B0604020202020204" pitchFamily="34" charset="0"/>
              <a:buChar char="•"/>
            </a:pPr>
            <a:r>
              <a:rPr lang="en-US" sz="2800" dirty="0"/>
              <a:t>Change in appetite, avoiding eating on one side or avoiding hard foods</a:t>
            </a:r>
          </a:p>
          <a:p>
            <a:pPr marL="285750" indent="-285750">
              <a:lnSpc>
                <a:spcPct val="150000"/>
              </a:lnSpc>
              <a:buFont typeface="Arial" panose="020B0604020202020204" pitchFamily="34" charset="0"/>
              <a:buChar char="•"/>
            </a:pPr>
            <a:r>
              <a:rPr lang="en-US" sz="2800" dirty="0"/>
              <a:t>Being more restless, moaning or shouting</a:t>
            </a:r>
          </a:p>
          <a:p>
            <a:pPr marL="285750" indent="-285750">
              <a:lnSpc>
                <a:spcPct val="150000"/>
              </a:lnSpc>
              <a:buFont typeface="Arial" panose="020B0604020202020204" pitchFamily="34" charset="0"/>
              <a:buChar char="•"/>
            </a:pPr>
            <a:r>
              <a:rPr lang="en-US" sz="2800" dirty="0"/>
              <a:t>Disturbed sleep</a:t>
            </a:r>
          </a:p>
          <a:p>
            <a:pPr marL="285750" indent="-285750">
              <a:lnSpc>
                <a:spcPct val="150000"/>
              </a:lnSpc>
              <a:buFont typeface="Arial" panose="020B0604020202020204" pitchFamily="34" charset="0"/>
              <a:buChar char="•"/>
            </a:pPr>
            <a:r>
              <a:rPr lang="en-US" sz="2800" dirty="0"/>
              <a:t>Leaving out a denture or refusal to have teeth brushed or to let carer near mouth.</a:t>
            </a:r>
            <a:endParaRPr lang="en-GB" sz="2800" dirty="0"/>
          </a:p>
        </p:txBody>
      </p:sp>
    </p:spTree>
    <p:extLst>
      <p:ext uri="{BB962C8B-B14F-4D97-AF65-F5344CB8AC3E}">
        <p14:creationId xmlns:p14="http://schemas.microsoft.com/office/powerpoint/2010/main" val="21016255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F9AC9"/>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solidFill>
          </p:spPr>
          <p:txBody>
            <a:bodyPr/>
            <a:lstStyle/>
            <a:p>
              <a:endParaRPr lang="en-GB"/>
            </a:p>
          </p:txBody>
        </p:sp>
      </p:grpSp>
      <p:grpSp>
        <p:nvGrpSpPr>
          <p:cNvPr id="4" name="Group 4"/>
          <p:cNvGrpSpPr/>
          <p:nvPr/>
        </p:nvGrpSpPr>
        <p:grpSpPr>
          <a:xfrm>
            <a:off x="-750808" y="3768202"/>
            <a:ext cx="19789615" cy="4397951"/>
            <a:chOff x="0" y="0"/>
            <a:chExt cx="26386154" cy="3667463"/>
          </a:xfrm>
        </p:grpSpPr>
        <p:sp>
          <p:nvSpPr>
            <p:cNvPr id="5" name="Freeform 5"/>
            <p:cNvSpPr/>
            <p:nvPr/>
          </p:nvSpPr>
          <p:spPr>
            <a:xfrm>
              <a:off x="0" y="0"/>
              <a:ext cx="26385918" cy="3667506"/>
            </a:xfrm>
            <a:custGeom>
              <a:avLst/>
              <a:gdLst/>
              <a:ahLst/>
              <a:cxnLst/>
              <a:rect l="l" t="t" r="r" b="b"/>
              <a:pathLst>
                <a:path w="26385918" h="3667506">
                  <a:moveTo>
                    <a:pt x="0" y="0"/>
                  </a:moveTo>
                  <a:lnTo>
                    <a:pt x="26385918" y="0"/>
                  </a:lnTo>
                  <a:lnTo>
                    <a:pt x="26385918" y="3667506"/>
                  </a:lnTo>
                  <a:lnTo>
                    <a:pt x="0" y="3667506"/>
                  </a:lnTo>
                  <a:close/>
                </a:path>
              </a:pathLst>
            </a:custGeom>
            <a:solidFill>
              <a:srgbClr val="65C8C7"/>
            </a:solidFill>
          </p:spPr>
          <p:txBody>
            <a:bodyPr/>
            <a:lstStyle/>
            <a:p>
              <a:endParaRPr lang="en-GB"/>
            </a:p>
          </p:txBody>
        </p:sp>
      </p:grpSp>
      <p:sp>
        <p:nvSpPr>
          <p:cNvPr id="6" name="TextBox 6"/>
          <p:cNvSpPr txBox="1"/>
          <p:nvPr/>
        </p:nvSpPr>
        <p:spPr>
          <a:xfrm>
            <a:off x="1463048" y="4300080"/>
            <a:ext cx="15361726" cy="3334246"/>
          </a:xfrm>
          <a:prstGeom prst="rect">
            <a:avLst/>
          </a:prstGeom>
        </p:spPr>
        <p:txBody>
          <a:bodyPr wrap="square" lIns="0" tIns="0" rIns="0" bIns="0" rtlCol="0" anchor="t">
            <a:spAutoFit/>
          </a:bodyPr>
          <a:lstStyle/>
          <a:p>
            <a:pPr algn="ctr">
              <a:lnSpc>
                <a:spcPts val="12960"/>
              </a:lnSpc>
            </a:pPr>
            <a:r>
              <a:rPr lang="en-US" sz="12000" b="1">
                <a:solidFill>
                  <a:srgbClr val="58595B"/>
                </a:solidFill>
                <a:latin typeface="Calibri (MS) Bold"/>
                <a:ea typeface="Calibri (MS) Bold"/>
                <a:cs typeface="Calibri (MS) Bold"/>
                <a:sym typeface="Calibri (MS) Bold"/>
              </a:rPr>
              <a:t>Skills for Care Update – Helen Jackson   </a:t>
            </a:r>
          </a:p>
        </p:txBody>
      </p:sp>
      <p:grpSp>
        <p:nvGrpSpPr>
          <p:cNvPr id="7" name="Group 7"/>
          <p:cNvGrpSpPr/>
          <p:nvPr/>
        </p:nvGrpSpPr>
        <p:grpSpPr>
          <a:xfrm>
            <a:off x="5211538" y="875017"/>
            <a:ext cx="208559" cy="208559"/>
            <a:chOff x="0" y="0"/>
            <a:chExt cx="278079" cy="278079"/>
          </a:xfrm>
        </p:grpSpPr>
        <p:sp>
          <p:nvSpPr>
            <p:cNvPr id="8" name="Freeform 8"/>
            <p:cNvSpPr/>
            <p:nvPr/>
          </p:nvSpPr>
          <p:spPr>
            <a:xfrm>
              <a:off x="0" y="0"/>
              <a:ext cx="278257" cy="278257"/>
            </a:xfrm>
            <a:custGeom>
              <a:avLst/>
              <a:gdLst/>
              <a:ahLst/>
              <a:cxnLst/>
              <a:rect l="l" t="t" r="r" b="b"/>
              <a:pathLst>
                <a:path w="278257" h="278257">
                  <a:moveTo>
                    <a:pt x="259207" y="120142"/>
                  </a:moveTo>
                  <a:lnTo>
                    <a:pt x="157861" y="120142"/>
                  </a:lnTo>
                  <a:lnTo>
                    <a:pt x="157861" y="18923"/>
                  </a:lnTo>
                  <a:cubicBezTo>
                    <a:pt x="157861" y="8509"/>
                    <a:pt x="149479" y="0"/>
                    <a:pt x="139065" y="0"/>
                  </a:cubicBezTo>
                  <a:cubicBezTo>
                    <a:pt x="128651" y="0"/>
                    <a:pt x="120142" y="8509"/>
                    <a:pt x="120142" y="18923"/>
                  </a:cubicBezTo>
                  <a:lnTo>
                    <a:pt x="120142" y="120142"/>
                  </a:lnTo>
                  <a:lnTo>
                    <a:pt x="18923" y="120142"/>
                  </a:lnTo>
                  <a:cubicBezTo>
                    <a:pt x="8509" y="120142"/>
                    <a:pt x="0" y="128651"/>
                    <a:pt x="0" y="139065"/>
                  </a:cubicBezTo>
                  <a:cubicBezTo>
                    <a:pt x="0" y="149479"/>
                    <a:pt x="8509" y="157988"/>
                    <a:pt x="18923" y="157988"/>
                  </a:cubicBezTo>
                  <a:lnTo>
                    <a:pt x="120142" y="157988"/>
                  </a:lnTo>
                  <a:lnTo>
                    <a:pt x="120142" y="259334"/>
                  </a:lnTo>
                  <a:cubicBezTo>
                    <a:pt x="120142" y="269748"/>
                    <a:pt x="128651" y="278257"/>
                    <a:pt x="139065" y="278257"/>
                  </a:cubicBezTo>
                  <a:cubicBezTo>
                    <a:pt x="149479" y="278257"/>
                    <a:pt x="157988" y="269748"/>
                    <a:pt x="157988" y="259334"/>
                  </a:cubicBezTo>
                  <a:lnTo>
                    <a:pt x="157988" y="157861"/>
                  </a:lnTo>
                  <a:lnTo>
                    <a:pt x="259334" y="157861"/>
                  </a:lnTo>
                  <a:cubicBezTo>
                    <a:pt x="269748" y="157861"/>
                    <a:pt x="278257" y="149352"/>
                    <a:pt x="278257" y="138938"/>
                  </a:cubicBezTo>
                  <a:cubicBezTo>
                    <a:pt x="278257" y="128524"/>
                    <a:pt x="269748" y="120015"/>
                    <a:pt x="259334" y="120015"/>
                  </a:cubicBezTo>
                  <a:close/>
                </a:path>
              </a:pathLst>
            </a:custGeom>
            <a:solidFill>
              <a:srgbClr val="AF9AC9"/>
            </a:solidFill>
          </p:spPr>
          <p:txBody>
            <a:bodyPr/>
            <a:lstStyle/>
            <a:p>
              <a:endParaRPr lang="en-GB"/>
            </a:p>
          </p:txBody>
        </p:sp>
      </p:grpSp>
      <p:grpSp>
        <p:nvGrpSpPr>
          <p:cNvPr id="9" name="Group 9"/>
          <p:cNvGrpSpPr/>
          <p:nvPr/>
        </p:nvGrpSpPr>
        <p:grpSpPr>
          <a:xfrm>
            <a:off x="5749708" y="1218960"/>
            <a:ext cx="136707" cy="136707"/>
            <a:chOff x="0" y="0"/>
            <a:chExt cx="182276" cy="182276"/>
          </a:xfrm>
        </p:grpSpPr>
        <p:sp>
          <p:nvSpPr>
            <p:cNvPr id="10" name="Freeform 10"/>
            <p:cNvSpPr/>
            <p:nvPr/>
          </p:nvSpPr>
          <p:spPr>
            <a:xfrm>
              <a:off x="0" y="0"/>
              <a:ext cx="182372" cy="182372"/>
            </a:xfrm>
            <a:custGeom>
              <a:avLst/>
              <a:gdLst/>
              <a:ahLst/>
              <a:cxnLst/>
              <a:rect l="l" t="t" r="r" b="b"/>
              <a:pathLst>
                <a:path w="182372" h="182372">
                  <a:moveTo>
                    <a:pt x="182245" y="91186"/>
                  </a:moveTo>
                  <a:cubicBezTo>
                    <a:pt x="182245" y="141478"/>
                    <a:pt x="141478" y="182372"/>
                    <a:pt x="91059" y="182372"/>
                  </a:cubicBezTo>
                  <a:cubicBezTo>
                    <a:pt x="40640" y="182372"/>
                    <a:pt x="0" y="141478"/>
                    <a:pt x="0" y="91186"/>
                  </a:cubicBezTo>
                  <a:cubicBezTo>
                    <a:pt x="0" y="40894"/>
                    <a:pt x="40767" y="0"/>
                    <a:pt x="91186" y="0"/>
                  </a:cubicBezTo>
                  <a:cubicBezTo>
                    <a:pt x="141605" y="0"/>
                    <a:pt x="182372" y="40767"/>
                    <a:pt x="182372" y="91186"/>
                  </a:cubicBezTo>
                  <a:close/>
                </a:path>
              </a:pathLst>
            </a:custGeom>
            <a:solidFill>
              <a:srgbClr val="AF9AC9"/>
            </a:solidFill>
          </p:spPr>
          <p:txBody>
            <a:bodyPr/>
            <a:lstStyle/>
            <a:p>
              <a:endParaRPr lang="en-GB"/>
            </a:p>
          </p:txBody>
        </p:sp>
      </p:grpSp>
      <p:grpSp>
        <p:nvGrpSpPr>
          <p:cNvPr id="11" name="Group 11"/>
          <p:cNvGrpSpPr/>
          <p:nvPr/>
        </p:nvGrpSpPr>
        <p:grpSpPr>
          <a:xfrm>
            <a:off x="5188228" y="1555599"/>
            <a:ext cx="191571" cy="191571"/>
            <a:chOff x="0" y="0"/>
            <a:chExt cx="255428" cy="255428"/>
          </a:xfrm>
        </p:grpSpPr>
        <p:sp>
          <p:nvSpPr>
            <p:cNvPr id="12" name="Freeform 12"/>
            <p:cNvSpPr/>
            <p:nvPr/>
          </p:nvSpPr>
          <p:spPr>
            <a:xfrm>
              <a:off x="0" y="0"/>
              <a:ext cx="255524" cy="255397"/>
            </a:xfrm>
            <a:custGeom>
              <a:avLst/>
              <a:gdLst/>
              <a:ahLst/>
              <a:cxnLst/>
              <a:rect l="l" t="t" r="r" b="b"/>
              <a:pathLst>
                <a:path w="255524" h="255397">
                  <a:moveTo>
                    <a:pt x="127762" y="37719"/>
                  </a:moveTo>
                  <a:cubicBezTo>
                    <a:pt x="177419" y="37719"/>
                    <a:pt x="217678" y="77978"/>
                    <a:pt x="217678" y="127635"/>
                  </a:cubicBezTo>
                  <a:cubicBezTo>
                    <a:pt x="217678" y="177292"/>
                    <a:pt x="177419" y="217551"/>
                    <a:pt x="127762" y="217551"/>
                  </a:cubicBezTo>
                  <a:cubicBezTo>
                    <a:pt x="78105" y="217551"/>
                    <a:pt x="37846" y="177292"/>
                    <a:pt x="37846" y="127635"/>
                  </a:cubicBezTo>
                  <a:cubicBezTo>
                    <a:pt x="37846" y="77978"/>
                    <a:pt x="78105" y="37719"/>
                    <a:pt x="127762" y="37719"/>
                  </a:cubicBezTo>
                  <a:moveTo>
                    <a:pt x="127762" y="0"/>
                  </a:moveTo>
                  <a:cubicBezTo>
                    <a:pt x="57150" y="0"/>
                    <a:pt x="0" y="57150"/>
                    <a:pt x="0" y="127762"/>
                  </a:cubicBezTo>
                  <a:cubicBezTo>
                    <a:pt x="0" y="198374"/>
                    <a:pt x="57150" y="255397"/>
                    <a:pt x="127762" y="255397"/>
                  </a:cubicBezTo>
                  <a:cubicBezTo>
                    <a:pt x="198374" y="255397"/>
                    <a:pt x="255524" y="198247"/>
                    <a:pt x="255524" y="127635"/>
                  </a:cubicBezTo>
                  <a:cubicBezTo>
                    <a:pt x="255524" y="57023"/>
                    <a:pt x="198247" y="0"/>
                    <a:pt x="127762" y="0"/>
                  </a:cubicBezTo>
                  <a:close/>
                </a:path>
              </a:pathLst>
            </a:custGeom>
            <a:solidFill>
              <a:srgbClr val="AF9AC9"/>
            </a:solidFill>
          </p:spPr>
          <p:txBody>
            <a:bodyPr/>
            <a:lstStyle/>
            <a:p>
              <a:endParaRPr lang="en-GB"/>
            </a:p>
          </p:txBody>
        </p:sp>
      </p:grpSp>
      <p:grpSp>
        <p:nvGrpSpPr>
          <p:cNvPr id="13" name="Group 13"/>
          <p:cNvGrpSpPr/>
          <p:nvPr/>
        </p:nvGrpSpPr>
        <p:grpSpPr>
          <a:xfrm>
            <a:off x="16254637" y="8455020"/>
            <a:ext cx="227304" cy="227304"/>
            <a:chOff x="0" y="0"/>
            <a:chExt cx="303072" cy="303072"/>
          </a:xfrm>
        </p:grpSpPr>
        <p:sp>
          <p:nvSpPr>
            <p:cNvPr id="14" name="Freeform 14"/>
            <p:cNvSpPr/>
            <p:nvPr/>
          </p:nvSpPr>
          <p:spPr>
            <a:xfrm>
              <a:off x="0" y="0"/>
              <a:ext cx="303022" cy="303022"/>
            </a:xfrm>
            <a:custGeom>
              <a:avLst/>
              <a:gdLst/>
              <a:ahLst/>
              <a:cxnLst/>
              <a:rect l="l" t="t" r="r" b="b"/>
              <a:pathLst>
                <a:path w="303022" h="303022">
                  <a:moveTo>
                    <a:pt x="282448" y="130937"/>
                  </a:moveTo>
                  <a:lnTo>
                    <a:pt x="172085" y="130937"/>
                  </a:lnTo>
                  <a:lnTo>
                    <a:pt x="172085" y="20574"/>
                  </a:lnTo>
                  <a:cubicBezTo>
                    <a:pt x="172085" y="9271"/>
                    <a:pt x="162941" y="0"/>
                    <a:pt x="151511" y="0"/>
                  </a:cubicBezTo>
                  <a:cubicBezTo>
                    <a:pt x="140081" y="0"/>
                    <a:pt x="130937" y="9271"/>
                    <a:pt x="130937" y="20574"/>
                  </a:cubicBezTo>
                  <a:lnTo>
                    <a:pt x="130937" y="130937"/>
                  </a:lnTo>
                  <a:lnTo>
                    <a:pt x="20574" y="130937"/>
                  </a:lnTo>
                  <a:cubicBezTo>
                    <a:pt x="9271" y="130937"/>
                    <a:pt x="0" y="140208"/>
                    <a:pt x="0" y="151511"/>
                  </a:cubicBezTo>
                  <a:cubicBezTo>
                    <a:pt x="0" y="162814"/>
                    <a:pt x="9271" y="172085"/>
                    <a:pt x="20574" y="172085"/>
                  </a:cubicBezTo>
                  <a:lnTo>
                    <a:pt x="130937" y="172085"/>
                  </a:lnTo>
                  <a:lnTo>
                    <a:pt x="130937" y="282448"/>
                  </a:lnTo>
                  <a:cubicBezTo>
                    <a:pt x="130937" y="293751"/>
                    <a:pt x="140208" y="303022"/>
                    <a:pt x="151511" y="303022"/>
                  </a:cubicBezTo>
                  <a:cubicBezTo>
                    <a:pt x="162814" y="303022"/>
                    <a:pt x="172085" y="293751"/>
                    <a:pt x="172085" y="282448"/>
                  </a:cubicBezTo>
                  <a:lnTo>
                    <a:pt x="172085" y="172085"/>
                  </a:lnTo>
                  <a:lnTo>
                    <a:pt x="282448" y="172085"/>
                  </a:lnTo>
                  <a:cubicBezTo>
                    <a:pt x="293751" y="172085"/>
                    <a:pt x="303022" y="162814"/>
                    <a:pt x="303022" y="151511"/>
                  </a:cubicBezTo>
                  <a:cubicBezTo>
                    <a:pt x="303022" y="140208"/>
                    <a:pt x="293751" y="130937"/>
                    <a:pt x="282448" y="130937"/>
                  </a:cubicBezTo>
                  <a:close/>
                </a:path>
              </a:pathLst>
            </a:custGeom>
            <a:solidFill>
              <a:srgbClr val="AF9AC9"/>
            </a:solidFill>
          </p:spPr>
          <p:txBody>
            <a:bodyPr/>
            <a:lstStyle/>
            <a:p>
              <a:endParaRPr lang="en-GB"/>
            </a:p>
          </p:txBody>
        </p:sp>
      </p:grpSp>
      <p:grpSp>
        <p:nvGrpSpPr>
          <p:cNvPr id="15" name="Group 15"/>
          <p:cNvGrpSpPr/>
          <p:nvPr/>
        </p:nvGrpSpPr>
        <p:grpSpPr>
          <a:xfrm>
            <a:off x="16867762" y="9145138"/>
            <a:ext cx="162938" cy="162938"/>
            <a:chOff x="0" y="0"/>
            <a:chExt cx="217251" cy="217251"/>
          </a:xfrm>
        </p:grpSpPr>
        <p:sp>
          <p:nvSpPr>
            <p:cNvPr id="16" name="Freeform 16"/>
            <p:cNvSpPr/>
            <p:nvPr/>
          </p:nvSpPr>
          <p:spPr>
            <a:xfrm>
              <a:off x="0" y="0"/>
              <a:ext cx="217170" cy="217170"/>
            </a:xfrm>
            <a:custGeom>
              <a:avLst/>
              <a:gdLst/>
              <a:ahLst/>
              <a:cxnLst/>
              <a:rect l="l" t="t" r="r" b="b"/>
              <a:pathLst>
                <a:path w="217170" h="217170">
                  <a:moveTo>
                    <a:pt x="108585" y="32131"/>
                  </a:moveTo>
                  <a:cubicBezTo>
                    <a:pt x="150876" y="32131"/>
                    <a:pt x="185166" y="66421"/>
                    <a:pt x="185166" y="108712"/>
                  </a:cubicBezTo>
                  <a:cubicBezTo>
                    <a:pt x="185166" y="151003"/>
                    <a:pt x="150876" y="185293"/>
                    <a:pt x="108585" y="185293"/>
                  </a:cubicBezTo>
                  <a:cubicBezTo>
                    <a:pt x="66294" y="185293"/>
                    <a:pt x="32004" y="151003"/>
                    <a:pt x="32004" y="108712"/>
                  </a:cubicBezTo>
                  <a:cubicBezTo>
                    <a:pt x="32004" y="66421"/>
                    <a:pt x="66294" y="32258"/>
                    <a:pt x="108585" y="32131"/>
                  </a:cubicBezTo>
                  <a:moveTo>
                    <a:pt x="108585" y="0"/>
                  </a:moveTo>
                  <a:cubicBezTo>
                    <a:pt x="48641" y="0"/>
                    <a:pt x="0" y="48641"/>
                    <a:pt x="0" y="108585"/>
                  </a:cubicBezTo>
                  <a:cubicBezTo>
                    <a:pt x="0" y="168529"/>
                    <a:pt x="48641" y="217170"/>
                    <a:pt x="108585" y="217170"/>
                  </a:cubicBezTo>
                  <a:cubicBezTo>
                    <a:pt x="168529" y="217170"/>
                    <a:pt x="217170" y="168529"/>
                    <a:pt x="217170" y="108585"/>
                  </a:cubicBezTo>
                  <a:cubicBezTo>
                    <a:pt x="217170" y="48641"/>
                    <a:pt x="168656" y="0"/>
                    <a:pt x="108585" y="0"/>
                  </a:cubicBezTo>
                  <a:close/>
                </a:path>
              </a:pathLst>
            </a:custGeom>
            <a:solidFill>
              <a:srgbClr val="AF9AC9"/>
            </a:solidFill>
          </p:spPr>
          <p:txBody>
            <a:bodyPr/>
            <a:lstStyle/>
            <a:p>
              <a:endParaRPr lang="en-GB"/>
            </a:p>
          </p:txBody>
        </p:sp>
      </p:grpSp>
      <p:grpSp>
        <p:nvGrpSpPr>
          <p:cNvPr id="17" name="Group 17"/>
          <p:cNvGrpSpPr/>
          <p:nvPr/>
        </p:nvGrpSpPr>
        <p:grpSpPr>
          <a:xfrm>
            <a:off x="15831432" y="9357043"/>
            <a:ext cx="143638" cy="143639"/>
            <a:chOff x="0" y="0"/>
            <a:chExt cx="191517" cy="191519"/>
          </a:xfrm>
        </p:grpSpPr>
        <p:sp>
          <p:nvSpPr>
            <p:cNvPr id="18" name="Freeform 18"/>
            <p:cNvSpPr/>
            <p:nvPr/>
          </p:nvSpPr>
          <p:spPr>
            <a:xfrm>
              <a:off x="0" y="0"/>
              <a:ext cx="191516" cy="191516"/>
            </a:xfrm>
            <a:custGeom>
              <a:avLst/>
              <a:gdLst/>
              <a:ahLst/>
              <a:cxnLst/>
              <a:rect l="l" t="t" r="r" b="b"/>
              <a:pathLst>
                <a:path w="191516" h="191516">
                  <a:moveTo>
                    <a:pt x="191516" y="95758"/>
                  </a:moveTo>
                  <a:cubicBezTo>
                    <a:pt x="191516" y="148590"/>
                    <a:pt x="148590" y="191516"/>
                    <a:pt x="95758" y="191516"/>
                  </a:cubicBezTo>
                  <a:cubicBezTo>
                    <a:pt x="42926" y="191516"/>
                    <a:pt x="0" y="148590"/>
                    <a:pt x="0" y="95758"/>
                  </a:cubicBezTo>
                  <a:cubicBezTo>
                    <a:pt x="0" y="42926"/>
                    <a:pt x="42926" y="0"/>
                    <a:pt x="95758" y="0"/>
                  </a:cubicBezTo>
                  <a:cubicBezTo>
                    <a:pt x="148590" y="0"/>
                    <a:pt x="191516" y="42926"/>
                    <a:pt x="191516" y="95758"/>
                  </a:cubicBezTo>
                  <a:close/>
                </a:path>
              </a:pathLst>
            </a:custGeom>
            <a:solidFill>
              <a:srgbClr val="AF9AC9"/>
            </a:solidFill>
          </p:spPr>
          <p:txBody>
            <a:bodyPr/>
            <a:lstStyle/>
            <a:p>
              <a:endParaRPr lang="en-GB"/>
            </a:p>
          </p:txBody>
        </p:sp>
      </p:grpSp>
      <p:sp>
        <p:nvSpPr>
          <p:cNvPr id="19" name="Freeform 19" descr="A logo with text on it  AI-generated content may be incorrect."/>
          <p:cNvSpPr/>
          <p:nvPr/>
        </p:nvSpPr>
        <p:spPr>
          <a:xfrm>
            <a:off x="1026287" y="636143"/>
            <a:ext cx="4041565" cy="1838912"/>
          </a:xfrm>
          <a:custGeom>
            <a:avLst/>
            <a:gdLst/>
            <a:ahLst/>
            <a:cxnLst/>
            <a:rect l="l" t="t" r="r" b="b"/>
            <a:pathLst>
              <a:path w="4041565" h="1838912">
                <a:moveTo>
                  <a:pt x="0" y="0"/>
                </a:moveTo>
                <a:lnTo>
                  <a:pt x="4041565" y="0"/>
                </a:lnTo>
                <a:lnTo>
                  <a:pt x="4041565" y="1838912"/>
                </a:lnTo>
                <a:lnTo>
                  <a:pt x="0" y="1838912"/>
                </a:lnTo>
                <a:lnTo>
                  <a:pt x="0" y="0"/>
                </a:lnTo>
                <a:close/>
              </a:path>
            </a:pathLst>
          </a:custGeom>
          <a:blipFill>
            <a:blip r:embed="rId2"/>
            <a:stretch>
              <a:fillRect l="-79" r="-79"/>
            </a:stretch>
          </a:blipFill>
        </p:spPr>
        <p:txBody>
          <a:bodyPr/>
          <a:lstStyle/>
          <a:p>
            <a:endParaRPr lang="en-GB"/>
          </a:p>
        </p:txBody>
      </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388280">
            <a:off x="166878" y="1786738"/>
            <a:ext cx="2956427" cy="6065215"/>
            <a:chOff x="0" y="0"/>
            <a:chExt cx="2627935" cy="5391302"/>
          </a:xfrm>
        </p:grpSpPr>
        <p:sp>
          <p:nvSpPr>
            <p:cNvPr id="3" name="Freeform 3"/>
            <p:cNvSpPr/>
            <p:nvPr/>
          </p:nvSpPr>
          <p:spPr>
            <a:xfrm>
              <a:off x="0" y="0"/>
              <a:ext cx="2627884" cy="5391277"/>
            </a:xfrm>
            <a:custGeom>
              <a:avLst/>
              <a:gdLst/>
              <a:ahLst/>
              <a:cxnLst/>
              <a:rect l="l" t="t" r="r" b="b"/>
              <a:pathLst>
                <a:path w="2627884" h="5391277">
                  <a:moveTo>
                    <a:pt x="0" y="3048"/>
                  </a:moveTo>
                  <a:lnTo>
                    <a:pt x="3937" y="3351276"/>
                  </a:lnTo>
                  <a:lnTo>
                    <a:pt x="875665" y="5391277"/>
                  </a:lnTo>
                  <a:lnTo>
                    <a:pt x="883285" y="5391277"/>
                  </a:lnTo>
                  <a:lnTo>
                    <a:pt x="2627884" y="5389245"/>
                  </a:lnTo>
                  <a:lnTo>
                    <a:pt x="2621661" y="0"/>
                  </a:lnTo>
                  <a:lnTo>
                    <a:pt x="0" y="3048"/>
                  </a:lnTo>
                  <a:close/>
                </a:path>
              </a:pathLst>
            </a:custGeom>
            <a:blipFill>
              <a:blip r:embed="rId2"/>
              <a:stretch>
                <a:fillRect r="-1" b="-19"/>
              </a:stretch>
            </a:blipFill>
          </p:spPr>
          <p:txBody>
            <a:bodyPr/>
            <a:lstStyle/>
            <a:p>
              <a:endParaRPr lang="en-GB"/>
            </a:p>
          </p:txBody>
        </p:sp>
      </p:grpSp>
      <p:grpSp>
        <p:nvGrpSpPr>
          <p:cNvPr id="4" name="Group 4"/>
          <p:cNvGrpSpPr/>
          <p:nvPr/>
        </p:nvGrpSpPr>
        <p:grpSpPr>
          <a:xfrm rot="4709280">
            <a:off x="7139978" y="4863122"/>
            <a:ext cx="5344411" cy="3583405"/>
            <a:chOff x="0" y="0"/>
            <a:chExt cx="4750587" cy="3185249"/>
          </a:xfrm>
        </p:grpSpPr>
        <p:sp>
          <p:nvSpPr>
            <p:cNvPr id="5" name="Freeform 5"/>
            <p:cNvSpPr/>
            <p:nvPr/>
          </p:nvSpPr>
          <p:spPr>
            <a:xfrm>
              <a:off x="0" y="0"/>
              <a:ext cx="4750562" cy="3185287"/>
            </a:xfrm>
            <a:custGeom>
              <a:avLst/>
              <a:gdLst/>
              <a:ahLst/>
              <a:cxnLst/>
              <a:rect l="l" t="t" r="r" b="b"/>
              <a:pathLst>
                <a:path w="4750562" h="3185287">
                  <a:moveTo>
                    <a:pt x="762" y="0"/>
                  </a:moveTo>
                  <a:lnTo>
                    <a:pt x="0" y="3184017"/>
                  </a:lnTo>
                  <a:lnTo>
                    <a:pt x="4749800" y="3185287"/>
                  </a:lnTo>
                  <a:lnTo>
                    <a:pt x="4750562" y="1270"/>
                  </a:lnTo>
                  <a:lnTo>
                    <a:pt x="51308" y="0"/>
                  </a:lnTo>
                  <a:lnTo>
                    <a:pt x="762" y="0"/>
                  </a:lnTo>
                  <a:close/>
                </a:path>
              </a:pathLst>
            </a:custGeom>
            <a:blipFill>
              <a:blip r:embed="rId3"/>
              <a:stretch>
                <a:fillRect b="1"/>
              </a:stretch>
            </a:blipFill>
          </p:spPr>
          <p:txBody>
            <a:bodyPr/>
            <a:lstStyle/>
            <a:p>
              <a:endParaRPr lang="en-GB"/>
            </a:p>
          </p:txBody>
        </p:sp>
      </p:grpSp>
      <p:sp>
        <p:nvSpPr>
          <p:cNvPr id="6" name="Freeform 6"/>
          <p:cNvSpPr/>
          <p:nvPr/>
        </p:nvSpPr>
        <p:spPr>
          <a:xfrm>
            <a:off x="15252006" y="6791177"/>
            <a:ext cx="2314389" cy="2957698"/>
          </a:xfrm>
          <a:custGeom>
            <a:avLst/>
            <a:gdLst/>
            <a:ahLst/>
            <a:cxnLst/>
            <a:rect l="l" t="t" r="r" b="b"/>
            <a:pathLst>
              <a:path w="2314389" h="2957698">
                <a:moveTo>
                  <a:pt x="0" y="0"/>
                </a:moveTo>
                <a:lnTo>
                  <a:pt x="2314390" y="0"/>
                </a:lnTo>
                <a:lnTo>
                  <a:pt x="2314390" y="2957699"/>
                </a:lnTo>
                <a:lnTo>
                  <a:pt x="0" y="2957699"/>
                </a:lnTo>
                <a:lnTo>
                  <a:pt x="0" y="0"/>
                </a:lnTo>
                <a:close/>
              </a:path>
            </a:pathLst>
          </a:custGeom>
          <a:blipFill>
            <a:blip r:embed="rId4"/>
            <a:stretch>
              <a:fillRect/>
            </a:stretch>
          </a:blipFill>
        </p:spPr>
        <p:txBody>
          <a:bodyPr/>
          <a:lstStyle/>
          <a:p>
            <a:endParaRPr lang="en-GB"/>
          </a:p>
        </p:txBody>
      </p:sp>
      <p:grpSp>
        <p:nvGrpSpPr>
          <p:cNvPr id="7" name="Group 7"/>
          <p:cNvGrpSpPr/>
          <p:nvPr/>
        </p:nvGrpSpPr>
        <p:grpSpPr>
          <a:xfrm rot="1063380">
            <a:off x="6572150" y="2036383"/>
            <a:ext cx="1392303" cy="5297534"/>
            <a:chOff x="0" y="0"/>
            <a:chExt cx="1237602" cy="4708919"/>
          </a:xfrm>
        </p:grpSpPr>
        <p:sp>
          <p:nvSpPr>
            <p:cNvPr id="8" name="Freeform 8"/>
            <p:cNvSpPr/>
            <p:nvPr/>
          </p:nvSpPr>
          <p:spPr>
            <a:xfrm>
              <a:off x="0" y="0"/>
              <a:ext cx="1237615" cy="4708906"/>
            </a:xfrm>
            <a:custGeom>
              <a:avLst/>
              <a:gdLst/>
              <a:ahLst/>
              <a:cxnLst/>
              <a:rect l="l" t="t" r="r" b="b"/>
              <a:pathLst>
                <a:path w="1237615" h="4708906">
                  <a:moveTo>
                    <a:pt x="0" y="381"/>
                  </a:moveTo>
                  <a:lnTo>
                    <a:pt x="1778" y="4708906"/>
                  </a:lnTo>
                  <a:lnTo>
                    <a:pt x="1237615" y="4708398"/>
                  </a:lnTo>
                  <a:lnTo>
                    <a:pt x="1235964" y="0"/>
                  </a:lnTo>
                  <a:lnTo>
                    <a:pt x="0" y="381"/>
                  </a:lnTo>
                  <a:close/>
                </a:path>
              </a:pathLst>
            </a:custGeom>
            <a:blipFill>
              <a:blip r:embed="rId5"/>
              <a:stretch>
                <a:fillRect t="-2" r="-7"/>
              </a:stretch>
            </a:blipFill>
          </p:spPr>
          <p:txBody>
            <a:bodyPr/>
            <a:lstStyle/>
            <a:p>
              <a:endParaRPr lang="en-GB"/>
            </a:p>
          </p:txBody>
        </p:sp>
      </p:grpSp>
      <p:grpSp>
        <p:nvGrpSpPr>
          <p:cNvPr id="9" name="Group 9"/>
          <p:cNvGrpSpPr/>
          <p:nvPr/>
        </p:nvGrpSpPr>
        <p:grpSpPr>
          <a:xfrm rot="7105260">
            <a:off x="1410305" y="5215952"/>
            <a:ext cx="5352455" cy="1869848"/>
            <a:chOff x="0" y="0"/>
            <a:chExt cx="4757738" cy="1662087"/>
          </a:xfrm>
        </p:grpSpPr>
        <p:sp>
          <p:nvSpPr>
            <p:cNvPr id="10" name="Freeform 10"/>
            <p:cNvSpPr/>
            <p:nvPr/>
          </p:nvSpPr>
          <p:spPr>
            <a:xfrm>
              <a:off x="0" y="0"/>
              <a:ext cx="4757801" cy="1662049"/>
            </a:xfrm>
            <a:custGeom>
              <a:avLst/>
              <a:gdLst/>
              <a:ahLst/>
              <a:cxnLst/>
              <a:rect l="l" t="t" r="r" b="b"/>
              <a:pathLst>
                <a:path w="4757801" h="1662049">
                  <a:moveTo>
                    <a:pt x="1016" y="1662049"/>
                  </a:moveTo>
                  <a:lnTo>
                    <a:pt x="4757801" y="1659382"/>
                  </a:lnTo>
                  <a:lnTo>
                    <a:pt x="4756785" y="0"/>
                  </a:lnTo>
                  <a:lnTo>
                    <a:pt x="0" y="2667"/>
                  </a:lnTo>
                  <a:lnTo>
                    <a:pt x="1016" y="1662049"/>
                  </a:lnTo>
                  <a:close/>
                </a:path>
              </a:pathLst>
            </a:custGeom>
            <a:blipFill>
              <a:blip r:embed="rId6"/>
              <a:stretch>
                <a:fillRect t="-1" r="1" b="-1"/>
              </a:stretch>
            </a:blipFill>
          </p:spPr>
          <p:txBody>
            <a:bodyPr/>
            <a:lstStyle/>
            <a:p>
              <a:endParaRPr lang="en-GB"/>
            </a:p>
          </p:txBody>
        </p:sp>
      </p:grpSp>
      <p:grpSp>
        <p:nvGrpSpPr>
          <p:cNvPr id="11" name="Group 11"/>
          <p:cNvGrpSpPr/>
          <p:nvPr/>
        </p:nvGrpSpPr>
        <p:grpSpPr>
          <a:xfrm rot="1511220">
            <a:off x="14395242" y="3214573"/>
            <a:ext cx="1299191" cy="6651388"/>
            <a:chOff x="0" y="0"/>
            <a:chExt cx="1154836" cy="5912345"/>
          </a:xfrm>
        </p:grpSpPr>
        <p:sp>
          <p:nvSpPr>
            <p:cNvPr id="12" name="Freeform 12"/>
            <p:cNvSpPr/>
            <p:nvPr/>
          </p:nvSpPr>
          <p:spPr>
            <a:xfrm>
              <a:off x="0" y="0"/>
              <a:ext cx="1154811" cy="5912358"/>
            </a:xfrm>
            <a:custGeom>
              <a:avLst/>
              <a:gdLst/>
              <a:ahLst/>
              <a:cxnLst/>
              <a:rect l="l" t="t" r="r" b="b"/>
              <a:pathLst>
                <a:path w="1154811" h="5912358">
                  <a:moveTo>
                    <a:pt x="0" y="2413"/>
                  </a:moveTo>
                  <a:lnTo>
                    <a:pt x="12827" y="5912358"/>
                  </a:lnTo>
                  <a:lnTo>
                    <a:pt x="1154811" y="5909945"/>
                  </a:lnTo>
                  <a:lnTo>
                    <a:pt x="1144778" y="1280033"/>
                  </a:lnTo>
                  <a:lnTo>
                    <a:pt x="1141984" y="0"/>
                  </a:lnTo>
                  <a:lnTo>
                    <a:pt x="0" y="2413"/>
                  </a:lnTo>
                  <a:close/>
                </a:path>
              </a:pathLst>
            </a:custGeom>
            <a:blipFill>
              <a:blip r:embed="rId7"/>
              <a:stretch>
                <a:fillRect r="-2"/>
              </a:stretch>
            </a:blipFill>
          </p:spPr>
          <p:txBody>
            <a:bodyPr/>
            <a:lstStyle/>
            <a:p>
              <a:endParaRPr lang="en-GB"/>
            </a:p>
          </p:txBody>
        </p:sp>
      </p:grpSp>
      <p:grpSp>
        <p:nvGrpSpPr>
          <p:cNvPr id="13" name="Group 13"/>
          <p:cNvGrpSpPr/>
          <p:nvPr/>
        </p:nvGrpSpPr>
        <p:grpSpPr>
          <a:xfrm rot="2185860">
            <a:off x="11779129" y="3564974"/>
            <a:ext cx="1527820" cy="3941021"/>
            <a:chOff x="0" y="0"/>
            <a:chExt cx="1358062" cy="3503130"/>
          </a:xfrm>
        </p:grpSpPr>
        <p:sp>
          <p:nvSpPr>
            <p:cNvPr id="14" name="Freeform 14"/>
            <p:cNvSpPr/>
            <p:nvPr/>
          </p:nvSpPr>
          <p:spPr>
            <a:xfrm>
              <a:off x="0" y="0"/>
              <a:ext cx="1358138" cy="3503168"/>
            </a:xfrm>
            <a:custGeom>
              <a:avLst/>
              <a:gdLst/>
              <a:ahLst/>
              <a:cxnLst/>
              <a:rect l="l" t="t" r="r" b="b"/>
              <a:pathLst>
                <a:path w="1358138" h="3503168">
                  <a:moveTo>
                    <a:pt x="0" y="0"/>
                  </a:moveTo>
                  <a:lnTo>
                    <a:pt x="127" y="3503168"/>
                  </a:lnTo>
                  <a:lnTo>
                    <a:pt x="1358138" y="3503041"/>
                  </a:lnTo>
                  <a:lnTo>
                    <a:pt x="1358011" y="129540"/>
                  </a:lnTo>
                  <a:lnTo>
                    <a:pt x="1358011" y="0"/>
                  </a:lnTo>
                  <a:lnTo>
                    <a:pt x="0" y="0"/>
                  </a:lnTo>
                  <a:close/>
                </a:path>
              </a:pathLst>
            </a:custGeom>
            <a:blipFill>
              <a:blip r:embed="rId8"/>
              <a:stretch>
                <a:fillRect l="-7" t="-4" r="5" b="1"/>
              </a:stretch>
            </a:blipFill>
          </p:spPr>
          <p:txBody>
            <a:bodyPr/>
            <a:lstStyle/>
            <a:p>
              <a:endParaRPr lang="en-GB"/>
            </a:p>
          </p:txBody>
        </p:sp>
      </p:grpSp>
      <p:sp>
        <p:nvSpPr>
          <p:cNvPr id="15" name="Freeform 15"/>
          <p:cNvSpPr/>
          <p:nvPr/>
        </p:nvSpPr>
        <p:spPr>
          <a:xfrm>
            <a:off x="297137" y="334213"/>
            <a:ext cx="1209423" cy="1312664"/>
          </a:xfrm>
          <a:custGeom>
            <a:avLst/>
            <a:gdLst/>
            <a:ahLst/>
            <a:cxnLst/>
            <a:rect l="l" t="t" r="r" b="b"/>
            <a:pathLst>
              <a:path w="1209423" h="1312664">
                <a:moveTo>
                  <a:pt x="0" y="0"/>
                </a:moveTo>
                <a:lnTo>
                  <a:pt x="1209423" y="0"/>
                </a:lnTo>
                <a:lnTo>
                  <a:pt x="1209423" y="1312664"/>
                </a:lnTo>
                <a:lnTo>
                  <a:pt x="0" y="1312664"/>
                </a:lnTo>
                <a:lnTo>
                  <a:pt x="0" y="0"/>
                </a:lnTo>
                <a:close/>
              </a:path>
            </a:pathLst>
          </a:custGeom>
          <a:blipFill>
            <a:blip r:embed="rId9"/>
            <a:stretch>
              <a:fillRect/>
            </a:stretch>
          </a:blipFill>
        </p:spPr>
        <p:txBody>
          <a:bodyPr/>
          <a:lstStyle/>
          <a:p>
            <a:endParaRPr lang="en-GB"/>
          </a:p>
        </p:txBody>
      </p:sp>
      <p:sp>
        <p:nvSpPr>
          <p:cNvPr id="16" name="Freeform 16"/>
          <p:cNvSpPr/>
          <p:nvPr/>
        </p:nvSpPr>
        <p:spPr>
          <a:xfrm>
            <a:off x="16404722" y="421238"/>
            <a:ext cx="1518647" cy="607462"/>
          </a:xfrm>
          <a:custGeom>
            <a:avLst/>
            <a:gdLst/>
            <a:ahLst/>
            <a:cxnLst/>
            <a:rect l="l" t="t" r="r" b="b"/>
            <a:pathLst>
              <a:path w="1518647" h="607462">
                <a:moveTo>
                  <a:pt x="0" y="0"/>
                </a:moveTo>
                <a:lnTo>
                  <a:pt x="1518647" y="0"/>
                </a:lnTo>
                <a:lnTo>
                  <a:pt x="1518647" y="607462"/>
                </a:lnTo>
                <a:lnTo>
                  <a:pt x="0" y="607462"/>
                </a:lnTo>
                <a:lnTo>
                  <a:pt x="0" y="0"/>
                </a:lnTo>
                <a:close/>
              </a:path>
            </a:pathLst>
          </a:custGeom>
          <a:blipFill>
            <a:blip r:embed="rId10"/>
            <a:stretch>
              <a:fillRect/>
            </a:stretch>
          </a:blipFill>
        </p:spPr>
        <p:txBody>
          <a:bodyPr/>
          <a:lstStyle/>
          <a:p>
            <a:endParaRPr lang="en-GB"/>
          </a:p>
        </p:txBody>
      </p:sp>
      <p:sp>
        <p:nvSpPr>
          <p:cNvPr id="17" name="TextBox 17"/>
          <p:cNvSpPr txBox="1"/>
          <p:nvPr/>
        </p:nvSpPr>
        <p:spPr>
          <a:xfrm>
            <a:off x="5323708" y="582654"/>
            <a:ext cx="7601479" cy="1031619"/>
          </a:xfrm>
          <a:prstGeom prst="rect">
            <a:avLst/>
          </a:prstGeom>
        </p:spPr>
        <p:txBody>
          <a:bodyPr lIns="0" tIns="0" rIns="0" bIns="0" rtlCol="0" anchor="t">
            <a:spAutoFit/>
          </a:bodyPr>
          <a:lstStyle/>
          <a:p>
            <a:pPr algn="l">
              <a:lnSpc>
                <a:spcPts val="8396"/>
              </a:lnSpc>
            </a:pPr>
            <a:r>
              <a:rPr lang="en-US" sz="5997">
                <a:solidFill>
                  <a:srgbClr val="002060"/>
                </a:solidFill>
                <a:latin typeface="Arial"/>
                <a:ea typeface="Arial"/>
                <a:cs typeface="Arial"/>
                <a:sym typeface="Arial"/>
              </a:rPr>
              <a:t>Adapted toothbrushes</a:t>
            </a:r>
          </a:p>
        </p:txBody>
      </p:sp>
      <p:sp>
        <p:nvSpPr>
          <p:cNvPr id="18" name="TextBox 18"/>
          <p:cNvSpPr txBox="1"/>
          <p:nvPr/>
        </p:nvSpPr>
        <p:spPr>
          <a:xfrm>
            <a:off x="5451724" y="7694524"/>
            <a:ext cx="2562235" cy="882563"/>
          </a:xfrm>
          <a:prstGeom prst="rect">
            <a:avLst/>
          </a:prstGeom>
        </p:spPr>
        <p:txBody>
          <a:bodyPr lIns="0" tIns="0" rIns="0" bIns="0" rtlCol="0" anchor="t">
            <a:spAutoFit/>
          </a:bodyPr>
          <a:lstStyle/>
          <a:p>
            <a:pPr algn="r">
              <a:lnSpc>
                <a:spcPts val="3779"/>
              </a:lnSpc>
            </a:pPr>
            <a:r>
              <a:rPr lang="en-US" sz="2700">
                <a:solidFill>
                  <a:srgbClr val="000000"/>
                </a:solidFill>
                <a:latin typeface="Arial"/>
                <a:ea typeface="Arial"/>
                <a:cs typeface="Arial"/>
                <a:sym typeface="Arial"/>
              </a:rPr>
              <a:t>Pebble shaped easy grip handle</a:t>
            </a:r>
          </a:p>
        </p:txBody>
      </p:sp>
      <p:sp>
        <p:nvSpPr>
          <p:cNvPr id="19" name="TextBox 19"/>
          <p:cNvSpPr txBox="1"/>
          <p:nvPr/>
        </p:nvSpPr>
        <p:spPr>
          <a:xfrm>
            <a:off x="9340596" y="3367883"/>
            <a:ext cx="2582266" cy="471054"/>
          </a:xfrm>
          <a:prstGeom prst="rect">
            <a:avLst/>
          </a:prstGeom>
        </p:spPr>
        <p:txBody>
          <a:bodyPr lIns="0" tIns="0" rIns="0" bIns="0" rtlCol="0" anchor="t">
            <a:spAutoFit/>
          </a:bodyPr>
          <a:lstStyle/>
          <a:p>
            <a:pPr algn="l">
              <a:lnSpc>
                <a:spcPts val="3779"/>
              </a:lnSpc>
            </a:pPr>
            <a:r>
              <a:rPr lang="en-US" sz="2700">
                <a:solidFill>
                  <a:srgbClr val="000000"/>
                </a:solidFill>
                <a:latin typeface="Arial"/>
                <a:ea typeface="Arial"/>
                <a:cs typeface="Arial"/>
                <a:sym typeface="Arial"/>
              </a:rPr>
              <a:t>Plastic hand grip</a:t>
            </a:r>
          </a:p>
        </p:txBody>
      </p:sp>
      <p:sp>
        <p:nvSpPr>
          <p:cNvPr id="20" name="TextBox 20"/>
          <p:cNvSpPr txBox="1"/>
          <p:nvPr/>
        </p:nvSpPr>
        <p:spPr>
          <a:xfrm>
            <a:off x="11125576" y="7617176"/>
            <a:ext cx="2448349" cy="834909"/>
          </a:xfrm>
          <a:prstGeom prst="rect">
            <a:avLst/>
          </a:prstGeom>
        </p:spPr>
        <p:txBody>
          <a:bodyPr lIns="0" tIns="0" rIns="0" bIns="0" rtlCol="0" anchor="t">
            <a:spAutoFit/>
          </a:bodyPr>
          <a:lstStyle/>
          <a:p>
            <a:pPr algn="l">
              <a:lnSpc>
                <a:spcPts val="3240"/>
              </a:lnSpc>
            </a:pPr>
            <a:r>
              <a:rPr lang="en-US" sz="2700">
                <a:solidFill>
                  <a:srgbClr val="0F1111"/>
                </a:solidFill>
                <a:latin typeface="Arial"/>
                <a:ea typeface="Arial"/>
                <a:cs typeface="Arial"/>
                <a:sym typeface="Arial"/>
              </a:rPr>
              <a:t>Oralieve 360⁰</a:t>
            </a:r>
            <a:r>
              <a:rPr lang="en-US" sz="2700">
                <a:solidFill>
                  <a:srgbClr val="000000"/>
                </a:solidFill>
                <a:latin typeface="Arial"/>
                <a:ea typeface="Arial"/>
                <a:cs typeface="Arial"/>
                <a:sym typeface="Arial"/>
              </a:rPr>
              <a:t> </a:t>
            </a:r>
            <a:r>
              <a:rPr lang="en-US" sz="2700">
                <a:solidFill>
                  <a:srgbClr val="0F1111"/>
                </a:solidFill>
                <a:latin typeface="Arial"/>
                <a:ea typeface="Arial"/>
                <a:cs typeface="Arial"/>
                <a:sym typeface="Arial"/>
              </a:rPr>
              <a:t>toothbrush</a:t>
            </a:r>
          </a:p>
        </p:txBody>
      </p:sp>
      <p:sp>
        <p:nvSpPr>
          <p:cNvPr id="21" name="TextBox 21"/>
          <p:cNvSpPr txBox="1"/>
          <p:nvPr/>
        </p:nvSpPr>
        <p:spPr>
          <a:xfrm>
            <a:off x="3577204" y="2593072"/>
            <a:ext cx="2448063" cy="471597"/>
          </a:xfrm>
          <a:prstGeom prst="rect">
            <a:avLst/>
          </a:prstGeom>
        </p:spPr>
        <p:txBody>
          <a:bodyPr lIns="0" tIns="0" rIns="0" bIns="0" rtlCol="0" anchor="t">
            <a:spAutoFit/>
          </a:bodyPr>
          <a:lstStyle/>
          <a:p>
            <a:pPr algn="l">
              <a:lnSpc>
                <a:spcPts val="3785"/>
              </a:lnSpc>
            </a:pPr>
            <a:r>
              <a:rPr lang="en-US" sz="2703">
                <a:solidFill>
                  <a:srgbClr val="000000"/>
                </a:solidFill>
                <a:latin typeface="Arial"/>
                <a:ea typeface="Arial"/>
                <a:cs typeface="Arial"/>
                <a:sym typeface="Arial"/>
              </a:rPr>
              <a:t>Foam hand grip</a:t>
            </a:r>
          </a:p>
        </p:txBody>
      </p:sp>
      <p:sp>
        <p:nvSpPr>
          <p:cNvPr id="22" name="TextBox 22"/>
          <p:cNvSpPr txBox="1"/>
          <p:nvPr/>
        </p:nvSpPr>
        <p:spPr>
          <a:xfrm>
            <a:off x="15153508" y="2593072"/>
            <a:ext cx="2892676" cy="471597"/>
          </a:xfrm>
          <a:prstGeom prst="rect">
            <a:avLst/>
          </a:prstGeom>
        </p:spPr>
        <p:txBody>
          <a:bodyPr lIns="0" tIns="0" rIns="0" bIns="0" rtlCol="0" anchor="t">
            <a:spAutoFit/>
          </a:bodyPr>
          <a:lstStyle/>
          <a:p>
            <a:pPr algn="l">
              <a:lnSpc>
                <a:spcPts val="3785"/>
              </a:lnSpc>
            </a:pPr>
            <a:r>
              <a:rPr lang="en-US" sz="2703">
                <a:solidFill>
                  <a:srgbClr val="000000"/>
                </a:solidFill>
                <a:latin typeface="Arial"/>
                <a:ea typeface="Arial"/>
                <a:cs typeface="Arial"/>
                <a:sym typeface="Arial"/>
              </a:rPr>
              <a:t>3-sided toothbrush</a:t>
            </a:r>
          </a:p>
        </p:txBody>
      </p:sp>
      <p:sp>
        <p:nvSpPr>
          <p:cNvPr id="23" name="TextBox 23"/>
          <p:cNvSpPr txBox="1"/>
          <p:nvPr/>
        </p:nvSpPr>
        <p:spPr>
          <a:xfrm>
            <a:off x="665683" y="7620438"/>
            <a:ext cx="1674995" cy="824732"/>
          </a:xfrm>
          <a:prstGeom prst="rect">
            <a:avLst/>
          </a:prstGeom>
        </p:spPr>
        <p:txBody>
          <a:bodyPr lIns="0" tIns="0" rIns="0" bIns="0" rtlCol="0" anchor="t">
            <a:spAutoFit/>
          </a:bodyPr>
          <a:lstStyle/>
          <a:p>
            <a:pPr algn="l">
              <a:lnSpc>
                <a:spcPts val="3240"/>
              </a:lnSpc>
            </a:pPr>
            <a:r>
              <a:rPr lang="en-US" sz="2700">
                <a:solidFill>
                  <a:srgbClr val="000000"/>
                </a:solidFill>
                <a:latin typeface="Aptos"/>
                <a:ea typeface="Aptos"/>
                <a:cs typeface="Aptos"/>
                <a:sym typeface="Aptos"/>
              </a:rPr>
              <a:t>Electric toothbrush</a:t>
            </a:r>
          </a:p>
        </p:txBody>
      </p:sp>
    </p:spTree>
    <p:extLst>
      <p:ext uri="{BB962C8B-B14F-4D97-AF65-F5344CB8AC3E}">
        <p14:creationId xmlns:p14="http://schemas.microsoft.com/office/powerpoint/2010/main" val="30569724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31507" y="5584284"/>
            <a:ext cx="6282385" cy="7264379"/>
          </a:xfrm>
          <a:custGeom>
            <a:avLst/>
            <a:gdLst/>
            <a:ahLst/>
            <a:cxnLst/>
            <a:rect l="l" t="t" r="r" b="b"/>
            <a:pathLst>
              <a:path w="6282385" h="7264379">
                <a:moveTo>
                  <a:pt x="0" y="0"/>
                </a:moveTo>
                <a:lnTo>
                  <a:pt x="6282385" y="0"/>
                </a:lnTo>
                <a:lnTo>
                  <a:pt x="6282385" y="7264379"/>
                </a:lnTo>
                <a:lnTo>
                  <a:pt x="0" y="72643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flipV="1">
            <a:off x="1859990" y="8575315"/>
            <a:ext cx="2898648" cy="1711685"/>
          </a:xfrm>
          <a:custGeom>
            <a:avLst/>
            <a:gdLst/>
            <a:ahLst/>
            <a:cxnLst/>
            <a:rect l="l" t="t" r="r" b="b"/>
            <a:pathLst>
              <a:path w="2898648" h="1711685">
                <a:moveTo>
                  <a:pt x="0" y="1711685"/>
                </a:moveTo>
                <a:lnTo>
                  <a:pt x="2898648" y="1711685"/>
                </a:lnTo>
                <a:lnTo>
                  <a:pt x="2898648" y="0"/>
                </a:lnTo>
                <a:lnTo>
                  <a:pt x="0" y="0"/>
                </a:lnTo>
                <a:lnTo>
                  <a:pt x="0" y="1711685"/>
                </a:lnTo>
                <a:close/>
              </a:path>
            </a:pathLst>
          </a:custGeom>
          <a:blipFill>
            <a:blip r:embed="rId4"/>
            <a:stretch>
              <a:fillRect b="-69344"/>
            </a:stretch>
          </a:blipFill>
        </p:spPr>
        <p:txBody>
          <a:bodyPr/>
          <a:lstStyle/>
          <a:p>
            <a:endParaRPr lang="en-GB"/>
          </a:p>
        </p:txBody>
      </p:sp>
      <p:sp>
        <p:nvSpPr>
          <p:cNvPr id="4" name="Freeform 4"/>
          <p:cNvSpPr/>
          <p:nvPr/>
        </p:nvSpPr>
        <p:spPr>
          <a:xfrm>
            <a:off x="297137" y="334213"/>
            <a:ext cx="1209423" cy="1312664"/>
          </a:xfrm>
          <a:custGeom>
            <a:avLst/>
            <a:gdLst/>
            <a:ahLst/>
            <a:cxnLst/>
            <a:rect l="l" t="t" r="r" b="b"/>
            <a:pathLst>
              <a:path w="1209423" h="1312664">
                <a:moveTo>
                  <a:pt x="0" y="0"/>
                </a:moveTo>
                <a:lnTo>
                  <a:pt x="1209423" y="0"/>
                </a:lnTo>
                <a:lnTo>
                  <a:pt x="1209423" y="1312664"/>
                </a:lnTo>
                <a:lnTo>
                  <a:pt x="0" y="1312664"/>
                </a:lnTo>
                <a:lnTo>
                  <a:pt x="0" y="0"/>
                </a:lnTo>
                <a:close/>
              </a:path>
            </a:pathLst>
          </a:custGeom>
          <a:blipFill>
            <a:blip r:embed="rId5"/>
            <a:stretch>
              <a:fillRect/>
            </a:stretch>
          </a:blipFill>
        </p:spPr>
        <p:txBody>
          <a:bodyPr/>
          <a:lstStyle/>
          <a:p>
            <a:endParaRPr lang="en-GB"/>
          </a:p>
        </p:txBody>
      </p:sp>
      <p:sp>
        <p:nvSpPr>
          <p:cNvPr id="5" name="Freeform 5"/>
          <p:cNvSpPr/>
          <p:nvPr/>
        </p:nvSpPr>
        <p:spPr>
          <a:xfrm>
            <a:off x="16404722" y="421238"/>
            <a:ext cx="1518647" cy="607462"/>
          </a:xfrm>
          <a:custGeom>
            <a:avLst/>
            <a:gdLst/>
            <a:ahLst/>
            <a:cxnLst/>
            <a:rect l="l" t="t" r="r" b="b"/>
            <a:pathLst>
              <a:path w="1518647" h="607462">
                <a:moveTo>
                  <a:pt x="0" y="0"/>
                </a:moveTo>
                <a:lnTo>
                  <a:pt x="1518647" y="0"/>
                </a:lnTo>
                <a:lnTo>
                  <a:pt x="1518647" y="607462"/>
                </a:lnTo>
                <a:lnTo>
                  <a:pt x="0" y="607462"/>
                </a:lnTo>
                <a:lnTo>
                  <a:pt x="0" y="0"/>
                </a:lnTo>
                <a:close/>
              </a:path>
            </a:pathLst>
          </a:custGeom>
          <a:blipFill>
            <a:blip r:embed="rId6"/>
            <a:stretch>
              <a:fillRect/>
            </a:stretch>
          </a:blipFill>
        </p:spPr>
        <p:txBody>
          <a:bodyPr/>
          <a:lstStyle/>
          <a:p>
            <a:endParaRPr lang="en-GB"/>
          </a:p>
        </p:txBody>
      </p:sp>
      <p:grpSp>
        <p:nvGrpSpPr>
          <p:cNvPr id="6" name="Group 6"/>
          <p:cNvGrpSpPr/>
          <p:nvPr/>
        </p:nvGrpSpPr>
        <p:grpSpPr>
          <a:xfrm rot="-3411780">
            <a:off x="14277727" y="2737971"/>
            <a:ext cx="2686307" cy="2686207"/>
            <a:chOff x="0" y="0"/>
            <a:chExt cx="2387829" cy="2387740"/>
          </a:xfrm>
        </p:grpSpPr>
        <p:sp>
          <p:nvSpPr>
            <p:cNvPr id="7" name="Freeform 7"/>
            <p:cNvSpPr/>
            <p:nvPr/>
          </p:nvSpPr>
          <p:spPr>
            <a:xfrm>
              <a:off x="0" y="0"/>
              <a:ext cx="2387854" cy="2387727"/>
            </a:xfrm>
            <a:custGeom>
              <a:avLst/>
              <a:gdLst/>
              <a:ahLst/>
              <a:cxnLst/>
              <a:rect l="l" t="t" r="r" b="b"/>
              <a:pathLst>
                <a:path w="2387854" h="2387727">
                  <a:moveTo>
                    <a:pt x="2387854" y="0"/>
                  </a:moveTo>
                  <a:lnTo>
                    <a:pt x="127" y="0"/>
                  </a:lnTo>
                  <a:lnTo>
                    <a:pt x="0" y="2387727"/>
                  </a:lnTo>
                  <a:lnTo>
                    <a:pt x="2387854" y="2387727"/>
                  </a:lnTo>
                  <a:lnTo>
                    <a:pt x="2387854" y="43815"/>
                  </a:lnTo>
                  <a:lnTo>
                    <a:pt x="2387854" y="127"/>
                  </a:lnTo>
                  <a:close/>
                </a:path>
              </a:pathLst>
            </a:custGeom>
            <a:blipFill>
              <a:blip r:embed="rId7"/>
              <a:stretch>
                <a:fillRect t="-3" r="1"/>
              </a:stretch>
            </a:blipFill>
          </p:spPr>
          <p:txBody>
            <a:bodyPr/>
            <a:lstStyle/>
            <a:p>
              <a:endParaRPr lang="en-GB"/>
            </a:p>
          </p:txBody>
        </p:sp>
      </p:grpSp>
      <p:sp>
        <p:nvSpPr>
          <p:cNvPr id="8" name="Freeform 8"/>
          <p:cNvSpPr/>
          <p:nvPr/>
        </p:nvSpPr>
        <p:spPr>
          <a:xfrm flipH="1">
            <a:off x="11808333" y="4727905"/>
            <a:ext cx="538167" cy="5086350"/>
          </a:xfrm>
          <a:custGeom>
            <a:avLst/>
            <a:gdLst/>
            <a:ahLst/>
            <a:cxnLst/>
            <a:rect l="l" t="t" r="r" b="b"/>
            <a:pathLst>
              <a:path w="538167" h="5086350">
                <a:moveTo>
                  <a:pt x="538167" y="0"/>
                </a:moveTo>
                <a:lnTo>
                  <a:pt x="0" y="0"/>
                </a:lnTo>
                <a:lnTo>
                  <a:pt x="0" y="5086350"/>
                </a:lnTo>
                <a:lnTo>
                  <a:pt x="538167" y="5086350"/>
                </a:lnTo>
                <a:lnTo>
                  <a:pt x="538167" y="0"/>
                </a:lnTo>
                <a:close/>
              </a:path>
            </a:pathLst>
          </a:custGeom>
          <a:blipFill>
            <a:blip r:embed="rId8"/>
            <a:stretch>
              <a:fillRect l="-2"/>
            </a:stretch>
          </a:blipFill>
        </p:spPr>
        <p:txBody>
          <a:bodyPr/>
          <a:lstStyle/>
          <a:p>
            <a:endParaRPr lang="en-GB"/>
          </a:p>
        </p:txBody>
      </p:sp>
      <p:sp>
        <p:nvSpPr>
          <p:cNvPr id="9" name="Freeform 9"/>
          <p:cNvSpPr/>
          <p:nvPr/>
        </p:nvSpPr>
        <p:spPr>
          <a:xfrm>
            <a:off x="13190977" y="4954219"/>
            <a:ext cx="4860036" cy="4860036"/>
          </a:xfrm>
          <a:custGeom>
            <a:avLst/>
            <a:gdLst/>
            <a:ahLst/>
            <a:cxnLst/>
            <a:rect l="l" t="t" r="r" b="b"/>
            <a:pathLst>
              <a:path w="4860036" h="4860036">
                <a:moveTo>
                  <a:pt x="0" y="0"/>
                </a:moveTo>
                <a:lnTo>
                  <a:pt x="4860036" y="0"/>
                </a:lnTo>
                <a:lnTo>
                  <a:pt x="4860036" y="4860036"/>
                </a:lnTo>
                <a:lnTo>
                  <a:pt x="0" y="4860036"/>
                </a:lnTo>
                <a:lnTo>
                  <a:pt x="0" y="0"/>
                </a:lnTo>
                <a:close/>
              </a:path>
            </a:pathLst>
          </a:custGeom>
          <a:blipFill>
            <a:blip r:embed="rId9"/>
            <a:stretch>
              <a:fillRect r="-3"/>
            </a:stretch>
          </a:blipFill>
        </p:spPr>
        <p:txBody>
          <a:bodyPr/>
          <a:lstStyle/>
          <a:p>
            <a:endParaRPr lang="en-GB"/>
          </a:p>
        </p:txBody>
      </p:sp>
      <p:sp>
        <p:nvSpPr>
          <p:cNvPr id="10" name="Freeform 10"/>
          <p:cNvSpPr/>
          <p:nvPr/>
        </p:nvSpPr>
        <p:spPr>
          <a:xfrm>
            <a:off x="5012812" y="4542511"/>
            <a:ext cx="1600200" cy="5086350"/>
          </a:xfrm>
          <a:custGeom>
            <a:avLst/>
            <a:gdLst/>
            <a:ahLst/>
            <a:cxnLst/>
            <a:rect l="l" t="t" r="r" b="b"/>
            <a:pathLst>
              <a:path w="1600200" h="5086350">
                <a:moveTo>
                  <a:pt x="0" y="0"/>
                </a:moveTo>
                <a:lnTo>
                  <a:pt x="1600200" y="0"/>
                </a:lnTo>
                <a:lnTo>
                  <a:pt x="1600200" y="5086350"/>
                </a:lnTo>
                <a:lnTo>
                  <a:pt x="0" y="5086350"/>
                </a:lnTo>
                <a:lnTo>
                  <a:pt x="0" y="0"/>
                </a:lnTo>
                <a:close/>
              </a:path>
            </a:pathLst>
          </a:custGeom>
          <a:blipFill>
            <a:blip r:embed="rId10"/>
            <a:stretch>
              <a:fillRect/>
            </a:stretch>
          </a:blipFill>
        </p:spPr>
        <p:txBody>
          <a:bodyPr/>
          <a:lstStyle/>
          <a:p>
            <a:endParaRPr lang="en-GB"/>
          </a:p>
        </p:txBody>
      </p:sp>
      <p:sp>
        <p:nvSpPr>
          <p:cNvPr id="11" name="Freeform 11"/>
          <p:cNvSpPr/>
          <p:nvPr/>
        </p:nvSpPr>
        <p:spPr>
          <a:xfrm>
            <a:off x="1197850" y="3273938"/>
            <a:ext cx="1851760" cy="2351537"/>
          </a:xfrm>
          <a:custGeom>
            <a:avLst/>
            <a:gdLst/>
            <a:ahLst/>
            <a:cxnLst/>
            <a:rect l="l" t="t" r="r" b="b"/>
            <a:pathLst>
              <a:path w="1851760" h="2351537">
                <a:moveTo>
                  <a:pt x="0" y="0"/>
                </a:moveTo>
                <a:lnTo>
                  <a:pt x="1851760" y="0"/>
                </a:lnTo>
                <a:lnTo>
                  <a:pt x="1851760" y="2351537"/>
                </a:lnTo>
                <a:lnTo>
                  <a:pt x="0" y="2351537"/>
                </a:lnTo>
                <a:lnTo>
                  <a:pt x="0" y="0"/>
                </a:lnTo>
                <a:close/>
              </a:path>
            </a:pathLst>
          </a:custGeom>
          <a:blipFill>
            <a:blip r:embed="rId11"/>
            <a:stretch>
              <a:fillRect/>
            </a:stretch>
          </a:blipFill>
        </p:spPr>
        <p:txBody>
          <a:bodyPr/>
          <a:lstStyle/>
          <a:p>
            <a:endParaRPr lang="en-GB"/>
          </a:p>
        </p:txBody>
      </p:sp>
      <p:sp>
        <p:nvSpPr>
          <p:cNvPr id="12" name="Freeform 12"/>
          <p:cNvSpPr/>
          <p:nvPr/>
        </p:nvSpPr>
        <p:spPr>
          <a:xfrm>
            <a:off x="7024878" y="3452817"/>
            <a:ext cx="3772857" cy="3381180"/>
          </a:xfrm>
          <a:custGeom>
            <a:avLst/>
            <a:gdLst/>
            <a:ahLst/>
            <a:cxnLst/>
            <a:rect l="l" t="t" r="r" b="b"/>
            <a:pathLst>
              <a:path w="3772857" h="3381180">
                <a:moveTo>
                  <a:pt x="0" y="0"/>
                </a:moveTo>
                <a:lnTo>
                  <a:pt x="3772857" y="0"/>
                </a:lnTo>
                <a:lnTo>
                  <a:pt x="3772857" y="3381180"/>
                </a:lnTo>
                <a:lnTo>
                  <a:pt x="0" y="3381180"/>
                </a:lnTo>
                <a:lnTo>
                  <a:pt x="0" y="0"/>
                </a:lnTo>
                <a:close/>
              </a:path>
            </a:pathLst>
          </a:custGeom>
          <a:blipFill>
            <a:blip r:embed="rId12"/>
            <a:stretch>
              <a:fillRect/>
            </a:stretch>
          </a:blipFill>
        </p:spPr>
        <p:txBody>
          <a:bodyPr/>
          <a:lstStyle/>
          <a:p>
            <a:endParaRPr lang="en-GB"/>
          </a:p>
        </p:txBody>
      </p:sp>
      <p:sp>
        <p:nvSpPr>
          <p:cNvPr id="13" name="TextBox 13"/>
          <p:cNvSpPr txBox="1"/>
          <p:nvPr/>
        </p:nvSpPr>
        <p:spPr>
          <a:xfrm>
            <a:off x="5462583" y="767291"/>
            <a:ext cx="6782405" cy="1031076"/>
          </a:xfrm>
          <a:prstGeom prst="rect">
            <a:avLst/>
          </a:prstGeom>
        </p:spPr>
        <p:txBody>
          <a:bodyPr lIns="0" tIns="0" rIns="0" bIns="0" rtlCol="0" anchor="t">
            <a:spAutoFit/>
          </a:bodyPr>
          <a:lstStyle/>
          <a:p>
            <a:pPr algn="l">
              <a:lnSpc>
                <a:spcPts val="8391"/>
              </a:lnSpc>
            </a:pPr>
            <a:r>
              <a:rPr lang="en-US" sz="5993">
                <a:solidFill>
                  <a:srgbClr val="002060"/>
                </a:solidFill>
                <a:latin typeface="Arial"/>
                <a:ea typeface="Arial"/>
                <a:cs typeface="Arial"/>
                <a:sym typeface="Arial"/>
              </a:rPr>
              <a:t>Interdental cleaning</a:t>
            </a:r>
          </a:p>
        </p:txBody>
      </p:sp>
      <p:sp>
        <p:nvSpPr>
          <p:cNvPr id="14" name="TextBox 14"/>
          <p:cNvSpPr txBox="1"/>
          <p:nvPr/>
        </p:nvSpPr>
        <p:spPr>
          <a:xfrm>
            <a:off x="1133399" y="2611788"/>
            <a:ext cx="2020195" cy="471054"/>
          </a:xfrm>
          <a:prstGeom prst="rect">
            <a:avLst/>
          </a:prstGeom>
        </p:spPr>
        <p:txBody>
          <a:bodyPr lIns="0" tIns="0" rIns="0" bIns="0" rtlCol="0" anchor="t">
            <a:spAutoFit/>
          </a:bodyPr>
          <a:lstStyle/>
          <a:p>
            <a:pPr algn="l">
              <a:lnSpc>
                <a:spcPts val="3779"/>
              </a:lnSpc>
            </a:pPr>
            <a:r>
              <a:rPr lang="en-US" sz="2700">
                <a:solidFill>
                  <a:srgbClr val="000000"/>
                </a:solidFill>
                <a:latin typeface="Arial"/>
                <a:ea typeface="Arial"/>
                <a:cs typeface="Arial"/>
                <a:sym typeface="Arial"/>
              </a:rPr>
              <a:t>Floss or tape</a:t>
            </a:r>
          </a:p>
        </p:txBody>
      </p:sp>
      <p:sp>
        <p:nvSpPr>
          <p:cNvPr id="15" name="TextBox 15"/>
          <p:cNvSpPr txBox="1"/>
          <p:nvPr/>
        </p:nvSpPr>
        <p:spPr>
          <a:xfrm>
            <a:off x="4965192" y="4003391"/>
            <a:ext cx="1727802" cy="471054"/>
          </a:xfrm>
          <a:prstGeom prst="rect">
            <a:avLst/>
          </a:prstGeom>
        </p:spPr>
        <p:txBody>
          <a:bodyPr lIns="0" tIns="0" rIns="0" bIns="0" rtlCol="0" anchor="t">
            <a:spAutoFit/>
          </a:bodyPr>
          <a:lstStyle/>
          <a:p>
            <a:pPr algn="l">
              <a:lnSpc>
                <a:spcPts val="3779"/>
              </a:lnSpc>
            </a:pPr>
            <a:r>
              <a:rPr lang="en-US" sz="2700">
                <a:solidFill>
                  <a:srgbClr val="000000"/>
                </a:solidFill>
                <a:latin typeface="Arial"/>
                <a:ea typeface="Arial"/>
                <a:cs typeface="Arial"/>
                <a:sym typeface="Arial"/>
              </a:rPr>
              <a:t>Floss picks</a:t>
            </a:r>
          </a:p>
        </p:txBody>
      </p:sp>
      <p:sp>
        <p:nvSpPr>
          <p:cNvPr id="16" name="TextBox 16"/>
          <p:cNvSpPr txBox="1"/>
          <p:nvPr/>
        </p:nvSpPr>
        <p:spPr>
          <a:xfrm>
            <a:off x="7875656" y="2611788"/>
            <a:ext cx="2045384" cy="471054"/>
          </a:xfrm>
          <a:prstGeom prst="rect">
            <a:avLst/>
          </a:prstGeom>
        </p:spPr>
        <p:txBody>
          <a:bodyPr lIns="0" tIns="0" rIns="0" bIns="0" rtlCol="0" anchor="t">
            <a:spAutoFit/>
          </a:bodyPr>
          <a:lstStyle/>
          <a:p>
            <a:pPr algn="l">
              <a:lnSpc>
                <a:spcPts val="3779"/>
              </a:lnSpc>
            </a:pPr>
            <a:r>
              <a:rPr lang="en-US" sz="2700">
                <a:solidFill>
                  <a:srgbClr val="000000"/>
                </a:solidFill>
                <a:latin typeface="Arial"/>
                <a:ea typeface="Arial"/>
                <a:cs typeface="Arial"/>
                <a:sym typeface="Arial"/>
              </a:rPr>
              <a:t>Water flosser</a:t>
            </a:r>
          </a:p>
        </p:txBody>
      </p:sp>
      <p:sp>
        <p:nvSpPr>
          <p:cNvPr id="17" name="TextBox 17"/>
          <p:cNvSpPr txBox="1"/>
          <p:nvPr/>
        </p:nvSpPr>
        <p:spPr>
          <a:xfrm>
            <a:off x="11003847" y="4003391"/>
            <a:ext cx="2336035" cy="471054"/>
          </a:xfrm>
          <a:prstGeom prst="rect">
            <a:avLst/>
          </a:prstGeom>
        </p:spPr>
        <p:txBody>
          <a:bodyPr lIns="0" tIns="0" rIns="0" bIns="0" rtlCol="0" anchor="t">
            <a:spAutoFit/>
          </a:bodyPr>
          <a:lstStyle/>
          <a:p>
            <a:pPr algn="l">
              <a:lnSpc>
                <a:spcPts val="3779"/>
              </a:lnSpc>
            </a:pPr>
            <a:r>
              <a:rPr lang="en-US" sz="2700">
                <a:solidFill>
                  <a:srgbClr val="000000"/>
                </a:solidFill>
                <a:latin typeface="Arial"/>
                <a:ea typeface="Arial"/>
                <a:cs typeface="Arial"/>
                <a:sym typeface="Arial"/>
              </a:rPr>
              <a:t>Tuft toothbrush</a:t>
            </a:r>
          </a:p>
        </p:txBody>
      </p:sp>
      <p:sp>
        <p:nvSpPr>
          <p:cNvPr id="18" name="TextBox 18"/>
          <p:cNvSpPr txBox="1"/>
          <p:nvPr/>
        </p:nvSpPr>
        <p:spPr>
          <a:xfrm>
            <a:off x="14126523" y="2611788"/>
            <a:ext cx="2989031" cy="471054"/>
          </a:xfrm>
          <a:prstGeom prst="rect">
            <a:avLst/>
          </a:prstGeom>
        </p:spPr>
        <p:txBody>
          <a:bodyPr lIns="0" tIns="0" rIns="0" bIns="0" rtlCol="0" anchor="t">
            <a:spAutoFit/>
          </a:bodyPr>
          <a:lstStyle/>
          <a:p>
            <a:pPr algn="l">
              <a:lnSpc>
                <a:spcPts val="3779"/>
              </a:lnSpc>
            </a:pPr>
            <a:r>
              <a:rPr lang="en-US" sz="2700">
                <a:solidFill>
                  <a:srgbClr val="000000"/>
                </a:solidFill>
                <a:latin typeface="Arial"/>
                <a:ea typeface="Arial"/>
                <a:cs typeface="Arial"/>
                <a:sym typeface="Arial"/>
              </a:rPr>
              <a:t>Interdental brushes</a:t>
            </a:r>
          </a:p>
        </p:txBody>
      </p:sp>
    </p:spTree>
    <p:extLst>
      <p:ext uri="{BB962C8B-B14F-4D97-AF65-F5344CB8AC3E}">
        <p14:creationId xmlns:p14="http://schemas.microsoft.com/office/powerpoint/2010/main" val="23296940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 y="0"/>
            <a:ext cx="12783698" cy="3429000"/>
          </a:xfrm>
          <a:custGeom>
            <a:avLst/>
            <a:gdLst/>
            <a:ahLst/>
            <a:cxnLst/>
            <a:rect l="l" t="t" r="r" b="b"/>
            <a:pathLst>
              <a:path w="12783698" h="3429000">
                <a:moveTo>
                  <a:pt x="0" y="0"/>
                </a:moveTo>
                <a:lnTo>
                  <a:pt x="12783697" y="0"/>
                </a:lnTo>
                <a:lnTo>
                  <a:pt x="12783697" y="3429000"/>
                </a:lnTo>
                <a:lnTo>
                  <a:pt x="0" y="3429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0" y="0"/>
            <a:ext cx="12701202" cy="4262433"/>
          </a:xfrm>
          <a:custGeom>
            <a:avLst/>
            <a:gdLst/>
            <a:ahLst/>
            <a:cxnLst/>
            <a:rect l="l" t="t" r="r" b="b"/>
            <a:pathLst>
              <a:path w="12701202" h="4262433">
                <a:moveTo>
                  <a:pt x="0" y="0"/>
                </a:moveTo>
                <a:lnTo>
                  <a:pt x="12701202" y="0"/>
                </a:lnTo>
                <a:lnTo>
                  <a:pt x="12701202" y="4262433"/>
                </a:lnTo>
                <a:lnTo>
                  <a:pt x="0" y="4262433"/>
                </a:lnTo>
                <a:lnTo>
                  <a:pt x="0" y="0"/>
                </a:lnTo>
                <a:close/>
              </a:path>
            </a:pathLst>
          </a:custGeom>
          <a:blipFill>
            <a:blip r:embed="rId4"/>
            <a:stretch>
              <a:fillRect l="-3779" t="-11691"/>
            </a:stretch>
          </a:blipFill>
        </p:spPr>
        <p:txBody>
          <a:bodyPr/>
          <a:lstStyle/>
          <a:p>
            <a:endParaRPr lang="en-GB"/>
          </a:p>
        </p:txBody>
      </p:sp>
      <p:sp>
        <p:nvSpPr>
          <p:cNvPr id="4" name="Freeform 4"/>
          <p:cNvSpPr/>
          <p:nvPr/>
        </p:nvSpPr>
        <p:spPr>
          <a:xfrm>
            <a:off x="9984291" y="0"/>
            <a:ext cx="8303709" cy="10286800"/>
          </a:xfrm>
          <a:custGeom>
            <a:avLst/>
            <a:gdLst/>
            <a:ahLst/>
            <a:cxnLst/>
            <a:rect l="l" t="t" r="r" b="b"/>
            <a:pathLst>
              <a:path w="8303709" h="10286800">
                <a:moveTo>
                  <a:pt x="0" y="0"/>
                </a:moveTo>
                <a:lnTo>
                  <a:pt x="8303709" y="0"/>
                </a:lnTo>
                <a:lnTo>
                  <a:pt x="8303709" y="10286800"/>
                </a:lnTo>
                <a:lnTo>
                  <a:pt x="0" y="10286800"/>
                </a:lnTo>
                <a:lnTo>
                  <a:pt x="0" y="0"/>
                </a:lnTo>
                <a:close/>
              </a:path>
            </a:pathLst>
          </a:custGeom>
          <a:blipFill>
            <a:blip r:embed="rId5"/>
            <a:stretch>
              <a:fillRect r="-123"/>
            </a:stretch>
          </a:blipFill>
        </p:spPr>
        <p:txBody>
          <a:bodyPr/>
          <a:lstStyle/>
          <a:p>
            <a:endParaRPr lang="en-GB"/>
          </a:p>
        </p:txBody>
      </p:sp>
      <p:sp>
        <p:nvSpPr>
          <p:cNvPr id="5" name="Freeform 5"/>
          <p:cNvSpPr/>
          <p:nvPr/>
        </p:nvSpPr>
        <p:spPr>
          <a:xfrm>
            <a:off x="16404722" y="353030"/>
            <a:ext cx="1518647" cy="607462"/>
          </a:xfrm>
          <a:custGeom>
            <a:avLst/>
            <a:gdLst/>
            <a:ahLst/>
            <a:cxnLst/>
            <a:rect l="l" t="t" r="r" b="b"/>
            <a:pathLst>
              <a:path w="1518647" h="607462">
                <a:moveTo>
                  <a:pt x="0" y="0"/>
                </a:moveTo>
                <a:lnTo>
                  <a:pt x="1518647" y="0"/>
                </a:lnTo>
                <a:lnTo>
                  <a:pt x="1518647" y="607461"/>
                </a:lnTo>
                <a:lnTo>
                  <a:pt x="0" y="607461"/>
                </a:lnTo>
                <a:lnTo>
                  <a:pt x="0" y="0"/>
                </a:lnTo>
                <a:close/>
              </a:path>
            </a:pathLst>
          </a:custGeom>
          <a:blipFill>
            <a:blip r:embed="rId6"/>
            <a:stretch>
              <a:fillRect/>
            </a:stretch>
          </a:blipFill>
        </p:spPr>
        <p:txBody>
          <a:bodyPr/>
          <a:lstStyle/>
          <a:p>
            <a:endParaRPr lang="en-GB"/>
          </a:p>
        </p:txBody>
      </p:sp>
      <p:sp>
        <p:nvSpPr>
          <p:cNvPr id="6" name="Freeform 6"/>
          <p:cNvSpPr/>
          <p:nvPr/>
        </p:nvSpPr>
        <p:spPr>
          <a:xfrm>
            <a:off x="465644" y="353073"/>
            <a:ext cx="1209423" cy="1312664"/>
          </a:xfrm>
          <a:custGeom>
            <a:avLst/>
            <a:gdLst/>
            <a:ahLst/>
            <a:cxnLst/>
            <a:rect l="l" t="t" r="r" b="b"/>
            <a:pathLst>
              <a:path w="1209423" h="1312664">
                <a:moveTo>
                  <a:pt x="0" y="0"/>
                </a:moveTo>
                <a:lnTo>
                  <a:pt x="1209422" y="0"/>
                </a:lnTo>
                <a:lnTo>
                  <a:pt x="1209422" y="1312664"/>
                </a:lnTo>
                <a:lnTo>
                  <a:pt x="0" y="1312664"/>
                </a:lnTo>
                <a:lnTo>
                  <a:pt x="0" y="0"/>
                </a:lnTo>
                <a:close/>
              </a:path>
            </a:pathLst>
          </a:custGeom>
          <a:blipFill>
            <a:blip r:embed="rId7"/>
            <a:stretch>
              <a:fillRect/>
            </a:stretch>
          </a:blipFill>
        </p:spPr>
        <p:txBody>
          <a:bodyPr/>
          <a:lstStyle/>
          <a:p>
            <a:endParaRPr lang="en-GB"/>
          </a:p>
        </p:txBody>
      </p:sp>
      <p:sp>
        <p:nvSpPr>
          <p:cNvPr id="7" name="Freeform 7"/>
          <p:cNvSpPr/>
          <p:nvPr/>
        </p:nvSpPr>
        <p:spPr>
          <a:xfrm>
            <a:off x="48678" y="2801022"/>
            <a:ext cx="9938199" cy="7364163"/>
          </a:xfrm>
          <a:custGeom>
            <a:avLst/>
            <a:gdLst/>
            <a:ahLst/>
            <a:cxnLst/>
            <a:rect l="l" t="t" r="r" b="b"/>
            <a:pathLst>
              <a:path w="9938199" h="7364163">
                <a:moveTo>
                  <a:pt x="0" y="0"/>
                </a:moveTo>
                <a:lnTo>
                  <a:pt x="9938199" y="0"/>
                </a:lnTo>
                <a:lnTo>
                  <a:pt x="9938199" y="7364163"/>
                </a:lnTo>
                <a:lnTo>
                  <a:pt x="0" y="736416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8" name="TextBox 8"/>
          <p:cNvSpPr txBox="1"/>
          <p:nvPr/>
        </p:nvSpPr>
        <p:spPr>
          <a:xfrm>
            <a:off x="2198746" y="832275"/>
            <a:ext cx="7056196" cy="834104"/>
          </a:xfrm>
          <a:prstGeom prst="rect">
            <a:avLst/>
          </a:prstGeom>
        </p:spPr>
        <p:txBody>
          <a:bodyPr lIns="0" tIns="0" rIns="0" bIns="0" rtlCol="0" anchor="t">
            <a:spAutoFit/>
          </a:bodyPr>
          <a:lstStyle/>
          <a:p>
            <a:pPr algn="l">
              <a:lnSpc>
                <a:spcPts val="6728"/>
              </a:lnSpc>
            </a:pPr>
            <a:r>
              <a:rPr lang="en-US" sz="4806">
                <a:solidFill>
                  <a:srgbClr val="002060"/>
                </a:solidFill>
                <a:latin typeface="Arial"/>
                <a:ea typeface="Arial"/>
                <a:cs typeface="Arial"/>
                <a:sym typeface="Arial"/>
              </a:rPr>
              <a:t>Tips for assisted brushing</a:t>
            </a:r>
          </a:p>
        </p:txBody>
      </p:sp>
      <p:sp>
        <p:nvSpPr>
          <p:cNvPr id="9" name="TextBox 9"/>
          <p:cNvSpPr txBox="1"/>
          <p:nvPr/>
        </p:nvSpPr>
        <p:spPr>
          <a:xfrm>
            <a:off x="566928" y="8009115"/>
            <a:ext cx="2110049" cy="1276302"/>
          </a:xfrm>
          <a:prstGeom prst="rect">
            <a:avLst/>
          </a:prstGeom>
        </p:spPr>
        <p:txBody>
          <a:bodyPr lIns="0" tIns="0" rIns="0" bIns="0" rtlCol="0" anchor="t">
            <a:spAutoFit/>
          </a:bodyPr>
          <a:lstStyle/>
          <a:p>
            <a:pPr algn="ctr">
              <a:lnSpc>
                <a:spcPts val="2482"/>
              </a:lnSpc>
            </a:pPr>
            <a:r>
              <a:rPr lang="en-US" sz="2394" spc="4">
                <a:solidFill>
                  <a:srgbClr val="FFFFFF"/>
                </a:solidFill>
                <a:latin typeface="Arial"/>
                <a:ea typeface="Arial"/>
                <a:cs typeface="Arial"/>
                <a:sym typeface="Arial"/>
              </a:rPr>
              <a:t>Have a routine method of brushing to prevent areas </a:t>
            </a:r>
          </a:p>
        </p:txBody>
      </p:sp>
      <p:sp>
        <p:nvSpPr>
          <p:cNvPr id="10" name="TextBox 10"/>
          <p:cNvSpPr txBox="1"/>
          <p:nvPr/>
        </p:nvSpPr>
        <p:spPr>
          <a:xfrm>
            <a:off x="498805" y="3689333"/>
            <a:ext cx="2244023" cy="646009"/>
          </a:xfrm>
          <a:prstGeom prst="rect">
            <a:avLst/>
          </a:prstGeom>
        </p:spPr>
        <p:txBody>
          <a:bodyPr lIns="0" tIns="0" rIns="0" bIns="0" rtlCol="0" anchor="t">
            <a:spAutoFit/>
          </a:bodyPr>
          <a:lstStyle/>
          <a:p>
            <a:pPr algn="ctr">
              <a:lnSpc>
                <a:spcPts val="2484"/>
              </a:lnSpc>
            </a:pPr>
            <a:r>
              <a:rPr lang="en-US" sz="2394" spc="2">
                <a:solidFill>
                  <a:srgbClr val="FFFFFF"/>
                </a:solidFill>
                <a:latin typeface="Arial"/>
                <a:ea typeface="Arial"/>
                <a:cs typeface="Arial"/>
                <a:sym typeface="Arial"/>
              </a:rPr>
              <a:t>Doesn’t have to be in the </a:t>
            </a:r>
          </a:p>
        </p:txBody>
      </p:sp>
      <p:sp>
        <p:nvSpPr>
          <p:cNvPr id="11" name="TextBox 11"/>
          <p:cNvSpPr txBox="1"/>
          <p:nvPr/>
        </p:nvSpPr>
        <p:spPr>
          <a:xfrm>
            <a:off x="914857" y="4320840"/>
            <a:ext cx="1309935" cy="329970"/>
          </a:xfrm>
          <a:prstGeom prst="rect">
            <a:avLst/>
          </a:prstGeom>
        </p:spPr>
        <p:txBody>
          <a:bodyPr lIns="0" tIns="0" rIns="0" bIns="0" rtlCol="0" anchor="t">
            <a:spAutoFit/>
          </a:bodyPr>
          <a:lstStyle/>
          <a:p>
            <a:pPr algn="l">
              <a:lnSpc>
                <a:spcPts val="2484"/>
              </a:lnSpc>
            </a:pPr>
            <a:r>
              <a:rPr lang="en-US" sz="2394">
                <a:solidFill>
                  <a:srgbClr val="FFFFFF"/>
                </a:solidFill>
                <a:latin typeface="Arial"/>
                <a:ea typeface="Arial"/>
                <a:cs typeface="Arial"/>
                <a:sym typeface="Arial"/>
              </a:rPr>
              <a:t>bathroom</a:t>
            </a:r>
          </a:p>
        </p:txBody>
      </p:sp>
      <p:sp>
        <p:nvSpPr>
          <p:cNvPr id="12" name="TextBox 12"/>
          <p:cNvSpPr txBox="1"/>
          <p:nvPr/>
        </p:nvSpPr>
        <p:spPr>
          <a:xfrm>
            <a:off x="320040" y="5849217"/>
            <a:ext cx="2607983" cy="961006"/>
          </a:xfrm>
          <a:prstGeom prst="rect">
            <a:avLst/>
          </a:prstGeom>
        </p:spPr>
        <p:txBody>
          <a:bodyPr lIns="0" tIns="0" rIns="0" bIns="0" rtlCol="0" anchor="t">
            <a:spAutoFit/>
          </a:bodyPr>
          <a:lstStyle/>
          <a:p>
            <a:pPr algn="ctr">
              <a:lnSpc>
                <a:spcPts val="2484"/>
              </a:lnSpc>
            </a:pPr>
            <a:r>
              <a:rPr lang="en-US" sz="2394" spc="2">
                <a:solidFill>
                  <a:srgbClr val="FFFFFF"/>
                </a:solidFill>
                <a:latin typeface="Arial"/>
                <a:ea typeface="Arial"/>
                <a:cs typeface="Arial"/>
                <a:sym typeface="Arial"/>
              </a:rPr>
              <a:t>Place a towel round their </a:t>
            </a:r>
          </a:p>
          <a:p>
            <a:pPr algn="ctr">
              <a:lnSpc>
                <a:spcPts val="3356"/>
              </a:lnSpc>
            </a:pPr>
            <a:r>
              <a:rPr lang="en-US" sz="2397">
                <a:solidFill>
                  <a:srgbClr val="FFFFFF"/>
                </a:solidFill>
                <a:latin typeface="Arial"/>
                <a:ea typeface="Arial"/>
                <a:cs typeface="Arial"/>
                <a:sym typeface="Arial"/>
              </a:rPr>
              <a:t>shoulderstocatch </a:t>
            </a:r>
          </a:p>
        </p:txBody>
      </p:sp>
      <p:sp>
        <p:nvSpPr>
          <p:cNvPr id="13" name="TextBox 13"/>
          <p:cNvSpPr txBox="1"/>
          <p:nvPr/>
        </p:nvSpPr>
        <p:spPr>
          <a:xfrm>
            <a:off x="1228039" y="6462632"/>
            <a:ext cx="672027" cy="663345"/>
          </a:xfrm>
          <a:prstGeom prst="rect">
            <a:avLst/>
          </a:prstGeom>
        </p:spPr>
        <p:txBody>
          <a:bodyPr lIns="0" tIns="0" rIns="0" bIns="0" rtlCol="0" anchor="t">
            <a:spAutoFit/>
          </a:bodyPr>
          <a:lstStyle/>
          <a:p>
            <a:pPr algn="l">
              <a:lnSpc>
                <a:spcPts val="5985"/>
              </a:lnSpc>
            </a:pPr>
            <a:r>
              <a:rPr lang="en-US" sz="2394">
                <a:solidFill>
                  <a:srgbClr val="FFFFFF"/>
                </a:solidFill>
                <a:latin typeface="Arial"/>
                <a:ea typeface="Arial"/>
                <a:cs typeface="Arial"/>
                <a:sym typeface="Arial"/>
              </a:rPr>
              <a:t>drips</a:t>
            </a:r>
          </a:p>
        </p:txBody>
      </p:sp>
      <p:sp>
        <p:nvSpPr>
          <p:cNvPr id="14" name="TextBox 14"/>
          <p:cNvSpPr txBox="1"/>
          <p:nvPr/>
        </p:nvSpPr>
        <p:spPr>
          <a:xfrm>
            <a:off x="3763142" y="6006951"/>
            <a:ext cx="2588866" cy="645438"/>
          </a:xfrm>
          <a:prstGeom prst="rect">
            <a:avLst/>
          </a:prstGeom>
        </p:spPr>
        <p:txBody>
          <a:bodyPr lIns="0" tIns="0" rIns="0" bIns="0" rtlCol="0" anchor="t">
            <a:spAutoFit/>
          </a:bodyPr>
          <a:lstStyle/>
          <a:p>
            <a:pPr algn="ctr">
              <a:lnSpc>
                <a:spcPts val="2484"/>
              </a:lnSpc>
            </a:pPr>
            <a:r>
              <a:rPr lang="en-US" sz="2394" spc="2">
                <a:solidFill>
                  <a:srgbClr val="FFFFFF"/>
                </a:solidFill>
                <a:latin typeface="Arial"/>
                <a:ea typeface="Arial"/>
                <a:cs typeface="Arial"/>
                <a:sym typeface="Arial"/>
              </a:rPr>
              <a:t>Agree to a stop signal if they need </a:t>
            </a:r>
          </a:p>
        </p:txBody>
      </p:sp>
      <p:sp>
        <p:nvSpPr>
          <p:cNvPr id="15" name="TextBox 15"/>
          <p:cNvSpPr txBox="1"/>
          <p:nvPr/>
        </p:nvSpPr>
        <p:spPr>
          <a:xfrm>
            <a:off x="4483803" y="6638273"/>
            <a:ext cx="1034244" cy="329970"/>
          </a:xfrm>
          <a:prstGeom prst="rect">
            <a:avLst/>
          </a:prstGeom>
        </p:spPr>
        <p:txBody>
          <a:bodyPr lIns="0" tIns="0" rIns="0" bIns="0" rtlCol="0" anchor="t">
            <a:spAutoFit/>
          </a:bodyPr>
          <a:lstStyle/>
          <a:p>
            <a:pPr algn="l">
              <a:lnSpc>
                <a:spcPts val="2484"/>
              </a:lnSpc>
            </a:pPr>
            <a:r>
              <a:rPr lang="en-US" sz="2394">
                <a:solidFill>
                  <a:srgbClr val="FFFFFF"/>
                </a:solidFill>
                <a:latin typeface="Arial"/>
                <a:ea typeface="Arial"/>
                <a:cs typeface="Arial"/>
                <a:sym typeface="Arial"/>
              </a:rPr>
              <a:t>a break</a:t>
            </a:r>
          </a:p>
        </p:txBody>
      </p:sp>
      <p:sp>
        <p:nvSpPr>
          <p:cNvPr id="16" name="TextBox 16"/>
          <p:cNvSpPr txBox="1"/>
          <p:nvPr/>
        </p:nvSpPr>
        <p:spPr>
          <a:xfrm>
            <a:off x="3813434" y="3531599"/>
            <a:ext cx="2487468" cy="961477"/>
          </a:xfrm>
          <a:prstGeom prst="rect">
            <a:avLst/>
          </a:prstGeom>
        </p:spPr>
        <p:txBody>
          <a:bodyPr lIns="0" tIns="0" rIns="0" bIns="0" rtlCol="0" anchor="t">
            <a:spAutoFit/>
          </a:bodyPr>
          <a:lstStyle/>
          <a:p>
            <a:pPr algn="ctr">
              <a:lnSpc>
                <a:spcPts val="2482"/>
              </a:lnSpc>
            </a:pPr>
            <a:r>
              <a:rPr lang="en-US" sz="2394" spc="2">
                <a:solidFill>
                  <a:srgbClr val="FFFFFF"/>
                </a:solidFill>
                <a:latin typeface="Arial"/>
                <a:ea typeface="Arial"/>
                <a:cs typeface="Arial"/>
                <a:sym typeface="Arial"/>
              </a:rPr>
              <a:t>May be easier for the person to sit on a comfortable </a:t>
            </a:r>
          </a:p>
        </p:txBody>
      </p:sp>
      <p:sp>
        <p:nvSpPr>
          <p:cNvPr id="17" name="TextBox 17"/>
          <p:cNvSpPr txBox="1"/>
          <p:nvPr/>
        </p:nvSpPr>
        <p:spPr>
          <a:xfrm>
            <a:off x="4662111" y="4478574"/>
            <a:ext cx="673884" cy="329970"/>
          </a:xfrm>
          <a:prstGeom prst="rect">
            <a:avLst/>
          </a:prstGeom>
        </p:spPr>
        <p:txBody>
          <a:bodyPr lIns="0" tIns="0" rIns="0" bIns="0" rtlCol="0" anchor="t">
            <a:spAutoFit/>
          </a:bodyPr>
          <a:lstStyle/>
          <a:p>
            <a:pPr algn="l">
              <a:lnSpc>
                <a:spcPts val="2482"/>
              </a:lnSpc>
            </a:pPr>
            <a:r>
              <a:rPr lang="en-US" sz="2394" spc="2">
                <a:solidFill>
                  <a:srgbClr val="FFFFFF"/>
                </a:solidFill>
                <a:latin typeface="Arial"/>
                <a:ea typeface="Arial"/>
                <a:cs typeface="Arial"/>
                <a:sym typeface="Arial"/>
              </a:rPr>
              <a:t>chair</a:t>
            </a:r>
          </a:p>
        </p:txBody>
      </p:sp>
      <p:sp>
        <p:nvSpPr>
          <p:cNvPr id="18" name="TextBox 18"/>
          <p:cNvSpPr txBox="1"/>
          <p:nvPr/>
        </p:nvSpPr>
        <p:spPr>
          <a:xfrm>
            <a:off x="3797432" y="8166764"/>
            <a:ext cx="2434433" cy="1276474"/>
          </a:xfrm>
          <a:prstGeom prst="rect">
            <a:avLst/>
          </a:prstGeom>
        </p:spPr>
        <p:txBody>
          <a:bodyPr lIns="0" tIns="0" rIns="0" bIns="0" rtlCol="0" anchor="t">
            <a:spAutoFit/>
          </a:bodyPr>
          <a:lstStyle/>
          <a:p>
            <a:pPr algn="ctr">
              <a:lnSpc>
                <a:spcPts val="2484"/>
              </a:lnSpc>
            </a:pPr>
            <a:r>
              <a:rPr lang="en-US" sz="2394">
                <a:solidFill>
                  <a:srgbClr val="FFFFFF"/>
                </a:solidFill>
                <a:latin typeface="Arial"/>
                <a:ea typeface="Arial"/>
                <a:cs typeface="Arial"/>
                <a:sym typeface="Arial"/>
              </a:rPr>
              <a:t>A mouth chart will help to highlight areas brushed or</a:t>
            </a:r>
          </a:p>
          <a:p>
            <a:pPr algn="ctr">
              <a:lnSpc>
                <a:spcPts val="3356"/>
              </a:lnSpc>
            </a:pPr>
            <a:r>
              <a:rPr lang="en-US" sz="2397">
                <a:solidFill>
                  <a:srgbClr val="FFFFFF"/>
                </a:solidFill>
                <a:latin typeface="Arial"/>
                <a:ea typeface="Arial"/>
                <a:cs typeface="Arial"/>
                <a:sym typeface="Arial"/>
              </a:rPr>
              <a:t>not</a:t>
            </a:r>
          </a:p>
        </p:txBody>
      </p:sp>
      <p:sp>
        <p:nvSpPr>
          <p:cNvPr id="19" name="TextBox 19"/>
          <p:cNvSpPr txBox="1"/>
          <p:nvPr/>
        </p:nvSpPr>
        <p:spPr>
          <a:xfrm>
            <a:off x="7325301" y="3531599"/>
            <a:ext cx="2329920" cy="961477"/>
          </a:xfrm>
          <a:prstGeom prst="rect">
            <a:avLst/>
          </a:prstGeom>
        </p:spPr>
        <p:txBody>
          <a:bodyPr lIns="0" tIns="0" rIns="0" bIns="0" rtlCol="0" anchor="t">
            <a:spAutoFit/>
          </a:bodyPr>
          <a:lstStyle/>
          <a:p>
            <a:pPr algn="ctr">
              <a:lnSpc>
                <a:spcPts val="2482"/>
              </a:lnSpc>
            </a:pPr>
            <a:r>
              <a:rPr lang="en-US" sz="2394" spc="2">
                <a:solidFill>
                  <a:srgbClr val="FFFFFF"/>
                </a:solidFill>
                <a:latin typeface="Arial"/>
                <a:ea typeface="Arial"/>
                <a:cs typeface="Arial"/>
                <a:sym typeface="Arial"/>
              </a:rPr>
              <a:t>If person is normally in a wheelchair, then </a:t>
            </a:r>
          </a:p>
        </p:txBody>
      </p:sp>
      <p:sp>
        <p:nvSpPr>
          <p:cNvPr id="20" name="TextBox 20"/>
          <p:cNvSpPr txBox="1"/>
          <p:nvPr/>
        </p:nvSpPr>
        <p:spPr>
          <a:xfrm>
            <a:off x="7432743" y="4478574"/>
            <a:ext cx="2022596" cy="329970"/>
          </a:xfrm>
          <a:prstGeom prst="rect">
            <a:avLst/>
          </a:prstGeom>
        </p:spPr>
        <p:txBody>
          <a:bodyPr lIns="0" tIns="0" rIns="0" bIns="0" rtlCol="0" anchor="t">
            <a:spAutoFit/>
          </a:bodyPr>
          <a:lstStyle/>
          <a:p>
            <a:pPr algn="l">
              <a:lnSpc>
                <a:spcPts val="2482"/>
              </a:lnSpc>
            </a:pPr>
            <a:r>
              <a:rPr lang="en-US" sz="2394" spc="2">
                <a:solidFill>
                  <a:srgbClr val="FFFFFF"/>
                </a:solidFill>
                <a:latin typeface="Arial"/>
                <a:ea typeface="Arial"/>
                <a:cs typeface="Arial"/>
                <a:sym typeface="Arial"/>
              </a:rPr>
              <a:t>keep them in it</a:t>
            </a:r>
          </a:p>
        </p:txBody>
      </p:sp>
      <p:sp>
        <p:nvSpPr>
          <p:cNvPr id="21" name="TextBox 21"/>
          <p:cNvSpPr txBox="1"/>
          <p:nvPr/>
        </p:nvSpPr>
        <p:spPr>
          <a:xfrm>
            <a:off x="7281867" y="5849217"/>
            <a:ext cx="2416759" cy="961006"/>
          </a:xfrm>
          <a:prstGeom prst="rect">
            <a:avLst/>
          </a:prstGeom>
        </p:spPr>
        <p:txBody>
          <a:bodyPr lIns="0" tIns="0" rIns="0" bIns="0" rtlCol="0" anchor="t">
            <a:spAutoFit/>
          </a:bodyPr>
          <a:lstStyle/>
          <a:p>
            <a:pPr algn="ctr">
              <a:lnSpc>
                <a:spcPts val="2484"/>
              </a:lnSpc>
            </a:pPr>
            <a:r>
              <a:rPr lang="en-US" sz="2394" spc="2">
                <a:solidFill>
                  <a:srgbClr val="FFFFFF"/>
                </a:solidFill>
                <a:latin typeface="Arial"/>
                <a:ea typeface="Arial"/>
                <a:cs typeface="Arial"/>
                <a:sym typeface="Arial"/>
              </a:rPr>
              <a:t>Either stand behind or slightly to the side of the </a:t>
            </a:r>
          </a:p>
        </p:txBody>
      </p:sp>
      <p:sp>
        <p:nvSpPr>
          <p:cNvPr id="22" name="TextBox 22"/>
          <p:cNvSpPr txBox="1"/>
          <p:nvPr/>
        </p:nvSpPr>
        <p:spPr>
          <a:xfrm>
            <a:off x="8095683" y="6796007"/>
            <a:ext cx="673884" cy="329970"/>
          </a:xfrm>
          <a:prstGeom prst="rect">
            <a:avLst/>
          </a:prstGeom>
        </p:spPr>
        <p:txBody>
          <a:bodyPr lIns="0" tIns="0" rIns="0" bIns="0" rtlCol="0" anchor="t">
            <a:spAutoFit/>
          </a:bodyPr>
          <a:lstStyle/>
          <a:p>
            <a:pPr algn="l">
              <a:lnSpc>
                <a:spcPts val="2484"/>
              </a:lnSpc>
            </a:pPr>
            <a:r>
              <a:rPr lang="en-US" sz="2394" spc="2">
                <a:solidFill>
                  <a:srgbClr val="FFFFFF"/>
                </a:solidFill>
                <a:latin typeface="Arial"/>
                <a:ea typeface="Arial"/>
                <a:cs typeface="Arial"/>
                <a:sym typeface="Arial"/>
              </a:rPr>
              <a:t>chair</a:t>
            </a:r>
          </a:p>
        </p:txBody>
      </p:sp>
      <p:sp>
        <p:nvSpPr>
          <p:cNvPr id="23" name="TextBox 23"/>
          <p:cNvSpPr txBox="1"/>
          <p:nvPr/>
        </p:nvSpPr>
        <p:spPr>
          <a:xfrm>
            <a:off x="7224717" y="8324498"/>
            <a:ext cx="2533674" cy="645438"/>
          </a:xfrm>
          <a:prstGeom prst="rect">
            <a:avLst/>
          </a:prstGeom>
        </p:spPr>
        <p:txBody>
          <a:bodyPr lIns="0" tIns="0" rIns="0" bIns="0" rtlCol="0" anchor="t">
            <a:spAutoFit/>
          </a:bodyPr>
          <a:lstStyle/>
          <a:p>
            <a:pPr algn="ctr">
              <a:lnSpc>
                <a:spcPts val="2484"/>
              </a:lnSpc>
            </a:pPr>
            <a:r>
              <a:rPr lang="en-US" sz="2394">
                <a:solidFill>
                  <a:srgbClr val="FFFFFF"/>
                </a:solidFill>
                <a:latin typeface="Arial"/>
                <a:ea typeface="Arial"/>
                <a:cs typeface="Arial"/>
                <a:sym typeface="Arial"/>
              </a:rPr>
              <a:t>Use a twice a day toothbrushing </a:t>
            </a:r>
          </a:p>
        </p:txBody>
      </p:sp>
      <p:sp>
        <p:nvSpPr>
          <p:cNvPr id="24" name="TextBox 24"/>
          <p:cNvSpPr txBox="1"/>
          <p:nvPr/>
        </p:nvSpPr>
        <p:spPr>
          <a:xfrm>
            <a:off x="8086539" y="8955434"/>
            <a:ext cx="691558" cy="329970"/>
          </a:xfrm>
          <a:prstGeom prst="rect">
            <a:avLst/>
          </a:prstGeom>
        </p:spPr>
        <p:txBody>
          <a:bodyPr lIns="0" tIns="0" rIns="0" bIns="0" rtlCol="0" anchor="t">
            <a:spAutoFit/>
          </a:bodyPr>
          <a:lstStyle/>
          <a:p>
            <a:pPr algn="l">
              <a:lnSpc>
                <a:spcPts val="2484"/>
              </a:lnSpc>
            </a:pPr>
            <a:r>
              <a:rPr lang="en-US" sz="2394" spc="4">
                <a:solidFill>
                  <a:srgbClr val="FFFFFF"/>
                </a:solidFill>
                <a:latin typeface="Arial"/>
                <a:ea typeface="Arial"/>
                <a:cs typeface="Arial"/>
                <a:sym typeface="Arial"/>
              </a:rPr>
              <a:t>chart</a:t>
            </a:r>
          </a:p>
        </p:txBody>
      </p:sp>
      <p:sp>
        <p:nvSpPr>
          <p:cNvPr id="25" name="TextBox 25"/>
          <p:cNvSpPr txBox="1"/>
          <p:nvPr/>
        </p:nvSpPr>
        <p:spPr>
          <a:xfrm>
            <a:off x="658825" y="9184748"/>
            <a:ext cx="1832143" cy="416238"/>
          </a:xfrm>
          <a:prstGeom prst="rect">
            <a:avLst/>
          </a:prstGeom>
        </p:spPr>
        <p:txBody>
          <a:bodyPr lIns="0" tIns="0" rIns="0" bIns="0" rtlCol="0" anchor="t">
            <a:spAutoFit/>
          </a:bodyPr>
          <a:lstStyle/>
          <a:p>
            <a:pPr algn="l">
              <a:lnSpc>
                <a:spcPts val="3356"/>
              </a:lnSpc>
            </a:pPr>
            <a:r>
              <a:rPr lang="en-US" sz="2397">
                <a:solidFill>
                  <a:srgbClr val="FFFFFF"/>
                </a:solidFill>
                <a:latin typeface="Arial"/>
                <a:ea typeface="Arial"/>
                <a:cs typeface="Arial"/>
                <a:sym typeface="Arial"/>
              </a:rPr>
              <a:t>beingmissed</a:t>
            </a:r>
          </a:p>
        </p:txBody>
      </p:sp>
    </p:spTree>
    <p:extLst>
      <p:ext uri="{BB962C8B-B14F-4D97-AF65-F5344CB8AC3E}">
        <p14:creationId xmlns:p14="http://schemas.microsoft.com/office/powerpoint/2010/main" val="18435815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093840" y="7326073"/>
            <a:ext cx="2460307" cy="2184273"/>
          </a:xfrm>
          <a:custGeom>
            <a:avLst/>
            <a:gdLst/>
            <a:ahLst/>
            <a:cxnLst/>
            <a:rect l="l" t="t" r="r" b="b"/>
            <a:pathLst>
              <a:path w="2460307" h="2184273">
                <a:moveTo>
                  <a:pt x="0" y="0"/>
                </a:moveTo>
                <a:lnTo>
                  <a:pt x="2460308" y="0"/>
                </a:lnTo>
                <a:lnTo>
                  <a:pt x="2460308" y="2184273"/>
                </a:lnTo>
                <a:lnTo>
                  <a:pt x="0" y="2184273"/>
                </a:lnTo>
                <a:lnTo>
                  <a:pt x="0" y="0"/>
                </a:lnTo>
                <a:close/>
              </a:path>
            </a:pathLst>
          </a:custGeom>
          <a:blipFill>
            <a:blip r:embed="rId2"/>
            <a:stretch>
              <a:fillRect/>
            </a:stretch>
          </a:blipFill>
        </p:spPr>
        <p:txBody>
          <a:bodyPr/>
          <a:lstStyle/>
          <a:p>
            <a:endParaRPr lang="en-GB"/>
          </a:p>
        </p:txBody>
      </p:sp>
      <p:sp>
        <p:nvSpPr>
          <p:cNvPr id="3" name="Freeform 3"/>
          <p:cNvSpPr/>
          <p:nvPr/>
        </p:nvSpPr>
        <p:spPr>
          <a:xfrm>
            <a:off x="3437958" y="2128652"/>
            <a:ext cx="3227260" cy="2264097"/>
          </a:xfrm>
          <a:custGeom>
            <a:avLst/>
            <a:gdLst/>
            <a:ahLst/>
            <a:cxnLst/>
            <a:rect l="l" t="t" r="r" b="b"/>
            <a:pathLst>
              <a:path w="3227260" h="2264097">
                <a:moveTo>
                  <a:pt x="0" y="0"/>
                </a:moveTo>
                <a:lnTo>
                  <a:pt x="3227261" y="0"/>
                </a:lnTo>
                <a:lnTo>
                  <a:pt x="3227261" y="2264097"/>
                </a:lnTo>
                <a:lnTo>
                  <a:pt x="0" y="2264097"/>
                </a:lnTo>
                <a:lnTo>
                  <a:pt x="0" y="0"/>
                </a:lnTo>
                <a:close/>
              </a:path>
            </a:pathLst>
          </a:custGeom>
          <a:blipFill>
            <a:blip r:embed="rId3"/>
            <a:stretch>
              <a:fillRect/>
            </a:stretch>
          </a:blipFill>
        </p:spPr>
        <p:txBody>
          <a:bodyPr/>
          <a:lstStyle/>
          <a:p>
            <a:endParaRPr lang="en-GB"/>
          </a:p>
        </p:txBody>
      </p:sp>
      <p:sp>
        <p:nvSpPr>
          <p:cNvPr id="4" name="Freeform 4"/>
          <p:cNvSpPr/>
          <p:nvPr/>
        </p:nvSpPr>
        <p:spPr>
          <a:xfrm>
            <a:off x="603161" y="5271702"/>
            <a:ext cx="2839969" cy="1936428"/>
          </a:xfrm>
          <a:custGeom>
            <a:avLst/>
            <a:gdLst/>
            <a:ahLst/>
            <a:cxnLst/>
            <a:rect l="l" t="t" r="r" b="b"/>
            <a:pathLst>
              <a:path w="2839969" h="1936428">
                <a:moveTo>
                  <a:pt x="0" y="0"/>
                </a:moveTo>
                <a:lnTo>
                  <a:pt x="2839969" y="0"/>
                </a:lnTo>
                <a:lnTo>
                  <a:pt x="2839969" y="1936427"/>
                </a:lnTo>
                <a:lnTo>
                  <a:pt x="0" y="1936427"/>
                </a:lnTo>
                <a:lnTo>
                  <a:pt x="0" y="0"/>
                </a:lnTo>
                <a:close/>
              </a:path>
            </a:pathLst>
          </a:custGeom>
          <a:blipFill>
            <a:blip r:embed="rId4"/>
            <a:stretch>
              <a:fillRect/>
            </a:stretch>
          </a:blipFill>
        </p:spPr>
        <p:txBody>
          <a:bodyPr/>
          <a:lstStyle/>
          <a:p>
            <a:endParaRPr lang="en-GB"/>
          </a:p>
        </p:txBody>
      </p:sp>
      <p:sp>
        <p:nvSpPr>
          <p:cNvPr id="5" name="Freeform 5"/>
          <p:cNvSpPr/>
          <p:nvPr/>
        </p:nvSpPr>
        <p:spPr>
          <a:xfrm>
            <a:off x="6799893" y="2494412"/>
            <a:ext cx="11583348" cy="8122544"/>
          </a:xfrm>
          <a:custGeom>
            <a:avLst/>
            <a:gdLst/>
            <a:ahLst/>
            <a:cxnLst/>
            <a:rect l="l" t="t" r="r" b="b"/>
            <a:pathLst>
              <a:path w="11583348" h="8122544">
                <a:moveTo>
                  <a:pt x="0" y="0"/>
                </a:moveTo>
                <a:lnTo>
                  <a:pt x="11583347" y="0"/>
                </a:lnTo>
                <a:lnTo>
                  <a:pt x="11583347" y="8122544"/>
                </a:lnTo>
                <a:lnTo>
                  <a:pt x="0" y="81225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6" name="Freeform 6"/>
          <p:cNvSpPr/>
          <p:nvPr/>
        </p:nvSpPr>
        <p:spPr>
          <a:xfrm>
            <a:off x="16404722" y="421238"/>
            <a:ext cx="1518647" cy="607462"/>
          </a:xfrm>
          <a:custGeom>
            <a:avLst/>
            <a:gdLst/>
            <a:ahLst/>
            <a:cxnLst/>
            <a:rect l="l" t="t" r="r" b="b"/>
            <a:pathLst>
              <a:path w="1518647" h="607462">
                <a:moveTo>
                  <a:pt x="0" y="0"/>
                </a:moveTo>
                <a:lnTo>
                  <a:pt x="1518647" y="0"/>
                </a:lnTo>
                <a:lnTo>
                  <a:pt x="1518647" y="607462"/>
                </a:lnTo>
                <a:lnTo>
                  <a:pt x="0" y="607462"/>
                </a:lnTo>
                <a:lnTo>
                  <a:pt x="0" y="0"/>
                </a:lnTo>
                <a:close/>
              </a:path>
            </a:pathLst>
          </a:custGeom>
          <a:blipFill>
            <a:blip r:embed="rId7"/>
            <a:stretch>
              <a:fillRect/>
            </a:stretch>
          </a:blipFill>
        </p:spPr>
        <p:txBody>
          <a:bodyPr/>
          <a:lstStyle/>
          <a:p>
            <a:endParaRPr lang="en-GB"/>
          </a:p>
        </p:txBody>
      </p:sp>
      <p:sp>
        <p:nvSpPr>
          <p:cNvPr id="7" name="Freeform 7"/>
          <p:cNvSpPr/>
          <p:nvPr/>
        </p:nvSpPr>
        <p:spPr>
          <a:xfrm>
            <a:off x="282993" y="4442084"/>
            <a:ext cx="3749712" cy="3704077"/>
          </a:xfrm>
          <a:custGeom>
            <a:avLst/>
            <a:gdLst/>
            <a:ahLst/>
            <a:cxnLst/>
            <a:rect l="l" t="t" r="r" b="b"/>
            <a:pathLst>
              <a:path w="3749712" h="3704077">
                <a:moveTo>
                  <a:pt x="0" y="0"/>
                </a:moveTo>
                <a:lnTo>
                  <a:pt x="3749711" y="0"/>
                </a:lnTo>
                <a:lnTo>
                  <a:pt x="3749711" y="3704077"/>
                </a:lnTo>
                <a:lnTo>
                  <a:pt x="0" y="370407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grpSp>
        <p:nvGrpSpPr>
          <p:cNvPr id="8" name="Group 8"/>
          <p:cNvGrpSpPr>
            <a:grpSpLocks noChangeAspect="1"/>
          </p:cNvGrpSpPr>
          <p:nvPr/>
        </p:nvGrpSpPr>
        <p:grpSpPr>
          <a:xfrm>
            <a:off x="7806690" y="4169664"/>
            <a:ext cx="84968" cy="84968"/>
            <a:chOff x="0" y="0"/>
            <a:chExt cx="56642" cy="56642"/>
          </a:xfrm>
        </p:grpSpPr>
        <p:sp>
          <p:nvSpPr>
            <p:cNvPr id="9" name="Freeform 9"/>
            <p:cNvSpPr/>
            <p:nvPr/>
          </p:nvSpPr>
          <p:spPr>
            <a:xfrm>
              <a:off x="0" y="0"/>
              <a:ext cx="56642" cy="56642"/>
            </a:xfrm>
            <a:custGeom>
              <a:avLst/>
              <a:gdLst/>
              <a:ahLst/>
              <a:cxnLst/>
              <a:rect l="l" t="t" r="r" b="b"/>
              <a:pathLst>
                <a:path w="56642" h="56642">
                  <a:moveTo>
                    <a:pt x="0" y="28194"/>
                  </a:moveTo>
                  <a:cubicBezTo>
                    <a:pt x="0" y="20447"/>
                    <a:pt x="2794" y="13716"/>
                    <a:pt x="8382" y="8255"/>
                  </a:cubicBezTo>
                  <a:cubicBezTo>
                    <a:pt x="13970" y="2794"/>
                    <a:pt x="20574" y="0"/>
                    <a:pt x="28194" y="0"/>
                  </a:cubicBezTo>
                  <a:cubicBezTo>
                    <a:pt x="36068" y="0"/>
                    <a:pt x="42799" y="2794"/>
                    <a:pt x="48260" y="8255"/>
                  </a:cubicBezTo>
                  <a:cubicBezTo>
                    <a:pt x="53848" y="13716"/>
                    <a:pt x="56642" y="20447"/>
                    <a:pt x="56642" y="28194"/>
                  </a:cubicBezTo>
                  <a:cubicBezTo>
                    <a:pt x="56642" y="35941"/>
                    <a:pt x="53848" y="42672"/>
                    <a:pt x="48260" y="48260"/>
                  </a:cubicBezTo>
                  <a:cubicBezTo>
                    <a:pt x="42799" y="53848"/>
                    <a:pt x="36068" y="56642"/>
                    <a:pt x="28194" y="56642"/>
                  </a:cubicBezTo>
                  <a:cubicBezTo>
                    <a:pt x="20574" y="56642"/>
                    <a:pt x="13843" y="53848"/>
                    <a:pt x="8382" y="48260"/>
                  </a:cubicBezTo>
                  <a:cubicBezTo>
                    <a:pt x="2921" y="42672"/>
                    <a:pt x="0" y="36068"/>
                    <a:pt x="0" y="28194"/>
                  </a:cubicBezTo>
                  <a:close/>
                </a:path>
              </a:pathLst>
            </a:custGeom>
            <a:solidFill>
              <a:srgbClr val="000000">
                <a:alpha val="63922"/>
              </a:srgbClr>
            </a:solidFill>
          </p:spPr>
          <p:txBody>
            <a:bodyPr/>
            <a:lstStyle/>
            <a:p>
              <a:endParaRPr lang="en-GB"/>
            </a:p>
          </p:txBody>
        </p:sp>
      </p:grpSp>
      <p:grpSp>
        <p:nvGrpSpPr>
          <p:cNvPr id="10" name="Group 10"/>
          <p:cNvGrpSpPr>
            <a:grpSpLocks noChangeAspect="1"/>
          </p:cNvGrpSpPr>
          <p:nvPr/>
        </p:nvGrpSpPr>
        <p:grpSpPr>
          <a:xfrm>
            <a:off x="7806690" y="5518404"/>
            <a:ext cx="84968" cy="84968"/>
            <a:chOff x="0" y="0"/>
            <a:chExt cx="56642" cy="56642"/>
          </a:xfrm>
        </p:grpSpPr>
        <p:sp>
          <p:nvSpPr>
            <p:cNvPr id="11" name="Freeform 11"/>
            <p:cNvSpPr/>
            <p:nvPr/>
          </p:nvSpPr>
          <p:spPr>
            <a:xfrm>
              <a:off x="0" y="0"/>
              <a:ext cx="56642" cy="56642"/>
            </a:xfrm>
            <a:custGeom>
              <a:avLst/>
              <a:gdLst/>
              <a:ahLst/>
              <a:cxnLst/>
              <a:rect l="l" t="t" r="r" b="b"/>
              <a:pathLst>
                <a:path w="56642" h="56642">
                  <a:moveTo>
                    <a:pt x="0" y="28194"/>
                  </a:moveTo>
                  <a:cubicBezTo>
                    <a:pt x="0" y="20447"/>
                    <a:pt x="2794" y="13716"/>
                    <a:pt x="8382" y="8255"/>
                  </a:cubicBezTo>
                  <a:cubicBezTo>
                    <a:pt x="13970" y="2794"/>
                    <a:pt x="20574" y="0"/>
                    <a:pt x="28194" y="0"/>
                  </a:cubicBezTo>
                  <a:cubicBezTo>
                    <a:pt x="36068" y="0"/>
                    <a:pt x="42799" y="2794"/>
                    <a:pt x="48260" y="8255"/>
                  </a:cubicBezTo>
                  <a:cubicBezTo>
                    <a:pt x="53848" y="13716"/>
                    <a:pt x="56642" y="20447"/>
                    <a:pt x="56642" y="28194"/>
                  </a:cubicBezTo>
                  <a:cubicBezTo>
                    <a:pt x="56642" y="36068"/>
                    <a:pt x="53848" y="42672"/>
                    <a:pt x="48260" y="48260"/>
                  </a:cubicBezTo>
                  <a:cubicBezTo>
                    <a:pt x="42799" y="53848"/>
                    <a:pt x="36068" y="56642"/>
                    <a:pt x="28194" y="56642"/>
                  </a:cubicBezTo>
                  <a:cubicBezTo>
                    <a:pt x="20574" y="56642"/>
                    <a:pt x="13843" y="53848"/>
                    <a:pt x="8382" y="48260"/>
                  </a:cubicBezTo>
                  <a:cubicBezTo>
                    <a:pt x="2921" y="42672"/>
                    <a:pt x="0" y="36068"/>
                    <a:pt x="0" y="28194"/>
                  </a:cubicBezTo>
                  <a:close/>
                </a:path>
              </a:pathLst>
            </a:custGeom>
            <a:solidFill>
              <a:srgbClr val="000000">
                <a:alpha val="63922"/>
              </a:srgbClr>
            </a:solidFill>
          </p:spPr>
          <p:txBody>
            <a:bodyPr/>
            <a:lstStyle/>
            <a:p>
              <a:endParaRPr lang="en-GB"/>
            </a:p>
          </p:txBody>
        </p:sp>
      </p:grpSp>
      <p:grpSp>
        <p:nvGrpSpPr>
          <p:cNvPr id="12" name="Group 12"/>
          <p:cNvGrpSpPr>
            <a:grpSpLocks noChangeAspect="1"/>
          </p:cNvGrpSpPr>
          <p:nvPr/>
        </p:nvGrpSpPr>
        <p:grpSpPr>
          <a:xfrm>
            <a:off x="7806690" y="6249924"/>
            <a:ext cx="84968" cy="84968"/>
            <a:chOff x="0" y="0"/>
            <a:chExt cx="56642" cy="56642"/>
          </a:xfrm>
        </p:grpSpPr>
        <p:sp>
          <p:nvSpPr>
            <p:cNvPr id="13" name="Freeform 13"/>
            <p:cNvSpPr/>
            <p:nvPr/>
          </p:nvSpPr>
          <p:spPr>
            <a:xfrm>
              <a:off x="0" y="0"/>
              <a:ext cx="56642" cy="56642"/>
            </a:xfrm>
            <a:custGeom>
              <a:avLst/>
              <a:gdLst/>
              <a:ahLst/>
              <a:cxnLst/>
              <a:rect l="l" t="t" r="r" b="b"/>
              <a:pathLst>
                <a:path w="56642" h="56642">
                  <a:moveTo>
                    <a:pt x="0" y="28194"/>
                  </a:moveTo>
                  <a:cubicBezTo>
                    <a:pt x="0" y="20447"/>
                    <a:pt x="2794" y="13716"/>
                    <a:pt x="8382" y="8255"/>
                  </a:cubicBezTo>
                  <a:cubicBezTo>
                    <a:pt x="13970" y="2794"/>
                    <a:pt x="20574" y="0"/>
                    <a:pt x="28194" y="0"/>
                  </a:cubicBezTo>
                  <a:cubicBezTo>
                    <a:pt x="36068" y="0"/>
                    <a:pt x="42799" y="2794"/>
                    <a:pt x="48260" y="8255"/>
                  </a:cubicBezTo>
                  <a:cubicBezTo>
                    <a:pt x="53848" y="13716"/>
                    <a:pt x="56642" y="20447"/>
                    <a:pt x="56642" y="28194"/>
                  </a:cubicBezTo>
                  <a:cubicBezTo>
                    <a:pt x="56642" y="35941"/>
                    <a:pt x="53848" y="42672"/>
                    <a:pt x="48260" y="48260"/>
                  </a:cubicBezTo>
                  <a:cubicBezTo>
                    <a:pt x="42799" y="53848"/>
                    <a:pt x="36068" y="56642"/>
                    <a:pt x="28194" y="56642"/>
                  </a:cubicBezTo>
                  <a:cubicBezTo>
                    <a:pt x="20574" y="56642"/>
                    <a:pt x="13843" y="53848"/>
                    <a:pt x="8382" y="48260"/>
                  </a:cubicBezTo>
                  <a:cubicBezTo>
                    <a:pt x="2921" y="42672"/>
                    <a:pt x="0" y="36068"/>
                    <a:pt x="0" y="28194"/>
                  </a:cubicBezTo>
                  <a:close/>
                </a:path>
              </a:pathLst>
            </a:custGeom>
            <a:solidFill>
              <a:srgbClr val="000000">
                <a:alpha val="63922"/>
              </a:srgbClr>
            </a:solidFill>
          </p:spPr>
          <p:txBody>
            <a:bodyPr/>
            <a:lstStyle/>
            <a:p>
              <a:endParaRPr lang="en-GB"/>
            </a:p>
          </p:txBody>
        </p:sp>
      </p:grpSp>
      <p:sp>
        <p:nvSpPr>
          <p:cNvPr id="14" name="Freeform 14"/>
          <p:cNvSpPr/>
          <p:nvPr/>
        </p:nvSpPr>
        <p:spPr>
          <a:xfrm>
            <a:off x="8143689" y="4704016"/>
            <a:ext cx="3725794" cy="317568"/>
          </a:xfrm>
          <a:custGeom>
            <a:avLst/>
            <a:gdLst/>
            <a:ahLst/>
            <a:cxnLst/>
            <a:rect l="l" t="t" r="r" b="b"/>
            <a:pathLst>
              <a:path w="3725794" h="317568">
                <a:moveTo>
                  <a:pt x="0" y="0"/>
                </a:moveTo>
                <a:lnTo>
                  <a:pt x="3725795" y="0"/>
                </a:lnTo>
                <a:lnTo>
                  <a:pt x="3725795" y="317569"/>
                </a:lnTo>
                <a:lnTo>
                  <a:pt x="0" y="31756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5" name="Freeform 15"/>
          <p:cNvSpPr/>
          <p:nvPr/>
        </p:nvSpPr>
        <p:spPr>
          <a:xfrm>
            <a:off x="8153976" y="6780090"/>
            <a:ext cx="9631675" cy="317754"/>
          </a:xfrm>
          <a:custGeom>
            <a:avLst/>
            <a:gdLst/>
            <a:ahLst/>
            <a:cxnLst/>
            <a:rect l="l" t="t" r="r" b="b"/>
            <a:pathLst>
              <a:path w="9631675" h="317754">
                <a:moveTo>
                  <a:pt x="0" y="0"/>
                </a:moveTo>
                <a:lnTo>
                  <a:pt x="9631676" y="0"/>
                </a:lnTo>
                <a:lnTo>
                  <a:pt x="9631676" y="317754"/>
                </a:lnTo>
                <a:lnTo>
                  <a:pt x="0" y="31775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6" name="Freeform 16"/>
          <p:cNvSpPr/>
          <p:nvPr/>
        </p:nvSpPr>
        <p:spPr>
          <a:xfrm>
            <a:off x="8044048" y="3987356"/>
            <a:ext cx="10047542" cy="512250"/>
          </a:xfrm>
          <a:custGeom>
            <a:avLst/>
            <a:gdLst/>
            <a:ahLst/>
            <a:cxnLst/>
            <a:rect l="l" t="t" r="r" b="b"/>
            <a:pathLst>
              <a:path w="10047542" h="512250">
                <a:moveTo>
                  <a:pt x="0" y="0"/>
                </a:moveTo>
                <a:lnTo>
                  <a:pt x="10047542" y="0"/>
                </a:lnTo>
                <a:lnTo>
                  <a:pt x="10047542" y="512249"/>
                </a:lnTo>
                <a:lnTo>
                  <a:pt x="0" y="51224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7" name="Freeform 17"/>
          <p:cNvSpPr/>
          <p:nvPr/>
        </p:nvSpPr>
        <p:spPr>
          <a:xfrm>
            <a:off x="8054335" y="6067616"/>
            <a:ext cx="9320979" cy="512250"/>
          </a:xfrm>
          <a:custGeom>
            <a:avLst/>
            <a:gdLst/>
            <a:ahLst/>
            <a:cxnLst/>
            <a:rect l="l" t="t" r="r" b="b"/>
            <a:pathLst>
              <a:path w="9320979" h="512250">
                <a:moveTo>
                  <a:pt x="0" y="0"/>
                </a:moveTo>
                <a:lnTo>
                  <a:pt x="9320979" y="0"/>
                </a:lnTo>
                <a:lnTo>
                  <a:pt x="9320979" y="512249"/>
                </a:lnTo>
                <a:lnTo>
                  <a:pt x="0" y="51224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18" name="Freeform 18"/>
          <p:cNvSpPr/>
          <p:nvPr/>
        </p:nvSpPr>
        <p:spPr>
          <a:xfrm>
            <a:off x="8062536" y="5340282"/>
            <a:ext cx="8428868" cy="508063"/>
          </a:xfrm>
          <a:custGeom>
            <a:avLst/>
            <a:gdLst/>
            <a:ahLst/>
            <a:cxnLst/>
            <a:rect l="l" t="t" r="r" b="b"/>
            <a:pathLst>
              <a:path w="8428868" h="508063">
                <a:moveTo>
                  <a:pt x="0" y="0"/>
                </a:moveTo>
                <a:lnTo>
                  <a:pt x="8428868" y="0"/>
                </a:lnTo>
                <a:lnTo>
                  <a:pt x="8428868" y="508063"/>
                </a:lnTo>
                <a:lnTo>
                  <a:pt x="0" y="508063"/>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a:p>
        </p:txBody>
      </p:sp>
      <p:sp>
        <p:nvSpPr>
          <p:cNvPr id="19" name="Freeform 19"/>
          <p:cNvSpPr/>
          <p:nvPr/>
        </p:nvSpPr>
        <p:spPr>
          <a:xfrm>
            <a:off x="297137" y="334213"/>
            <a:ext cx="1209423" cy="1312664"/>
          </a:xfrm>
          <a:custGeom>
            <a:avLst/>
            <a:gdLst/>
            <a:ahLst/>
            <a:cxnLst/>
            <a:rect l="l" t="t" r="r" b="b"/>
            <a:pathLst>
              <a:path w="1209423" h="1312664">
                <a:moveTo>
                  <a:pt x="0" y="0"/>
                </a:moveTo>
                <a:lnTo>
                  <a:pt x="1209423" y="0"/>
                </a:lnTo>
                <a:lnTo>
                  <a:pt x="1209423" y="1312664"/>
                </a:lnTo>
                <a:lnTo>
                  <a:pt x="0" y="1312664"/>
                </a:lnTo>
                <a:lnTo>
                  <a:pt x="0" y="0"/>
                </a:lnTo>
                <a:close/>
              </a:path>
            </a:pathLst>
          </a:custGeom>
          <a:blipFill>
            <a:blip r:embed="rId20"/>
            <a:stretch>
              <a:fillRect/>
            </a:stretch>
          </a:blipFill>
        </p:spPr>
        <p:txBody>
          <a:bodyPr/>
          <a:lstStyle/>
          <a:p>
            <a:endParaRPr lang="en-GB"/>
          </a:p>
        </p:txBody>
      </p:sp>
      <p:sp>
        <p:nvSpPr>
          <p:cNvPr id="20" name="Freeform 20"/>
          <p:cNvSpPr/>
          <p:nvPr/>
        </p:nvSpPr>
        <p:spPr>
          <a:xfrm>
            <a:off x="2899605" y="1338067"/>
            <a:ext cx="4314639" cy="3914018"/>
          </a:xfrm>
          <a:custGeom>
            <a:avLst/>
            <a:gdLst/>
            <a:ahLst/>
            <a:cxnLst/>
            <a:rect l="l" t="t" r="r" b="b"/>
            <a:pathLst>
              <a:path w="4314639" h="3914018">
                <a:moveTo>
                  <a:pt x="0" y="0"/>
                </a:moveTo>
                <a:lnTo>
                  <a:pt x="4314640" y="0"/>
                </a:lnTo>
                <a:lnTo>
                  <a:pt x="4314640" y="3914018"/>
                </a:lnTo>
                <a:lnTo>
                  <a:pt x="0" y="3914018"/>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GB"/>
          </a:p>
        </p:txBody>
      </p:sp>
      <p:sp>
        <p:nvSpPr>
          <p:cNvPr id="21" name="Freeform 21"/>
          <p:cNvSpPr/>
          <p:nvPr/>
        </p:nvSpPr>
        <p:spPr>
          <a:xfrm>
            <a:off x="3544257" y="6841998"/>
            <a:ext cx="3501195" cy="3152337"/>
          </a:xfrm>
          <a:custGeom>
            <a:avLst/>
            <a:gdLst/>
            <a:ahLst/>
            <a:cxnLst/>
            <a:rect l="l" t="t" r="r" b="b"/>
            <a:pathLst>
              <a:path w="3501195" h="3152337">
                <a:moveTo>
                  <a:pt x="0" y="0"/>
                </a:moveTo>
                <a:lnTo>
                  <a:pt x="3501195" y="0"/>
                </a:lnTo>
                <a:lnTo>
                  <a:pt x="3501195" y="3152337"/>
                </a:lnTo>
                <a:lnTo>
                  <a:pt x="0" y="3152337"/>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GB"/>
          </a:p>
        </p:txBody>
      </p:sp>
      <p:sp>
        <p:nvSpPr>
          <p:cNvPr id="22" name="TextBox 22"/>
          <p:cNvSpPr txBox="1"/>
          <p:nvPr/>
        </p:nvSpPr>
        <p:spPr>
          <a:xfrm>
            <a:off x="4705917" y="257899"/>
            <a:ext cx="8908356" cy="1031076"/>
          </a:xfrm>
          <a:prstGeom prst="rect">
            <a:avLst/>
          </a:prstGeom>
        </p:spPr>
        <p:txBody>
          <a:bodyPr lIns="0" tIns="0" rIns="0" bIns="0" rtlCol="0" anchor="t">
            <a:spAutoFit/>
          </a:bodyPr>
          <a:lstStyle/>
          <a:p>
            <a:pPr algn="l">
              <a:lnSpc>
                <a:spcPts val="8391"/>
              </a:lnSpc>
            </a:pPr>
            <a:r>
              <a:rPr lang="en-US" sz="5993">
                <a:solidFill>
                  <a:srgbClr val="000000"/>
                </a:solidFill>
                <a:latin typeface="Arial"/>
                <a:ea typeface="Arial"/>
                <a:cs typeface="Arial"/>
                <a:sym typeface="Arial"/>
              </a:rPr>
              <a:t>Tips to help toothbrushing</a:t>
            </a:r>
          </a:p>
        </p:txBody>
      </p:sp>
    </p:spTree>
    <p:extLst>
      <p:ext uri="{BB962C8B-B14F-4D97-AF65-F5344CB8AC3E}">
        <p14:creationId xmlns:p14="http://schemas.microsoft.com/office/powerpoint/2010/main" val="30658483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162852" y="3342318"/>
            <a:ext cx="1351269" cy="2269426"/>
          </a:xfrm>
          <a:custGeom>
            <a:avLst/>
            <a:gdLst/>
            <a:ahLst/>
            <a:cxnLst/>
            <a:rect l="l" t="t" r="r" b="b"/>
            <a:pathLst>
              <a:path w="1351269" h="2269426">
                <a:moveTo>
                  <a:pt x="0" y="0"/>
                </a:moveTo>
                <a:lnTo>
                  <a:pt x="1351269" y="0"/>
                </a:lnTo>
                <a:lnTo>
                  <a:pt x="1351269" y="2269426"/>
                </a:lnTo>
                <a:lnTo>
                  <a:pt x="0" y="2269426"/>
                </a:lnTo>
                <a:lnTo>
                  <a:pt x="0" y="0"/>
                </a:lnTo>
                <a:close/>
              </a:path>
            </a:pathLst>
          </a:custGeom>
          <a:blipFill>
            <a:blip r:embed="rId2"/>
            <a:stretch>
              <a:fillRect/>
            </a:stretch>
          </a:blipFill>
        </p:spPr>
        <p:txBody>
          <a:bodyPr/>
          <a:lstStyle/>
          <a:p>
            <a:endParaRPr lang="en-GB"/>
          </a:p>
        </p:txBody>
      </p:sp>
      <p:sp>
        <p:nvSpPr>
          <p:cNvPr id="3" name="Freeform 3"/>
          <p:cNvSpPr/>
          <p:nvPr/>
        </p:nvSpPr>
        <p:spPr>
          <a:xfrm>
            <a:off x="297137" y="334213"/>
            <a:ext cx="1209423" cy="1312664"/>
          </a:xfrm>
          <a:custGeom>
            <a:avLst/>
            <a:gdLst/>
            <a:ahLst/>
            <a:cxnLst/>
            <a:rect l="l" t="t" r="r" b="b"/>
            <a:pathLst>
              <a:path w="1209423" h="1312664">
                <a:moveTo>
                  <a:pt x="0" y="0"/>
                </a:moveTo>
                <a:lnTo>
                  <a:pt x="1209423" y="0"/>
                </a:lnTo>
                <a:lnTo>
                  <a:pt x="1209423" y="1312664"/>
                </a:lnTo>
                <a:lnTo>
                  <a:pt x="0" y="1312664"/>
                </a:lnTo>
                <a:lnTo>
                  <a:pt x="0" y="0"/>
                </a:lnTo>
                <a:close/>
              </a:path>
            </a:pathLst>
          </a:custGeom>
          <a:blipFill>
            <a:blip r:embed="rId3"/>
            <a:stretch>
              <a:fillRect/>
            </a:stretch>
          </a:blipFill>
        </p:spPr>
        <p:txBody>
          <a:bodyPr/>
          <a:lstStyle/>
          <a:p>
            <a:endParaRPr lang="en-GB"/>
          </a:p>
        </p:txBody>
      </p:sp>
      <p:sp>
        <p:nvSpPr>
          <p:cNvPr id="4" name="Freeform 4"/>
          <p:cNvSpPr/>
          <p:nvPr/>
        </p:nvSpPr>
        <p:spPr>
          <a:xfrm>
            <a:off x="16404722" y="421238"/>
            <a:ext cx="1518647" cy="607462"/>
          </a:xfrm>
          <a:custGeom>
            <a:avLst/>
            <a:gdLst/>
            <a:ahLst/>
            <a:cxnLst/>
            <a:rect l="l" t="t" r="r" b="b"/>
            <a:pathLst>
              <a:path w="1518647" h="607462">
                <a:moveTo>
                  <a:pt x="0" y="0"/>
                </a:moveTo>
                <a:lnTo>
                  <a:pt x="1518647" y="0"/>
                </a:lnTo>
                <a:lnTo>
                  <a:pt x="1518647" y="607462"/>
                </a:lnTo>
                <a:lnTo>
                  <a:pt x="0" y="607462"/>
                </a:lnTo>
                <a:lnTo>
                  <a:pt x="0" y="0"/>
                </a:lnTo>
                <a:close/>
              </a:path>
            </a:pathLst>
          </a:custGeom>
          <a:blipFill>
            <a:blip r:embed="rId4"/>
            <a:stretch>
              <a:fillRect/>
            </a:stretch>
          </a:blipFill>
        </p:spPr>
        <p:txBody>
          <a:bodyPr/>
          <a:lstStyle/>
          <a:p>
            <a:endParaRPr lang="en-GB"/>
          </a:p>
        </p:txBody>
      </p:sp>
      <p:sp>
        <p:nvSpPr>
          <p:cNvPr id="5" name="Freeform 5"/>
          <p:cNvSpPr/>
          <p:nvPr/>
        </p:nvSpPr>
        <p:spPr>
          <a:xfrm>
            <a:off x="-95255" y="2374011"/>
            <a:ext cx="9373357" cy="5374200"/>
          </a:xfrm>
          <a:custGeom>
            <a:avLst/>
            <a:gdLst/>
            <a:ahLst/>
            <a:cxnLst/>
            <a:rect l="l" t="t" r="r" b="b"/>
            <a:pathLst>
              <a:path w="9373357" h="5374200">
                <a:moveTo>
                  <a:pt x="0" y="0"/>
                </a:moveTo>
                <a:lnTo>
                  <a:pt x="9373357" y="0"/>
                </a:lnTo>
                <a:lnTo>
                  <a:pt x="9373357" y="5374200"/>
                </a:lnTo>
                <a:lnTo>
                  <a:pt x="0" y="53742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6" name="Freeform 6"/>
          <p:cNvSpPr/>
          <p:nvPr/>
        </p:nvSpPr>
        <p:spPr>
          <a:xfrm>
            <a:off x="14429804" y="6861100"/>
            <a:ext cx="1792410" cy="2524501"/>
          </a:xfrm>
          <a:custGeom>
            <a:avLst/>
            <a:gdLst/>
            <a:ahLst/>
            <a:cxnLst/>
            <a:rect l="l" t="t" r="r" b="b"/>
            <a:pathLst>
              <a:path w="1792410" h="2524501">
                <a:moveTo>
                  <a:pt x="0" y="0"/>
                </a:moveTo>
                <a:lnTo>
                  <a:pt x="1792409" y="0"/>
                </a:lnTo>
                <a:lnTo>
                  <a:pt x="1792409" y="2524502"/>
                </a:lnTo>
                <a:lnTo>
                  <a:pt x="0" y="2524502"/>
                </a:lnTo>
                <a:lnTo>
                  <a:pt x="0" y="0"/>
                </a:lnTo>
                <a:close/>
              </a:path>
            </a:pathLst>
          </a:custGeom>
          <a:blipFill>
            <a:blip r:embed="rId7"/>
            <a:stretch>
              <a:fillRect/>
            </a:stretch>
          </a:blipFill>
        </p:spPr>
        <p:txBody>
          <a:bodyPr/>
          <a:lstStyle/>
          <a:p>
            <a:endParaRPr lang="en-GB"/>
          </a:p>
        </p:txBody>
      </p:sp>
      <p:sp>
        <p:nvSpPr>
          <p:cNvPr id="7" name="Freeform 7"/>
          <p:cNvSpPr/>
          <p:nvPr/>
        </p:nvSpPr>
        <p:spPr>
          <a:xfrm>
            <a:off x="9154858" y="5223896"/>
            <a:ext cx="3287454" cy="3120004"/>
          </a:xfrm>
          <a:custGeom>
            <a:avLst/>
            <a:gdLst/>
            <a:ahLst/>
            <a:cxnLst/>
            <a:rect l="l" t="t" r="r" b="b"/>
            <a:pathLst>
              <a:path w="3287454" h="3120004">
                <a:moveTo>
                  <a:pt x="0" y="0"/>
                </a:moveTo>
                <a:lnTo>
                  <a:pt x="3287454" y="0"/>
                </a:lnTo>
                <a:lnTo>
                  <a:pt x="3287454" y="3120004"/>
                </a:lnTo>
                <a:lnTo>
                  <a:pt x="0" y="31200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8" name="Freeform 8"/>
          <p:cNvSpPr/>
          <p:nvPr/>
        </p:nvSpPr>
        <p:spPr>
          <a:xfrm>
            <a:off x="14415616" y="6846813"/>
            <a:ext cx="1820985" cy="2553076"/>
          </a:xfrm>
          <a:custGeom>
            <a:avLst/>
            <a:gdLst/>
            <a:ahLst/>
            <a:cxnLst/>
            <a:rect l="l" t="t" r="r" b="b"/>
            <a:pathLst>
              <a:path w="1820985" h="2553076">
                <a:moveTo>
                  <a:pt x="0" y="0"/>
                </a:moveTo>
                <a:lnTo>
                  <a:pt x="1820985" y="0"/>
                </a:lnTo>
                <a:lnTo>
                  <a:pt x="1820985" y="2553076"/>
                </a:lnTo>
                <a:lnTo>
                  <a:pt x="0" y="255307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9" name="Freeform 9"/>
          <p:cNvSpPr/>
          <p:nvPr/>
        </p:nvSpPr>
        <p:spPr>
          <a:xfrm>
            <a:off x="14320261" y="3003618"/>
            <a:ext cx="3036380" cy="2738242"/>
          </a:xfrm>
          <a:custGeom>
            <a:avLst/>
            <a:gdLst/>
            <a:ahLst/>
            <a:cxnLst/>
            <a:rect l="l" t="t" r="r" b="b"/>
            <a:pathLst>
              <a:path w="3036380" h="2738242">
                <a:moveTo>
                  <a:pt x="0" y="0"/>
                </a:moveTo>
                <a:lnTo>
                  <a:pt x="3036380" y="0"/>
                </a:lnTo>
                <a:lnTo>
                  <a:pt x="3036380" y="2738242"/>
                </a:lnTo>
                <a:lnTo>
                  <a:pt x="0" y="273824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 name="Freeform 10"/>
          <p:cNvSpPr/>
          <p:nvPr/>
        </p:nvSpPr>
        <p:spPr>
          <a:xfrm>
            <a:off x="10156884" y="5749290"/>
            <a:ext cx="1249285" cy="2162942"/>
          </a:xfrm>
          <a:custGeom>
            <a:avLst/>
            <a:gdLst/>
            <a:ahLst/>
            <a:cxnLst/>
            <a:rect l="l" t="t" r="r" b="b"/>
            <a:pathLst>
              <a:path w="1249285" h="2162942">
                <a:moveTo>
                  <a:pt x="0" y="0"/>
                </a:moveTo>
                <a:lnTo>
                  <a:pt x="1249284" y="0"/>
                </a:lnTo>
                <a:lnTo>
                  <a:pt x="1249284" y="2162942"/>
                </a:lnTo>
                <a:lnTo>
                  <a:pt x="0" y="2162942"/>
                </a:lnTo>
                <a:lnTo>
                  <a:pt x="0" y="0"/>
                </a:lnTo>
                <a:close/>
              </a:path>
            </a:pathLst>
          </a:custGeom>
          <a:blipFill>
            <a:blip r:embed="rId14"/>
            <a:stretch>
              <a:fillRect/>
            </a:stretch>
          </a:blipFill>
        </p:spPr>
        <p:txBody>
          <a:bodyPr/>
          <a:lstStyle/>
          <a:p>
            <a:endParaRPr lang="en-GB"/>
          </a:p>
        </p:txBody>
      </p:sp>
      <p:sp>
        <p:nvSpPr>
          <p:cNvPr id="11" name="Freeform 11"/>
          <p:cNvSpPr/>
          <p:nvPr/>
        </p:nvSpPr>
        <p:spPr>
          <a:xfrm>
            <a:off x="111700" y="7850153"/>
            <a:ext cx="2809080" cy="2774990"/>
          </a:xfrm>
          <a:custGeom>
            <a:avLst/>
            <a:gdLst/>
            <a:ahLst/>
            <a:cxnLst/>
            <a:rect l="l" t="t" r="r" b="b"/>
            <a:pathLst>
              <a:path w="2809080" h="2774990">
                <a:moveTo>
                  <a:pt x="0" y="0"/>
                </a:moveTo>
                <a:lnTo>
                  <a:pt x="2809079" y="0"/>
                </a:lnTo>
                <a:lnTo>
                  <a:pt x="2809079" y="2774989"/>
                </a:lnTo>
                <a:lnTo>
                  <a:pt x="0" y="277498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2" name="Freeform 12"/>
          <p:cNvSpPr/>
          <p:nvPr/>
        </p:nvSpPr>
        <p:spPr>
          <a:xfrm>
            <a:off x="13262043" y="6105334"/>
            <a:ext cx="4128130" cy="3961395"/>
          </a:xfrm>
          <a:custGeom>
            <a:avLst/>
            <a:gdLst/>
            <a:ahLst/>
            <a:cxnLst/>
            <a:rect l="l" t="t" r="r" b="b"/>
            <a:pathLst>
              <a:path w="4128130" h="3961395">
                <a:moveTo>
                  <a:pt x="0" y="0"/>
                </a:moveTo>
                <a:lnTo>
                  <a:pt x="4128130" y="0"/>
                </a:lnTo>
                <a:lnTo>
                  <a:pt x="4128130" y="3961396"/>
                </a:lnTo>
                <a:lnTo>
                  <a:pt x="0" y="396139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13" name="Freeform 13"/>
          <p:cNvSpPr/>
          <p:nvPr/>
        </p:nvSpPr>
        <p:spPr>
          <a:xfrm>
            <a:off x="10664004" y="2242752"/>
            <a:ext cx="2707581" cy="2111878"/>
          </a:xfrm>
          <a:custGeom>
            <a:avLst/>
            <a:gdLst/>
            <a:ahLst/>
            <a:cxnLst/>
            <a:rect l="l" t="t" r="r" b="b"/>
            <a:pathLst>
              <a:path w="2707581" h="2111878">
                <a:moveTo>
                  <a:pt x="0" y="0"/>
                </a:moveTo>
                <a:lnTo>
                  <a:pt x="2707582" y="0"/>
                </a:lnTo>
                <a:lnTo>
                  <a:pt x="2707582" y="2111878"/>
                </a:lnTo>
                <a:lnTo>
                  <a:pt x="0" y="2111878"/>
                </a:lnTo>
                <a:lnTo>
                  <a:pt x="0" y="0"/>
                </a:lnTo>
                <a:close/>
              </a:path>
            </a:pathLst>
          </a:custGeom>
          <a:blipFill>
            <a:blip r:embed="rId19"/>
            <a:stretch>
              <a:fillRect/>
            </a:stretch>
          </a:blipFill>
        </p:spPr>
        <p:txBody>
          <a:bodyPr/>
          <a:lstStyle/>
          <a:p>
            <a:endParaRPr lang="en-GB"/>
          </a:p>
        </p:txBody>
      </p:sp>
      <p:sp>
        <p:nvSpPr>
          <p:cNvPr id="14" name="Freeform 14"/>
          <p:cNvSpPr/>
          <p:nvPr/>
        </p:nvSpPr>
        <p:spPr>
          <a:xfrm>
            <a:off x="10317290" y="1595442"/>
            <a:ext cx="3501195" cy="3284596"/>
          </a:xfrm>
          <a:custGeom>
            <a:avLst/>
            <a:gdLst/>
            <a:ahLst/>
            <a:cxnLst/>
            <a:rect l="l" t="t" r="r" b="b"/>
            <a:pathLst>
              <a:path w="3501195" h="3284596">
                <a:moveTo>
                  <a:pt x="0" y="0"/>
                </a:moveTo>
                <a:lnTo>
                  <a:pt x="3501194" y="0"/>
                </a:lnTo>
                <a:lnTo>
                  <a:pt x="3501194" y="3284596"/>
                </a:lnTo>
                <a:lnTo>
                  <a:pt x="0" y="3284596"/>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GB"/>
          </a:p>
        </p:txBody>
      </p:sp>
      <p:sp>
        <p:nvSpPr>
          <p:cNvPr id="15" name="TextBox 15"/>
          <p:cNvSpPr txBox="1"/>
          <p:nvPr/>
        </p:nvSpPr>
        <p:spPr>
          <a:xfrm>
            <a:off x="4199768" y="586697"/>
            <a:ext cx="8908356" cy="1031076"/>
          </a:xfrm>
          <a:prstGeom prst="rect">
            <a:avLst/>
          </a:prstGeom>
        </p:spPr>
        <p:txBody>
          <a:bodyPr lIns="0" tIns="0" rIns="0" bIns="0" rtlCol="0" anchor="t">
            <a:spAutoFit/>
          </a:bodyPr>
          <a:lstStyle/>
          <a:p>
            <a:pPr algn="l">
              <a:lnSpc>
                <a:spcPts val="8391"/>
              </a:lnSpc>
            </a:pPr>
            <a:r>
              <a:rPr lang="en-US" sz="5993">
                <a:solidFill>
                  <a:srgbClr val="002060"/>
                </a:solidFill>
                <a:latin typeface="Arial"/>
                <a:ea typeface="Arial"/>
                <a:cs typeface="Arial"/>
                <a:sym typeface="Arial"/>
              </a:rPr>
              <a:t>Tips to help toothbrushing</a:t>
            </a:r>
          </a:p>
        </p:txBody>
      </p:sp>
    </p:spTree>
    <p:extLst>
      <p:ext uri="{BB962C8B-B14F-4D97-AF65-F5344CB8AC3E}">
        <p14:creationId xmlns:p14="http://schemas.microsoft.com/office/powerpoint/2010/main" val="22963520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598389"/>
            <a:ext cx="10611226" cy="1688611"/>
          </a:xfrm>
          <a:custGeom>
            <a:avLst/>
            <a:gdLst/>
            <a:ahLst/>
            <a:cxnLst/>
            <a:rect l="l" t="t" r="r" b="b"/>
            <a:pathLst>
              <a:path w="10611226" h="1688611">
                <a:moveTo>
                  <a:pt x="0" y="0"/>
                </a:moveTo>
                <a:lnTo>
                  <a:pt x="10611226" y="0"/>
                </a:lnTo>
                <a:lnTo>
                  <a:pt x="10611226" y="1688611"/>
                </a:lnTo>
                <a:lnTo>
                  <a:pt x="0" y="16886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10596853" y="1143"/>
            <a:ext cx="7692290" cy="5251228"/>
          </a:xfrm>
          <a:custGeom>
            <a:avLst/>
            <a:gdLst/>
            <a:ahLst/>
            <a:cxnLst/>
            <a:rect l="l" t="t" r="r" b="b"/>
            <a:pathLst>
              <a:path w="7692290" h="5251228">
                <a:moveTo>
                  <a:pt x="0" y="0"/>
                </a:moveTo>
                <a:lnTo>
                  <a:pt x="7692290" y="0"/>
                </a:lnTo>
                <a:lnTo>
                  <a:pt x="7692290" y="5251228"/>
                </a:lnTo>
                <a:lnTo>
                  <a:pt x="0" y="52512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a:off x="10611226" y="0"/>
            <a:ext cx="7676774" cy="10287000"/>
          </a:xfrm>
          <a:custGeom>
            <a:avLst/>
            <a:gdLst/>
            <a:ahLst/>
            <a:cxnLst/>
            <a:rect l="l" t="t" r="r" b="b"/>
            <a:pathLst>
              <a:path w="7676774" h="10287000">
                <a:moveTo>
                  <a:pt x="0" y="0"/>
                </a:moveTo>
                <a:lnTo>
                  <a:pt x="7676774" y="0"/>
                </a:lnTo>
                <a:lnTo>
                  <a:pt x="7676774" y="10287000"/>
                </a:lnTo>
                <a:lnTo>
                  <a:pt x="0" y="10287000"/>
                </a:lnTo>
                <a:lnTo>
                  <a:pt x="0" y="0"/>
                </a:lnTo>
                <a:close/>
              </a:path>
            </a:pathLst>
          </a:custGeom>
          <a:blipFill>
            <a:blip r:embed="rId6"/>
            <a:stretch>
              <a:fillRect/>
            </a:stretch>
          </a:blipFill>
        </p:spPr>
        <p:txBody>
          <a:bodyPr/>
          <a:lstStyle/>
          <a:p>
            <a:endParaRPr lang="en-GB"/>
          </a:p>
        </p:txBody>
      </p:sp>
      <p:sp>
        <p:nvSpPr>
          <p:cNvPr id="5" name="Freeform 5"/>
          <p:cNvSpPr/>
          <p:nvPr/>
        </p:nvSpPr>
        <p:spPr>
          <a:xfrm>
            <a:off x="697137" y="2914277"/>
            <a:ext cx="136474" cy="165163"/>
          </a:xfrm>
          <a:custGeom>
            <a:avLst/>
            <a:gdLst/>
            <a:ahLst/>
            <a:cxnLst/>
            <a:rect l="l" t="t" r="r" b="b"/>
            <a:pathLst>
              <a:path w="136474" h="165163">
                <a:moveTo>
                  <a:pt x="0" y="0"/>
                </a:moveTo>
                <a:lnTo>
                  <a:pt x="136474" y="0"/>
                </a:lnTo>
                <a:lnTo>
                  <a:pt x="136474" y="165164"/>
                </a:lnTo>
                <a:lnTo>
                  <a:pt x="0" y="16516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6" name="Freeform 6"/>
          <p:cNvSpPr/>
          <p:nvPr/>
        </p:nvSpPr>
        <p:spPr>
          <a:xfrm>
            <a:off x="10596853" y="5129227"/>
            <a:ext cx="7692290" cy="5158902"/>
          </a:xfrm>
          <a:custGeom>
            <a:avLst/>
            <a:gdLst/>
            <a:ahLst/>
            <a:cxnLst/>
            <a:rect l="l" t="t" r="r" b="b"/>
            <a:pathLst>
              <a:path w="7692290" h="5158902">
                <a:moveTo>
                  <a:pt x="0" y="0"/>
                </a:moveTo>
                <a:lnTo>
                  <a:pt x="7692290" y="0"/>
                </a:lnTo>
                <a:lnTo>
                  <a:pt x="7692290" y="5158902"/>
                </a:lnTo>
                <a:lnTo>
                  <a:pt x="0" y="515890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7" name="Freeform 7"/>
          <p:cNvSpPr/>
          <p:nvPr/>
        </p:nvSpPr>
        <p:spPr>
          <a:xfrm>
            <a:off x="297137" y="334213"/>
            <a:ext cx="1209423" cy="1312664"/>
          </a:xfrm>
          <a:custGeom>
            <a:avLst/>
            <a:gdLst/>
            <a:ahLst/>
            <a:cxnLst/>
            <a:rect l="l" t="t" r="r" b="b"/>
            <a:pathLst>
              <a:path w="1209423" h="1312664">
                <a:moveTo>
                  <a:pt x="0" y="0"/>
                </a:moveTo>
                <a:lnTo>
                  <a:pt x="1209423" y="0"/>
                </a:lnTo>
                <a:lnTo>
                  <a:pt x="1209423" y="1312664"/>
                </a:lnTo>
                <a:lnTo>
                  <a:pt x="0" y="1312664"/>
                </a:lnTo>
                <a:lnTo>
                  <a:pt x="0" y="0"/>
                </a:lnTo>
                <a:close/>
              </a:path>
            </a:pathLst>
          </a:custGeom>
          <a:blipFill>
            <a:blip r:embed="rId11"/>
            <a:stretch>
              <a:fillRect/>
            </a:stretch>
          </a:blipFill>
        </p:spPr>
        <p:txBody>
          <a:bodyPr/>
          <a:lstStyle/>
          <a:p>
            <a:endParaRPr lang="en-GB"/>
          </a:p>
        </p:txBody>
      </p:sp>
      <p:sp>
        <p:nvSpPr>
          <p:cNvPr id="8" name="TextBox 8"/>
          <p:cNvSpPr txBox="1"/>
          <p:nvPr/>
        </p:nvSpPr>
        <p:spPr>
          <a:xfrm>
            <a:off x="1112361" y="1698380"/>
            <a:ext cx="9396324" cy="6715155"/>
          </a:xfrm>
          <a:prstGeom prst="rect">
            <a:avLst/>
          </a:prstGeom>
        </p:spPr>
        <p:txBody>
          <a:bodyPr lIns="0" tIns="0" rIns="0" bIns="0" rtlCol="0" anchor="t">
            <a:spAutoFit/>
          </a:bodyPr>
          <a:lstStyle/>
          <a:p>
            <a:pPr algn="l">
              <a:lnSpc>
                <a:spcPts val="8396"/>
              </a:lnSpc>
            </a:pPr>
            <a:r>
              <a:rPr lang="en-US" sz="5997">
                <a:solidFill>
                  <a:srgbClr val="002060"/>
                </a:solidFill>
                <a:latin typeface="Arial"/>
                <a:ea typeface="Arial"/>
                <a:cs typeface="Arial"/>
                <a:sym typeface="Arial"/>
              </a:rPr>
              <a:t>Oral care plan</a:t>
            </a:r>
          </a:p>
          <a:p>
            <a:pPr algn="l">
              <a:lnSpc>
                <a:spcPts val="3240"/>
              </a:lnSpc>
            </a:pPr>
            <a:r>
              <a:rPr lang="en-US" sz="2700">
                <a:solidFill>
                  <a:srgbClr val="000000"/>
                </a:solidFill>
                <a:latin typeface="Arial"/>
                <a:ea typeface="Arial"/>
                <a:cs typeface="Arial"/>
                <a:sym typeface="Arial"/>
              </a:rPr>
              <a:t>Oral health needs assessment should be carried out on all new admissions. Followed with an oral care plan</a:t>
            </a:r>
          </a:p>
          <a:p>
            <a:pPr algn="l">
              <a:lnSpc>
                <a:spcPts val="3240"/>
              </a:lnSpc>
            </a:pPr>
            <a:endParaRPr lang="en-US" sz="2700">
              <a:solidFill>
                <a:srgbClr val="000000"/>
              </a:solidFill>
              <a:latin typeface="Arial"/>
              <a:ea typeface="Arial"/>
              <a:cs typeface="Arial"/>
              <a:sym typeface="Arial"/>
            </a:endParaRPr>
          </a:p>
          <a:p>
            <a:pPr algn="l">
              <a:lnSpc>
                <a:spcPts val="3240"/>
              </a:lnSpc>
            </a:pPr>
            <a:r>
              <a:rPr lang="en-US" sz="2700">
                <a:solidFill>
                  <a:srgbClr val="000000"/>
                </a:solidFill>
                <a:latin typeface="Arial"/>
                <a:ea typeface="Arial"/>
                <a:cs typeface="Arial"/>
                <a:sym typeface="Arial"/>
              </a:rPr>
              <a:t>Kept up to date</a:t>
            </a:r>
          </a:p>
          <a:p>
            <a:pPr algn="l">
              <a:lnSpc>
                <a:spcPts val="3240"/>
              </a:lnSpc>
            </a:pPr>
            <a:endParaRPr lang="en-US" sz="2700">
              <a:solidFill>
                <a:srgbClr val="000000"/>
              </a:solidFill>
              <a:latin typeface="Arial"/>
              <a:ea typeface="Arial"/>
              <a:cs typeface="Arial"/>
              <a:sym typeface="Arial"/>
            </a:endParaRPr>
          </a:p>
          <a:p>
            <a:pPr algn="l">
              <a:lnSpc>
                <a:spcPts val="3240"/>
              </a:lnSpc>
            </a:pPr>
            <a:r>
              <a:rPr lang="en-US" sz="2700">
                <a:solidFill>
                  <a:srgbClr val="000000"/>
                </a:solidFill>
                <a:latin typeface="Arial"/>
                <a:ea typeface="Arial"/>
                <a:cs typeface="Arial"/>
                <a:sym typeface="Arial"/>
              </a:rPr>
              <a:t>Details of their dentist </a:t>
            </a:r>
          </a:p>
          <a:p>
            <a:pPr algn="l">
              <a:lnSpc>
                <a:spcPts val="3240"/>
              </a:lnSpc>
            </a:pPr>
            <a:endParaRPr lang="en-US" sz="2700">
              <a:solidFill>
                <a:srgbClr val="000000"/>
              </a:solidFill>
              <a:latin typeface="Arial"/>
              <a:ea typeface="Arial"/>
              <a:cs typeface="Arial"/>
              <a:sym typeface="Arial"/>
            </a:endParaRPr>
          </a:p>
          <a:p>
            <a:pPr algn="l">
              <a:lnSpc>
                <a:spcPts val="3240"/>
              </a:lnSpc>
            </a:pPr>
            <a:r>
              <a:rPr lang="en-US" sz="2700">
                <a:solidFill>
                  <a:srgbClr val="000000"/>
                </a:solidFill>
                <a:latin typeface="Arial"/>
                <a:ea typeface="Arial"/>
                <a:cs typeface="Arial"/>
                <a:sym typeface="Arial"/>
              </a:rPr>
              <a:t>Any help needed with brushing </a:t>
            </a:r>
          </a:p>
          <a:p>
            <a:pPr algn="l">
              <a:lnSpc>
                <a:spcPts val="3240"/>
              </a:lnSpc>
            </a:pPr>
            <a:endParaRPr lang="en-US" sz="2700">
              <a:solidFill>
                <a:srgbClr val="000000"/>
              </a:solidFill>
              <a:latin typeface="Arial"/>
              <a:ea typeface="Arial"/>
              <a:cs typeface="Arial"/>
              <a:sym typeface="Arial"/>
            </a:endParaRPr>
          </a:p>
          <a:p>
            <a:pPr algn="l">
              <a:lnSpc>
                <a:spcPts val="3240"/>
              </a:lnSpc>
            </a:pPr>
            <a:r>
              <a:rPr lang="en-US" sz="2700">
                <a:solidFill>
                  <a:srgbClr val="000000"/>
                </a:solidFill>
                <a:latin typeface="Arial"/>
                <a:ea typeface="Arial"/>
                <a:cs typeface="Arial"/>
                <a:sym typeface="Arial"/>
              </a:rPr>
              <a:t>What kind of toothbrush and toothpaste they prefer </a:t>
            </a:r>
          </a:p>
          <a:p>
            <a:pPr algn="l">
              <a:lnSpc>
                <a:spcPts val="3240"/>
              </a:lnSpc>
            </a:pPr>
            <a:endParaRPr lang="en-US" sz="2700">
              <a:solidFill>
                <a:srgbClr val="000000"/>
              </a:solidFill>
              <a:latin typeface="Arial"/>
              <a:ea typeface="Arial"/>
              <a:cs typeface="Arial"/>
              <a:sym typeface="Arial"/>
            </a:endParaRPr>
          </a:p>
          <a:p>
            <a:pPr algn="l">
              <a:lnSpc>
                <a:spcPts val="3240"/>
              </a:lnSpc>
            </a:pPr>
            <a:r>
              <a:rPr lang="en-US" sz="2700">
                <a:solidFill>
                  <a:srgbClr val="000000"/>
                </a:solidFill>
                <a:latin typeface="Arial"/>
                <a:ea typeface="Arial"/>
                <a:cs typeface="Arial"/>
                <a:sym typeface="Arial"/>
              </a:rPr>
              <a:t>Natural teeth or dentures</a:t>
            </a:r>
          </a:p>
          <a:p>
            <a:pPr algn="l">
              <a:lnSpc>
                <a:spcPts val="3240"/>
              </a:lnSpc>
            </a:pPr>
            <a:endParaRPr lang="en-US" sz="2700">
              <a:solidFill>
                <a:srgbClr val="000000"/>
              </a:solidFill>
              <a:latin typeface="Arial"/>
              <a:ea typeface="Arial"/>
              <a:cs typeface="Arial"/>
              <a:sym typeface="Arial"/>
            </a:endParaRPr>
          </a:p>
          <a:p>
            <a:pPr algn="l">
              <a:lnSpc>
                <a:spcPts val="3240"/>
              </a:lnSpc>
            </a:pPr>
            <a:r>
              <a:rPr lang="en-US" sz="2700">
                <a:solidFill>
                  <a:srgbClr val="000000"/>
                </a:solidFill>
                <a:latin typeface="Arial"/>
                <a:ea typeface="Arial"/>
                <a:cs typeface="Arial"/>
                <a:sym typeface="Arial"/>
              </a:rPr>
              <a:t>Any loose teeth in the mouth</a:t>
            </a:r>
          </a:p>
        </p:txBody>
      </p:sp>
      <p:sp>
        <p:nvSpPr>
          <p:cNvPr id="9" name="Freeform 9"/>
          <p:cNvSpPr/>
          <p:nvPr/>
        </p:nvSpPr>
        <p:spPr>
          <a:xfrm>
            <a:off x="697137" y="4067289"/>
            <a:ext cx="136474" cy="165163"/>
          </a:xfrm>
          <a:custGeom>
            <a:avLst/>
            <a:gdLst/>
            <a:ahLst/>
            <a:cxnLst/>
            <a:rect l="l" t="t" r="r" b="b"/>
            <a:pathLst>
              <a:path w="136474" h="165163">
                <a:moveTo>
                  <a:pt x="0" y="0"/>
                </a:moveTo>
                <a:lnTo>
                  <a:pt x="136474" y="0"/>
                </a:lnTo>
                <a:lnTo>
                  <a:pt x="136474" y="165164"/>
                </a:lnTo>
                <a:lnTo>
                  <a:pt x="0" y="16516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0" name="Freeform 10"/>
          <p:cNvSpPr/>
          <p:nvPr/>
        </p:nvSpPr>
        <p:spPr>
          <a:xfrm>
            <a:off x="697137" y="4793650"/>
            <a:ext cx="136474" cy="165163"/>
          </a:xfrm>
          <a:custGeom>
            <a:avLst/>
            <a:gdLst/>
            <a:ahLst/>
            <a:cxnLst/>
            <a:rect l="l" t="t" r="r" b="b"/>
            <a:pathLst>
              <a:path w="136474" h="165163">
                <a:moveTo>
                  <a:pt x="0" y="0"/>
                </a:moveTo>
                <a:lnTo>
                  <a:pt x="136474" y="0"/>
                </a:lnTo>
                <a:lnTo>
                  <a:pt x="136474" y="165163"/>
                </a:lnTo>
                <a:lnTo>
                  <a:pt x="0" y="16516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1" name="Freeform 11"/>
          <p:cNvSpPr/>
          <p:nvPr/>
        </p:nvSpPr>
        <p:spPr>
          <a:xfrm>
            <a:off x="697137" y="5756333"/>
            <a:ext cx="136474" cy="165163"/>
          </a:xfrm>
          <a:custGeom>
            <a:avLst/>
            <a:gdLst/>
            <a:ahLst/>
            <a:cxnLst/>
            <a:rect l="l" t="t" r="r" b="b"/>
            <a:pathLst>
              <a:path w="136474" h="165163">
                <a:moveTo>
                  <a:pt x="0" y="0"/>
                </a:moveTo>
                <a:lnTo>
                  <a:pt x="136474" y="0"/>
                </a:lnTo>
                <a:lnTo>
                  <a:pt x="136474" y="165164"/>
                </a:lnTo>
                <a:lnTo>
                  <a:pt x="0" y="16516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2" name="Freeform 12"/>
          <p:cNvSpPr/>
          <p:nvPr/>
        </p:nvSpPr>
        <p:spPr>
          <a:xfrm>
            <a:off x="697137" y="6506749"/>
            <a:ext cx="136474" cy="165163"/>
          </a:xfrm>
          <a:custGeom>
            <a:avLst/>
            <a:gdLst/>
            <a:ahLst/>
            <a:cxnLst/>
            <a:rect l="l" t="t" r="r" b="b"/>
            <a:pathLst>
              <a:path w="136474" h="165163">
                <a:moveTo>
                  <a:pt x="0" y="0"/>
                </a:moveTo>
                <a:lnTo>
                  <a:pt x="136474" y="0"/>
                </a:lnTo>
                <a:lnTo>
                  <a:pt x="136474" y="165164"/>
                </a:lnTo>
                <a:lnTo>
                  <a:pt x="0" y="16516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3" name="Freeform 13"/>
          <p:cNvSpPr/>
          <p:nvPr/>
        </p:nvSpPr>
        <p:spPr>
          <a:xfrm>
            <a:off x="697137" y="7316246"/>
            <a:ext cx="136474" cy="165163"/>
          </a:xfrm>
          <a:custGeom>
            <a:avLst/>
            <a:gdLst/>
            <a:ahLst/>
            <a:cxnLst/>
            <a:rect l="l" t="t" r="r" b="b"/>
            <a:pathLst>
              <a:path w="136474" h="165163">
                <a:moveTo>
                  <a:pt x="0" y="0"/>
                </a:moveTo>
                <a:lnTo>
                  <a:pt x="136474" y="0"/>
                </a:lnTo>
                <a:lnTo>
                  <a:pt x="136474" y="165163"/>
                </a:lnTo>
                <a:lnTo>
                  <a:pt x="0" y="16516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4" name="Freeform 14"/>
          <p:cNvSpPr/>
          <p:nvPr/>
        </p:nvSpPr>
        <p:spPr>
          <a:xfrm>
            <a:off x="697137" y="8125743"/>
            <a:ext cx="136474" cy="165163"/>
          </a:xfrm>
          <a:custGeom>
            <a:avLst/>
            <a:gdLst/>
            <a:ahLst/>
            <a:cxnLst/>
            <a:rect l="l" t="t" r="r" b="b"/>
            <a:pathLst>
              <a:path w="136474" h="165163">
                <a:moveTo>
                  <a:pt x="0" y="0"/>
                </a:moveTo>
                <a:lnTo>
                  <a:pt x="136474" y="0"/>
                </a:lnTo>
                <a:lnTo>
                  <a:pt x="136474" y="165163"/>
                </a:lnTo>
                <a:lnTo>
                  <a:pt x="0" y="16516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Tree>
    <p:extLst>
      <p:ext uri="{BB962C8B-B14F-4D97-AF65-F5344CB8AC3E}">
        <p14:creationId xmlns:p14="http://schemas.microsoft.com/office/powerpoint/2010/main" val="27564662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987480"/>
            <a:ext cx="11134849" cy="1299520"/>
          </a:xfrm>
          <a:custGeom>
            <a:avLst/>
            <a:gdLst/>
            <a:ahLst/>
            <a:cxnLst/>
            <a:rect l="l" t="t" r="r" b="b"/>
            <a:pathLst>
              <a:path w="11134849" h="1299520">
                <a:moveTo>
                  <a:pt x="0" y="0"/>
                </a:moveTo>
                <a:lnTo>
                  <a:pt x="11134849" y="0"/>
                </a:lnTo>
                <a:lnTo>
                  <a:pt x="11134849" y="1299520"/>
                </a:lnTo>
                <a:lnTo>
                  <a:pt x="0" y="12995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795314" y="3210873"/>
            <a:ext cx="136488" cy="164978"/>
          </a:xfrm>
          <a:custGeom>
            <a:avLst/>
            <a:gdLst/>
            <a:ahLst/>
            <a:cxnLst/>
            <a:rect l="l" t="t" r="r" b="b"/>
            <a:pathLst>
              <a:path w="136488" h="164978">
                <a:moveTo>
                  <a:pt x="0" y="0"/>
                </a:moveTo>
                <a:lnTo>
                  <a:pt x="136488" y="0"/>
                </a:lnTo>
                <a:lnTo>
                  <a:pt x="136488" y="164978"/>
                </a:lnTo>
                <a:lnTo>
                  <a:pt x="0" y="1649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a:off x="795314" y="3973640"/>
            <a:ext cx="136488" cy="164978"/>
          </a:xfrm>
          <a:custGeom>
            <a:avLst/>
            <a:gdLst/>
            <a:ahLst/>
            <a:cxnLst/>
            <a:rect l="l" t="t" r="r" b="b"/>
            <a:pathLst>
              <a:path w="136488" h="164978">
                <a:moveTo>
                  <a:pt x="0" y="0"/>
                </a:moveTo>
                <a:lnTo>
                  <a:pt x="136488" y="0"/>
                </a:lnTo>
                <a:lnTo>
                  <a:pt x="136488" y="164977"/>
                </a:lnTo>
                <a:lnTo>
                  <a:pt x="0" y="164977"/>
                </a:lnTo>
                <a:lnTo>
                  <a:pt x="0" y="0"/>
                </a:lnTo>
                <a:close/>
              </a:path>
            </a:pathLst>
          </a:custGeom>
          <a:blipFill>
            <a:blip r:embed="rId4">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 name="Freeform 5"/>
          <p:cNvSpPr/>
          <p:nvPr/>
        </p:nvSpPr>
        <p:spPr>
          <a:xfrm>
            <a:off x="795314" y="4640394"/>
            <a:ext cx="136488" cy="165163"/>
          </a:xfrm>
          <a:custGeom>
            <a:avLst/>
            <a:gdLst/>
            <a:ahLst/>
            <a:cxnLst/>
            <a:rect l="l" t="t" r="r" b="b"/>
            <a:pathLst>
              <a:path w="136488" h="165163">
                <a:moveTo>
                  <a:pt x="0" y="0"/>
                </a:moveTo>
                <a:lnTo>
                  <a:pt x="136488" y="0"/>
                </a:lnTo>
                <a:lnTo>
                  <a:pt x="136488" y="165164"/>
                </a:lnTo>
                <a:lnTo>
                  <a:pt x="0" y="165164"/>
                </a:lnTo>
                <a:lnTo>
                  <a:pt x="0" y="0"/>
                </a:lnTo>
                <a:close/>
              </a:path>
            </a:pathLst>
          </a:custGeom>
          <a:blipFill>
            <a:blip r:embed="rId4">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 name="Freeform 6"/>
          <p:cNvSpPr/>
          <p:nvPr/>
        </p:nvSpPr>
        <p:spPr>
          <a:xfrm>
            <a:off x="798500" y="8251888"/>
            <a:ext cx="136488" cy="165149"/>
          </a:xfrm>
          <a:custGeom>
            <a:avLst/>
            <a:gdLst/>
            <a:ahLst/>
            <a:cxnLst/>
            <a:rect l="l" t="t" r="r" b="b"/>
            <a:pathLst>
              <a:path w="136488" h="165149">
                <a:moveTo>
                  <a:pt x="0" y="0"/>
                </a:moveTo>
                <a:lnTo>
                  <a:pt x="136488" y="0"/>
                </a:lnTo>
                <a:lnTo>
                  <a:pt x="136488" y="165150"/>
                </a:lnTo>
                <a:lnTo>
                  <a:pt x="0" y="1651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 name="Freeform 7"/>
          <p:cNvSpPr/>
          <p:nvPr/>
        </p:nvSpPr>
        <p:spPr>
          <a:xfrm>
            <a:off x="800400" y="2409630"/>
            <a:ext cx="136488" cy="165163"/>
          </a:xfrm>
          <a:custGeom>
            <a:avLst/>
            <a:gdLst/>
            <a:ahLst/>
            <a:cxnLst/>
            <a:rect l="l" t="t" r="r" b="b"/>
            <a:pathLst>
              <a:path w="136488" h="165163">
                <a:moveTo>
                  <a:pt x="0" y="0"/>
                </a:moveTo>
                <a:lnTo>
                  <a:pt x="136489" y="0"/>
                </a:lnTo>
                <a:lnTo>
                  <a:pt x="136489" y="165163"/>
                </a:lnTo>
                <a:lnTo>
                  <a:pt x="0" y="165163"/>
                </a:lnTo>
                <a:lnTo>
                  <a:pt x="0" y="0"/>
                </a:lnTo>
                <a:close/>
              </a:path>
            </a:pathLst>
          </a:custGeom>
          <a:blipFill>
            <a:blip r:embed="rId4">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8" name="Freeform 8"/>
          <p:cNvSpPr/>
          <p:nvPr/>
        </p:nvSpPr>
        <p:spPr>
          <a:xfrm>
            <a:off x="11134720" y="0"/>
            <a:ext cx="7153080" cy="10287000"/>
          </a:xfrm>
          <a:custGeom>
            <a:avLst/>
            <a:gdLst/>
            <a:ahLst/>
            <a:cxnLst/>
            <a:rect l="l" t="t" r="r" b="b"/>
            <a:pathLst>
              <a:path w="7153080" h="10287000">
                <a:moveTo>
                  <a:pt x="0" y="0"/>
                </a:moveTo>
                <a:lnTo>
                  <a:pt x="7153080" y="0"/>
                </a:lnTo>
                <a:lnTo>
                  <a:pt x="7153080" y="10287000"/>
                </a:lnTo>
                <a:lnTo>
                  <a:pt x="0" y="10287000"/>
                </a:lnTo>
                <a:lnTo>
                  <a:pt x="0" y="0"/>
                </a:lnTo>
                <a:close/>
              </a:path>
            </a:pathLst>
          </a:custGeom>
          <a:blipFill>
            <a:blip r:embed="rId11"/>
            <a:stretch>
              <a:fillRect r="-1893"/>
            </a:stretch>
          </a:blipFill>
        </p:spPr>
        <p:txBody>
          <a:bodyPr/>
          <a:lstStyle/>
          <a:p>
            <a:endParaRPr lang="en-GB"/>
          </a:p>
        </p:txBody>
      </p:sp>
      <p:sp>
        <p:nvSpPr>
          <p:cNvPr id="9" name="Freeform 9"/>
          <p:cNvSpPr/>
          <p:nvPr/>
        </p:nvSpPr>
        <p:spPr>
          <a:xfrm>
            <a:off x="11120533" y="1143"/>
            <a:ext cx="7168610" cy="10287000"/>
          </a:xfrm>
          <a:custGeom>
            <a:avLst/>
            <a:gdLst/>
            <a:ahLst/>
            <a:cxnLst/>
            <a:rect l="l" t="t" r="r" b="b"/>
            <a:pathLst>
              <a:path w="7168610" h="10287000">
                <a:moveTo>
                  <a:pt x="0" y="0"/>
                </a:moveTo>
                <a:lnTo>
                  <a:pt x="7168610" y="0"/>
                </a:lnTo>
                <a:lnTo>
                  <a:pt x="7168610" y="10287000"/>
                </a:lnTo>
                <a:lnTo>
                  <a:pt x="0" y="102870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 name="Freeform 10"/>
          <p:cNvSpPr/>
          <p:nvPr/>
        </p:nvSpPr>
        <p:spPr>
          <a:xfrm>
            <a:off x="297137" y="334213"/>
            <a:ext cx="1209423" cy="1312664"/>
          </a:xfrm>
          <a:custGeom>
            <a:avLst/>
            <a:gdLst/>
            <a:ahLst/>
            <a:cxnLst/>
            <a:rect l="l" t="t" r="r" b="b"/>
            <a:pathLst>
              <a:path w="1209423" h="1312664">
                <a:moveTo>
                  <a:pt x="0" y="0"/>
                </a:moveTo>
                <a:lnTo>
                  <a:pt x="1209423" y="0"/>
                </a:lnTo>
                <a:lnTo>
                  <a:pt x="1209423" y="1312664"/>
                </a:lnTo>
                <a:lnTo>
                  <a:pt x="0" y="1312664"/>
                </a:lnTo>
                <a:lnTo>
                  <a:pt x="0" y="0"/>
                </a:lnTo>
                <a:close/>
              </a:path>
            </a:pathLst>
          </a:custGeom>
          <a:blipFill>
            <a:blip r:embed="rId14"/>
            <a:stretch>
              <a:fillRect/>
            </a:stretch>
          </a:blipFill>
        </p:spPr>
        <p:txBody>
          <a:bodyPr/>
          <a:lstStyle/>
          <a:p>
            <a:endParaRPr lang="en-GB"/>
          </a:p>
        </p:txBody>
      </p:sp>
      <p:sp>
        <p:nvSpPr>
          <p:cNvPr id="11" name="Freeform 11"/>
          <p:cNvSpPr/>
          <p:nvPr/>
        </p:nvSpPr>
        <p:spPr>
          <a:xfrm>
            <a:off x="787198" y="6148383"/>
            <a:ext cx="136488" cy="164978"/>
          </a:xfrm>
          <a:custGeom>
            <a:avLst/>
            <a:gdLst/>
            <a:ahLst/>
            <a:cxnLst/>
            <a:rect l="l" t="t" r="r" b="b"/>
            <a:pathLst>
              <a:path w="136488" h="164978">
                <a:moveTo>
                  <a:pt x="0" y="0"/>
                </a:moveTo>
                <a:lnTo>
                  <a:pt x="136489" y="0"/>
                </a:lnTo>
                <a:lnTo>
                  <a:pt x="136489" y="164978"/>
                </a:lnTo>
                <a:lnTo>
                  <a:pt x="0" y="16497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2" name="Freeform 12"/>
          <p:cNvSpPr/>
          <p:nvPr/>
        </p:nvSpPr>
        <p:spPr>
          <a:xfrm>
            <a:off x="795314" y="5325994"/>
            <a:ext cx="136488" cy="165163"/>
          </a:xfrm>
          <a:custGeom>
            <a:avLst/>
            <a:gdLst/>
            <a:ahLst/>
            <a:cxnLst/>
            <a:rect l="l" t="t" r="r" b="b"/>
            <a:pathLst>
              <a:path w="136488" h="165163">
                <a:moveTo>
                  <a:pt x="0" y="0"/>
                </a:moveTo>
                <a:lnTo>
                  <a:pt x="136488" y="0"/>
                </a:lnTo>
                <a:lnTo>
                  <a:pt x="136488" y="165164"/>
                </a:lnTo>
                <a:lnTo>
                  <a:pt x="0" y="165164"/>
                </a:lnTo>
                <a:lnTo>
                  <a:pt x="0" y="0"/>
                </a:lnTo>
                <a:close/>
              </a:path>
            </a:pathLst>
          </a:custGeom>
          <a:blipFill>
            <a:blip r:embed="rId8">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13" name="Freeform 13"/>
          <p:cNvSpPr/>
          <p:nvPr/>
        </p:nvSpPr>
        <p:spPr>
          <a:xfrm>
            <a:off x="798500" y="7200143"/>
            <a:ext cx="136474" cy="165163"/>
          </a:xfrm>
          <a:custGeom>
            <a:avLst/>
            <a:gdLst/>
            <a:ahLst/>
            <a:cxnLst/>
            <a:rect l="l" t="t" r="r" b="b"/>
            <a:pathLst>
              <a:path w="136474" h="165163">
                <a:moveTo>
                  <a:pt x="0" y="0"/>
                </a:moveTo>
                <a:lnTo>
                  <a:pt x="136474" y="0"/>
                </a:lnTo>
                <a:lnTo>
                  <a:pt x="136474" y="165163"/>
                </a:lnTo>
                <a:lnTo>
                  <a:pt x="0" y="165163"/>
                </a:lnTo>
                <a:lnTo>
                  <a:pt x="0" y="0"/>
                </a:lnTo>
                <a:close/>
              </a:path>
            </a:pathLst>
          </a:custGeom>
          <a:blipFill>
            <a:blip r:embed="rId15">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14" name="Freeform 14"/>
          <p:cNvSpPr/>
          <p:nvPr/>
        </p:nvSpPr>
        <p:spPr>
          <a:xfrm>
            <a:off x="11901488" y="1058389"/>
            <a:ext cx="400050" cy="170907"/>
          </a:xfrm>
          <a:custGeom>
            <a:avLst/>
            <a:gdLst/>
            <a:ahLst/>
            <a:cxnLst/>
            <a:rect l="l" t="t" r="r" b="b"/>
            <a:pathLst>
              <a:path w="400050" h="170907">
                <a:moveTo>
                  <a:pt x="0" y="0"/>
                </a:moveTo>
                <a:lnTo>
                  <a:pt x="400050" y="0"/>
                </a:lnTo>
                <a:lnTo>
                  <a:pt x="400050" y="170907"/>
                </a:lnTo>
                <a:lnTo>
                  <a:pt x="0" y="170907"/>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sp>
        <p:nvSpPr>
          <p:cNvPr id="15" name="TextBox 15"/>
          <p:cNvSpPr txBox="1"/>
          <p:nvPr/>
        </p:nvSpPr>
        <p:spPr>
          <a:xfrm>
            <a:off x="2945325" y="693711"/>
            <a:ext cx="5441609" cy="1031619"/>
          </a:xfrm>
          <a:prstGeom prst="rect">
            <a:avLst/>
          </a:prstGeom>
        </p:spPr>
        <p:txBody>
          <a:bodyPr lIns="0" tIns="0" rIns="0" bIns="0" rtlCol="0" anchor="t">
            <a:spAutoFit/>
          </a:bodyPr>
          <a:lstStyle/>
          <a:p>
            <a:pPr algn="l">
              <a:lnSpc>
                <a:spcPts val="8396"/>
              </a:lnSpc>
            </a:pPr>
            <a:r>
              <a:rPr lang="en-US" sz="5997">
                <a:solidFill>
                  <a:srgbClr val="002060"/>
                </a:solidFill>
                <a:latin typeface="Arial"/>
                <a:ea typeface="Arial"/>
                <a:cs typeface="Arial"/>
                <a:sym typeface="Arial"/>
              </a:rPr>
              <a:t>Dental passport</a:t>
            </a:r>
          </a:p>
        </p:txBody>
      </p:sp>
      <p:sp>
        <p:nvSpPr>
          <p:cNvPr id="16" name="TextBox 16"/>
          <p:cNvSpPr txBox="1"/>
          <p:nvPr/>
        </p:nvSpPr>
        <p:spPr>
          <a:xfrm>
            <a:off x="2509514" y="7117628"/>
            <a:ext cx="97369" cy="423972"/>
          </a:xfrm>
          <a:prstGeom prst="rect">
            <a:avLst/>
          </a:prstGeom>
        </p:spPr>
        <p:txBody>
          <a:bodyPr lIns="0" tIns="0" rIns="0" bIns="0" rtlCol="0" anchor="t">
            <a:spAutoFit/>
          </a:bodyPr>
          <a:lstStyle/>
          <a:p>
            <a:pPr algn="l">
              <a:lnSpc>
                <a:spcPts val="3247"/>
              </a:lnSpc>
            </a:pPr>
            <a:r>
              <a:rPr lang="en-US" sz="2703">
                <a:solidFill>
                  <a:srgbClr val="001217"/>
                </a:solidFill>
                <a:latin typeface="Arial"/>
                <a:ea typeface="Arial"/>
                <a:cs typeface="Arial"/>
                <a:sym typeface="Arial"/>
              </a:rPr>
              <a:t> </a:t>
            </a:r>
          </a:p>
        </p:txBody>
      </p:sp>
      <p:sp>
        <p:nvSpPr>
          <p:cNvPr id="17" name="TextBox 17"/>
          <p:cNvSpPr txBox="1"/>
          <p:nvPr/>
        </p:nvSpPr>
        <p:spPr>
          <a:xfrm>
            <a:off x="1348283" y="7529922"/>
            <a:ext cx="8176993" cy="1076768"/>
          </a:xfrm>
          <a:prstGeom prst="rect">
            <a:avLst/>
          </a:prstGeom>
        </p:spPr>
        <p:txBody>
          <a:bodyPr lIns="0" tIns="0" rIns="0" bIns="0" rtlCol="0" anchor="t">
            <a:spAutoFit/>
          </a:bodyPr>
          <a:lstStyle/>
          <a:p>
            <a:pPr algn="l">
              <a:lnSpc>
                <a:spcPts val="3242"/>
              </a:lnSpc>
            </a:pPr>
            <a:r>
              <a:rPr lang="en-US" sz="2700">
                <a:solidFill>
                  <a:srgbClr val="000000"/>
                </a:solidFill>
                <a:latin typeface="Arial"/>
                <a:ea typeface="Arial"/>
                <a:cs typeface="Arial"/>
                <a:sym typeface="Arial"/>
              </a:rPr>
              <a:t>Drills (sound and smell) Rubber gloves, Anaesthetics</a:t>
            </a:r>
          </a:p>
          <a:p>
            <a:pPr algn="l">
              <a:lnSpc>
                <a:spcPts val="6750"/>
              </a:lnSpc>
            </a:pPr>
            <a:r>
              <a:rPr lang="en-US" sz="2700">
                <a:solidFill>
                  <a:srgbClr val="000000"/>
                </a:solidFill>
                <a:latin typeface="Arial"/>
                <a:ea typeface="Arial"/>
                <a:cs typeface="Arial"/>
                <a:sym typeface="Arial"/>
              </a:rPr>
              <a:t>Quiet place to wait</a:t>
            </a:r>
          </a:p>
        </p:txBody>
      </p:sp>
      <p:sp>
        <p:nvSpPr>
          <p:cNvPr id="18" name="TextBox 18"/>
          <p:cNvSpPr txBox="1"/>
          <p:nvPr/>
        </p:nvSpPr>
        <p:spPr>
          <a:xfrm>
            <a:off x="1348283" y="1994573"/>
            <a:ext cx="9438923" cy="4856655"/>
          </a:xfrm>
          <a:prstGeom prst="rect">
            <a:avLst/>
          </a:prstGeom>
        </p:spPr>
        <p:txBody>
          <a:bodyPr lIns="0" tIns="0" rIns="0" bIns="0" rtlCol="0" anchor="t">
            <a:spAutoFit/>
          </a:bodyPr>
          <a:lstStyle/>
          <a:p>
            <a:pPr algn="l">
              <a:lnSpc>
                <a:spcPts val="6209"/>
              </a:lnSpc>
            </a:pPr>
            <a:r>
              <a:rPr lang="en-US" sz="2700">
                <a:solidFill>
                  <a:srgbClr val="000000"/>
                </a:solidFill>
                <a:latin typeface="Arial"/>
                <a:ea typeface="Arial"/>
                <a:cs typeface="Arial"/>
                <a:sym typeface="Arial"/>
              </a:rPr>
              <a:t>Reasonable adjustments </a:t>
            </a:r>
            <a:r>
              <a:rPr lang="en-US" sz="2700">
                <a:solidFill>
                  <a:srgbClr val="001217"/>
                </a:solidFill>
                <a:latin typeface="Arial"/>
                <a:ea typeface="Arial"/>
                <a:cs typeface="Arial"/>
                <a:sym typeface="Arial"/>
              </a:rPr>
              <a:t>How can we support you with your medical treatment? </a:t>
            </a:r>
            <a:r>
              <a:rPr lang="en-US" sz="2700">
                <a:solidFill>
                  <a:srgbClr val="000000"/>
                </a:solidFill>
                <a:latin typeface="Arial"/>
                <a:ea typeface="Arial"/>
                <a:cs typeface="Arial"/>
                <a:sym typeface="Arial"/>
              </a:rPr>
              <a:t>May need appointments at certain times of the day</a:t>
            </a:r>
          </a:p>
          <a:p>
            <a:pPr algn="l">
              <a:lnSpc>
                <a:spcPts val="4646"/>
              </a:lnSpc>
            </a:pPr>
            <a:r>
              <a:rPr lang="en-US" sz="2700">
                <a:solidFill>
                  <a:srgbClr val="000000"/>
                </a:solidFill>
                <a:latin typeface="Arial"/>
                <a:ea typeface="Arial"/>
                <a:cs typeface="Arial"/>
                <a:sym typeface="Arial"/>
              </a:rPr>
              <a:t>Likes and dislikes</a:t>
            </a:r>
          </a:p>
          <a:p>
            <a:pPr algn="l">
              <a:lnSpc>
                <a:spcPts val="6188"/>
              </a:lnSpc>
            </a:pPr>
            <a:r>
              <a:rPr lang="en-US" sz="2700">
                <a:solidFill>
                  <a:srgbClr val="000000"/>
                </a:solidFill>
                <a:latin typeface="Arial"/>
                <a:ea typeface="Arial"/>
                <a:cs typeface="Arial"/>
                <a:sym typeface="Arial"/>
              </a:rPr>
              <a:t>How do you prefer to communicate? </a:t>
            </a:r>
            <a:r>
              <a:rPr lang="en-US" sz="2700">
                <a:solidFill>
                  <a:srgbClr val="001217"/>
                </a:solidFill>
                <a:latin typeface="Arial"/>
                <a:ea typeface="Arial"/>
                <a:cs typeface="Arial"/>
                <a:sym typeface="Arial"/>
              </a:rPr>
              <a:t>How can we support you if you are feeling anxious or upset? </a:t>
            </a:r>
          </a:p>
          <a:p>
            <a:pPr algn="l">
              <a:lnSpc>
                <a:spcPts val="5436"/>
              </a:lnSpc>
            </a:pPr>
            <a:r>
              <a:rPr lang="en-US" sz="2703">
                <a:solidFill>
                  <a:srgbClr val="001217"/>
                </a:solidFill>
                <a:latin typeface="Arial"/>
                <a:ea typeface="Arial"/>
                <a:cs typeface="Arial"/>
                <a:sym typeface="Arial"/>
              </a:rPr>
              <a:t>(you could write“play music”or“talktome”for example)</a:t>
            </a:r>
          </a:p>
        </p:txBody>
      </p:sp>
      <p:sp>
        <p:nvSpPr>
          <p:cNvPr id="19" name="TextBox 19"/>
          <p:cNvSpPr txBox="1"/>
          <p:nvPr/>
        </p:nvSpPr>
        <p:spPr>
          <a:xfrm>
            <a:off x="1348283" y="6908078"/>
            <a:ext cx="8276149" cy="633522"/>
          </a:xfrm>
          <a:prstGeom prst="rect">
            <a:avLst/>
          </a:prstGeom>
        </p:spPr>
        <p:txBody>
          <a:bodyPr lIns="0" tIns="0" rIns="0" bIns="0" rtlCol="0" anchor="t">
            <a:spAutoFit/>
          </a:bodyPr>
          <a:lstStyle/>
          <a:p>
            <a:pPr algn="l">
              <a:lnSpc>
                <a:spcPts val="5436"/>
              </a:lnSpc>
            </a:pPr>
            <a:r>
              <a:rPr lang="en-US" sz="2703">
                <a:solidFill>
                  <a:srgbClr val="001217"/>
                </a:solidFill>
                <a:latin typeface="Arial"/>
                <a:ea typeface="Arial"/>
                <a:cs typeface="Arial"/>
                <a:sym typeface="Arial"/>
              </a:rPr>
              <a:t>How doyou reactto thefollowingsoundsand things?</a:t>
            </a:r>
          </a:p>
        </p:txBody>
      </p:sp>
    </p:spTree>
    <p:extLst>
      <p:ext uri="{BB962C8B-B14F-4D97-AF65-F5344CB8AC3E}">
        <p14:creationId xmlns:p14="http://schemas.microsoft.com/office/powerpoint/2010/main" val="4338514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127998" y="1929956"/>
            <a:ext cx="9160002" cy="6423660"/>
          </a:xfrm>
          <a:custGeom>
            <a:avLst/>
            <a:gdLst/>
            <a:ahLst/>
            <a:cxnLst/>
            <a:rect l="l" t="t" r="r" b="b"/>
            <a:pathLst>
              <a:path w="9160002" h="6423660">
                <a:moveTo>
                  <a:pt x="0" y="0"/>
                </a:moveTo>
                <a:lnTo>
                  <a:pt x="9160002" y="0"/>
                </a:lnTo>
                <a:lnTo>
                  <a:pt x="9160002" y="6423660"/>
                </a:lnTo>
                <a:lnTo>
                  <a:pt x="0" y="64236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297137" y="334213"/>
            <a:ext cx="1209423" cy="1312664"/>
          </a:xfrm>
          <a:custGeom>
            <a:avLst/>
            <a:gdLst/>
            <a:ahLst/>
            <a:cxnLst/>
            <a:rect l="l" t="t" r="r" b="b"/>
            <a:pathLst>
              <a:path w="1209423" h="1312664">
                <a:moveTo>
                  <a:pt x="0" y="0"/>
                </a:moveTo>
                <a:lnTo>
                  <a:pt x="1209423" y="0"/>
                </a:lnTo>
                <a:lnTo>
                  <a:pt x="1209423" y="1312664"/>
                </a:lnTo>
                <a:lnTo>
                  <a:pt x="0" y="1312664"/>
                </a:lnTo>
                <a:lnTo>
                  <a:pt x="0" y="0"/>
                </a:lnTo>
                <a:close/>
              </a:path>
            </a:pathLst>
          </a:custGeom>
          <a:blipFill>
            <a:blip r:embed="rId4"/>
            <a:stretch>
              <a:fillRect/>
            </a:stretch>
          </a:blipFill>
        </p:spPr>
        <p:txBody>
          <a:bodyPr/>
          <a:lstStyle/>
          <a:p>
            <a:endParaRPr lang="en-GB"/>
          </a:p>
        </p:txBody>
      </p:sp>
      <p:sp>
        <p:nvSpPr>
          <p:cNvPr id="4" name="Freeform 4"/>
          <p:cNvSpPr/>
          <p:nvPr/>
        </p:nvSpPr>
        <p:spPr>
          <a:xfrm>
            <a:off x="16404722" y="421238"/>
            <a:ext cx="1518647" cy="607462"/>
          </a:xfrm>
          <a:custGeom>
            <a:avLst/>
            <a:gdLst/>
            <a:ahLst/>
            <a:cxnLst/>
            <a:rect l="l" t="t" r="r" b="b"/>
            <a:pathLst>
              <a:path w="1518647" h="607462">
                <a:moveTo>
                  <a:pt x="0" y="0"/>
                </a:moveTo>
                <a:lnTo>
                  <a:pt x="1518647" y="0"/>
                </a:lnTo>
                <a:lnTo>
                  <a:pt x="1518647" y="607462"/>
                </a:lnTo>
                <a:lnTo>
                  <a:pt x="0" y="607462"/>
                </a:lnTo>
                <a:lnTo>
                  <a:pt x="0" y="0"/>
                </a:lnTo>
                <a:close/>
              </a:path>
            </a:pathLst>
          </a:custGeom>
          <a:blipFill>
            <a:blip r:embed="rId5"/>
            <a:stretch>
              <a:fillRect/>
            </a:stretch>
          </a:blipFill>
        </p:spPr>
        <p:txBody>
          <a:bodyPr/>
          <a:lstStyle/>
          <a:p>
            <a:endParaRPr lang="en-GB"/>
          </a:p>
        </p:txBody>
      </p:sp>
      <p:sp>
        <p:nvSpPr>
          <p:cNvPr id="5" name="TextBox 5"/>
          <p:cNvSpPr txBox="1"/>
          <p:nvPr/>
        </p:nvSpPr>
        <p:spPr>
          <a:xfrm>
            <a:off x="9913425" y="4083158"/>
            <a:ext cx="7761056" cy="1780161"/>
          </a:xfrm>
          <a:prstGeom prst="rect">
            <a:avLst/>
          </a:prstGeom>
        </p:spPr>
        <p:txBody>
          <a:bodyPr lIns="0" tIns="0" rIns="0" bIns="0" rtlCol="0" anchor="t">
            <a:spAutoFit/>
          </a:bodyPr>
          <a:lstStyle/>
          <a:p>
            <a:pPr algn="l">
              <a:lnSpc>
                <a:spcPts val="14414"/>
              </a:lnSpc>
            </a:pPr>
            <a:r>
              <a:rPr lang="en-US" sz="10295">
                <a:solidFill>
                  <a:srgbClr val="FFFFFF"/>
                </a:solidFill>
                <a:latin typeface="Arial"/>
                <a:ea typeface="Arial"/>
                <a:cs typeface="Arial"/>
                <a:sym typeface="Arial"/>
              </a:rPr>
              <a:t>THANK YOU</a:t>
            </a:r>
          </a:p>
        </p:txBody>
      </p:sp>
      <p:sp>
        <p:nvSpPr>
          <p:cNvPr id="6" name="TextBox 6"/>
          <p:cNvSpPr txBox="1"/>
          <p:nvPr/>
        </p:nvSpPr>
        <p:spPr>
          <a:xfrm>
            <a:off x="1644091" y="7751102"/>
            <a:ext cx="4617277" cy="634432"/>
          </a:xfrm>
          <a:prstGeom prst="rect">
            <a:avLst/>
          </a:prstGeom>
        </p:spPr>
        <p:txBody>
          <a:bodyPr lIns="0" tIns="0" rIns="0" bIns="0" rtlCol="0" anchor="t">
            <a:spAutoFit/>
          </a:bodyPr>
          <a:lstStyle/>
          <a:p>
            <a:pPr algn="l">
              <a:lnSpc>
                <a:spcPts val="5040"/>
              </a:lnSpc>
            </a:pPr>
            <a:r>
              <a:rPr lang="en-US" sz="3600">
                <a:solidFill>
                  <a:srgbClr val="000000"/>
                </a:solidFill>
                <a:latin typeface="Arial"/>
                <a:ea typeface="Arial"/>
                <a:cs typeface="Arial"/>
                <a:sym typeface="Arial"/>
              </a:rPr>
              <a:t>@ccsdentalhealthcare</a:t>
            </a:r>
          </a:p>
        </p:txBody>
      </p:sp>
      <p:sp>
        <p:nvSpPr>
          <p:cNvPr id="7" name="TextBox 7"/>
          <p:cNvSpPr txBox="1"/>
          <p:nvPr/>
        </p:nvSpPr>
        <p:spPr>
          <a:xfrm>
            <a:off x="1644091" y="2236703"/>
            <a:ext cx="6346650" cy="1939290"/>
          </a:xfrm>
          <a:prstGeom prst="rect">
            <a:avLst/>
          </a:prstGeom>
        </p:spPr>
        <p:txBody>
          <a:bodyPr lIns="0" tIns="0" rIns="0" bIns="0" rtlCol="0" anchor="t">
            <a:spAutoFit/>
          </a:bodyPr>
          <a:lstStyle/>
          <a:p>
            <a:pPr algn="l">
              <a:lnSpc>
                <a:spcPts val="5400"/>
              </a:lnSpc>
            </a:pPr>
            <a:r>
              <a:rPr lang="en-US" sz="3600">
                <a:solidFill>
                  <a:srgbClr val="000000"/>
                </a:solidFill>
                <a:latin typeface="Arial"/>
                <a:ea typeface="Arial"/>
                <a:cs typeface="Arial"/>
                <a:sym typeface="Arial"/>
              </a:rPr>
              <a:t>Email the Oral Health Team: </a:t>
            </a:r>
            <a:r>
              <a:rPr lang="en-US" sz="3600" u="sng">
                <a:solidFill>
                  <a:srgbClr val="007AC3"/>
                </a:solidFill>
                <a:latin typeface="Arial"/>
                <a:ea typeface="Arial"/>
                <a:cs typeface="Arial"/>
                <a:sym typeface="Arial"/>
              </a:rPr>
              <a:t>ccs.oralhealth.suffolk@nhs.net</a:t>
            </a:r>
          </a:p>
          <a:p>
            <a:pPr algn="l">
              <a:lnSpc>
                <a:spcPts val="3600"/>
              </a:lnSpc>
            </a:pPr>
            <a:r>
              <a:rPr lang="en-US" sz="3600">
                <a:solidFill>
                  <a:srgbClr val="000000"/>
                </a:solidFill>
                <a:latin typeface="Arial"/>
                <a:ea typeface="Arial"/>
                <a:cs typeface="Arial"/>
                <a:sym typeface="Arial"/>
              </a:rPr>
              <a:t>Nicola.rice7@nhs.net</a:t>
            </a:r>
          </a:p>
        </p:txBody>
      </p:sp>
      <p:sp>
        <p:nvSpPr>
          <p:cNvPr id="8" name="TextBox 8"/>
          <p:cNvSpPr txBox="1"/>
          <p:nvPr/>
        </p:nvSpPr>
        <p:spPr>
          <a:xfrm>
            <a:off x="3413855" y="4984813"/>
            <a:ext cx="129773" cy="663535"/>
          </a:xfrm>
          <a:prstGeom prst="rect">
            <a:avLst/>
          </a:prstGeom>
        </p:spPr>
        <p:txBody>
          <a:bodyPr lIns="0" tIns="0" rIns="0" bIns="0" rtlCol="0" anchor="t">
            <a:spAutoFit/>
          </a:bodyPr>
          <a:lstStyle/>
          <a:p>
            <a:pPr algn="l">
              <a:lnSpc>
                <a:spcPts val="5390"/>
              </a:lnSpc>
            </a:pPr>
            <a:r>
              <a:rPr lang="en-US" sz="3603">
                <a:solidFill>
                  <a:srgbClr val="000000"/>
                </a:solidFill>
                <a:latin typeface="Arial"/>
                <a:ea typeface="Arial"/>
                <a:cs typeface="Arial"/>
                <a:sym typeface="Arial"/>
              </a:rPr>
              <a:t> </a:t>
            </a:r>
          </a:p>
        </p:txBody>
      </p:sp>
      <p:sp>
        <p:nvSpPr>
          <p:cNvPr id="9" name="TextBox 9"/>
          <p:cNvSpPr txBox="1"/>
          <p:nvPr/>
        </p:nvSpPr>
        <p:spPr>
          <a:xfrm>
            <a:off x="1644091" y="5617757"/>
            <a:ext cx="6840798" cy="663007"/>
          </a:xfrm>
          <a:prstGeom prst="rect">
            <a:avLst/>
          </a:prstGeom>
        </p:spPr>
        <p:txBody>
          <a:bodyPr lIns="0" tIns="0" rIns="0" bIns="0" rtlCol="0" anchor="t">
            <a:spAutoFit/>
          </a:bodyPr>
          <a:lstStyle/>
          <a:p>
            <a:pPr algn="l">
              <a:lnSpc>
                <a:spcPts val="5385"/>
              </a:lnSpc>
            </a:pPr>
            <a:r>
              <a:rPr lang="en-US" sz="3600">
                <a:solidFill>
                  <a:srgbClr val="000000"/>
                </a:solidFill>
                <a:latin typeface="Arial"/>
                <a:ea typeface="Arial"/>
                <a:cs typeface="Arial"/>
                <a:sym typeface="Arial"/>
              </a:rPr>
              <a:t>www.dentalhealthcareeoe.nhs.uk</a:t>
            </a:r>
          </a:p>
        </p:txBody>
      </p:sp>
      <p:sp>
        <p:nvSpPr>
          <p:cNvPr id="10" name="TextBox 10"/>
          <p:cNvSpPr txBox="1"/>
          <p:nvPr/>
        </p:nvSpPr>
        <p:spPr>
          <a:xfrm>
            <a:off x="1644091" y="5013388"/>
            <a:ext cx="1805154" cy="634960"/>
          </a:xfrm>
          <a:prstGeom prst="rect">
            <a:avLst/>
          </a:prstGeom>
        </p:spPr>
        <p:txBody>
          <a:bodyPr lIns="0" tIns="0" rIns="0" bIns="0" rtlCol="0" anchor="t">
            <a:spAutoFit/>
          </a:bodyPr>
          <a:lstStyle/>
          <a:p>
            <a:pPr algn="l">
              <a:lnSpc>
                <a:spcPts val="5045"/>
              </a:lnSpc>
            </a:pPr>
            <a:r>
              <a:rPr lang="en-US" sz="3603">
                <a:solidFill>
                  <a:srgbClr val="000000"/>
                </a:solidFill>
                <a:latin typeface="Arial"/>
                <a:ea typeface="Arial"/>
                <a:cs typeface="Arial"/>
                <a:sym typeface="Arial"/>
              </a:rPr>
              <a:t>Website:</a:t>
            </a:r>
          </a:p>
        </p:txBody>
      </p:sp>
      <p:sp>
        <p:nvSpPr>
          <p:cNvPr id="11" name="TextBox 11"/>
          <p:cNvSpPr txBox="1"/>
          <p:nvPr/>
        </p:nvSpPr>
        <p:spPr>
          <a:xfrm>
            <a:off x="1644091" y="7066788"/>
            <a:ext cx="2174872" cy="634960"/>
          </a:xfrm>
          <a:prstGeom prst="rect">
            <a:avLst/>
          </a:prstGeom>
        </p:spPr>
        <p:txBody>
          <a:bodyPr lIns="0" tIns="0" rIns="0" bIns="0" rtlCol="0" anchor="t">
            <a:spAutoFit/>
          </a:bodyPr>
          <a:lstStyle/>
          <a:p>
            <a:pPr algn="l">
              <a:lnSpc>
                <a:spcPts val="5045"/>
              </a:lnSpc>
            </a:pPr>
            <a:r>
              <a:rPr lang="en-US" sz="3603">
                <a:solidFill>
                  <a:srgbClr val="000000"/>
                </a:solidFill>
                <a:latin typeface="Arial"/>
                <a:ea typeface="Arial"/>
                <a:cs typeface="Arial"/>
                <a:sym typeface="Arial"/>
              </a:rPr>
              <a:t>Facebook:</a:t>
            </a:r>
          </a:p>
        </p:txBody>
      </p:sp>
    </p:spTree>
    <p:extLst>
      <p:ext uri="{BB962C8B-B14F-4D97-AF65-F5344CB8AC3E}">
        <p14:creationId xmlns:p14="http://schemas.microsoft.com/office/powerpoint/2010/main" val="7859048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2F2D882-BC44-45DB-BBE3-D859AC8E1E63}"/>
              </a:ext>
            </a:extLst>
          </p:cNvPr>
          <p:cNvSpPr>
            <a:spLocks noGrp="1"/>
          </p:cNvSpPr>
          <p:nvPr>
            <p:ph type="ctrTitle"/>
          </p:nvPr>
        </p:nvSpPr>
        <p:spPr/>
        <p:txBody>
          <a:bodyP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sz="8000"/>
              <a:t>Care Homes in Suffolk</a:t>
            </a:r>
          </a:p>
        </p:txBody>
      </p:sp>
    </p:spTree>
    <p:extLst>
      <p:ext uri="{BB962C8B-B14F-4D97-AF65-F5344CB8AC3E}">
        <p14:creationId xmlns:p14="http://schemas.microsoft.com/office/powerpoint/2010/main" val="1165282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B18C3-A093-54C7-54EE-DAC7549943AE}"/>
              </a:ext>
            </a:extLst>
          </p:cNvPr>
          <p:cNvSpPr>
            <a:spLocks noGrp="1"/>
          </p:cNvSpPr>
          <p:nvPr>
            <p:ph type="title"/>
          </p:nvPr>
        </p:nvSpPr>
        <p:spPr>
          <a:xfrm>
            <a:off x="551985" y="541735"/>
            <a:ext cx="14238515" cy="821531"/>
          </a:xfrm>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a:t>Current and future situation – Suffolk (</a:t>
            </a:r>
            <a:r>
              <a:rPr lang="en-US" err="1"/>
              <a:t>exc</a:t>
            </a:r>
            <a:r>
              <a:rPr lang="en-US"/>
              <a:t> Waveney) </a:t>
            </a:r>
          </a:p>
        </p:txBody>
      </p:sp>
      <p:sp>
        <p:nvSpPr>
          <p:cNvPr id="3" name="Content Placeholder 2">
            <a:extLst>
              <a:ext uri="{FF2B5EF4-FFF2-40B4-BE49-F238E27FC236}">
                <a16:creationId xmlns:a16="http://schemas.microsoft.com/office/drawing/2014/main" id="{29F93122-9ECC-6BDE-4623-6BB6E0070D77}"/>
              </a:ext>
            </a:extLst>
          </p:cNvPr>
          <p:cNvSpPr>
            <a:spLocks noGrp="1"/>
          </p:cNvSpPr>
          <p:nvPr>
            <p:ph idx="1"/>
          </p:nvPr>
        </p:nvSpPr>
        <p:spPr>
          <a:xfrm>
            <a:off x="558477" y="2171700"/>
            <a:ext cx="17171046" cy="7162800"/>
          </a:xfrm>
        </p:spPr>
        <p:txBody>
          <a:bodyPr vert="horz" lIns="137160" tIns="68580" rIns="137160" bIns="68580" rtlCol="0" anchor="t">
            <a:normAutofit fontScale="85000" lnSpcReduction="10000"/>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nSpc>
                <a:spcPct val="150000"/>
              </a:lnSpc>
            </a:pPr>
            <a:r>
              <a:rPr lang="en-US" sz="2400"/>
              <a:t>ICBs across the country are in the process of a restructure and from 1 April 2026, Suffolk and Norfolk ICB will formed. Suffolk and North East Essex will lose the Essex part, Norfolk and Waveney will gain the rest of Suffolk. </a:t>
            </a:r>
          </a:p>
          <a:p>
            <a:pPr>
              <a:lnSpc>
                <a:spcPct val="150000"/>
              </a:lnSpc>
            </a:pPr>
            <a:r>
              <a:rPr lang="en-US" sz="2400"/>
              <a:t>Patients who require a domiciliary visit can be referred to Cambridge Community Services via their online portal (link on next slide)</a:t>
            </a:r>
            <a:endParaRPr lang="en-GB" sz="2400">
              <a:cs typeface="Arial"/>
            </a:endParaRPr>
          </a:p>
          <a:p>
            <a:pPr>
              <a:lnSpc>
                <a:spcPct val="150000"/>
              </a:lnSpc>
            </a:pPr>
            <a:r>
              <a:rPr lang="en-GB" sz="2400"/>
              <a:t>Patients who are able to attend a specialist setting can be referred via the same link but will be seen at premises in Bury St Edmunds or Ipswich.</a:t>
            </a:r>
          </a:p>
          <a:p>
            <a:pPr>
              <a:lnSpc>
                <a:spcPct val="150000"/>
              </a:lnSpc>
            </a:pPr>
            <a:r>
              <a:rPr lang="en-GB" sz="2400"/>
              <a:t>The specialist settings are designed to make patients with additional needs feel comfortable. There are wheelchair tippers, wider corridors, longer appointment times and a quiet environment.</a:t>
            </a:r>
          </a:p>
          <a:p>
            <a:pPr>
              <a:lnSpc>
                <a:spcPct val="150000"/>
              </a:lnSpc>
            </a:pPr>
            <a:r>
              <a:rPr lang="en-GB" sz="2400"/>
              <a:t>Staff are specially trained to work with people with additional needs </a:t>
            </a:r>
            <a:r>
              <a:rPr lang="en-GB" sz="2400" err="1"/>
              <a:t>eg</a:t>
            </a:r>
            <a:r>
              <a:rPr lang="en-GB" sz="2400"/>
              <a:t> dementia, learning disabilities and autism.</a:t>
            </a:r>
          </a:p>
          <a:p>
            <a:pPr>
              <a:lnSpc>
                <a:spcPct val="150000"/>
              </a:lnSpc>
            </a:pPr>
            <a:r>
              <a:rPr lang="en-GB" sz="2400"/>
              <a:t>Patients can also be seen in the care home.</a:t>
            </a:r>
            <a:endParaRPr lang="en-GB" sz="2400">
              <a:cs typeface="Arial"/>
            </a:endParaRPr>
          </a:p>
          <a:p>
            <a:pPr>
              <a:lnSpc>
                <a:spcPct val="150000"/>
              </a:lnSpc>
            </a:pPr>
            <a:r>
              <a:rPr lang="en-GB" sz="2400"/>
              <a:t>Historically, there was limited provision for these patients to be seen. We secured additional resource from 1</a:t>
            </a:r>
            <a:r>
              <a:rPr lang="en-GB" sz="2400" baseline="30000"/>
              <a:t>st</a:t>
            </a:r>
            <a:r>
              <a:rPr lang="en-GB" sz="2400"/>
              <a:t> January 2025.</a:t>
            </a:r>
          </a:p>
          <a:p>
            <a:pPr>
              <a:lnSpc>
                <a:spcPct val="150000"/>
              </a:lnSpc>
            </a:pPr>
            <a:r>
              <a:rPr lang="en-GB" sz="2400"/>
              <a:t>Once seen, patients are assessed using a BDA Case Mix Score. Previously the threshold for retention within the community service is 10. This was lowered to 7 from 1</a:t>
            </a:r>
            <a:r>
              <a:rPr lang="en-GB" sz="2400" baseline="30000"/>
              <a:t>st</a:t>
            </a:r>
            <a:r>
              <a:rPr lang="en-GB" sz="2400"/>
              <a:t> Janu</a:t>
            </a:r>
            <a:r>
              <a:rPr lang="en-US" sz="2400" err="1"/>
              <a:t>ary</a:t>
            </a:r>
            <a:r>
              <a:rPr lang="en-US" sz="2400"/>
              <a:t> 2025. Patients below 7 will be referred to a High Street dental provider.</a:t>
            </a:r>
          </a:p>
          <a:p>
            <a:pPr>
              <a:lnSpc>
                <a:spcPct val="150000"/>
              </a:lnSpc>
            </a:pPr>
            <a:r>
              <a:rPr lang="en-US" sz="2400"/>
              <a:t>We have a number of High Street Dental providers across Suffolk and North East Essex who provide our Dental Priority Access and </a:t>
            </a:r>
            <a:r>
              <a:rPr lang="en-US" sz="2400" err="1"/>
              <a:t>Stabilisation</a:t>
            </a:r>
            <a:r>
              <a:rPr lang="en-US" sz="2400"/>
              <a:t> service. They will all be linked to individual care homes and have made reasonable adjustments for patients with dementia, autism or a learning disability. If you are unsure if your home is linked to a dental provider, please contact the SNEE dental team at </a:t>
            </a:r>
            <a:r>
              <a:rPr lang="en-US" sz="2400">
                <a:hlinkClick r:id="rId2"/>
              </a:rPr>
              <a:t>dental@snee.nhs.uk</a:t>
            </a:r>
            <a:r>
              <a:rPr lang="en-US" sz="2400"/>
              <a:t> </a:t>
            </a:r>
            <a:endParaRPr lang="en-US" sz="2400">
              <a:cs typeface="Arial"/>
            </a:endParaRPr>
          </a:p>
        </p:txBody>
      </p:sp>
    </p:spTree>
    <p:extLst>
      <p:ext uri="{BB962C8B-B14F-4D97-AF65-F5344CB8AC3E}">
        <p14:creationId xmlns:p14="http://schemas.microsoft.com/office/powerpoint/2010/main" val="2111940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72EC5-2A6C-B532-54EB-B29CC7419D0C}"/>
              </a:ext>
            </a:extLst>
          </p:cNvPr>
          <p:cNvSpPr>
            <a:spLocks noGrp="1"/>
          </p:cNvSpPr>
          <p:nvPr>
            <p:ph type="title"/>
          </p:nvPr>
        </p:nvSpPr>
        <p:spPr/>
        <p:txBody>
          <a:bodyPr/>
          <a:lstStyle/>
          <a:p>
            <a:r>
              <a:rPr lang="en-US"/>
              <a:t>Skills for Care provider update</a:t>
            </a:r>
            <a:endParaRPr lang="en-GB"/>
          </a:p>
        </p:txBody>
      </p:sp>
      <p:sp>
        <p:nvSpPr>
          <p:cNvPr id="3" name="Text Placeholder 2">
            <a:extLst>
              <a:ext uri="{FF2B5EF4-FFF2-40B4-BE49-F238E27FC236}">
                <a16:creationId xmlns:a16="http://schemas.microsoft.com/office/drawing/2014/main" id="{C1B4322D-985E-9E1F-80DC-925005FB8B92}"/>
              </a:ext>
            </a:extLst>
          </p:cNvPr>
          <p:cNvSpPr>
            <a:spLocks noGrp="1"/>
          </p:cNvSpPr>
          <p:nvPr>
            <p:ph type="body" sz="quarter" idx="10"/>
          </p:nvPr>
        </p:nvSpPr>
        <p:spPr>
          <a:xfrm>
            <a:off x="648428" y="6414035"/>
            <a:ext cx="12565856" cy="939971"/>
          </a:xfrm>
        </p:spPr>
        <p:txBody>
          <a:bodyPr/>
          <a:lstStyle/>
          <a:p>
            <a:r>
              <a:rPr lang="en-US"/>
              <a:t>helen.jackson@skillsforcare.org.uk</a:t>
            </a:r>
            <a:endParaRPr lang="en-GB"/>
          </a:p>
        </p:txBody>
      </p:sp>
    </p:spTree>
    <p:extLst>
      <p:ext uri="{BB962C8B-B14F-4D97-AF65-F5344CB8AC3E}">
        <p14:creationId xmlns:p14="http://schemas.microsoft.com/office/powerpoint/2010/main" val="33325049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685A32-5CD2-D0AA-965C-9E4AC70CB8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85F3C6-4A00-AD28-94BA-EF0076429842}"/>
              </a:ext>
            </a:extLst>
          </p:cNvPr>
          <p:cNvSpPr>
            <a:spLocks noGrp="1"/>
          </p:cNvSpPr>
          <p:nvPr>
            <p:ph type="title"/>
          </p:nvPr>
        </p:nvSpPr>
        <p:spPr>
          <a:xfrm>
            <a:off x="522513" y="1021557"/>
            <a:ext cx="14746623" cy="1245912"/>
          </a:xfrm>
        </p:spPr>
        <p:txBody>
          <a:bodyP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sz="3750"/>
              <a:t>Waveney - Support for Care Homes now and in the future </a:t>
            </a:r>
            <a:r>
              <a:rPr lang="en-US" sz="3750"/>
              <a:t> (Location- Lowestoft) </a:t>
            </a:r>
          </a:p>
        </p:txBody>
      </p:sp>
      <p:sp>
        <p:nvSpPr>
          <p:cNvPr id="3" name="Content Placeholder 2">
            <a:extLst>
              <a:ext uri="{FF2B5EF4-FFF2-40B4-BE49-F238E27FC236}">
                <a16:creationId xmlns:a16="http://schemas.microsoft.com/office/drawing/2014/main" id="{9F97B39B-2130-3F90-59AD-A2556BEA0A77}"/>
              </a:ext>
            </a:extLst>
          </p:cNvPr>
          <p:cNvSpPr>
            <a:spLocks noGrp="1"/>
          </p:cNvSpPr>
          <p:nvPr>
            <p:ph idx="1"/>
          </p:nvPr>
        </p:nvSpPr>
        <p:spPr>
          <a:xfrm>
            <a:off x="594441" y="2509515"/>
            <a:ext cx="17171046" cy="6997974"/>
          </a:xfrm>
        </p:spPr>
        <p:txBody>
          <a:bodyPr vert="horz" lIns="137160" tIns="68580" rIns="137160" bIns="68580" rtlCol="0" anchor="t">
            <a:normAutofit lnSpcReduction="10000"/>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indent="0">
              <a:buNone/>
            </a:pPr>
            <a:r>
              <a:rPr lang="en-GB" sz="2550"/>
              <a:t>AIM: Expansion of Domiciliary services in Care homes and for Residents who are unable to access oral healthcare services in the primary care in Norfolk and Waveney. </a:t>
            </a:r>
          </a:p>
          <a:p>
            <a:pPr marL="0" indent="0">
              <a:buNone/>
            </a:pPr>
            <a:r>
              <a:rPr lang="en-GB" sz="2550"/>
              <a:t>We have currently 1 Community dental service in Waveney which runs from </a:t>
            </a:r>
            <a:r>
              <a:rPr lang="en-GB" sz="2550" err="1"/>
              <a:t>Whapload</a:t>
            </a:r>
            <a:r>
              <a:rPr lang="en-GB" sz="2550"/>
              <a:t> Road, Lowestoft.</a:t>
            </a:r>
          </a:p>
          <a:p>
            <a:pPr marL="0" indent="0">
              <a:buNone/>
            </a:pPr>
            <a:r>
              <a:rPr lang="en-GB"/>
              <a:t>The Community Dental Service (CDS) delivers </a:t>
            </a:r>
            <a:r>
              <a:rPr lang="en-GB" b="1"/>
              <a:t>oral health education</a:t>
            </a:r>
            <a:r>
              <a:rPr lang="en-GB"/>
              <a:t> and </a:t>
            </a:r>
            <a:r>
              <a:rPr lang="en-GB" b="1"/>
              <a:t>preventative care programs</a:t>
            </a:r>
            <a:r>
              <a:rPr lang="en-GB"/>
              <a:t> directly to care homes.</a:t>
            </a:r>
          </a:p>
          <a:p>
            <a:pPr marL="0" indent="0">
              <a:buNone/>
            </a:pPr>
            <a:endParaRPr lang="en-GB"/>
          </a:p>
          <a:p>
            <a:pPr marL="0" indent="0">
              <a:buNone/>
            </a:pPr>
            <a:r>
              <a:rPr lang="en-GB"/>
              <a:t>We are currently in the planning and scoping phase and are seeking your feedback to help us shape the service.</a:t>
            </a:r>
          </a:p>
          <a:p>
            <a:pPr marL="0" indent="0">
              <a:buNone/>
            </a:pPr>
            <a:r>
              <a:rPr lang="en-GB"/>
              <a:t>The project will be built on the following data:</a:t>
            </a:r>
          </a:p>
          <a:p>
            <a:r>
              <a:rPr lang="en-GB"/>
              <a:t>Total Care Homes(NW): 588</a:t>
            </a:r>
          </a:p>
          <a:p>
            <a:r>
              <a:rPr lang="en-GB"/>
              <a:t>Total Care Home Beds(NW): 11,291</a:t>
            </a:r>
          </a:p>
          <a:p>
            <a:pPr marL="0" indent="0">
              <a:buNone/>
            </a:pPr>
            <a:r>
              <a:rPr lang="en-GB"/>
              <a:t>We need your input on the following key areas:</a:t>
            </a:r>
          </a:p>
          <a:p>
            <a:r>
              <a:rPr lang="en-GB"/>
              <a:t>What should this service look like?</a:t>
            </a:r>
          </a:p>
          <a:p>
            <a:r>
              <a:rPr lang="en-GB"/>
              <a:t>What specific features and support should it include?</a:t>
            </a:r>
          </a:p>
          <a:p>
            <a:r>
              <a:rPr lang="en-GB"/>
              <a:t>How can we best collaborate with you to make it successful?</a:t>
            </a:r>
          </a:p>
          <a:p>
            <a:pPr marL="0" indent="0">
              <a:buNone/>
            </a:pPr>
            <a:r>
              <a:rPr lang="en-GB"/>
              <a:t>NEXT STEPS- set up a working group to review the current service and scope for the future</a:t>
            </a:r>
          </a:p>
          <a:p>
            <a:endParaRPr lang="en-US">
              <a:cs typeface="Arial"/>
            </a:endParaRPr>
          </a:p>
        </p:txBody>
      </p:sp>
    </p:spTree>
    <p:extLst>
      <p:ext uri="{BB962C8B-B14F-4D97-AF65-F5344CB8AC3E}">
        <p14:creationId xmlns:p14="http://schemas.microsoft.com/office/powerpoint/2010/main" val="2787358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B18C3-A093-54C7-54EE-DAC7549943AE}"/>
              </a:ext>
            </a:extLst>
          </p:cNvPr>
          <p:cNvSpPr>
            <a:spLocks noGrp="1"/>
          </p:cNvSpPr>
          <p:nvPr>
            <p:ph type="title"/>
          </p:nvPr>
        </p:nvSpPr>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a:t>Contacts	</a:t>
            </a:r>
          </a:p>
        </p:txBody>
      </p:sp>
      <p:sp>
        <p:nvSpPr>
          <p:cNvPr id="3" name="Content Placeholder 2">
            <a:extLst>
              <a:ext uri="{FF2B5EF4-FFF2-40B4-BE49-F238E27FC236}">
                <a16:creationId xmlns:a16="http://schemas.microsoft.com/office/drawing/2014/main" id="{29F93122-9ECC-6BDE-4623-6BB6E0070D77}"/>
              </a:ext>
            </a:extLst>
          </p:cNvPr>
          <p:cNvSpPr>
            <a:spLocks noGrp="1"/>
          </p:cNvSpPr>
          <p:nvPr>
            <p:ph idx="1"/>
          </p:nvPr>
        </p:nvSpPr>
        <p:spPr>
          <a:xfrm>
            <a:off x="551985" y="2628900"/>
            <a:ext cx="17102466" cy="6636543"/>
          </a:xfrm>
        </p:spPr>
        <p:txBody>
          <a:bodyPr vert="horz" lIns="137160" tIns="68580" rIns="137160" bIns="68580" rtlCol="0" anchor="t">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indent="0">
              <a:buNone/>
            </a:pPr>
            <a:r>
              <a:rPr lang="en-GB"/>
              <a:t>Suffolk and North East Essex Dental Team </a:t>
            </a:r>
            <a:endParaRPr lang="en-US"/>
          </a:p>
          <a:p>
            <a:pPr marL="0" indent="0">
              <a:buNone/>
            </a:pPr>
            <a:r>
              <a:rPr lang="en-GB">
                <a:hlinkClick r:id="rId2"/>
              </a:rPr>
              <a:t>dental@snee.nhs.uk</a:t>
            </a:r>
            <a:r>
              <a:rPr lang="en-GB"/>
              <a:t> </a:t>
            </a:r>
            <a:endParaRPr lang="en-US">
              <a:cs typeface="Arial"/>
            </a:endParaRPr>
          </a:p>
          <a:p>
            <a:pPr marL="0" indent="0">
              <a:buNone/>
            </a:pPr>
            <a:endParaRPr lang="en-GB"/>
          </a:p>
          <a:p>
            <a:pPr marL="0" indent="0">
              <a:buNone/>
            </a:pPr>
            <a:r>
              <a:rPr lang="en-GB"/>
              <a:t>Suffolk referrals to Community Dental Services </a:t>
            </a:r>
          </a:p>
          <a:p>
            <a:pPr marL="0" indent="0">
              <a:buNone/>
            </a:pPr>
            <a:r>
              <a:rPr lang="en-GB">
                <a:hlinkClick r:id="rId3"/>
              </a:rPr>
              <a:t>portal.dentalhealthcareeoe.nhs.uk/dentalreferral/nongdpreferral</a:t>
            </a:r>
            <a:endParaRPr lang="en-GB">
              <a:cs typeface="Arial" panose="020B0604020202020204"/>
            </a:endParaRPr>
          </a:p>
          <a:p>
            <a:pPr marL="0" indent="0">
              <a:buNone/>
            </a:pPr>
            <a:endParaRPr lang="en-GB">
              <a:cs typeface="Arial" panose="020B0604020202020204"/>
            </a:endParaRPr>
          </a:p>
          <a:p>
            <a:pPr marL="0" indent="0">
              <a:buNone/>
            </a:pPr>
            <a:endParaRPr lang="en-GB">
              <a:cs typeface="Arial" panose="020B0604020202020204"/>
            </a:endParaRPr>
          </a:p>
          <a:p>
            <a:pPr marL="0" indent="0">
              <a:buNone/>
            </a:pPr>
            <a:r>
              <a:rPr lang="en-GB"/>
              <a:t>Norfolk and Waveney Dental Commissioning Team </a:t>
            </a:r>
            <a:endParaRPr lang="en-GB">
              <a:cs typeface="Arial"/>
            </a:endParaRPr>
          </a:p>
          <a:p>
            <a:pPr marL="0" indent="0">
              <a:buNone/>
            </a:pPr>
            <a:r>
              <a:rPr lang="en-GB">
                <a:hlinkClick r:id="rId4"/>
              </a:rPr>
              <a:t>nwicb.dentalnorfolkandwaveney@nhs.net</a:t>
            </a:r>
            <a:endParaRPr lang="en-GB"/>
          </a:p>
          <a:p>
            <a:pPr marL="0" indent="0">
              <a:buNone/>
            </a:pPr>
            <a:endParaRPr lang="en-GB"/>
          </a:p>
          <a:p>
            <a:pPr marL="0" indent="0">
              <a:buNone/>
            </a:pPr>
            <a:r>
              <a:rPr lang="en-GB"/>
              <a:t>Community Dental Services</a:t>
            </a:r>
          </a:p>
          <a:p>
            <a:pPr marL="0" indent="0">
              <a:buNone/>
            </a:pPr>
            <a:r>
              <a:rPr lang="en-GB" u="sng">
                <a:hlinkClick r:id="rId5"/>
              </a:rPr>
              <a:t>Norfolk &amp; Waveney - Community Dental Services</a:t>
            </a:r>
            <a:endParaRPr lang="en-GB"/>
          </a:p>
        </p:txBody>
      </p:sp>
    </p:spTree>
    <p:extLst>
      <p:ext uri="{BB962C8B-B14F-4D97-AF65-F5344CB8AC3E}">
        <p14:creationId xmlns:p14="http://schemas.microsoft.com/office/powerpoint/2010/main" val="24529091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343EFE-7619-C549-CE34-E9C80EBC38A8}"/>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737BE495-91AA-DE2B-E3C1-7D02E81D59A8}"/>
              </a:ext>
            </a:extLst>
          </p:cNvPr>
          <p:cNvGrpSpPr/>
          <p:nvPr/>
        </p:nvGrpSpPr>
        <p:grpSpPr>
          <a:xfrm>
            <a:off x="16042" y="481003"/>
            <a:ext cx="18288000" cy="10287000"/>
            <a:chOff x="0" y="0"/>
            <a:chExt cx="24384000" cy="13716000"/>
          </a:xfrm>
        </p:grpSpPr>
        <p:sp>
          <p:nvSpPr>
            <p:cNvPr id="3" name="Freeform 3">
              <a:extLst>
                <a:ext uri="{FF2B5EF4-FFF2-40B4-BE49-F238E27FC236}">
                  <a16:creationId xmlns:a16="http://schemas.microsoft.com/office/drawing/2014/main" id="{B6862B7F-120E-8E8C-4599-F6B51C1B66F8}"/>
                </a:ext>
              </a:extLst>
            </p:cNvPr>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solidFill>
          </p:spPr>
          <p:txBody>
            <a:bodyPr/>
            <a:lstStyle/>
            <a:p>
              <a:endParaRPr lang="en-GB"/>
            </a:p>
          </p:txBody>
        </p:sp>
      </p:grpSp>
      <p:grpSp>
        <p:nvGrpSpPr>
          <p:cNvPr id="4" name="Group 4">
            <a:extLst>
              <a:ext uri="{FF2B5EF4-FFF2-40B4-BE49-F238E27FC236}">
                <a16:creationId xmlns:a16="http://schemas.microsoft.com/office/drawing/2014/main" id="{BE84B492-4E13-C59D-9D9A-5F34B2E0FBB3}"/>
              </a:ext>
            </a:extLst>
          </p:cNvPr>
          <p:cNvGrpSpPr/>
          <p:nvPr/>
        </p:nvGrpSpPr>
        <p:grpSpPr>
          <a:xfrm>
            <a:off x="-750808" y="3768202"/>
            <a:ext cx="19789615" cy="4397951"/>
            <a:chOff x="0" y="0"/>
            <a:chExt cx="26386154" cy="3667463"/>
          </a:xfrm>
        </p:grpSpPr>
        <p:sp>
          <p:nvSpPr>
            <p:cNvPr id="5" name="Freeform 5">
              <a:extLst>
                <a:ext uri="{FF2B5EF4-FFF2-40B4-BE49-F238E27FC236}">
                  <a16:creationId xmlns:a16="http://schemas.microsoft.com/office/drawing/2014/main" id="{01356FA6-5FAC-2DBE-7B86-4DA3FD8C3978}"/>
                </a:ext>
              </a:extLst>
            </p:cNvPr>
            <p:cNvSpPr/>
            <p:nvPr/>
          </p:nvSpPr>
          <p:spPr>
            <a:xfrm>
              <a:off x="0" y="0"/>
              <a:ext cx="26385918" cy="3667506"/>
            </a:xfrm>
            <a:custGeom>
              <a:avLst/>
              <a:gdLst/>
              <a:ahLst/>
              <a:cxnLst/>
              <a:rect l="l" t="t" r="r" b="b"/>
              <a:pathLst>
                <a:path w="26385918" h="3667506">
                  <a:moveTo>
                    <a:pt x="0" y="0"/>
                  </a:moveTo>
                  <a:lnTo>
                    <a:pt x="26385918" y="0"/>
                  </a:lnTo>
                  <a:lnTo>
                    <a:pt x="26385918" y="3667506"/>
                  </a:lnTo>
                  <a:lnTo>
                    <a:pt x="0" y="3667506"/>
                  </a:lnTo>
                  <a:close/>
                </a:path>
              </a:pathLst>
            </a:custGeom>
            <a:solidFill>
              <a:srgbClr val="65C8C7"/>
            </a:solidFill>
          </p:spPr>
          <p:txBody>
            <a:bodyPr/>
            <a:lstStyle/>
            <a:p>
              <a:endParaRPr lang="en-GB"/>
            </a:p>
          </p:txBody>
        </p:sp>
      </p:grpSp>
      <p:sp>
        <p:nvSpPr>
          <p:cNvPr id="6" name="TextBox 6">
            <a:extLst>
              <a:ext uri="{FF2B5EF4-FFF2-40B4-BE49-F238E27FC236}">
                <a16:creationId xmlns:a16="http://schemas.microsoft.com/office/drawing/2014/main" id="{6395EF02-7D07-6F33-BB7A-477A27721B0C}"/>
              </a:ext>
            </a:extLst>
          </p:cNvPr>
          <p:cNvSpPr txBox="1"/>
          <p:nvPr/>
        </p:nvSpPr>
        <p:spPr>
          <a:xfrm>
            <a:off x="-373465" y="4159610"/>
            <a:ext cx="19034752" cy="5214504"/>
          </a:xfrm>
          <a:prstGeom prst="rect">
            <a:avLst/>
          </a:prstGeom>
        </p:spPr>
        <p:txBody>
          <a:bodyPr wrap="square" lIns="0" tIns="0" rIns="0" bIns="0" rtlCol="0" anchor="t">
            <a:spAutoFit/>
          </a:bodyPr>
          <a:lstStyle/>
          <a:p>
            <a:pPr algn="ctr"/>
            <a:r>
              <a:rPr lang="en-US" sz="8000" b="1">
                <a:solidFill>
                  <a:srgbClr val="58595B"/>
                </a:solidFill>
                <a:latin typeface="Calibri (MS) Bold"/>
                <a:ea typeface="Calibri (MS) Bold"/>
                <a:cs typeface="Calibri (MS) Bold"/>
                <a:sym typeface="Calibri (MS) Bold"/>
              </a:rPr>
              <a:t>Mark Tattum-Smith</a:t>
            </a:r>
          </a:p>
          <a:p>
            <a:pPr algn="ctr"/>
            <a:r>
              <a:rPr lang="en-US" sz="8000" b="1">
                <a:solidFill>
                  <a:srgbClr val="58595B"/>
                </a:solidFill>
                <a:latin typeface="Calibri (MS) Bold"/>
                <a:ea typeface="Calibri (MS) Bold"/>
                <a:cs typeface="Calibri (MS) Bold"/>
                <a:sym typeface="Calibri (MS) Bold"/>
              </a:rPr>
              <a:t>Project Lead for Reverie</a:t>
            </a:r>
          </a:p>
          <a:p>
            <a:pPr algn="ctr"/>
            <a:r>
              <a:rPr lang="en-US" sz="8000" b="1">
                <a:solidFill>
                  <a:srgbClr val="58595B"/>
                </a:solidFill>
                <a:latin typeface="Calibri (MS) Bold"/>
                <a:ea typeface="Calibri (MS) Bold"/>
                <a:cs typeface="Calibri (MS) Bold"/>
                <a:sym typeface="Calibri (MS) Bold"/>
              </a:rPr>
              <a:t>Suffolk County Council</a:t>
            </a:r>
          </a:p>
          <a:p>
            <a:pPr algn="ctr">
              <a:lnSpc>
                <a:spcPts val="12960"/>
              </a:lnSpc>
            </a:pPr>
            <a:endParaRPr lang="en-US" sz="8000" b="1">
              <a:solidFill>
                <a:srgbClr val="58595B"/>
              </a:solidFill>
              <a:latin typeface="Calibri (MS) Bold"/>
              <a:ea typeface="Calibri (MS) Bold"/>
              <a:cs typeface="Calibri (MS) Bold"/>
              <a:sym typeface="Calibri (MS) Bold"/>
            </a:endParaRPr>
          </a:p>
        </p:txBody>
      </p:sp>
      <p:grpSp>
        <p:nvGrpSpPr>
          <p:cNvPr id="7" name="Group 7">
            <a:extLst>
              <a:ext uri="{FF2B5EF4-FFF2-40B4-BE49-F238E27FC236}">
                <a16:creationId xmlns:a16="http://schemas.microsoft.com/office/drawing/2014/main" id="{0B9ACD35-7583-7BAF-AC4D-00303357E459}"/>
              </a:ext>
            </a:extLst>
          </p:cNvPr>
          <p:cNvGrpSpPr/>
          <p:nvPr/>
        </p:nvGrpSpPr>
        <p:grpSpPr>
          <a:xfrm>
            <a:off x="5211538" y="875017"/>
            <a:ext cx="208559" cy="208559"/>
            <a:chOff x="0" y="0"/>
            <a:chExt cx="278079" cy="278079"/>
          </a:xfrm>
        </p:grpSpPr>
        <p:sp>
          <p:nvSpPr>
            <p:cNvPr id="8" name="Freeform 8">
              <a:extLst>
                <a:ext uri="{FF2B5EF4-FFF2-40B4-BE49-F238E27FC236}">
                  <a16:creationId xmlns:a16="http://schemas.microsoft.com/office/drawing/2014/main" id="{DBFA46EB-E4D0-A80D-CD8F-F36071F5C44D}"/>
                </a:ext>
              </a:extLst>
            </p:cNvPr>
            <p:cNvSpPr/>
            <p:nvPr/>
          </p:nvSpPr>
          <p:spPr>
            <a:xfrm>
              <a:off x="0" y="0"/>
              <a:ext cx="278257" cy="278257"/>
            </a:xfrm>
            <a:custGeom>
              <a:avLst/>
              <a:gdLst/>
              <a:ahLst/>
              <a:cxnLst/>
              <a:rect l="l" t="t" r="r" b="b"/>
              <a:pathLst>
                <a:path w="278257" h="278257">
                  <a:moveTo>
                    <a:pt x="259207" y="120142"/>
                  </a:moveTo>
                  <a:lnTo>
                    <a:pt x="157861" y="120142"/>
                  </a:lnTo>
                  <a:lnTo>
                    <a:pt x="157861" y="18923"/>
                  </a:lnTo>
                  <a:cubicBezTo>
                    <a:pt x="157861" y="8509"/>
                    <a:pt x="149479" y="0"/>
                    <a:pt x="139065" y="0"/>
                  </a:cubicBezTo>
                  <a:cubicBezTo>
                    <a:pt x="128651" y="0"/>
                    <a:pt x="120142" y="8509"/>
                    <a:pt x="120142" y="18923"/>
                  </a:cubicBezTo>
                  <a:lnTo>
                    <a:pt x="120142" y="120142"/>
                  </a:lnTo>
                  <a:lnTo>
                    <a:pt x="18923" y="120142"/>
                  </a:lnTo>
                  <a:cubicBezTo>
                    <a:pt x="8509" y="120142"/>
                    <a:pt x="0" y="128651"/>
                    <a:pt x="0" y="139065"/>
                  </a:cubicBezTo>
                  <a:cubicBezTo>
                    <a:pt x="0" y="149479"/>
                    <a:pt x="8509" y="157988"/>
                    <a:pt x="18923" y="157988"/>
                  </a:cubicBezTo>
                  <a:lnTo>
                    <a:pt x="120142" y="157988"/>
                  </a:lnTo>
                  <a:lnTo>
                    <a:pt x="120142" y="259334"/>
                  </a:lnTo>
                  <a:cubicBezTo>
                    <a:pt x="120142" y="269748"/>
                    <a:pt x="128651" y="278257"/>
                    <a:pt x="139065" y="278257"/>
                  </a:cubicBezTo>
                  <a:cubicBezTo>
                    <a:pt x="149479" y="278257"/>
                    <a:pt x="157988" y="269748"/>
                    <a:pt x="157988" y="259334"/>
                  </a:cubicBezTo>
                  <a:lnTo>
                    <a:pt x="157988" y="157861"/>
                  </a:lnTo>
                  <a:lnTo>
                    <a:pt x="259334" y="157861"/>
                  </a:lnTo>
                  <a:cubicBezTo>
                    <a:pt x="269748" y="157861"/>
                    <a:pt x="278257" y="149352"/>
                    <a:pt x="278257" y="138938"/>
                  </a:cubicBezTo>
                  <a:cubicBezTo>
                    <a:pt x="278257" y="128524"/>
                    <a:pt x="269748" y="120015"/>
                    <a:pt x="259334" y="120015"/>
                  </a:cubicBezTo>
                  <a:close/>
                </a:path>
              </a:pathLst>
            </a:custGeom>
            <a:solidFill>
              <a:srgbClr val="AF9AC9"/>
            </a:solidFill>
          </p:spPr>
          <p:txBody>
            <a:bodyPr/>
            <a:lstStyle/>
            <a:p>
              <a:endParaRPr lang="en-GB"/>
            </a:p>
          </p:txBody>
        </p:sp>
      </p:grpSp>
      <p:grpSp>
        <p:nvGrpSpPr>
          <p:cNvPr id="9" name="Group 9">
            <a:extLst>
              <a:ext uri="{FF2B5EF4-FFF2-40B4-BE49-F238E27FC236}">
                <a16:creationId xmlns:a16="http://schemas.microsoft.com/office/drawing/2014/main" id="{36F8C2E3-98B7-AF35-04C6-0DA5CC099891}"/>
              </a:ext>
            </a:extLst>
          </p:cNvPr>
          <p:cNvGrpSpPr/>
          <p:nvPr/>
        </p:nvGrpSpPr>
        <p:grpSpPr>
          <a:xfrm>
            <a:off x="5749708" y="1218960"/>
            <a:ext cx="136707" cy="136707"/>
            <a:chOff x="0" y="0"/>
            <a:chExt cx="182276" cy="182276"/>
          </a:xfrm>
        </p:grpSpPr>
        <p:sp>
          <p:nvSpPr>
            <p:cNvPr id="10" name="Freeform 10">
              <a:extLst>
                <a:ext uri="{FF2B5EF4-FFF2-40B4-BE49-F238E27FC236}">
                  <a16:creationId xmlns:a16="http://schemas.microsoft.com/office/drawing/2014/main" id="{99E5C3F2-E2CC-25D4-F248-FE30F6DCE444}"/>
                </a:ext>
              </a:extLst>
            </p:cNvPr>
            <p:cNvSpPr/>
            <p:nvPr/>
          </p:nvSpPr>
          <p:spPr>
            <a:xfrm>
              <a:off x="0" y="0"/>
              <a:ext cx="182372" cy="182372"/>
            </a:xfrm>
            <a:custGeom>
              <a:avLst/>
              <a:gdLst/>
              <a:ahLst/>
              <a:cxnLst/>
              <a:rect l="l" t="t" r="r" b="b"/>
              <a:pathLst>
                <a:path w="182372" h="182372">
                  <a:moveTo>
                    <a:pt x="182245" y="91186"/>
                  </a:moveTo>
                  <a:cubicBezTo>
                    <a:pt x="182245" y="141478"/>
                    <a:pt x="141478" y="182372"/>
                    <a:pt x="91059" y="182372"/>
                  </a:cubicBezTo>
                  <a:cubicBezTo>
                    <a:pt x="40640" y="182372"/>
                    <a:pt x="0" y="141478"/>
                    <a:pt x="0" y="91186"/>
                  </a:cubicBezTo>
                  <a:cubicBezTo>
                    <a:pt x="0" y="40894"/>
                    <a:pt x="40767" y="0"/>
                    <a:pt x="91186" y="0"/>
                  </a:cubicBezTo>
                  <a:cubicBezTo>
                    <a:pt x="141605" y="0"/>
                    <a:pt x="182372" y="40767"/>
                    <a:pt x="182372" y="91186"/>
                  </a:cubicBezTo>
                  <a:close/>
                </a:path>
              </a:pathLst>
            </a:custGeom>
            <a:solidFill>
              <a:srgbClr val="AF9AC9"/>
            </a:solidFill>
          </p:spPr>
          <p:txBody>
            <a:bodyPr/>
            <a:lstStyle/>
            <a:p>
              <a:endParaRPr lang="en-GB"/>
            </a:p>
          </p:txBody>
        </p:sp>
      </p:grpSp>
      <p:grpSp>
        <p:nvGrpSpPr>
          <p:cNvPr id="11" name="Group 11">
            <a:extLst>
              <a:ext uri="{FF2B5EF4-FFF2-40B4-BE49-F238E27FC236}">
                <a16:creationId xmlns:a16="http://schemas.microsoft.com/office/drawing/2014/main" id="{0F31402C-FA04-4F3E-BC57-61B04E57E3E5}"/>
              </a:ext>
            </a:extLst>
          </p:cNvPr>
          <p:cNvGrpSpPr/>
          <p:nvPr/>
        </p:nvGrpSpPr>
        <p:grpSpPr>
          <a:xfrm>
            <a:off x="5188228" y="1555599"/>
            <a:ext cx="191571" cy="191571"/>
            <a:chOff x="0" y="0"/>
            <a:chExt cx="255428" cy="255428"/>
          </a:xfrm>
        </p:grpSpPr>
        <p:sp>
          <p:nvSpPr>
            <p:cNvPr id="12" name="Freeform 12">
              <a:extLst>
                <a:ext uri="{FF2B5EF4-FFF2-40B4-BE49-F238E27FC236}">
                  <a16:creationId xmlns:a16="http://schemas.microsoft.com/office/drawing/2014/main" id="{0B5C7A7F-878B-33D4-87EA-601E4BD491F8}"/>
                </a:ext>
              </a:extLst>
            </p:cNvPr>
            <p:cNvSpPr/>
            <p:nvPr/>
          </p:nvSpPr>
          <p:spPr>
            <a:xfrm>
              <a:off x="0" y="0"/>
              <a:ext cx="255524" cy="255397"/>
            </a:xfrm>
            <a:custGeom>
              <a:avLst/>
              <a:gdLst/>
              <a:ahLst/>
              <a:cxnLst/>
              <a:rect l="l" t="t" r="r" b="b"/>
              <a:pathLst>
                <a:path w="255524" h="255397">
                  <a:moveTo>
                    <a:pt x="127762" y="37719"/>
                  </a:moveTo>
                  <a:cubicBezTo>
                    <a:pt x="177419" y="37719"/>
                    <a:pt x="217678" y="77978"/>
                    <a:pt x="217678" y="127635"/>
                  </a:cubicBezTo>
                  <a:cubicBezTo>
                    <a:pt x="217678" y="177292"/>
                    <a:pt x="177419" y="217551"/>
                    <a:pt x="127762" y="217551"/>
                  </a:cubicBezTo>
                  <a:cubicBezTo>
                    <a:pt x="78105" y="217551"/>
                    <a:pt x="37846" y="177292"/>
                    <a:pt x="37846" y="127635"/>
                  </a:cubicBezTo>
                  <a:cubicBezTo>
                    <a:pt x="37846" y="77978"/>
                    <a:pt x="78105" y="37719"/>
                    <a:pt x="127762" y="37719"/>
                  </a:cubicBezTo>
                  <a:moveTo>
                    <a:pt x="127762" y="0"/>
                  </a:moveTo>
                  <a:cubicBezTo>
                    <a:pt x="57150" y="0"/>
                    <a:pt x="0" y="57150"/>
                    <a:pt x="0" y="127762"/>
                  </a:cubicBezTo>
                  <a:cubicBezTo>
                    <a:pt x="0" y="198374"/>
                    <a:pt x="57150" y="255397"/>
                    <a:pt x="127762" y="255397"/>
                  </a:cubicBezTo>
                  <a:cubicBezTo>
                    <a:pt x="198374" y="255397"/>
                    <a:pt x="255524" y="198247"/>
                    <a:pt x="255524" y="127635"/>
                  </a:cubicBezTo>
                  <a:cubicBezTo>
                    <a:pt x="255524" y="57023"/>
                    <a:pt x="198247" y="0"/>
                    <a:pt x="127762" y="0"/>
                  </a:cubicBezTo>
                  <a:close/>
                </a:path>
              </a:pathLst>
            </a:custGeom>
            <a:solidFill>
              <a:srgbClr val="AF9AC9"/>
            </a:solidFill>
          </p:spPr>
          <p:txBody>
            <a:bodyPr/>
            <a:lstStyle/>
            <a:p>
              <a:endParaRPr lang="en-GB"/>
            </a:p>
          </p:txBody>
        </p:sp>
      </p:grpSp>
      <p:grpSp>
        <p:nvGrpSpPr>
          <p:cNvPr id="13" name="Group 13">
            <a:extLst>
              <a:ext uri="{FF2B5EF4-FFF2-40B4-BE49-F238E27FC236}">
                <a16:creationId xmlns:a16="http://schemas.microsoft.com/office/drawing/2014/main" id="{00D5E557-C00A-A76D-645C-A9B8DE7425EE}"/>
              </a:ext>
            </a:extLst>
          </p:cNvPr>
          <p:cNvGrpSpPr/>
          <p:nvPr/>
        </p:nvGrpSpPr>
        <p:grpSpPr>
          <a:xfrm>
            <a:off x="16254637" y="8455020"/>
            <a:ext cx="227304" cy="227304"/>
            <a:chOff x="0" y="0"/>
            <a:chExt cx="303072" cy="303072"/>
          </a:xfrm>
        </p:grpSpPr>
        <p:sp>
          <p:nvSpPr>
            <p:cNvPr id="14" name="Freeform 14">
              <a:extLst>
                <a:ext uri="{FF2B5EF4-FFF2-40B4-BE49-F238E27FC236}">
                  <a16:creationId xmlns:a16="http://schemas.microsoft.com/office/drawing/2014/main" id="{326A67E2-5D38-A737-17B8-E0B9AA45B8BF}"/>
                </a:ext>
              </a:extLst>
            </p:cNvPr>
            <p:cNvSpPr/>
            <p:nvPr/>
          </p:nvSpPr>
          <p:spPr>
            <a:xfrm>
              <a:off x="0" y="0"/>
              <a:ext cx="303022" cy="303022"/>
            </a:xfrm>
            <a:custGeom>
              <a:avLst/>
              <a:gdLst/>
              <a:ahLst/>
              <a:cxnLst/>
              <a:rect l="l" t="t" r="r" b="b"/>
              <a:pathLst>
                <a:path w="303022" h="303022">
                  <a:moveTo>
                    <a:pt x="282448" y="130937"/>
                  </a:moveTo>
                  <a:lnTo>
                    <a:pt x="172085" y="130937"/>
                  </a:lnTo>
                  <a:lnTo>
                    <a:pt x="172085" y="20574"/>
                  </a:lnTo>
                  <a:cubicBezTo>
                    <a:pt x="172085" y="9271"/>
                    <a:pt x="162941" y="0"/>
                    <a:pt x="151511" y="0"/>
                  </a:cubicBezTo>
                  <a:cubicBezTo>
                    <a:pt x="140081" y="0"/>
                    <a:pt x="130937" y="9271"/>
                    <a:pt x="130937" y="20574"/>
                  </a:cubicBezTo>
                  <a:lnTo>
                    <a:pt x="130937" y="130937"/>
                  </a:lnTo>
                  <a:lnTo>
                    <a:pt x="20574" y="130937"/>
                  </a:lnTo>
                  <a:cubicBezTo>
                    <a:pt x="9271" y="130937"/>
                    <a:pt x="0" y="140208"/>
                    <a:pt x="0" y="151511"/>
                  </a:cubicBezTo>
                  <a:cubicBezTo>
                    <a:pt x="0" y="162814"/>
                    <a:pt x="9271" y="172085"/>
                    <a:pt x="20574" y="172085"/>
                  </a:cubicBezTo>
                  <a:lnTo>
                    <a:pt x="130937" y="172085"/>
                  </a:lnTo>
                  <a:lnTo>
                    <a:pt x="130937" y="282448"/>
                  </a:lnTo>
                  <a:cubicBezTo>
                    <a:pt x="130937" y="293751"/>
                    <a:pt x="140208" y="303022"/>
                    <a:pt x="151511" y="303022"/>
                  </a:cubicBezTo>
                  <a:cubicBezTo>
                    <a:pt x="162814" y="303022"/>
                    <a:pt x="172085" y="293751"/>
                    <a:pt x="172085" y="282448"/>
                  </a:cubicBezTo>
                  <a:lnTo>
                    <a:pt x="172085" y="172085"/>
                  </a:lnTo>
                  <a:lnTo>
                    <a:pt x="282448" y="172085"/>
                  </a:lnTo>
                  <a:cubicBezTo>
                    <a:pt x="293751" y="172085"/>
                    <a:pt x="303022" y="162814"/>
                    <a:pt x="303022" y="151511"/>
                  </a:cubicBezTo>
                  <a:cubicBezTo>
                    <a:pt x="303022" y="140208"/>
                    <a:pt x="293751" y="130937"/>
                    <a:pt x="282448" y="130937"/>
                  </a:cubicBezTo>
                  <a:close/>
                </a:path>
              </a:pathLst>
            </a:custGeom>
            <a:solidFill>
              <a:srgbClr val="AF9AC9"/>
            </a:solidFill>
          </p:spPr>
          <p:txBody>
            <a:bodyPr/>
            <a:lstStyle/>
            <a:p>
              <a:endParaRPr lang="en-GB"/>
            </a:p>
          </p:txBody>
        </p:sp>
      </p:grpSp>
      <p:grpSp>
        <p:nvGrpSpPr>
          <p:cNvPr id="15" name="Group 15">
            <a:extLst>
              <a:ext uri="{FF2B5EF4-FFF2-40B4-BE49-F238E27FC236}">
                <a16:creationId xmlns:a16="http://schemas.microsoft.com/office/drawing/2014/main" id="{7E043728-0D43-F87B-5832-3FDACE5DBCC5}"/>
              </a:ext>
            </a:extLst>
          </p:cNvPr>
          <p:cNvGrpSpPr/>
          <p:nvPr/>
        </p:nvGrpSpPr>
        <p:grpSpPr>
          <a:xfrm>
            <a:off x="16867762" y="9145138"/>
            <a:ext cx="162938" cy="162938"/>
            <a:chOff x="0" y="0"/>
            <a:chExt cx="217251" cy="217251"/>
          </a:xfrm>
        </p:grpSpPr>
        <p:sp>
          <p:nvSpPr>
            <p:cNvPr id="16" name="Freeform 16">
              <a:extLst>
                <a:ext uri="{FF2B5EF4-FFF2-40B4-BE49-F238E27FC236}">
                  <a16:creationId xmlns:a16="http://schemas.microsoft.com/office/drawing/2014/main" id="{B783B910-1AAB-3358-B40F-9D2F73EE5DD8}"/>
                </a:ext>
              </a:extLst>
            </p:cNvPr>
            <p:cNvSpPr/>
            <p:nvPr/>
          </p:nvSpPr>
          <p:spPr>
            <a:xfrm>
              <a:off x="0" y="0"/>
              <a:ext cx="217170" cy="217170"/>
            </a:xfrm>
            <a:custGeom>
              <a:avLst/>
              <a:gdLst/>
              <a:ahLst/>
              <a:cxnLst/>
              <a:rect l="l" t="t" r="r" b="b"/>
              <a:pathLst>
                <a:path w="217170" h="217170">
                  <a:moveTo>
                    <a:pt x="108585" y="32131"/>
                  </a:moveTo>
                  <a:cubicBezTo>
                    <a:pt x="150876" y="32131"/>
                    <a:pt x="185166" y="66421"/>
                    <a:pt x="185166" y="108712"/>
                  </a:cubicBezTo>
                  <a:cubicBezTo>
                    <a:pt x="185166" y="151003"/>
                    <a:pt x="150876" y="185293"/>
                    <a:pt x="108585" y="185293"/>
                  </a:cubicBezTo>
                  <a:cubicBezTo>
                    <a:pt x="66294" y="185293"/>
                    <a:pt x="32004" y="151003"/>
                    <a:pt x="32004" y="108712"/>
                  </a:cubicBezTo>
                  <a:cubicBezTo>
                    <a:pt x="32004" y="66421"/>
                    <a:pt x="66294" y="32258"/>
                    <a:pt x="108585" y="32131"/>
                  </a:cubicBezTo>
                  <a:moveTo>
                    <a:pt x="108585" y="0"/>
                  </a:moveTo>
                  <a:cubicBezTo>
                    <a:pt x="48641" y="0"/>
                    <a:pt x="0" y="48641"/>
                    <a:pt x="0" y="108585"/>
                  </a:cubicBezTo>
                  <a:cubicBezTo>
                    <a:pt x="0" y="168529"/>
                    <a:pt x="48641" y="217170"/>
                    <a:pt x="108585" y="217170"/>
                  </a:cubicBezTo>
                  <a:cubicBezTo>
                    <a:pt x="168529" y="217170"/>
                    <a:pt x="217170" y="168529"/>
                    <a:pt x="217170" y="108585"/>
                  </a:cubicBezTo>
                  <a:cubicBezTo>
                    <a:pt x="217170" y="48641"/>
                    <a:pt x="168656" y="0"/>
                    <a:pt x="108585" y="0"/>
                  </a:cubicBezTo>
                  <a:close/>
                </a:path>
              </a:pathLst>
            </a:custGeom>
            <a:solidFill>
              <a:srgbClr val="AF9AC9"/>
            </a:solidFill>
          </p:spPr>
          <p:txBody>
            <a:bodyPr/>
            <a:lstStyle/>
            <a:p>
              <a:endParaRPr lang="en-GB"/>
            </a:p>
          </p:txBody>
        </p:sp>
      </p:grpSp>
      <p:grpSp>
        <p:nvGrpSpPr>
          <p:cNvPr id="17" name="Group 17">
            <a:extLst>
              <a:ext uri="{FF2B5EF4-FFF2-40B4-BE49-F238E27FC236}">
                <a16:creationId xmlns:a16="http://schemas.microsoft.com/office/drawing/2014/main" id="{CEB1D59E-19F4-0A28-B76F-5B320470BF87}"/>
              </a:ext>
            </a:extLst>
          </p:cNvPr>
          <p:cNvGrpSpPr/>
          <p:nvPr/>
        </p:nvGrpSpPr>
        <p:grpSpPr>
          <a:xfrm>
            <a:off x="15831432" y="9357043"/>
            <a:ext cx="143638" cy="143639"/>
            <a:chOff x="0" y="0"/>
            <a:chExt cx="191517" cy="191519"/>
          </a:xfrm>
        </p:grpSpPr>
        <p:sp>
          <p:nvSpPr>
            <p:cNvPr id="18" name="Freeform 18">
              <a:extLst>
                <a:ext uri="{FF2B5EF4-FFF2-40B4-BE49-F238E27FC236}">
                  <a16:creationId xmlns:a16="http://schemas.microsoft.com/office/drawing/2014/main" id="{93FA11EF-656D-A529-1D4F-71DCA652B9F3}"/>
                </a:ext>
              </a:extLst>
            </p:cNvPr>
            <p:cNvSpPr/>
            <p:nvPr/>
          </p:nvSpPr>
          <p:spPr>
            <a:xfrm>
              <a:off x="0" y="0"/>
              <a:ext cx="191516" cy="191516"/>
            </a:xfrm>
            <a:custGeom>
              <a:avLst/>
              <a:gdLst/>
              <a:ahLst/>
              <a:cxnLst/>
              <a:rect l="l" t="t" r="r" b="b"/>
              <a:pathLst>
                <a:path w="191516" h="191516">
                  <a:moveTo>
                    <a:pt x="191516" y="95758"/>
                  </a:moveTo>
                  <a:cubicBezTo>
                    <a:pt x="191516" y="148590"/>
                    <a:pt x="148590" y="191516"/>
                    <a:pt x="95758" y="191516"/>
                  </a:cubicBezTo>
                  <a:cubicBezTo>
                    <a:pt x="42926" y="191516"/>
                    <a:pt x="0" y="148590"/>
                    <a:pt x="0" y="95758"/>
                  </a:cubicBezTo>
                  <a:cubicBezTo>
                    <a:pt x="0" y="42926"/>
                    <a:pt x="42926" y="0"/>
                    <a:pt x="95758" y="0"/>
                  </a:cubicBezTo>
                  <a:cubicBezTo>
                    <a:pt x="148590" y="0"/>
                    <a:pt x="191516" y="42926"/>
                    <a:pt x="191516" y="95758"/>
                  </a:cubicBezTo>
                  <a:close/>
                </a:path>
              </a:pathLst>
            </a:custGeom>
            <a:solidFill>
              <a:srgbClr val="AF9AC9"/>
            </a:solidFill>
          </p:spPr>
          <p:txBody>
            <a:bodyPr/>
            <a:lstStyle/>
            <a:p>
              <a:endParaRPr lang="en-GB"/>
            </a:p>
          </p:txBody>
        </p:sp>
      </p:grpSp>
      <p:sp>
        <p:nvSpPr>
          <p:cNvPr id="19" name="Freeform 19" descr="A logo with text on it  AI-generated content may be incorrect.">
            <a:extLst>
              <a:ext uri="{FF2B5EF4-FFF2-40B4-BE49-F238E27FC236}">
                <a16:creationId xmlns:a16="http://schemas.microsoft.com/office/drawing/2014/main" id="{EBB7EC53-EADB-9C2C-F665-61253FB98671}"/>
              </a:ext>
            </a:extLst>
          </p:cNvPr>
          <p:cNvSpPr/>
          <p:nvPr/>
        </p:nvSpPr>
        <p:spPr>
          <a:xfrm>
            <a:off x="1026287" y="636143"/>
            <a:ext cx="4041565" cy="1838912"/>
          </a:xfrm>
          <a:custGeom>
            <a:avLst/>
            <a:gdLst/>
            <a:ahLst/>
            <a:cxnLst/>
            <a:rect l="l" t="t" r="r" b="b"/>
            <a:pathLst>
              <a:path w="4041565" h="1838912">
                <a:moveTo>
                  <a:pt x="0" y="0"/>
                </a:moveTo>
                <a:lnTo>
                  <a:pt x="4041565" y="0"/>
                </a:lnTo>
                <a:lnTo>
                  <a:pt x="4041565" y="1838912"/>
                </a:lnTo>
                <a:lnTo>
                  <a:pt x="0" y="1838912"/>
                </a:lnTo>
                <a:lnTo>
                  <a:pt x="0" y="0"/>
                </a:lnTo>
                <a:close/>
              </a:path>
            </a:pathLst>
          </a:custGeom>
          <a:blipFill>
            <a:blip r:embed="rId2"/>
            <a:stretch>
              <a:fillRect l="-79" r="-79"/>
            </a:stretch>
          </a:blipFill>
        </p:spPr>
        <p:txBody>
          <a:bodyPr/>
          <a:lstStyle/>
          <a:p>
            <a:endParaRPr lang="en-GB"/>
          </a:p>
        </p:txBody>
      </p:sp>
    </p:spTree>
    <p:extLst>
      <p:ext uri="{BB962C8B-B14F-4D97-AF65-F5344CB8AC3E}">
        <p14:creationId xmlns:p14="http://schemas.microsoft.com/office/powerpoint/2010/main" val="1190431945"/>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623400" y="3238127"/>
            <a:ext cx="17041200" cy="800158"/>
          </a:xfrm>
          <a:prstGeom prst="rect">
            <a:avLst/>
          </a:prstGeom>
        </p:spPr>
        <p:txBody>
          <a:bodyPr spcFirstLastPara="1" wrap="square" lIns="182850" tIns="182850" rIns="182850" bIns="182850" anchor="b"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solidFill>
                  <a:srgbClr val="1AD0D8"/>
                </a:solidFill>
                <a:latin typeface="Outfit Medium"/>
                <a:ea typeface="Outfit Medium"/>
                <a:cs typeface="Outfit Medium"/>
                <a:sym typeface="Outfit Medium"/>
              </a:rPr>
              <a:t>Introducing Reverie:</a:t>
            </a:r>
            <a:endParaRPr>
              <a:solidFill>
                <a:srgbClr val="1AD0D8"/>
              </a:solidFill>
              <a:latin typeface="Outfit Medium"/>
              <a:ea typeface="Outfit Medium"/>
              <a:cs typeface="Outfit Medium"/>
              <a:sym typeface="Outfit Medium"/>
            </a:endParaRPr>
          </a:p>
        </p:txBody>
      </p:sp>
      <p:sp>
        <p:nvSpPr>
          <p:cNvPr id="55" name="Google Shape;55;p13"/>
          <p:cNvSpPr txBox="1">
            <a:spLocks noGrp="1"/>
          </p:cNvSpPr>
          <p:nvPr>
            <p:ph type="subTitle" idx="1"/>
          </p:nvPr>
        </p:nvSpPr>
        <p:spPr>
          <a:xfrm>
            <a:off x="623400" y="4038284"/>
            <a:ext cx="17041200" cy="4583400"/>
          </a:xfrm>
          <a:prstGeom prst="rect">
            <a:avLst/>
          </a:prstGeom>
        </p:spPr>
        <p:txBody>
          <a:bodyPr spcFirstLastPara="1" wrap="square" lIns="182850" tIns="182850" rIns="182850" bIns="182850" anchor="t" anchorCtr="0">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4000" b="1" i="0">
                <a:solidFill>
                  <a:schemeClr val="bg1"/>
                </a:solidFill>
                <a:effectLst/>
                <a:latin typeface="Open Sans" panose="020B0606030504020204" pitchFamily="34" charset="0"/>
              </a:rPr>
              <a:t>VR as an accessible therapeutic </a:t>
            </a:r>
          </a:p>
          <a:p>
            <a:pPr marL="0" lvl="0" indent="0" algn="l" rtl="0">
              <a:spcBef>
                <a:spcPts val="0"/>
              </a:spcBef>
              <a:spcAft>
                <a:spcPts val="0"/>
              </a:spcAft>
              <a:buNone/>
            </a:pPr>
            <a:r>
              <a:rPr lang="en-GB" sz="4000" b="1" i="0">
                <a:solidFill>
                  <a:schemeClr val="bg1"/>
                </a:solidFill>
                <a:effectLst/>
                <a:latin typeface="Open Sans" panose="020B0606030504020204" pitchFamily="34" charset="0"/>
              </a:rPr>
              <a:t>technology for people with dementia</a:t>
            </a:r>
            <a:endParaRPr lang="en-GB" sz="4000">
              <a:solidFill>
                <a:schemeClr val="bg1"/>
              </a:solidFill>
              <a:latin typeface="Outfit"/>
              <a:ea typeface="Outfit"/>
              <a:cs typeface="Outfit"/>
              <a:sym typeface="Outfit"/>
            </a:endParaRPr>
          </a:p>
          <a:p>
            <a:pPr marL="0" lvl="0" indent="0" algn="l" rtl="0">
              <a:spcBef>
                <a:spcPts val="0"/>
              </a:spcBef>
              <a:spcAft>
                <a:spcPts val="0"/>
              </a:spcAft>
              <a:buNone/>
            </a:pPr>
            <a:endParaRPr lang="en-GB" sz="3600">
              <a:solidFill>
                <a:srgbClr val="FFFFFF"/>
              </a:solidFill>
              <a:latin typeface="Outfit"/>
              <a:ea typeface="Outfit"/>
              <a:cs typeface="Outfit"/>
              <a:sym typeface="Outfit"/>
            </a:endParaRPr>
          </a:p>
          <a:p>
            <a:pPr marL="0" lvl="0" indent="0" algn="l" rtl="0">
              <a:spcBef>
                <a:spcPts val="0"/>
              </a:spcBef>
              <a:spcAft>
                <a:spcPts val="0"/>
              </a:spcAft>
              <a:buNone/>
            </a:pPr>
            <a:r>
              <a:rPr lang="en-GB" sz="2800">
                <a:solidFill>
                  <a:srgbClr val="FFFFFF"/>
                </a:solidFill>
                <a:latin typeface="Outfit"/>
                <a:ea typeface="Outfit"/>
                <a:cs typeface="Outfit"/>
                <a:sym typeface="Outfit"/>
              </a:rPr>
              <a:t>Care Development East, Bungay</a:t>
            </a:r>
          </a:p>
          <a:p>
            <a:pPr marL="0" lvl="0" indent="0" algn="l" rtl="0">
              <a:spcBef>
                <a:spcPts val="0"/>
              </a:spcBef>
              <a:spcAft>
                <a:spcPts val="0"/>
              </a:spcAft>
              <a:buNone/>
            </a:pPr>
            <a:r>
              <a:rPr lang="en-GB" sz="2800">
                <a:solidFill>
                  <a:srgbClr val="FFFFFF"/>
                </a:solidFill>
                <a:latin typeface="Outfit"/>
                <a:ea typeface="Outfit"/>
                <a:cs typeface="Outfit"/>
                <a:sym typeface="Outfit"/>
              </a:rPr>
              <a:t>1</a:t>
            </a:r>
            <a:r>
              <a:rPr lang="en-GB" sz="2800" baseline="30000">
                <a:solidFill>
                  <a:srgbClr val="FFFFFF"/>
                </a:solidFill>
                <a:latin typeface="Outfit"/>
                <a:ea typeface="Outfit"/>
                <a:cs typeface="Outfit"/>
                <a:sym typeface="Outfit"/>
              </a:rPr>
              <a:t>st</a:t>
            </a:r>
            <a:r>
              <a:rPr lang="en-GB" sz="2800">
                <a:solidFill>
                  <a:srgbClr val="FFFFFF"/>
                </a:solidFill>
                <a:latin typeface="Outfit"/>
                <a:ea typeface="Outfit"/>
                <a:cs typeface="Outfit"/>
                <a:sym typeface="Outfit"/>
              </a:rPr>
              <a:t> October, 2025</a:t>
            </a:r>
          </a:p>
          <a:p>
            <a:pPr marL="0" lvl="0" indent="0" algn="l" rtl="0">
              <a:spcBef>
                <a:spcPts val="0"/>
              </a:spcBef>
              <a:spcAft>
                <a:spcPts val="0"/>
              </a:spcAft>
              <a:buNone/>
            </a:pPr>
            <a:endParaRPr lang="en-GB" sz="2800">
              <a:solidFill>
                <a:srgbClr val="FFFFFF"/>
              </a:solidFill>
              <a:latin typeface="Outfit"/>
              <a:ea typeface="Outfit"/>
              <a:cs typeface="Outfit"/>
              <a:sym typeface="Outfit"/>
            </a:endParaRPr>
          </a:p>
          <a:p>
            <a:pPr marL="0" lvl="0" indent="0" algn="l" rtl="0">
              <a:spcBef>
                <a:spcPts val="0"/>
              </a:spcBef>
              <a:spcAft>
                <a:spcPts val="0"/>
              </a:spcAft>
              <a:buNone/>
            </a:pPr>
            <a:r>
              <a:rPr lang="en-GB" sz="2800">
                <a:solidFill>
                  <a:srgbClr val="FFFFFF"/>
                </a:solidFill>
                <a:latin typeface="Outfit"/>
                <a:ea typeface="Outfit"/>
                <a:cs typeface="Outfit"/>
                <a:sym typeface="Outfit"/>
              </a:rPr>
              <a:t>Mark Tattum-Smith</a:t>
            </a:r>
          </a:p>
          <a:p>
            <a:pPr marL="0" lvl="0" indent="0" algn="l" rtl="0">
              <a:spcBef>
                <a:spcPts val="0"/>
              </a:spcBef>
              <a:spcAft>
                <a:spcPts val="0"/>
              </a:spcAft>
              <a:buNone/>
            </a:pPr>
            <a:r>
              <a:rPr lang="en-GB" sz="2800">
                <a:solidFill>
                  <a:srgbClr val="FFFFFF"/>
                </a:solidFill>
                <a:latin typeface="Outfit"/>
                <a:ea typeface="Outfit"/>
                <a:cs typeface="Outfit"/>
                <a:sym typeface="Outfit"/>
              </a:rPr>
              <a:t>Project Lead for Reverie</a:t>
            </a:r>
          </a:p>
          <a:p>
            <a:pPr marL="0" lvl="0" indent="0" algn="l" rtl="0">
              <a:spcBef>
                <a:spcPts val="0"/>
              </a:spcBef>
              <a:spcAft>
                <a:spcPts val="0"/>
              </a:spcAft>
              <a:buNone/>
            </a:pPr>
            <a:r>
              <a:rPr lang="en-GB" sz="2800">
                <a:solidFill>
                  <a:srgbClr val="FFFFFF"/>
                </a:solidFill>
                <a:latin typeface="Outfit"/>
                <a:ea typeface="Outfit"/>
                <a:cs typeface="Outfit"/>
                <a:sym typeface="Outfit"/>
              </a:rPr>
              <a:t>Suffolk County Council</a:t>
            </a:r>
          </a:p>
          <a:p>
            <a:pPr marL="0" lvl="0" indent="0" algn="l" rtl="0">
              <a:spcBef>
                <a:spcPts val="0"/>
              </a:spcBef>
              <a:spcAft>
                <a:spcPts val="0"/>
              </a:spcAft>
              <a:buNone/>
            </a:pPr>
            <a:endParaRPr lang="en-GB" sz="3600">
              <a:solidFill>
                <a:srgbClr val="FFFFFF"/>
              </a:solidFill>
              <a:latin typeface="Outfit"/>
              <a:ea typeface="Outfit"/>
              <a:cs typeface="Outfit"/>
              <a:sym typeface="Outfit"/>
            </a:endParaRPr>
          </a:p>
        </p:txBody>
      </p:sp>
      <p:pic>
        <p:nvPicPr>
          <p:cNvPr id="56" name="Google Shape;56;p13"/>
          <p:cNvPicPr preferRelativeResize="0"/>
          <p:nvPr/>
        </p:nvPicPr>
        <p:blipFill rotWithShape="1">
          <a:blip r:embed="rId4">
            <a:alphaModFix/>
          </a:blip>
          <a:srcRect/>
          <a:stretch/>
        </p:blipFill>
        <p:spPr>
          <a:xfrm>
            <a:off x="847701" y="891800"/>
            <a:ext cx="3370502" cy="842600"/>
          </a:xfrm>
          <a:prstGeom prst="rect">
            <a:avLst/>
          </a:prstGeom>
          <a:noFill/>
          <a:ln>
            <a:noFill/>
          </a:ln>
        </p:spPr>
      </p:pic>
      <p:pic>
        <p:nvPicPr>
          <p:cNvPr id="2050" name="Picture 2">
            <a:extLst>
              <a:ext uri="{FF2B5EF4-FFF2-40B4-BE49-F238E27FC236}">
                <a16:creationId xmlns:a16="http://schemas.microsoft.com/office/drawing/2014/main" id="{B3C22908-5233-BDF0-EF96-F1A5E42DAE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0" y="4038285"/>
            <a:ext cx="9753600" cy="619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12738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BE3F3-6FD7-A7AB-6598-D5C23B992A03}"/>
              </a:ext>
            </a:extLst>
          </p:cNvPr>
          <p:cNvSpPr>
            <a:spLocks noGrp="1"/>
          </p:cNvSpPr>
          <p:nvPr>
            <p:ph type="title"/>
          </p:nvPr>
        </p:nvSpPr>
        <p:spPr>
          <a:xfrm>
            <a:off x="914401" y="972459"/>
            <a:ext cx="5393518" cy="1996258"/>
          </a:xfr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r>
              <a:rPr lang="en-GB" sz="8000"/>
              <a:t>Hello …</a:t>
            </a:r>
          </a:p>
        </p:txBody>
      </p:sp>
      <p:sp>
        <p:nvSpPr>
          <p:cNvPr id="3" name="Content Placeholder 2">
            <a:extLst>
              <a:ext uri="{FF2B5EF4-FFF2-40B4-BE49-F238E27FC236}">
                <a16:creationId xmlns:a16="http://schemas.microsoft.com/office/drawing/2014/main" id="{99553DFB-D27C-F869-69F2-953A7CF0BDC8}"/>
              </a:ext>
            </a:extLst>
          </p:cNvPr>
          <p:cNvSpPr>
            <a:spLocks noGrp="1"/>
          </p:cNvSpPr>
          <p:nvPr>
            <p:ph idx="1"/>
          </p:nvPr>
        </p:nvSpPr>
        <p:spPr>
          <a:xfrm>
            <a:off x="914400" y="3291152"/>
            <a:ext cx="6328228" cy="5862880"/>
          </a:xfr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pPr marL="0" indent="0">
              <a:buNone/>
            </a:pPr>
            <a:r>
              <a:rPr lang="en-GB" sz="3000" b="1"/>
              <a:t>Digital Practice Lead (Waveney) </a:t>
            </a:r>
          </a:p>
          <a:p>
            <a:pPr marL="0" indent="0">
              <a:buNone/>
            </a:pPr>
            <a:r>
              <a:rPr lang="en-GB" sz="3000" b="1"/>
              <a:t>Suffolk County Council</a:t>
            </a:r>
          </a:p>
          <a:p>
            <a:r>
              <a:rPr lang="en-GB" sz="3000"/>
              <a:t>Worked within Adult Social Care in Waveney for 16 years</a:t>
            </a:r>
          </a:p>
          <a:p>
            <a:r>
              <a:rPr lang="en-GB" sz="3000"/>
              <a:t>Registered Social Worker</a:t>
            </a:r>
          </a:p>
          <a:p>
            <a:r>
              <a:rPr lang="en-GB" sz="3000"/>
              <a:t>Part of the Cassius Digital Care Team.</a:t>
            </a:r>
          </a:p>
          <a:p>
            <a:r>
              <a:rPr lang="en-GB" sz="3000"/>
              <a:t>Project Lead for Reverie VR</a:t>
            </a:r>
          </a:p>
          <a:p>
            <a:endParaRPr lang="en-GB" sz="3000"/>
          </a:p>
          <a:p>
            <a:endParaRPr lang="en-GB" sz="3000"/>
          </a:p>
        </p:txBody>
      </p:sp>
      <p:pic>
        <p:nvPicPr>
          <p:cNvPr id="7" name="Picture 6" descr="A person with long hair and beard&#10;&#10;Description automatically generated">
            <a:extLst>
              <a:ext uri="{FF2B5EF4-FFF2-40B4-BE49-F238E27FC236}">
                <a16:creationId xmlns:a16="http://schemas.microsoft.com/office/drawing/2014/main" id="{2D52BE3C-D071-4DA6-70D8-CB2A9CAAF2F2}"/>
              </a:ext>
            </a:extLst>
          </p:cNvPr>
          <p:cNvPicPr>
            <a:picLocks noChangeAspect="1"/>
          </p:cNvPicPr>
          <p:nvPr/>
        </p:nvPicPr>
        <p:blipFill>
          <a:blip r:embed="rId2">
            <a:extLst>
              <a:ext uri="{28A0092B-C50C-407E-A947-70E740481C1C}">
                <a14:useLocalDpi xmlns:a14="http://schemas.microsoft.com/office/drawing/2010/main" val="0"/>
              </a:ext>
            </a:extLst>
          </a:blip>
          <a:srcRect l="23418" r="17168"/>
          <a:stretch/>
        </p:blipFill>
        <p:spPr>
          <a:xfrm>
            <a:off x="7422283" y="3"/>
            <a:ext cx="10865718" cy="10286998"/>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p:spPr>
      </p:pic>
    </p:spTree>
    <p:extLst>
      <p:ext uri="{BB962C8B-B14F-4D97-AF65-F5344CB8AC3E}">
        <p14:creationId xmlns:p14="http://schemas.microsoft.com/office/powerpoint/2010/main" val="35819885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840129-3421-9418-C9EA-363E0A519AB9}"/>
              </a:ext>
            </a:extLst>
          </p:cNvPr>
          <p:cNvPicPr>
            <a:picLocks noChangeAspect="1"/>
          </p:cNvPicPr>
          <p:nvPr/>
        </p:nvPicPr>
        <p:blipFill rotWithShape="1">
          <a:blip r:embed="rId2"/>
          <a:srcRect l="527" r="363" b="1"/>
          <a:stretch/>
        </p:blipFill>
        <p:spPr>
          <a:xfrm>
            <a:off x="15" y="8"/>
            <a:ext cx="18287986" cy="10286992"/>
          </a:xfrm>
          <a:prstGeom prst="rect">
            <a:avLst/>
          </a:prstGeom>
          <a:noFill/>
        </p:spPr>
      </p:pic>
    </p:spTree>
    <p:extLst>
      <p:ext uri="{BB962C8B-B14F-4D97-AF65-F5344CB8AC3E}">
        <p14:creationId xmlns:p14="http://schemas.microsoft.com/office/powerpoint/2010/main" val="2694460449"/>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2653A0B-664A-8A8C-D687-4B7E3E960CE9}"/>
              </a:ext>
            </a:extLst>
          </p:cNvPr>
          <p:cNvPicPr>
            <a:picLocks noChangeAspect="1"/>
          </p:cNvPicPr>
          <p:nvPr/>
        </p:nvPicPr>
        <p:blipFill rotWithShape="1">
          <a:blip r:embed="rId2"/>
          <a:srcRect l="889" r="1" b="1"/>
          <a:stretch/>
        </p:blipFill>
        <p:spPr>
          <a:xfrm>
            <a:off x="15" y="8"/>
            <a:ext cx="18287986" cy="10286992"/>
          </a:xfrm>
          <a:prstGeom prst="rect">
            <a:avLst/>
          </a:prstGeom>
          <a:noFill/>
        </p:spPr>
      </p:pic>
    </p:spTree>
    <p:extLst>
      <p:ext uri="{BB962C8B-B14F-4D97-AF65-F5344CB8AC3E}">
        <p14:creationId xmlns:p14="http://schemas.microsoft.com/office/powerpoint/2010/main" val="4066895729"/>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46820E-A6F0-6213-C29D-ED853A50A6FF}"/>
              </a:ext>
            </a:extLst>
          </p:cNvPr>
          <p:cNvSpPr>
            <a:spLocks noGrp="1"/>
          </p:cNvSpPr>
          <p:nvPr>
            <p:ph type="title"/>
          </p:nvPr>
        </p:nvSpPr>
        <p:spPr>
          <a:xfrm>
            <a:off x="321846" y="455006"/>
            <a:ext cx="17207688" cy="1148316"/>
          </a:xfr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r>
              <a:rPr lang="en-GB" b="1">
                <a:solidFill>
                  <a:schemeClr val="bg1"/>
                </a:solidFill>
              </a:rPr>
              <a:t>Healthwatch Suffolk’s Dementia Report 2023</a:t>
            </a:r>
          </a:p>
        </p:txBody>
      </p:sp>
      <p:pic>
        <p:nvPicPr>
          <p:cNvPr id="8" name="Picture 7">
            <a:extLst>
              <a:ext uri="{FF2B5EF4-FFF2-40B4-BE49-F238E27FC236}">
                <a16:creationId xmlns:a16="http://schemas.microsoft.com/office/drawing/2014/main" id="{E5C1ED40-8984-9A20-1D43-5C0AC5A03DBC}"/>
              </a:ext>
            </a:extLst>
          </p:cNvPr>
          <p:cNvPicPr>
            <a:picLocks noChangeAspect="1"/>
          </p:cNvPicPr>
          <p:nvPr/>
        </p:nvPicPr>
        <p:blipFill>
          <a:blip r:embed="rId2"/>
          <a:stretch>
            <a:fillRect/>
          </a:stretch>
        </p:blipFill>
        <p:spPr>
          <a:xfrm>
            <a:off x="93300" y="1886098"/>
            <a:ext cx="13040308" cy="5486400"/>
          </a:xfrm>
          <a:prstGeom prst="rect">
            <a:avLst/>
          </a:prstGeom>
        </p:spPr>
      </p:pic>
      <p:pic>
        <p:nvPicPr>
          <p:cNvPr id="10" name="Picture 9">
            <a:extLst>
              <a:ext uri="{FF2B5EF4-FFF2-40B4-BE49-F238E27FC236}">
                <a16:creationId xmlns:a16="http://schemas.microsoft.com/office/drawing/2014/main" id="{872ED75A-135D-FCA8-BF99-DA3FE31AFDE1}"/>
              </a:ext>
            </a:extLst>
          </p:cNvPr>
          <p:cNvPicPr>
            <a:picLocks noChangeAspect="1"/>
          </p:cNvPicPr>
          <p:nvPr/>
        </p:nvPicPr>
        <p:blipFill>
          <a:blip r:embed="rId3"/>
          <a:stretch>
            <a:fillRect/>
          </a:stretch>
        </p:blipFill>
        <p:spPr>
          <a:xfrm>
            <a:off x="11335659" y="5974319"/>
            <a:ext cx="6952342" cy="4312682"/>
          </a:xfrm>
          <a:prstGeom prst="rect">
            <a:avLst/>
          </a:prstGeom>
        </p:spPr>
      </p:pic>
      <p:sp>
        <p:nvSpPr>
          <p:cNvPr id="2" name="TextBox 1">
            <a:extLst>
              <a:ext uri="{FF2B5EF4-FFF2-40B4-BE49-F238E27FC236}">
                <a16:creationId xmlns:a16="http://schemas.microsoft.com/office/drawing/2014/main" id="{C7EAA978-45CA-EA7E-D106-68962A7DA0F7}"/>
              </a:ext>
            </a:extLst>
          </p:cNvPr>
          <p:cNvSpPr txBox="1"/>
          <p:nvPr/>
        </p:nvSpPr>
        <p:spPr>
          <a:xfrm>
            <a:off x="3827493" y="8295970"/>
            <a:ext cx="7692570" cy="64633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r>
              <a:rPr lang="en-GB" sz="3600" b="1">
                <a:solidFill>
                  <a:srgbClr val="FF00FF"/>
                </a:solidFill>
                <a:latin typeface="Aptos" panose="020B0004020202020204" pitchFamily="34" charset="0"/>
              </a:rPr>
              <a:t>Problem 1) Cognitive Stimulation </a:t>
            </a:r>
          </a:p>
        </p:txBody>
      </p:sp>
    </p:spTree>
    <p:extLst>
      <p:ext uri="{BB962C8B-B14F-4D97-AF65-F5344CB8AC3E}">
        <p14:creationId xmlns:p14="http://schemas.microsoft.com/office/powerpoint/2010/main" val="434056891"/>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20EC1F2-477B-7D4D-C13A-683A8FD1307D}"/>
              </a:ext>
            </a:extLst>
          </p:cNvPr>
          <p:cNvPicPr>
            <a:picLocks noChangeAspect="1"/>
          </p:cNvPicPr>
          <p:nvPr/>
        </p:nvPicPr>
        <p:blipFill>
          <a:blip r:embed="rId2"/>
          <a:stretch>
            <a:fillRect/>
          </a:stretch>
        </p:blipFill>
        <p:spPr>
          <a:xfrm>
            <a:off x="25208" y="1738860"/>
            <a:ext cx="11321192" cy="4844596"/>
          </a:xfrm>
          <a:prstGeom prst="rect">
            <a:avLst/>
          </a:prstGeom>
        </p:spPr>
      </p:pic>
      <p:sp>
        <p:nvSpPr>
          <p:cNvPr id="8" name="Title 4">
            <a:extLst>
              <a:ext uri="{FF2B5EF4-FFF2-40B4-BE49-F238E27FC236}">
                <a16:creationId xmlns:a16="http://schemas.microsoft.com/office/drawing/2014/main" id="{32A5E021-3150-11C4-E028-06865327C8AB}"/>
              </a:ext>
            </a:extLst>
          </p:cNvPr>
          <p:cNvSpPr>
            <a:spLocks noGrp="1"/>
          </p:cNvSpPr>
          <p:nvPr>
            <p:ph type="title"/>
          </p:nvPr>
        </p:nvSpPr>
        <p:spPr>
          <a:xfrm>
            <a:off x="321846" y="455006"/>
            <a:ext cx="17207688" cy="1148316"/>
          </a:xfr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r>
              <a:rPr lang="en-GB" b="1">
                <a:solidFill>
                  <a:schemeClr val="bg1"/>
                </a:solidFill>
              </a:rPr>
              <a:t>Healthwatch Suffolk’s Dementia Report 2023</a:t>
            </a:r>
          </a:p>
        </p:txBody>
      </p:sp>
      <p:pic>
        <p:nvPicPr>
          <p:cNvPr id="5" name="Picture 4">
            <a:extLst>
              <a:ext uri="{FF2B5EF4-FFF2-40B4-BE49-F238E27FC236}">
                <a16:creationId xmlns:a16="http://schemas.microsoft.com/office/drawing/2014/main" id="{DB2F5CD3-D566-ED7D-3A44-4A61010CB82F}"/>
              </a:ext>
            </a:extLst>
          </p:cNvPr>
          <p:cNvPicPr>
            <a:picLocks noChangeAspect="1"/>
          </p:cNvPicPr>
          <p:nvPr/>
        </p:nvPicPr>
        <p:blipFill>
          <a:blip r:embed="rId3"/>
          <a:stretch>
            <a:fillRect/>
          </a:stretch>
        </p:blipFill>
        <p:spPr>
          <a:xfrm>
            <a:off x="11016343" y="4347932"/>
            <a:ext cx="7271658" cy="5939068"/>
          </a:xfrm>
          <a:prstGeom prst="rect">
            <a:avLst/>
          </a:prstGeom>
        </p:spPr>
      </p:pic>
      <p:sp>
        <p:nvSpPr>
          <p:cNvPr id="9" name="TextBox 8">
            <a:extLst>
              <a:ext uri="{FF2B5EF4-FFF2-40B4-BE49-F238E27FC236}">
                <a16:creationId xmlns:a16="http://schemas.microsoft.com/office/drawing/2014/main" id="{415066F2-7F25-267F-D4EA-793BA0EFA329}"/>
              </a:ext>
            </a:extLst>
          </p:cNvPr>
          <p:cNvSpPr txBox="1"/>
          <p:nvPr/>
        </p:nvSpPr>
        <p:spPr>
          <a:xfrm>
            <a:off x="11217643" y="1975210"/>
            <a:ext cx="7692570" cy="64633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r>
              <a:rPr lang="en-GB" sz="3600" b="1">
                <a:solidFill>
                  <a:srgbClr val="FF00FF"/>
                </a:solidFill>
                <a:latin typeface="Aptos" panose="020B0004020202020204" pitchFamily="34" charset="0"/>
              </a:rPr>
              <a:t>Problem 2) Autonomy &amp; Freedom </a:t>
            </a:r>
          </a:p>
        </p:txBody>
      </p:sp>
      <p:sp>
        <p:nvSpPr>
          <p:cNvPr id="10" name="TextBox 9">
            <a:extLst>
              <a:ext uri="{FF2B5EF4-FFF2-40B4-BE49-F238E27FC236}">
                <a16:creationId xmlns:a16="http://schemas.microsoft.com/office/drawing/2014/main" id="{959B78F7-AA7D-6600-8ACC-BA94EEE1200F}"/>
              </a:ext>
            </a:extLst>
          </p:cNvPr>
          <p:cNvSpPr txBox="1"/>
          <p:nvPr/>
        </p:nvSpPr>
        <p:spPr>
          <a:xfrm>
            <a:off x="4713099" y="8065896"/>
            <a:ext cx="7692570" cy="64633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r>
              <a:rPr lang="en-GB" sz="3600" b="1">
                <a:solidFill>
                  <a:srgbClr val="FF00FF"/>
                </a:solidFill>
                <a:latin typeface="Aptos" panose="020B0004020202020204" pitchFamily="34" charset="0"/>
              </a:rPr>
              <a:t>Problem 3) Personalisation </a:t>
            </a:r>
          </a:p>
        </p:txBody>
      </p:sp>
    </p:spTree>
    <p:extLst>
      <p:ext uri="{BB962C8B-B14F-4D97-AF65-F5344CB8AC3E}">
        <p14:creationId xmlns:p14="http://schemas.microsoft.com/office/powerpoint/2010/main" val="1403202028"/>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Speech Bubble: Rectangle with Corners Rounded 4">
            <a:extLst>
              <a:ext uri="{FF2B5EF4-FFF2-40B4-BE49-F238E27FC236}">
                <a16:creationId xmlns:a16="http://schemas.microsoft.com/office/drawing/2014/main" id="{5360E556-1CEE-424D-992B-994EE2ED0A9A}"/>
              </a:ext>
            </a:extLst>
          </p:cNvPr>
          <p:cNvSpPr/>
          <p:nvPr/>
        </p:nvSpPr>
        <p:spPr>
          <a:xfrm>
            <a:off x="1143000" y="3557586"/>
            <a:ext cx="16002000" cy="4357688"/>
          </a:xfrm>
          <a:prstGeom prst="wedgeRoundRectCallout">
            <a:avLst>
              <a:gd name="adj1" fmla="val -43958"/>
              <a:gd name="adj2" fmla="val 75320"/>
              <a:gd name="adj3" fmla="val 16667"/>
            </a:avLst>
          </a:prstGeom>
          <a:solidFill>
            <a:schemeClr val="bg1"/>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pPr algn="just" defTabSz="1371600">
              <a:buClrTx/>
              <a:defRPr/>
            </a:pPr>
            <a:r>
              <a:rPr lang="en-GB" sz="3600" kern="1200">
                <a:solidFill>
                  <a:prstClr val="black"/>
                </a:solidFill>
                <a:latin typeface="Century Gothic" panose="020B0502020202020204" pitchFamily="34" charset="0"/>
              </a:rPr>
              <a:t>“You can’t get them to a forest walk every day, you can’t get them to a beach every day, you can’t get them to a cathedral every day and it’s as close to those environments that they can then get to regularly … so it’s… definitely beneficial for them because I mean [the PWD] wouldn’t have seen the lovely countryside today if it hadn’t of been virtual reality unfortunately … so it’s great. It stimulated him.” </a:t>
            </a:r>
          </a:p>
        </p:txBody>
      </p:sp>
      <p:sp>
        <p:nvSpPr>
          <p:cNvPr id="9" name="TextBox 8">
            <a:extLst>
              <a:ext uri="{FF2B5EF4-FFF2-40B4-BE49-F238E27FC236}">
                <a16:creationId xmlns:a16="http://schemas.microsoft.com/office/drawing/2014/main" id="{9DA58ACD-3AB5-4F7D-A15D-5B9284352ACA}"/>
              </a:ext>
            </a:extLst>
          </p:cNvPr>
          <p:cNvSpPr txBox="1"/>
          <p:nvPr/>
        </p:nvSpPr>
        <p:spPr>
          <a:xfrm>
            <a:off x="815247" y="8972551"/>
            <a:ext cx="16162114" cy="1338828"/>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pPr defTabSz="1371600">
              <a:buClrTx/>
              <a:defRPr/>
            </a:pPr>
            <a:r>
              <a:rPr lang="en-GB" sz="2700" kern="1200">
                <a:solidFill>
                  <a:schemeClr val="bg1"/>
                </a:solidFill>
                <a:latin typeface="Times New Roman" panose="02020603050405020304" pitchFamily="18" charset="0"/>
                <a:ea typeface="+mn-ea"/>
                <a:cs typeface="+mn-cs"/>
              </a:rPr>
              <a:t>Carer cited in</a:t>
            </a:r>
            <a:r>
              <a:rPr lang="en-GB" sz="2700" b="1" kern="1200">
                <a:solidFill>
                  <a:schemeClr val="bg1"/>
                </a:solidFill>
                <a:latin typeface="Times New Roman" panose="02020603050405020304" pitchFamily="18" charset="0"/>
                <a:ea typeface="+mn-ea"/>
                <a:cs typeface="+mn-cs"/>
              </a:rPr>
              <a:t> </a:t>
            </a:r>
            <a:r>
              <a:rPr lang="en-GB" sz="2700" kern="1200">
                <a:solidFill>
                  <a:schemeClr val="bg1"/>
                </a:solidFill>
                <a:latin typeface="Times New Roman" panose="02020603050405020304" pitchFamily="18" charset="0"/>
                <a:ea typeface="+mn-ea"/>
                <a:cs typeface="+mn-cs"/>
              </a:rPr>
              <a:t>(2021) Rose et. al. “Bringing the outside in: The feasibility of virtual reality with people with dementia in an inpatient psychiatric care setting”. </a:t>
            </a:r>
            <a:r>
              <a:rPr lang="en-GB" sz="2700" i="1" kern="1200">
                <a:solidFill>
                  <a:schemeClr val="bg1"/>
                </a:solidFill>
                <a:latin typeface="Times New Roman" panose="02020603050405020304" pitchFamily="18" charset="0"/>
                <a:ea typeface="+mn-ea"/>
                <a:cs typeface="+mn-cs"/>
              </a:rPr>
              <a:t>Dementia, </a:t>
            </a:r>
            <a:r>
              <a:rPr lang="en-GB" sz="2700" kern="1200">
                <a:solidFill>
                  <a:schemeClr val="bg1"/>
                </a:solidFill>
                <a:latin typeface="Times New Roman" panose="02020603050405020304" pitchFamily="18" charset="0"/>
                <a:ea typeface="+mn-ea"/>
                <a:cs typeface="+mn-cs"/>
              </a:rPr>
              <a:t>20 (1), pp. 106-129</a:t>
            </a:r>
          </a:p>
          <a:p>
            <a:pPr defTabSz="1371600">
              <a:buClrTx/>
              <a:defRPr/>
            </a:pPr>
            <a:endParaRPr lang="en-GB" sz="2700" kern="1200">
              <a:solidFill>
                <a:schemeClr val="bg1"/>
              </a:solidFill>
              <a:latin typeface="Calibri" panose="020F0502020204030204"/>
              <a:ea typeface="+mn-ea"/>
              <a:cs typeface="+mn-cs"/>
            </a:endParaRPr>
          </a:p>
        </p:txBody>
      </p:sp>
      <p:sp>
        <p:nvSpPr>
          <p:cNvPr id="10" name="TextBox 9">
            <a:extLst>
              <a:ext uri="{FF2B5EF4-FFF2-40B4-BE49-F238E27FC236}">
                <a16:creationId xmlns:a16="http://schemas.microsoft.com/office/drawing/2014/main" id="{DE527593-AC24-4109-B1C9-FAC1F6F1D85C}"/>
              </a:ext>
            </a:extLst>
          </p:cNvPr>
          <p:cNvSpPr txBox="1"/>
          <p:nvPr/>
        </p:nvSpPr>
        <p:spPr>
          <a:xfrm>
            <a:off x="0" y="655323"/>
            <a:ext cx="11231880" cy="120032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pPr defTabSz="1371600">
              <a:buClrTx/>
              <a:defRPr/>
            </a:pPr>
            <a:r>
              <a:rPr lang="en-GB" sz="7200" b="1" kern="1200">
                <a:solidFill>
                  <a:schemeClr val="bg1"/>
                </a:solidFill>
                <a:latin typeface="Century Gothic" panose="020B0502020202020204" pitchFamily="34" charset="0"/>
                <a:ea typeface="+mn-ea"/>
                <a:cs typeface="+mn-cs"/>
              </a:rPr>
              <a:t>A carer’s view of VR</a:t>
            </a:r>
          </a:p>
        </p:txBody>
      </p:sp>
    </p:spTree>
    <p:extLst>
      <p:ext uri="{BB962C8B-B14F-4D97-AF65-F5344CB8AC3E}">
        <p14:creationId xmlns:p14="http://schemas.microsoft.com/office/powerpoint/2010/main" val="37351390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A475411-6172-DF33-AD43-2196BA3640B0}"/>
              </a:ext>
            </a:extLst>
          </p:cNvPr>
          <p:cNvSpPr>
            <a:spLocks noGrp="1"/>
          </p:cNvSpPr>
          <p:nvPr>
            <p:ph type="body" sz="quarter" idx="10"/>
          </p:nvPr>
        </p:nvSpPr>
        <p:spPr>
          <a:xfrm>
            <a:off x="577502" y="3549564"/>
            <a:ext cx="8147400" cy="3365586"/>
          </a:xfrm>
        </p:spPr>
        <p:txBody>
          <a:bodyPr/>
          <a:lstStyle/>
          <a:p>
            <a:r>
              <a:rPr lang="en-US" sz="5400"/>
              <a:t>A Workforce Strategy </a:t>
            </a:r>
          </a:p>
          <a:p>
            <a:r>
              <a:rPr lang="en-US" sz="5400"/>
              <a:t>for Adult Social Care in </a:t>
            </a:r>
          </a:p>
          <a:p>
            <a:r>
              <a:rPr lang="en-US" sz="5400"/>
              <a:t>England</a:t>
            </a:r>
          </a:p>
        </p:txBody>
      </p:sp>
      <p:sp>
        <p:nvSpPr>
          <p:cNvPr id="2" name="TextBox 1">
            <a:extLst>
              <a:ext uri="{FF2B5EF4-FFF2-40B4-BE49-F238E27FC236}">
                <a16:creationId xmlns:a16="http://schemas.microsoft.com/office/drawing/2014/main" id="{B3D55809-0F0F-74E9-5FAC-BE8506849640}"/>
              </a:ext>
            </a:extLst>
          </p:cNvPr>
          <p:cNvSpPr txBox="1"/>
          <p:nvPr/>
        </p:nvSpPr>
        <p:spPr>
          <a:xfrm>
            <a:off x="713232" y="6915149"/>
            <a:ext cx="6492240" cy="369332"/>
          </a:xfrm>
          <a:prstGeom prst="rect">
            <a:avLst/>
          </a:prstGeom>
          <a:noFill/>
        </p:spPr>
        <p:txBody>
          <a:bodyPr wrap="square" rtlCol="0">
            <a:spAutoFit/>
          </a:bodyPr>
          <a:lstStyle/>
          <a:p>
            <a:r>
              <a:rPr lang="en-US">
                <a:hlinkClick r:id="rId3"/>
              </a:rPr>
              <a:t>Workforce Strategy for Adult Social Care in England</a:t>
            </a:r>
            <a:endParaRPr lang="en-GB"/>
          </a:p>
        </p:txBody>
      </p:sp>
    </p:spTree>
    <p:extLst>
      <p:ext uri="{BB962C8B-B14F-4D97-AF65-F5344CB8AC3E}">
        <p14:creationId xmlns:p14="http://schemas.microsoft.com/office/powerpoint/2010/main" val="4671897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What is it…"/>
          <p:cNvSpPr txBox="1">
            <a:spLocks noGrp="1"/>
          </p:cNvSpPr>
          <p:nvPr>
            <p:ph type="body" sz="quarter" idx="1"/>
          </p:nvPr>
        </p:nvSpPr>
        <p:spPr>
          <a:xfrm>
            <a:off x="5598043" y="2439160"/>
            <a:ext cx="12689958" cy="6750684"/>
          </a:xfrm>
          <a:prstGeom prst="rect">
            <a:avLst/>
          </a:prstGeom>
        </p:spPr>
        <p:txBody>
          <a:bodyPr spcFirstLastPara="1" wrap="square" lIns="34290" tIns="34290" rIns="34290" bIns="34290" numCol="1" spcCol="38100" anchor="t" anchorCtr="0">
            <a:normAutofit fontScale="850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pPr defTabSz="685800">
              <a:lnSpc>
                <a:spcPct val="100000"/>
              </a:lnSpc>
              <a:spcBef>
                <a:spcPts val="2550"/>
              </a:spcBef>
              <a:defRPr sz="3600">
                <a:latin typeface="Arial"/>
                <a:ea typeface="Arial"/>
                <a:cs typeface="Arial"/>
                <a:sym typeface="Arial"/>
              </a:defRPr>
            </a:pPr>
            <a:r>
              <a:rPr lang="en-GB" sz="3150"/>
              <a:t>The VR app will link a laptop with a VR headset to enable carer-driven, supported VR experiences. </a:t>
            </a:r>
          </a:p>
          <a:p>
            <a:pPr defTabSz="685800">
              <a:lnSpc>
                <a:spcPct val="100000"/>
              </a:lnSpc>
              <a:spcBef>
                <a:spcPts val="2550"/>
              </a:spcBef>
              <a:defRPr sz="3600">
                <a:latin typeface="Arial"/>
                <a:ea typeface="Arial"/>
                <a:cs typeface="Arial"/>
                <a:sym typeface="Arial"/>
              </a:defRPr>
            </a:pPr>
            <a:r>
              <a:rPr lang="en-GB" sz="3150"/>
              <a:t>This means that the carer will be able to pause or stop the film if the user is becoming bored or in anyway distressed.</a:t>
            </a:r>
          </a:p>
          <a:p>
            <a:pPr defTabSz="685800">
              <a:lnSpc>
                <a:spcPct val="100000"/>
              </a:lnSpc>
              <a:spcBef>
                <a:spcPts val="2550"/>
              </a:spcBef>
              <a:defRPr sz="3600">
                <a:latin typeface="Arial"/>
                <a:ea typeface="Arial"/>
                <a:cs typeface="Arial"/>
                <a:sym typeface="Arial"/>
              </a:defRPr>
            </a:pPr>
            <a:r>
              <a:rPr lang="en-GB" sz="3150"/>
              <a:t>No dependency on Wi-Fi.</a:t>
            </a:r>
          </a:p>
          <a:p>
            <a:pPr defTabSz="685800">
              <a:lnSpc>
                <a:spcPct val="100000"/>
              </a:lnSpc>
              <a:spcBef>
                <a:spcPts val="2550"/>
              </a:spcBef>
              <a:defRPr sz="3600">
                <a:latin typeface="Arial"/>
                <a:ea typeface="Arial"/>
                <a:cs typeface="Arial"/>
                <a:sym typeface="Arial"/>
              </a:defRPr>
            </a:pPr>
            <a:r>
              <a:rPr lang="en-GB" sz="3150"/>
              <a:t>Once the build of the app and testing is complete, the app will be openly commercialised with Spark. </a:t>
            </a:r>
          </a:p>
          <a:p>
            <a:pPr defTabSz="685800">
              <a:lnSpc>
                <a:spcPct val="100000"/>
              </a:lnSpc>
              <a:spcBef>
                <a:spcPts val="2550"/>
              </a:spcBef>
              <a:defRPr sz="3600">
                <a:latin typeface="Arial"/>
                <a:ea typeface="Arial"/>
                <a:cs typeface="Arial"/>
                <a:sym typeface="Arial"/>
              </a:defRPr>
            </a:pPr>
            <a:r>
              <a:rPr lang="en-GB" sz="3150"/>
              <a:t>ROI - SCC have secured a significant discount on the cost of set-up and subscription which it will make available to all accredited care settings in Suffolk.</a:t>
            </a:r>
          </a:p>
          <a:p>
            <a:pPr defTabSz="685800">
              <a:lnSpc>
                <a:spcPct val="100000"/>
              </a:lnSpc>
              <a:spcBef>
                <a:spcPts val="2550"/>
              </a:spcBef>
              <a:defRPr sz="3600">
                <a:latin typeface="Arial"/>
                <a:ea typeface="Arial"/>
                <a:cs typeface="Arial"/>
                <a:sym typeface="Arial"/>
              </a:defRPr>
            </a:pPr>
            <a:r>
              <a:rPr lang="en-GB" sz="3150"/>
              <a:t>Spark will supply hardware and provide ongoing software support.</a:t>
            </a:r>
          </a:p>
          <a:p>
            <a:pPr defTabSz="685800">
              <a:lnSpc>
                <a:spcPct val="100000"/>
              </a:lnSpc>
              <a:spcBef>
                <a:spcPts val="2550"/>
              </a:spcBef>
              <a:defRPr sz="3600">
                <a:latin typeface="Arial"/>
                <a:ea typeface="Arial"/>
                <a:cs typeface="Arial"/>
                <a:sym typeface="Arial"/>
              </a:defRPr>
            </a:pPr>
            <a:r>
              <a:rPr lang="en-GB" sz="3150"/>
              <a:t>App will enable personalised VR experiences </a:t>
            </a:r>
            <a:r>
              <a:rPr lang="en-GB" sz="3150" err="1"/>
              <a:t>tailoured</a:t>
            </a:r>
            <a:r>
              <a:rPr lang="en-GB" sz="3150"/>
              <a:t> to individual interest and likes.</a:t>
            </a:r>
          </a:p>
        </p:txBody>
      </p:sp>
      <p:sp>
        <p:nvSpPr>
          <p:cNvPr id="2" name="AutoShape 2" descr="Meta Quest 2, All-In-One Virtual Reality Headset and Controllers, 128GB">
            <a:extLst>
              <a:ext uri="{FF2B5EF4-FFF2-40B4-BE49-F238E27FC236}">
                <a16:creationId xmlns:a16="http://schemas.microsoft.com/office/drawing/2014/main" id="{A23CC3E4-D76E-87AA-0F1F-7859517C92D6}"/>
              </a:ext>
            </a:extLst>
          </p:cNvPr>
          <p:cNvSpPr>
            <a:spLocks noChangeAspect="1" noChangeArrowheads="1"/>
          </p:cNvSpPr>
          <p:nvPr/>
        </p:nvSpPr>
        <p:spPr bwMode="auto">
          <a:xfrm>
            <a:off x="9029700" y="50292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endParaRPr lang="en-GB" sz="1050"/>
          </a:p>
        </p:txBody>
      </p:sp>
      <p:pic>
        <p:nvPicPr>
          <p:cNvPr id="1030" name="Picture 6" descr="main product photo">
            <a:extLst>
              <a:ext uri="{FF2B5EF4-FFF2-40B4-BE49-F238E27FC236}">
                <a16:creationId xmlns:a16="http://schemas.microsoft.com/office/drawing/2014/main" id="{6B6A5026-65F8-D49F-3191-42B97256BF6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868" t="24605" r="23829" b="41349"/>
          <a:stretch/>
        </p:blipFill>
        <p:spPr bwMode="auto">
          <a:xfrm>
            <a:off x="200310" y="797442"/>
            <a:ext cx="5667120" cy="3913520"/>
          </a:xfrm>
          <a:prstGeom prst="rect">
            <a:avLst/>
          </a:prstGeom>
          <a:noFill/>
          <a:extLst>
            <a:ext uri="{909E8E84-426E-40DD-AFC4-6F175D3DCCD1}">
              <a14:hiddenFill xmlns:a14="http://schemas.microsoft.com/office/drawing/2010/main">
                <a:solidFill>
                  <a:srgbClr val="FFFFFF"/>
                </a:solidFill>
              </a14:hiddenFill>
            </a:ext>
          </a:extLst>
        </p:spPr>
      </p:pic>
      <p:sp>
        <p:nvSpPr>
          <p:cNvPr id="10" name="Aim of today’s session">
            <a:extLst>
              <a:ext uri="{FF2B5EF4-FFF2-40B4-BE49-F238E27FC236}">
                <a16:creationId xmlns:a16="http://schemas.microsoft.com/office/drawing/2014/main" id="{3F4FB0A1-79B0-7C76-4D3A-37F6BC9DB160}"/>
              </a:ext>
            </a:extLst>
          </p:cNvPr>
          <p:cNvSpPr txBox="1"/>
          <p:nvPr/>
        </p:nvSpPr>
        <p:spPr>
          <a:xfrm>
            <a:off x="6248400" y="628635"/>
            <a:ext cx="10111562" cy="118021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8100" tIns="38100" rIns="38100" bIns="3810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r>
              <a:rPr lang="en-US" sz="6000" b="1"/>
              <a:t>A summary of the contract</a:t>
            </a:r>
          </a:p>
        </p:txBody>
      </p:sp>
      <p:pic>
        <p:nvPicPr>
          <p:cNvPr id="1026" name="Picture 2" descr="HP 14 Laptop, Ryzen 3-3250, 4GB RAM, 128GB SSD, France | Ubuy">
            <a:extLst>
              <a:ext uri="{FF2B5EF4-FFF2-40B4-BE49-F238E27FC236}">
                <a16:creationId xmlns:a16="http://schemas.microsoft.com/office/drawing/2014/main" id="{B2211632-1D1E-6F39-2829-87D0FADCB66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402" t="12699" r="6685" b="11111"/>
          <a:stretch/>
        </p:blipFill>
        <p:spPr bwMode="auto">
          <a:xfrm>
            <a:off x="762700" y="4689497"/>
            <a:ext cx="4752204" cy="4165894"/>
          </a:xfrm>
          <a:prstGeom prst="rect">
            <a:avLst/>
          </a:prstGeom>
          <a:noFill/>
          <a:extLst>
            <a:ext uri="{909E8E84-426E-40DD-AFC4-6F175D3DCCD1}">
              <a14:hiddenFill xmlns:a14="http://schemas.microsoft.com/office/drawing/2010/main">
                <a:solidFill>
                  <a:srgbClr val="FFFFFF"/>
                </a:solidFill>
              </a14:hiddenFill>
            </a:ext>
          </a:extLst>
        </p:spPr>
      </p:pic>
      <p:pic>
        <p:nvPicPr>
          <p:cNvPr id="3" name="Google Shape;56;p13">
            <a:extLst>
              <a:ext uri="{FF2B5EF4-FFF2-40B4-BE49-F238E27FC236}">
                <a16:creationId xmlns:a16="http://schemas.microsoft.com/office/drawing/2014/main" id="{35B93ECD-84B0-9937-6FA3-8C7B17633E36}"/>
              </a:ext>
            </a:extLst>
          </p:cNvPr>
          <p:cNvPicPr preferRelativeResize="0"/>
          <p:nvPr/>
        </p:nvPicPr>
        <p:blipFill rotWithShape="1">
          <a:blip r:embed="rId4">
            <a:alphaModFix/>
          </a:blip>
          <a:srcRect/>
          <a:stretch/>
        </p:blipFill>
        <p:spPr>
          <a:xfrm>
            <a:off x="1131527" y="376142"/>
            <a:ext cx="3370502" cy="842600"/>
          </a:xfrm>
          <a:prstGeom prst="rect">
            <a:avLst/>
          </a:prstGeom>
          <a:noFill/>
          <a:ln>
            <a:noFill/>
          </a:ln>
        </p:spPr>
      </p:pic>
    </p:spTree>
    <p:extLst>
      <p:ext uri="{BB962C8B-B14F-4D97-AF65-F5344CB8AC3E}">
        <p14:creationId xmlns:p14="http://schemas.microsoft.com/office/powerpoint/2010/main" val="50328067"/>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FAB877-EB13-AB7A-D01B-E85F67DE01F2}"/>
              </a:ext>
            </a:extLst>
          </p:cNvPr>
          <p:cNvPicPr>
            <a:picLocks noChangeAspect="1"/>
          </p:cNvPicPr>
          <p:nvPr/>
        </p:nvPicPr>
        <p:blipFill rotWithShape="1">
          <a:blip r:embed="rId2"/>
          <a:srcRect b="443"/>
          <a:stretch/>
        </p:blipFill>
        <p:spPr>
          <a:xfrm>
            <a:off x="15" y="8"/>
            <a:ext cx="18287986" cy="10286992"/>
          </a:xfrm>
          <a:prstGeom prst="rect">
            <a:avLst/>
          </a:prstGeom>
          <a:noFill/>
        </p:spPr>
      </p:pic>
    </p:spTree>
    <p:extLst>
      <p:ext uri="{BB962C8B-B14F-4D97-AF65-F5344CB8AC3E}">
        <p14:creationId xmlns:p14="http://schemas.microsoft.com/office/powerpoint/2010/main" val="1389223257"/>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a:extLst>
            <a:ext uri="{FF2B5EF4-FFF2-40B4-BE49-F238E27FC236}">
              <a16:creationId xmlns:a16="http://schemas.microsoft.com/office/drawing/2014/main" id="{9150A465-F4BB-F204-4ED0-FCA527E523CD}"/>
            </a:ext>
          </a:extLst>
        </p:cNvPr>
        <p:cNvGrpSpPr/>
        <p:nvPr/>
      </p:nvGrpSpPr>
      <p:grpSpPr>
        <a:xfrm>
          <a:off x="0" y="0"/>
          <a:ext cx="0" cy="0"/>
          <a:chOff x="0" y="0"/>
          <a:chExt cx="0" cy="0"/>
        </a:xfrm>
      </p:grpSpPr>
      <p:pic>
        <p:nvPicPr>
          <p:cNvPr id="4" name="Picture 3" descr="A person and person sitting in chairs&#10;&#10;Description automatically generated">
            <a:extLst>
              <a:ext uri="{FF2B5EF4-FFF2-40B4-BE49-F238E27FC236}">
                <a16:creationId xmlns:a16="http://schemas.microsoft.com/office/drawing/2014/main" id="{CCEEBC79-4ED0-78AF-EEC5-8CB675A5F1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40659" y="495500"/>
            <a:ext cx="5981798" cy="7947472"/>
          </a:xfrm>
          <a:prstGeom prst="rect">
            <a:avLst/>
          </a:prstGeom>
        </p:spPr>
      </p:pic>
      <p:pic>
        <p:nvPicPr>
          <p:cNvPr id="56" name="Google Shape;56;p13">
            <a:extLst>
              <a:ext uri="{FF2B5EF4-FFF2-40B4-BE49-F238E27FC236}">
                <a16:creationId xmlns:a16="http://schemas.microsoft.com/office/drawing/2014/main" id="{7F99F71E-4E98-4049-1CEF-1F8F396E9513}"/>
              </a:ext>
            </a:extLst>
          </p:cNvPr>
          <p:cNvPicPr preferRelativeResize="0"/>
          <p:nvPr/>
        </p:nvPicPr>
        <p:blipFill rotWithShape="1">
          <a:blip r:embed="rId5">
            <a:alphaModFix/>
          </a:blip>
          <a:srcRect/>
          <a:stretch/>
        </p:blipFill>
        <p:spPr>
          <a:xfrm>
            <a:off x="847701" y="891800"/>
            <a:ext cx="3370502" cy="842600"/>
          </a:xfrm>
          <a:prstGeom prst="rect">
            <a:avLst/>
          </a:prstGeom>
          <a:noFill/>
          <a:ln>
            <a:noFill/>
          </a:ln>
        </p:spPr>
      </p:pic>
      <p:pic>
        <p:nvPicPr>
          <p:cNvPr id="5" name="Picture 4" descr="A person standing in front of a screen&#10;&#10;Description automatically generated with low confidence">
            <a:extLst>
              <a:ext uri="{FF2B5EF4-FFF2-40B4-BE49-F238E27FC236}">
                <a16:creationId xmlns:a16="http://schemas.microsoft.com/office/drawing/2014/main" id="{F28BE29B-9C63-E480-5E07-1384F363802D}"/>
              </a:ext>
            </a:extLst>
          </p:cNvPr>
          <p:cNvPicPr>
            <a:picLocks noChangeAspect="1"/>
          </p:cNvPicPr>
          <p:nvPr/>
        </p:nvPicPr>
        <p:blipFill rotWithShape="1">
          <a:blip r:embed="rId6">
            <a:extLst>
              <a:ext uri="{28A0092B-C50C-407E-A947-70E740481C1C}">
                <a14:useLocalDpi xmlns:a14="http://schemas.microsoft.com/office/drawing/2010/main" val="0"/>
              </a:ext>
            </a:extLst>
          </a:blip>
          <a:srcRect t="36744"/>
          <a:stretch/>
        </p:blipFill>
        <p:spPr>
          <a:xfrm>
            <a:off x="8900931" y="5817764"/>
            <a:ext cx="9387070" cy="4469236"/>
          </a:xfrm>
          <a:prstGeom prst="rect">
            <a:avLst/>
          </a:prstGeom>
        </p:spPr>
      </p:pic>
      <p:pic>
        <p:nvPicPr>
          <p:cNvPr id="6" name="Picture 5" descr="A group of people in a room&#10;&#10;Description automatically generated with medium confidence">
            <a:extLst>
              <a:ext uri="{FF2B5EF4-FFF2-40B4-BE49-F238E27FC236}">
                <a16:creationId xmlns:a16="http://schemas.microsoft.com/office/drawing/2014/main" id="{4DEB5AC2-AC97-EF28-ED2A-6304CD49C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3221664"/>
            <a:ext cx="9387070" cy="7065336"/>
          </a:xfrm>
          <a:prstGeom prst="rect">
            <a:avLst/>
          </a:prstGeom>
        </p:spPr>
      </p:pic>
      <p:sp>
        <p:nvSpPr>
          <p:cNvPr id="7" name="Title 6">
            <a:extLst>
              <a:ext uri="{FF2B5EF4-FFF2-40B4-BE49-F238E27FC236}">
                <a16:creationId xmlns:a16="http://schemas.microsoft.com/office/drawing/2014/main" id="{F6773D7E-19F9-4A8F-7F27-F60C53499CC5}"/>
              </a:ext>
            </a:extLst>
          </p:cNvPr>
          <p:cNvSpPr>
            <a:spLocks noGrp="1"/>
          </p:cNvSpPr>
          <p:nvPr>
            <p:ph type="title"/>
          </p:nvPr>
        </p:nvSpPr>
        <p:spPr>
          <a:xfrm>
            <a:off x="652429" y="1734400"/>
            <a:ext cx="11249286" cy="1145400"/>
          </a:xfr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r>
              <a:rPr lang="en-GB">
                <a:solidFill>
                  <a:schemeClr val="bg1"/>
                </a:solidFill>
              </a:rPr>
              <a:t>Synergy Workshop 1: March 2023</a:t>
            </a:r>
          </a:p>
        </p:txBody>
      </p:sp>
    </p:spTree>
    <p:extLst>
      <p:ext uri="{BB962C8B-B14F-4D97-AF65-F5344CB8AC3E}">
        <p14:creationId xmlns:p14="http://schemas.microsoft.com/office/powerpoint/2010/main" val="21076134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speech bubbles with text&#10;&#10;Description automatically generated with low confidence">
            <a:extLst>
              <a:ext uri="{FF2B5EF4-FFF2-40B4-BE49-F238E27FC236}">
                <a16:creationId xmlns:a16="http://schemas.microsoft.com/office/drawing/2014/main" id="{B035CE56-FF70-5004-38B6-2F1FC9D1520F}"/>
              </a:ext>
            </a:extLst>
          </p:cNvPr>
          <p:cNvPicPr>
            <a:picLocks noGrp="1" noChangeAspect="1"/>
          </p:cNvPicPr>
          <p:nvPr>
            <p:ph type="pic" idx="21"/>
          </p:nvPr>
        </p:nvPicPr>
        <p:blipFill rotWithShape="1">
          <a:blip r:embed="rId2"/>
          <a:srcRect b="443"/>
          <a:stretch/>
        </p:blipFill>
        <p:spPr>
          <a:xfrm>
            <a:off x="15" y="8"/>
            <a:ext cx="18287986" cy="10286992"/>
          </a:xfrm>
          <a:noFill/>
        </p:spPr>
      </p:pic>
    </p:spTree>
    <p:extLst>
      <p:ext uri="{BB962C8B-B14F-4D97-AF65-F5344CB8AC3E}">
        <p14:creationId xmlns:p14="http://schemas.microsoft.com/office/powerpoint/2010/main" val="246270335"/>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a:extLst>
            <a:ext uri="{FF2B5EF4-FFF2-40B4-BE49-F238E27FC236}">
              <a16:creationId xmlns:a16="http://schemas.microsoft.com/office/drawing/2014/main" id="{1AD2F05B-F34A-8883-88BF-E53541B2BE11}"/>
            </a:ext>
          </a:extLst>
        </p:cNvPr>
        <p:cNvGrpSpPr/>
        <p:nvPr/>
      </p:nvGrpSpPr>
      <p:grpSpPr>
        <a:xfrm>
          <a:off x="0" y="0"/>
          <a:ext cx="0" cy="0"/>
          <a:chOff x="0" y="0"/>
          <a:chExt cx="0" cy="0"/>
        </a:xfrm>
      </p:grpSpPr>
      <p:pic>
        <p:nvPicPr>
          <p:cNvPr id="56" name="Google Shape;56;p13">
            <a:extLst>
              <a:ext uri="{FF2B5EF4-FFF2-40B4-BE49-F238E27FC236}">
                <a16:creationId xmlns:a16="http://schemas.microsoft.com/office/drawing/2014/main" id="{BD52F6CE-057C-AE71-6E0B-4282F16D6196}"/>
              </a:ext>
            </a:extLst>
          </p:cNvPr>
          <p:cNvPicPr preferRelativeResize="0"/>
          <p:nvPr/>
        </p:nvPicPr>
        <p:blipFill rotWithShape="1">
          <a:blip r:embed="rId4">
            <a:alphaModFix/>
          </a:blip>
          <a:srcRect/>
          <a:stretch/>
        </p:blipFill>
        <p:spPr>
          <a:xfrm>
            <a:off x="847701" y="891800"/>
            <a:ext cx="3370502" cy="842600"/>
          </a:xfrm>
          <a:prstGeom prst="rect">
            <a:avLst/>
          </a:prstGeom>
          <a:noFill/>
          <a:ln>
            <a:noFill/>
          </a:ln>
        </p:spPr>
      </p:pic>
      <p:sp>
        <p:nvSpPr>
          <p:cNvPr id="4" name="TextBox 3">
            <a:extLst>
              <a:ext uri="{FF2B5EF4-FFF2-40B4-BE49-F238E27FC236}">
                <a16:creationId xmlns:a16="http://schemas.microsoft.com/office/drawing/2014/main" id="{B83DF57E-3599-7132-3DA9-3ACC520B0E15}"/>
              </a:ext>
            </a:extLst>
          </p:cNvPr>
          <p:cNvSpPr txBox="1"/>
          <p:nvPr/>
        </p:nvSpPr>
        <p:spPr>
          <a:xfrm>
            <a:off x="8911772" y="1915479"/>
            <a:ext cx="8984344" cy="741741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r>
              <a:rPr lang="en-GB" b="1">
                <a:solidFill>
                  <a:schemeClr val="bg1"/>
                </a:solidFill>
              </a:rPr>
              <a:t>2023</a:t>
            </a:r>
            <a:r>
              <a:rPr lang="en-GB">
                <a:solidFill>
                  <a:schemeClr val="bg1"/>
                </a:solidFill>
              </a:rPr>
              <a:t> </a:t>
            </a:r>
          </a:p>
          <a:p>
            <a:r>
              <a:rPr lang="en-GB">
                <a:solidFill>
                  <a:schemeClr val="bg1"/>
                </a:solidFill>
              </a:rPr>
              <a:t># Co-production over Reverie Lobby &amp; Branding</a:t>
            </a:r>
          </a:p>
          <a:p>
            <a:r>
              <a:rPr lang="en-GB">
                <a:solidFill>
                  <a:schemeClr val="bg1"/>
                </a:solidFill>
              </a:rPr>
              <a:t># Commencement of film capture – Southwold / Bury St Edmunds / Cycle ride from </a:t>
            </a:r>
            <a:r>
              <a:rPr lang="en-GB" err="1">
                <a:solidFill>
                  <a:schemeClr val="bg1"/>
                </a:solidFill>
              </a:rPr>
              <a:t>Thorpeness</a:t>
            </a:r>
            <a:r>
              <a:rPr lang="en-GB">
                <a:solidFill>
                  <a:schemeClr val="bg1"/>
                </a:solidFill>
              </a:rPr>
              <a:t> / Snape Maltings / </a:t>
            </a:r>
            <a:r>
              <a:rPr lang="en-GB" err="1">
                <a:solidFill>
                  <a:schemeClr val="bg1"/>
                </a:solidFill>
              </a:rPr>
              <a:t>Flatford</a:t>
            </a:r>
            <a:r>
              <a:rPr lang="en-GB">
                <a:solidFill>
                  <a:schemeClr val="bg1"/>
                </a:solidFill>
              </a:rPr>
              <a:t> Mill / Colchester Zoo</a:t>
            </a:r>
          </a:p>
          <a:p>
            <a:r>
              <a:rPr lang="en-GB">
                <a:solidFill>
                  <a:schemeClr val="bg1"/>
                </a:solidFill>
              </a:rPr>
              <a:t># Back-end work on the app to enable system to be Wi-Fi free;</a:t>
            </a:r>
          </a:p>
          <a:p>
            <a:r>
              <a:rPr lang="en-GB">
                <a:solidFill>
                  <a:schemeClr val="bg1"/>
                </a:solidFill>
              </a:rPr>
              <a:t># Planning of UI structure of the app;</a:t>
            </a:r>
          </a:p>
          <a:p>
            <a:endParaRPr lang="en-GB">
              <a:solidFill>
                <a:schemeClr val="bg1"/>
              </a:solidFill>
            </a:endParaRPr>
          </a:p>
          <a:p>
            <a:r>
              <a:rPr lang="en-GB" b="1">
                <a:solidFill>
                  <a:schemeClr val="bg1"/>
                </a:solidFill>
              </a:rPr>
              <a:t>2024</a:t>
            </a:r>
          </a:p>
          <a:p>
            <a:r>
              <a:rPr lang="en-GB">
                <a:solidFill>
                  <a:schemeClr val="bg1"/>
                </a:solidFill>
              </a:rPr>
              <a:t># </a:t>
            </a:r>
            <a:r>
              <a:rPr lang="en-GB" err="1">
                <a:solidFill>
                  <a:schemeClr val="bg1"/>
                </a:solidFill>
              </a:rPr>
              <a:t>Cyberessentials</a:t>
            </a:r>
            <a:r>
              <a:rPr lang="en-GB">
                <a:solidFill>
                  <a:schemeClr val="bg1"/>
                </a:solidFill>
              </a:rPr>
              <a:t> certification &amp; DPIA sign-off</a:t>
            </a:r>
          </a:p>
          <a:p>
            <a:r>
              <a:rPr lang="en-GB">
                <a:solidFill>
                  <a:schemeClr val="bg1"/>
                </a:solidFill>
              </a:rPr>
              <a:t># External Website Build</a:t>
            </a:r>
          </a:p>
          <a:p>
            <a:r>
              <a:rPr lang="en-GB">
                <a:solidFill>
                  <a:schemeClr val="bg1"/>
                </a:solidFill>
              </a:rPr>
              <a:t># Co-production of Front-end development of app</a:t>
            </a:r>
          </a:p>
          <a:p>
            <a:r>
              <a:rPr lang="en-GB">
                <a:solidFill>
                  <a:schemeClr val="bg1"/>
                </a:solidFill>
              </a:rPr>
              <a:t># Hardware confirmation</a:t>
            </a:r>
          </a:p>
          <a:p>
            <a:r>
              <a:rPr lang="en-GB">
                <a:solidFill>
                  <a:schemeClr val="bg1"/>
                </a:solidFill>
              </a:rPr>
              <a:t># Trial in Care UK Care Home &amp; Day Centre</a:t>
            </a:r>
          </a:p>
          <a:p>
            <a:r>
              <a:rPr lang="en-GB">
                <a:solidFill>
                  <a:schemeClr val="bg1"/>
                </a:solidFill>
              </a:rPr>
              <a:t># Collateral Resources</a:t>
            </a:r>
          </a:p>
          <a:p>
            <a:r>
              <a:rPr lang="en-GB">
                <a:solidFill>
                  <a:schemeClr val="bg1"/>
                </a:solidFill>
              </a:rPr>
              <a:t># Sign-off by SCC </a:t>
            </a:r>
          </a:p>
        </p:txBody>
      </p:sp>
      <p:pic>
        <p:nvPicPr>
          <p:cNvPr id="3074" name="Picture 2">
            <a:extLst>
              <a:ext uri="{FF2B5EF4-FFF2-40B4-BE49-F238E27FC236}">
                <a16:creationId xmlns:a16="http://schemas.microsoft.com/office/drawing/2014/main" id="{0A483D8E-CA10-B505-DC3D-51C9CBCAE5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360" y="2923083"/>
            <a:ext cx="8579412" cy="490771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9CA7D42C-8A54-AD73-9640-8726F196A960}"/>
              </a:ext>
            </a:extLst>
          </p:cNvPr>
          <p:cNvSpPr>
            <a:spLocks noGrp="1"/>
          </p:cNvSpPr>
          <p:nvPr>
            <p:ph type="title"/>
          </p:nvPr>
        </p:nvSpPr>
        <p:spPr>
          <a:xfrm>
            <a:off x="9024081" y="899180"/>
            <a:ext cx="9413822" cy="1145400"/>
          </a:xfr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r>
              <a:rPr lang="en-GB" b="1">
                <a:solidFill>
                  <a:schemeClr val="bg1"/>
                </a:solidFill>
              </a:rPr>
              <a:t>Development: 2023 - 2024</a:t>
            </a:r>
          </a:p>
        </p:txBody>
      </p:sp>
    </p:spTree>
    <p:extLst>
      <p:ext uri="{BB962C8B-B14F-4D97-AF65-F5344CB8AC3E}">
        <p14:creationId xmlns:p14="http://schemas.microsoft.com/office/powerpoint/2010/main" val="17211980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a:extLst>
            <a:ext uri="{FF2B5EF4-FFF2-40B4-BE49-F238E27FC236}">
              <a16:creationId xmlns:a16="http://schemas.microsoft.com/office/drawing/2014/main" id="{A29360CE-9E52-0535-72BF-243E59EBD9FF}"/>
            </a:ext>
          </a:extLst>
        </p:cNvPr>
        <p:cNvGrpSpPr/>
        <p:nvPr/>
      </p:nvGrpSpPr>
      <p:grpSpPr>
        <a:xfrm>
          <a:off x="0" y="0"/>
          <a:ext cx="0" cy="0"/>
          <a:chOff x="0" y="0"/>
          <a:chExt cx="0" cy="0"/>
        </a:xfrm>
      </p:grpSpPr>
      <p:pic>
        <p:nvPicPr>
          <p:cNvPr id="56" name="Google Shape;56;p13">
            <a:extLst>
              <a:ext uri="{FF2B5EF4-FFF2-40B4-BE49-F238E27FC236}">
                <a16:creationId xmlns:a16="http://schemas.microsoft.com/office/drawing/2014/main" id="{C2C47DC7-7DA3-D4F6-6F6B-7DB5BF5E215E}"/>
              </a:ext>
            </a:extLst>
          </p:cNvPr>
          <p:cNvPicPr preferRelativeResize="0"/>
          <p:nvPr/>
        </p:nvPicPr>
        <p:blipFill rotWithShape="1">
          <a:blip r:embed="rId4">
            <a:alphaModFix/>
          </a:blip>
          <a:srcRect/>
          <a:stretch/>
        </p:blipFill>
        <p:spPr>
          <a:xfrm>
            <a:off x="847701" y="891800"/>
            <a:ext cx="3370502" cy="842600"/>
          </a:xfrm>
          <a:prstGeom prst="rect">
            <a:avLst/>
          </a:prstGeom>
          <a:noFill/>
          <a:ln>
            <a:noFill/>
          </a:ln>
        </p:spPr>
      </p:pic>
      <p:pic>
        <p:nvPicPr>
          <p:cNvPr id="7" name="Picture 6">
            <a:extLst>
              <a:ext uri="{FF2B5EF4-FFF2-40B4-BE49-F238E27FC236}">
                <a16:creationId xmlns:a16="http://schemas.microsoft.com/office/drawing/2014/main" id="{4AF3D2AC-48BF-8884-13EB-58C5FEEEB4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9994" y="3060878"/>
            <a:ext cx="3856932" cy="2448248"/>
          </a:xfrm>
          <a:prstGeom prst="rect">
            <a:avLst/>
          </a:prstGeom>
          <a:noFill/>
          <a:extLst>
            <a:ext uri="{909E8E84-426E-40DD-AFC4-6F175D3DCCD1}">
              <a14:hiddenFill xmlns:a14="http://schemas.microsoft.com/office/drawing/2010/main">
                <a:solidFill>
                  <a:srgbClr val="FFFFFF"/>
                </a:solidFill>
              </a14:hiddenFill>
            </a:ext>
          </a:extLst>
        </p:spPr>
      </p:pic>
      <p:sp>
        <p:nvSpPr>
          <p:cNvPr id="8" name="Title 7">
            <a:extLst>
              <a:ext uri="{FF2B5EF4-FFF2-40B4-BE49-F238E27FC236}">
                <a16:creationId xmlns:a16="http://schemas.microsoft.com/office/drawing/2014/main" id="{FA3EFE00-CB13-5A45-AF76-E10A81B5B54C}"/>
              </a:ext>
            </a:extLst>
          </p:cNvPr>
          <p:cNvSpPr>
            <a:spLocks noGrp="1"/>
          </p:cNvSpPr>
          <p:nvPr>
            <p:ph type="title"/>
          </p:nvPr>
        </p:nvSpPr>
        <p:spPr>
          <a:xfrm>
            <a:off x="8514080" y="1562100"/>
            <a:ext cx="8984344" cy="4267200"/>
          </a:xfr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r>
              <a:rPr lang="en-GB" sz="4400">
                <a:solidFill>
                  <a:schemeClr val="bg1"/>
                </a:solidFill>
              </a:rPr>
              <a:t>How to get Reverie:</a:t>
            </a:r>
            <a:br>
              <a:rPr lang="en-GB" sz="4400">
                <a:solidFill>
                  <a:schemeClr val="bg1"/>
                </a:solidFill>
              </a:rPr>
            </a:br>
            <a:br>
              <a:rPr lang="en-GB" sz="4400">
                <a:solidFill>
                  <a:schemeClr val="bg1"/>
                </a:solidFill>
              </a:rPr>
            </a:br>
            <a:r>
              <a:rPr lang="en-GB" sz="4400">
                <a:solidFill>
                  <a:schemeClr val="bg1"/>
                </a:solidFill>
              </a:rPr>
              <a:t>1/ Hardware – one-off cost</a:t>
            </a:r>
            <a:br>
              <a:rPr lang="en-GB" sz="4400">
                <a:solidFill>
                  <a:schemeClr val="bg1"/>
                </a:solidFill>
              </a:rPr>
            </a:br>
            <a:r>
              <a:rPr lang="en-GB" sz="4400">
                <a:solidFill>
                  <a:schemeClr val="bg1"/>
                </a:solidFill>
              </a:rPr>
              <a:t>2/ Software – Monthly or annual payment for license</a:t>
            </a:r>
          </a:p>
        </p:txBody>
      </p:sp>
      <p:pic>
        <p:nvPicPr>
          <p:cNvPr id="5122" name="Picture 2">
            <a:extLst>
              <a:ext uri="{FF2B5EF4-FFF2-40B4-BE49-F238E27FC236}">
                <a16:creationId xmlns:a16="http://schemas.microsoft.com/office/drawing/2014/main" id="{A0BA52D4-C54D-7B40-A383-ED0F6575A87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94971" y="6047094"/>
            <a:ext cx="4808762" cy="397864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16DFE33-3A63-8FD8-F7B7-7F377814F36C}"/>
              </a:ext>
            </a:extLst>
          </p:cNvPr>
          <p:cNvSpPr txBox="1"/>
          <p:nvPr/>
        </p:nvSpPr>
        <p:spPr>
          <a:xfrm>
            <a:off x="8514080" y="6667500"/>
            <a:ext cx="8577944" cy="3170099"/>
          </a:xfrm>
          <a:prstGeom prst="rect">
            <a:avLst/>
          </a:prstGeom>
          <a:solidFill>
            <a:srgbClr val="FF0000"/>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r>
              <a:rPr lang="en-GB" sz="4000">
                <a:solidFill>
                  <a:schemeClr val="bg1"/>
                </a:solidFill>
              </a:rPr>
              <a:t>There is a substantial and exclusive discount available for ALL Suffolk care providers on both the hardware and software. Contact Reverie for details.</a:t>
            </a:r>
          </a:p>
        </p:txBody>
      </p:sp>
    </p:spTree>
    <p:extLst>
      <p:ext uri="{BB962C8B-B14F-4D97-AF65-F5344CB8AC3E}">
        <p14:creationId xmlns:p14="http://schemas.microsoft.com/office/powerpoint/2010/main" val="7616834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EF5C0E0-7726-2B41-FDAD-C35F208DE15F}"/>
              </a:ext>
            </a:extLst>
          </p:cNvPr>
          <p:cNvSpPr>
            <a:spLocks noGrp="1"/>
          </p:cNvSpPr>
          <p:nvPr>
            <p:ph type="pic" idx="21"/>
          </p:nvPr>
        </p:nvSpPr>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endParaRPr lang="en-GB"/>
          </a:p>
        </p:txBody>
      </p:sp>
      <p:sp>
        <p:nvSpPr>
          <p:cNvPr id="3" name="Title 2">
            <a:extLst>
              <a:ext uri="{FF2B5EF4-FFF2-40B4-BE49-F238E27FC236}">
                <a16:creationId xmlns:a16="http://schemas.microsoft.com/office/drawing/2014/main" id="{6C34F034-8969-1107-98D9-9B850CCCDF29}"/>
              </a:ext>
            </a:extLst>
          </p:cNvPr>
          <p:cNvSpPr>
            <a:spLocks noGrp="1"/>
          </p:cNvSpPr>
          <p:nvPr>
            <p:ph type="title"/>
          </p:nvPr>
        </p:nvSpPr>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endParaRPr lang="en-GB"/>
          </a:p>
        </p:txBody>
      </p:sp>
      <p:sp>
        <p:nvSpPr>
          <p:cNvPr id="4" name="Text Placeholder 3">
            <a:extLst>
              <a:ext uri="{FF2B5EF4-FFF2-40B4-BE49-F238E27FC236}">
                <a16:creationId xmlns:a16="http://schemas.microsoft.com/office/drawing/2014/main" id="{3080CA90-897C-A1D0-F8E0-8483C05CBB55}"/>
              </a:ext>
            </a:extLst>
          </p:cNvPr>
          <p:cNvSpPr>
            <a:spLocks noGrp="1"/>
          </p:cNvSpPr>
          <p:nvPr>
            <p:ph type="body" sz="quarter" idx="1"/>
          </p:nvPr>
        </p:nvSpPr>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endParaRPr lang="en-GB"/>
          </a:p>
        </p:txBody>
      </p:sp>
      <p:pic>
        <p:nvPicPr>
          <p:cNvPr id="6" name="Picture 5">
            <a:extLst>
              <a:ext uri="{FF2B5EF4-FFF2-40B4-BE49-F238E27FC236}">
                <a16:creationId xmlns:a16="http://schemas.microsoft.com/office/drawing/2014/main" id="{A13579B9-E562-1437-AA95-E977C3099C36}"/>
              </a:ext>
            </a:extLst>
          </p:cNvPr>
          <p:cNvPicPr>
            <a:picLocks noChangeAspect="1"/>
          </p:cNvPicPr>
          <p:nvPr/>
        </p:nvPicPr>
        <p:blipFill>
          <a:blip r:embed="rId2"/>
          <a:stretch>
            <a:fillRect/>
          </a:stretch>
        </p:blipFill>
        <p:spPr>
          <a:xfrm>
            <a:off x="118725" y="724368"/>
            <a:ext cx="18050550" cy="8534400"/>
          </a:xfrm>
          <a:prstGeom prst="rect">
            <a:avLst/>
          </a:prstGeom>
        </p:spPr>
      </p:pic>
    </p:spTree>
    <p:extLst>
      <p:ext uri="{BB962C8B-B14F-4D97-AF65-F5344CB8AC3E}">
        <p14:creationId xmlns:p14="http://schemas.microsoft.com/office/powerpoint/2010/main" val="1132178599"/>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0EEF4B-C276-9C6A-E608-7A97B842EB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132" y="114300"/>
            <a:ext cx="16163735" cy="10020567"/>
          </a:xfrm>
          <a:prstGeom prst="rect">
            <a:avLst/>
          </a:prstGeom>
        </p:spPr>
      </p:pic>
    </p:spTree>
    <p:extLst>
      <p:ext uri="{BB962C8B-B14F-4D97-AF65-F5344CB8AC3E}">
        <p14:creationId xmlns:p14="http://schemas.microsoft.com/office/powerpoint/2010/main" val="41001450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BB32C0-678D-5A89-50CD-1E9FA993D8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66" y="0"/>
            <a:ext cx="18138868" cy="10287000"/>
          </a:xfrm>
          <a:prstGeom prst="rect">
            <a:avLst/>
          </a:prstGeom>
        </p:spPr>
      </p:pic>
    </p:spTree>
    <p:extLst>
      <p:ext uri="{BB962C8B-B14F-4D97-AF65-F5344CB8AC3E}">
        <p14:creationId xmlns:p14="http://schemas.microsoft.com/office/powerpoint/2010/main" val="8389080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383BE44-CEEB-D4C0-DE4B-BA9A4937F1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84" y="0"/>
            <a:ext cx="18245232" cy="10287000"/>
          </a:xfrm>
          <a:prstGeom prst="rect">
            <a:avLst/>
          </a:prstGeom>
        </p:spPr>
      </p:pic>
    </p:spTree>
    <p:extLst>
      <p:ext uri="{BB962C8B-B14F-4D97-AF65-F5344CB8AC3E}">
        <p14:creationId xmlns:p14="http://schemas.microsoft.com/office/powerpoint/2010/main" val="38243776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049B3E-8D3F-962F-DFE2-B4C8C1931588}"/>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DFA56729-D608-742E-BC5C-C53BCC390ADB}"/>
              </a:ext>
            </a:extLst>
          </p:cNvPr>
          <p:cNvSpPr>
            <a:spLocks noGrp="1"/>
          </p:cNvSpPr>
          <p:nvPr>
            <p:ph type="body" sz="quarter" idx="10"/>
          </p:nvPr>
        </p:nvSpPr>
        <p:spPr/>
        <p:txBody>
          <a:bodyPr/>
          <a:lstStyle/>
          <a:p>
            <a:endParaRPr lang="en-US"/>
          </a:p>
        </p:txBody>
      </p:sp>
      <p:sp>
        <p:nvSpPr>
          <p:cNvPr id="11" name="Text Placeholder 10">
            <a:extLst>
              <a:ext uri="{FF2B5EF4-FFF2-40B4-BE49-F238E27FC236}">
                <a16:creationId xmlns:a16="http://schemas.microsoft.com/office/drawing/2014/main" id="{4332BB52-B800-0D5A-4BEC-3654FA135CB5}"/>
              </a:ext>
            </a:extLst>
          </p:cNvPr>
          <p:cNvSpPr>
            <a:spLocks noGrp="1"/>
          </p:cNvSpPr>
          <p:nvPr>
            <p:ph type="body" sz="quarter" idx="22"/>
          </p:nvPr>
        </p:nvSpPr>
        <p:spPr>
          <a:xfrm>
            <a:off x="781296" y="687255"/>
            <a:ext cx="14934954" cy="914400"/>
          </a:xfrm>
        </p:spPr>
        <p:txBody>
          <a:bodyPr/>
          <a:lstStyle/>
          <a:p>
            <a:r>
              <a:rPr lang="en-US" sz="5400">
                <a:solidFill>
                  <a:schemeClr val="tx1">
                    <a:lumMod val="50000"/>
                    <a:lumOff val="50000"/>
                  </a:schemeClr>
                </a:solidFill>
                <a:latin typeface="Arial"/>
                <a:cs typeface="Arial"/>
              </a:rPr>
              <a:t>What are the 3 strategy themes</a:t>
            </a:r>
            <a:r>
              <a:rPr lang="en-US" sz="5400">
                <a:solidFill>
                  <a:schemeClr val="bg1"/>
                </a:solidFill>
                <a:latin typeface="Arial"/>
                <a:cs typeface="Arial"/>
              </a:rPr>
              <a:t> three </a:t>
            </a:r>
            <a:r>
              <a:rPr lang="en-US">
                <a:solidFill>
                  <a:schemeClr val="bg1"/>
                </a:solidFill>
                <a:latin typeface="Arial"/>
                <a:cs typeface="Arial"/>
              </a:rPr>
              <a:t>strategy themes?</a:t>
            </a:r>
            <a:endParaRPr lang="en-GB">
              <a:solidFill>
                <a:schemeClr val="bg1"/>
              </a:solidFill>
            </a:endParaRPr>
          </a:p>
        </p:txBody>
      </p:sp>
      <p:sp>
        <p:nvSpPr>
          <p:cNvPr id="12" name="TextBox 11">
            <a:extLst>
              <a:ext uri="{FF2B5EF4-FFF2-40B4-BE49-F238E27FC236}">
                <a16:creationId xmlns:a16="http://schemas.microsoft.com/office/drawing/2014/main" id="{B92BE07F-E6AF-23B1-0E2A-2BA9A0B50C3A}"/>
              </a:ext>
            </a:extLst>
          </p:cNvPr>
          <p:cNvSpPr txBox="1"/>
          <p:nvPr/>
        </p:nvSpPr>
        <p:spPr>
          <a:xfrm>
            <a:off x="626965" y="1842862"/>
            <a:ext cx="4711172" cy="6540252"/>
          </a:xfrm>
          <a:prstGeom prst="rect">
            <a:avLst/>
          </a:prstGeom>
          <a:noFill/>
        </p:spPr>
        <p:txBody>
          <a:bodyPr wrap="square" lIns="137160" tIns="68580" rIns="137160" bIns="68580" rtlCol="0" anchor="t">
            <a:spAutoFit/>
          </a:bodyPr>
          <a:lstStyle/>
          <a:p>
            <a:r>
              <a:rPr lang="en-GB" sz="4800" b="1" u="sng">
                <a:solidFill>
                  <a:srgbClr val="33A3AA"/>
                </a:solidFill>
                <a:uFill>
                  <a:solidFill>
                    <a:srgbClr val="FFC000"/>
                  </a:solidFill>
                </a:uFill>
                <a:latin typeface="Arial"/>
                <a:cs typeface="Arial"/>
              </a:rPr>
              <a:t>Attract and retain</a:t>
            </a:r>
            <a:br>
              <a:rPr lang="en-GB" sz="2800" u="sng">
                <a:uFill>
                  <a:solidFill>
                    <a:srgbClr val="FFC000"/>
                  </a:solidFill>
                </a:uFill>
                <a:latin typeface="Arial" panose="020B0604020202020204" pitchFamily="34" charset="0"/>
                <a:cs typeface="Arial" panose="020B0604020202020204" pitchFamily="34" charset="0"/>
              </a:rPr>
            </a:br>
            <a:endParaRPr lang="en-GB" sz="4000" b="1" u="sng">
              <a:solidFill>
                <a:srgbClr val="33A3AA"/>
              </a:solidFill>
              <a:uFill>
                <a:solidFill>
                  <a:srgbClr val="FFC000"/>
                </a:solidFill>
              </a:uFill>
              <a:latin typeface="Arial"/>
              <a:cs typeface="Arial"/>
            </a:endParaRPr>
          </a:p>
          <a:p>
            <a:r>
              <a:rPr lang="en-GB" sz="2800">
                <a:uFill>
                  <a:solidFill>
                    <a:srgbClr val="FFC000"/>
                  </a:solidFill>
                </a:uFill>
                <a:latin typeface="Arial"/>
                <a:cs typeface="Arial"/>
              </a:rPr>
              <a:t>Includes</a:t>
            </a:r>
            <a:endParaRPr lang="en-GB" sz="2800" u="sng">
              <a:uFill>
                <a:solidFill>
                  <a:srgbClr val="FFC000"/>
                </a:solidFill>
              </a:uFill>
              <a:latin typeface="Arial" panose="020B0604020202020204" pitchFamily="34" charset="0"/>
              <a:cs typeface="Arial" panose="020B0604020202020204" pitchFamily="34" charset="0"/>
            </a:endParaRPr>
          </a:p>
          <a:p>
            <a:pPr marL="428625" indent="-428625">
              <a:buFont typeface="Wingdings" panose="020B0604020202020204" pitchFamily="34" charset="0"/>
              <a:buChar char="§"/>
            </a:pPr>
            <a:r>
              <a:rPr lang="en-GB" sz="2800">
                <a:uFill>
                  <a:solidFill>
                    <a:srgbClr val="FFC000"/>
                  </a:solidFill>
                </a:uFill>
                <a:latin typeface="Arial"/>
                <a:cs typeface="Arial"/>
              </a:rPr>
              <a:t>Action on pay, terms and conditions</a:t>
            </a:r>
          </a:p>
          <a:p>
            <a:pPr marL="428625" indent="-428625">
              <a:buFont typeface="Wingdings" panose="020B0604020202020204" pitchFamily="34" charset="0"/>
              <a:buChar char="§"/>
            </a:pPr>
            <a:r>
              <a:rPr lang="en-GB" sz="2800">
                <a:uFill>
                  <a:solidFill>
                    <a:srgbClr val="FFC000"/>
                  </a:solidFill>
                </a:uFill>
                <a:latin typeface="Arial"/>
                <a:cs typeface="Arial"/>
              </a:rPr>
              <a:t>10-year attraction plan</a:t>
            </a:r>
          </a:p>
          <a:p>
            <a:pPr marL="428625" indent="-428625">
              <a:buFont typeface="Wingdings" panose="020B0604020202020204" pitchFamily="34" charset="0"/>
              <a:buChar char="§"/>
            </a:pPr>
            <a:r>
              <a:rPr lang="en-GB" sz="2800">
                <a:uFill>
                  <a:solidFill>
                    <a:srgbClr val="FFC000"/>
                  </a:solidFill>
                </a:uFill>
                <a:latin typeface="Arial"/>
                <a:cs typeface="Arial"/>
              </a:rPr>
              <a:t>International recruitment plan</a:t>
            </a:r>
          </a:p>
          <a:p>
            <a:pPr marL="428625" indent="-428625">
              <a:buFont typeface="Wingdings" panose="020B0604020202020204" pitchFamily="34" charset="0"/>
              <a:buChar char="§"/>
            </a:pPr>
            <a:r>
              <a:rPr lang="en-GB" sz="2800">
                <a:uFill>
                  <a:solidFill>
                    <a:srgbClr val="FFC000"/>
                  </a:solidFill>
                </a:uFill>
                <a:latin typeface="Arial"/>
                <a:cs typeface="Arial"/>
              </a:rPr>
              <a:t>People Promise</a:t>
            </a:r>
          </a:p>
          <a:p>
            <a:pPr marL="428625" indent="-428625">
              <a:buFont typeface="Wingdings" panose="020B0604020202020204" pitchFamily="34" charset="0"/>
              <a:buChar char="§"/>
            </a:pPr>
            <a:r>
              <a:rPr lang="en-GB" sz="2800">
                <a:uFill>
                  <a:solidFill>
                    <a:srgbClr val="FFC000"/>
                  </a:solidFill>
                </a:uFill>
                <a:latin typeface="Arial"/>
                <a:cs typeface="Arial"/>
              </a:rPr>
              <a:t>Champions</a:t>
            </a:r>
            <a:endParaRPr lang="en-GB" sz="2800">
              <a:uFill>
                <a:solidFill>
                  <a:srgbClr val="FFC000"/>
                </a:solidFill>
              </a:uFill>
              <a:latin typeface="Arial" panose="020B0604020202020204" pitchFamily="34" charset="0"/>
              <a:cs typeface="Arial" panose="020B0604020202020204" pitchFamily="34" charset="0"/>
            </a:endParaRPr>
          </a:p>
          <a:p>
            <a:pPr marL="428625" indent="-428625">
              <a:buFont typeface="Wingdings" panose="020B0604020202020204" pitchFamily="34" charset="0"/>
              <a:buChar char="§"/>
            </a:pPr>
            <a:r>
              <a:rPr lang="en-GB" sz="2800">
                <a:uFill>
                  <a:solidFill>
                    <a:srgbClr val="FFC000"/>
                  </a:solidFill>
                </a:uFill>
                <a:latin typeface="Arial"/>
                <a:cs typeface="Arial"/>
              </a:rPr>
              <a:t>Wellbeing and equality, diversity and inclusion</a:t>
            </a:r>
            <a:endParaRPr lang="en-GB" sz="280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23707F3B-90F1-2128-DC5D-13557149F076}"/>
              </a:ext>
            </a:extLst>
          </p:cNvPr>
          <p:cNvSpPr txBox="1"/>
          <p:nvPr/>
        </p:nvSpPr>
        <p:spPr>
          <a:xfrm>
            <a:off x="6316051" y="1842861"/>
            <a:ext cx="5023463" cy="5647700"/>
          </a:xfrm>
          <a:prstGeom prst="rect">
            <a:avLst/>
          </a:prstGeom>
          <a:noFill/>
        </p:spPr>
        <p:txBody>
          <a:bodyPr wrap="square" lIns="137160" tIns="68580" rIns="137160" bIns="68580" rtlCol="0" anchor="t">
            <a:spAutoFit/>
          </a:bodyPr>
          <a:lstStyle/>
          <a:p>
            <a:r>
              <a:rPr lang="en-GB" sz="4800" b="1" u="sng">
                <a:solidFill>
                  <a:srgbClr val="33A3AA"/>
                </a:solidFill>
                <a:uFill>
                  <a:solidFill>
                    <a:srgbClr val="FFC000"/>
                  </a:solidFill>
                </a:uFill>
                <a:latin typeface="Arial"/>
                <a:cs typeface="Arial"/>
              </a:rPr>
              <a:t>Train</a:t>
            </a:r>
            <a:br>
              <a:rPr lang="en-GB" sz="2800" u="sng">
                <a:uFill>
                  <a:solidFill>
                    <a:srgbClr val="FFC000"/>
                  </a:solidFill>
                </a:uFill>
                <a:latin typeface="Arial" panose="020B0604020202020204" pitchFamily="34" charset="0"/>
                <a:cs typeface="Arial" panose="020B0604020202020204" pitchFamily="34" charset="0"/>
              </a:rPr>
            </a:br>
            <a:endParaRPr lang="en-GB" sz="4000" b="1" u="sng">
              <a:solidFill>
                <a:srgbClr val="33A3AA"/>
              </a:solidFill>
              <a:uFill>
                <a:solidFill>
                  <a:srgbClr val="FFC000"/>
                </a:solidFill>
              </a:uFill>
              <a:latin typeface="Arial"/>
              <a:cs typeface="Arial"/>
            </a:endParaRPr>
          </a:p>
          <a:p>
            <a:r>
              <a:rPr lang="en-GB" sz="2800">
                <a:uFill>
                  <a:solidFill>
                    <a:srgbClr val="FFC000"/>
                  </a:solidFill>
                </a:uFill>
                <a:latin typeface="Arial"/>
                <a:cs typeface="Arial"/>
              </a:rPr>
              <a:t>Includes</a:t>
            </a:r>
            <a:endParaRPr lang="en-GB" sz="2800">
              <a:latin typeface="Arial"/>
              <a:cs typeface="Arial"/>
            </a:endParaRPr>
          </a:p>
          <a:p>
            <a:pPr marL="428625" indent="-428625">
              <a:buFont typeface="Wingdings" panose="020B0604020202020204" pitchFamily="34" charset="0"/>
              <a:buChar char="§"/>
            </a:pPr>
            <a:r>
              <a:rPr lang="en-GB" sz="2800">
                <a:latin typeface="Arial"/>
                <a:cs typeface="Arial"/>
              </a:rPr>
              <a:t>Ensuring and funding high-quality training</a:t>
            </a:r>
          </a:p>
          <a:p>
            <a:pPr marL="428625" indent="-428625">
              <a:buFont typeface="Wingdings" panose="020B0604020202020204" pitchFamily="34" charset="0"/>
              <a:buChar char="§"/>
            </a:pPr>
            <a:r>
              <a:rPr lang="en-GB" sz="2800">
                <a:latin typeface="Arial"/>
                <a:cs typeface="Arial"/>
              </a:rPr>
              <a:t>Expanding skills through the Care Workforce Pathway</a:t>
            </a:r>
          </a:p>
          <a:p>
            <a:pPr marL="428625" indent="-428625">
              <a:buFont typeface="Wingdings" panose="020B0604020202020204" pitchFamily="34" charset="0"/>
              <a:buChar char="§"/>
            </a:pPr>
            <a:r>
              <a:rPr lang="en-GB" sz="2800">
                <a:latin typeface="Arial"/>
                <a:cs typeface="Arial"/>
              </a:rPr>
              <a:t>Delegated healthcare</a:t>
            </a:r>
          </a:p>
          <a:p>
            <a:pPr marL="428625" indent="-428625">
              <a:buFont typeface="Wingdings" panose="020B0604020202020204" pitchFamily="34" charset="0"/>
              <a:buChar char="§"/>
            </a:pPr>
            <a:r>
              <a:rPr lang="en-GB" sz="2800">
                <a:latin typeface="Arial"/>
                <a:cs typeface="Arial"/>
              </a:rPr>
              <a:t>Overhauling apprenticeships</a:t>
            </a:r>
          </a:p>
          <a:p>
            <a:pPr marL="428625" indent="-428625">
              <a:buFont typeface="Wingdings" panose="020B0604020202020204" pitchFamily="34" charset="0"/>
              <a:buChar char="§"/>
            </a:pPr>
            <a:endParaRPr lang="en-GB">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D57B2CD0-5F7E-C516-3A84-3334EAA9DC43}"/>
              </a:ext>
            </a:extLst>
          </p:cNvPr>
          <p:cNvSpPr txBox="1"/>
          <p:nvPr/>
        </p:nvSpPr>
        <p:spPr>
          <a:xfrm>
            <a:off x="11980130" y="1842861"/>
            <a:ext cx="4711172" cy="5370701"/>
          </a:xfrm>
          <a:prstGeom prst="rect">
            <a:avLst/>
          </a:prstGeom>
          <a:noFill/>
        </p:spPr>
        <p:txBody>
          <a:bodyPr wrap="square" lIns="137160" tIns="68580" rIns="137160" bIns="68580" rtlCol="0" anchor="t">
            <a:spAutoFit/>
          </a:bodyPr>
          <a:lstStyle/>
          <a:p>
            <a:r>
              <a:rPr lang="en-GB" sz="4000" b="1" u="sng">
                <a:solidFill>
                  <a:srgbClr val="33A3AA"/>
                </a:solidFill>
                <a:uFill>
                  <a:solidFill>
                    <a:srgbClr val="FFC000"/>
                  </a:solidFill>
                </a:uFill>
                <a:latin typeface="Arial"/>
                <a:cs typeface="Arial"/>
              </a:rPr>
              <a:t>T</a:t>
            </a:r>
            <a:r>
              <a:rPr lang="en-GB" sz="4800" b="1" u="sng">
                <a:solidFill>
                  <a:srgbClr val="33A3AA"/>
                </a:solidFill>
                <a:uFill>
                  <a:solidFill>
                    <a:srgbClr val="FFC000"/>
                  </a:solidFill>
                </a:uFill>
                <a:latin typeface="Arial"/>
                <a:cs typeface="Arial"/>
              </a:rPr>
              <a:t>ransform</a:t>
            </a:r>
            <a:br>
              <a:rPr lang="en-GB" sz="2800" u="sng">
                <a:uFill>
                  <a:solidFill>
                    <a:srgbClr val="FFC000"/>
                  </a:solidFill>
                </a:uFill>
                <a:latin typeface="Arial" panose="020B0604020202020204" pitchFamily="34" charset="0"/>
                <a:cs typeface="Arial" panose="020B0604020202020204" pitchFamily="34" charset="0"/>
              </a:rPr>
            </a:br>
            <a:endParaRPr lang="en-GB" sz="4000" b="1" u="sng">
              <a:solidFill>
                <a:srgbClr val="33A3AA"/>
              </a:solidFill>
              <a:uFill>
                <a:solidFill>
                  <a:srgbClr val="FFC000"/>
                </a:solidFill>
              </a:uFill>
              <a:latin typeface="Arial"/>
              <a:cs typeface="Arial"/>
            </a:endParaRPr>
          </a:p>
          <a:p>
            <a:r>
              <a:rPr lang="en-GB" sz="2800">
                <a:uFill>
                  <a:solidFill>
                    <a:srgbClr val="FFC000"/>
                  </a:solidFill>
                </a:uFill>
                <a:latin typeface="Arial"/>
                <a:cs typeface="Arial"/>
              </a:rPr>
              <a:t>Includes</a:t>
            </a:r>
            <a:endParaRPr lang="en-GB" sz="2800">
              <a:latin typeface="Arial" panose="020B0604020202020204" pitchFamily="34" charset="0"/>
              <a:cs typeface="Arial" panose="020B0604020202020204" pitchFamily="34" charset="0"/>
            </a:endParaRPr>
          </a:p>
          <a:p>
            <a:pPr marL="428625" indent="-428625">
              <a:buFont typeface="Wingdings" panose="020B0604020202020204" pitchFamily="34" charset="0"/>
              <a:buChar char="§"/>
            </a:pPr>
            <a:r>
              <a:rPr lang="en-GB" sz="2800">
                <a:latin typeface="Arial"/>
                <a:cs typeface="Arial"/>
              </a:rPr>
              <a:t>Legislative mandate and central body for workforce planning</a:t>
            </a:r>
          </a:p>
          <a:p>
            <a:pPr marL="428625" indent="-428625">
              <a:buFont typeface="Wingdings" panose="020B0604020202020204" pitchFamily="34" charset="0"/>
              <a:buChar char="§"/>
            </a:pPr>
            <a:r>
              <a:rPr lang="en-GB" sz="2800">
                <a:latin typeface="Arial"/>
                <a:cs typeface="Arial"/>
              </a:rPr>
              <a:t>Digital skills</a:t>
            </a:r>
          </a:p>
          <a:p>
            <a:pPr marL="428625" indent="-428625">
              <a:buFont typeface="Wingdings" panose="020B0604020202020204" pitchFamily="34" charset="0"/>
              <a:buChar char="§"/>
            </a:pPr>
            <a:r>
              <a:rPr lang="en-GB" sz="2800">
                <a:latin typeface="Arial"/>
                <a:cs typeface="Arial"/>
              </a:rPr>
              <a:t>New roles</a:t>
            </a:r>
          </a:p>
          <a:p>
            <a:pPr marL="428625" indent="-428625">
              <a:buFont typeface="Wingdings" panose="020B0604020202020204" pitchFamily="34" charset="0"/>
              <a:buChar char="§"/>
            </a:pPr>
            <a:r>
              <a:rPr lang="en-GB" sz="2800">
                <a:latin typeface="Arial"/>
                <a:cs typeface="Arial"/>
              </a:rPr>
              <a:t>Coastal and rural communities</a:t>
            </a:r>
          </a:p>
          <a:p>
            <a:pPr marL="428625" indent="-428625">
              <a:buFont typeface="Wingdings" panose="020B0604020202020204" pitchFamily="34" charset="0"/>
              <a:buChar char="§"/>
            </a:pPr>
            <a:r>
              <a:rPr lang="en-GB" sz="2800">
                <a:latin typeface="Arial"/>
                <a:cs typeface="Arial"/>
              </a:rPr>
              <a:t>Investigating registration</a:t>
            </a:r>
          </a:p>
        </p:txBody>
      </p:sp>
      <p:pic>
        <p:nvPicPr>
          <p:cNvPr id="3" name="Picture 2">
            <a:extLst>
              <a:ext uri="{FF2B5EF4-FFF2-40B4-BE49-F238E27FC236}">
                <a16:creationId xmlns:a16="http://schemas.microsoft.com/office/drawing/2014/main" id="{B55B849D-8307-28BD-57C4-05C0E5A61AAA}"/>
              </a:ext>
            </a:extLst>
          </p:cNvPr>
          <p:cNvPicPr>
            <a:picLocks noChangeAspect="1"/>
          </p:cNvPicPr>
          <p:nvPr/>
        </p:nvPicPr>
        <p:blipFill>
          <a:blip r:embed="rId3"/>
          <a:stretch>
            <a:fillRect/>
          </a:stretch>
        </p:blipFill>
        <p:spPr>
          <a:xfrm>
            <a:off x="14906453" y="0"/>
            <a:ext cx="3381548" cy="1848054"/>
          </a:xfrm>
          <a:prstGeom prst="rect">
            <a:avLst/>
          </a:prstGeom>
        </p:spPr>
      </p:pic>
    </p:spTree>
    <p:extLst>
      <p:ext uri="{BB962C8B-B14F-4D97-AF65-F5344CB8AC3E}">
        <p14:creationId xmlns:p14="http://schemas.microsoft.com/office/powerpoint/2010/main" val="36087244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CE875E-D6E3-0835-C9D8-F4F863D7BB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28" y="0"/>
            <a:ext cx="18269944" cy="10287000"/>
          </a:xfrm>
          <a:prstGeom prst="rect">
            <a:avLst/>
          </a:prstGeom>
        </p:spPr>
      </p:pic>
    </p:spTree>
    <p:extLst>
      <p:ext uri="{BB962C8B-B14F-4D97-AF65-F5344CB8AC3E}">
        <p14:creationId xmlns:p14="http://schemas.microsoft.com/office/powerpoint/2010/main" val="5499411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30575E-0C2D-BAA7-5FB2-B656CBCCCB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22"/>
            <a:ext cx="18288000" cy="10276756"/>
          </a:xfrm>
          <a:prstGeom prst="rect">
            <a:avLst/>
          </a:prstGeom>
        </p:spPr>
      </p:pic>
    </p:spTree>
    <p:extLst>
      <p:ext uri="{BB962C8B-B14F-4D97-AF65-F5344CB8AC3E}">
        <p14:creationId xmlns:p14="http://schemas.microsoft.com/office/powerpoint/2010/main" val="2142707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E7DCB4-4169-16D6-2614-8E2BDDAC54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585"/>
            <a:ext cx="18288000" cy="10273834"/>
          </a:xfrm>
          <a:prstGeom prst="rect">
            <a:avLst/>
          </a:prstGeom>
        </p:spPr>
      </p:pic>
    </p:spTree>
    <p:extLst>
      <p:ext uri="{BB962C8B-B14F-4D97-AF65-F5344CB8AC3E}">
        <p14:creationId xmlns:p14="http://schemas.microsoft.com/office/powerpoint/2010/main" val="10221285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50C0A9-DE66-086A-D6E6-ED6B57DA25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87"/>
            <a:ext cx="18288000" cy="10282830"/>
          </a:xfrm>
          <a:prstGeom prst="rect">
            <a:avLst/>
          </a:prstGeom>
        </p:spPr>
      </p:pic>
    </p:spTree>
    <p:extLst>
      <p:ext uri="{BB962C8B-B14F-4D97-AF65-F5344CB8AC3E}">
        <p14:creationId xmlns:p14="http://schemas.microsoft.com/office/powerpoint/2010/main" val="105938680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7A7399-7CA7-6BC7-15F9-CB0C5476A6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247"/>
            <a:ext cx="18288000" cy="10252510"/>
          </a:xfrm>
          <a:prstGeom prst="rect">
            <a:avLst/>
          </a:prstGeom>
        </p:spPr>
      </p:pic>
    </p:spTree>
    <p:extLst>
      <p:ext uri="{BB962C8B-B14F-4D97-AF65-F5344CB8AC3E}">
        <p14:creationId xmlns:p14="http://schemas.microsoft.com/office/powerpoint/2010/main" val="368684396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BAFBAC-648C-DF59-1E04-50447223AB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828"/>
            <a:ext cx="18288000" cy="10271344"/>
          </a:xfrm>
          <a:prstGeom prst="rect">
            <a:avLst/>
          </a:prstGeom>
        </p:spPr>
      </p:pic>
    </p:spTree>
    <p:extLst>
      <p:ext uri="{BB962C8B-B14F-4D97-AF65-F5344CB8AC3E}">
        <p14:creationId xmlns:p14="http://schemas.microsoft.com/office/powerpoint/2010/main" val="347164502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C40A2D-C9A2-948B-E731-051371F43B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63" y="0"/>
            <a:ext cx="18238678" cy="10287000"/>
          </a:xfrm>
          <a:prstGeom prst="rect">
            <a:avLst/>
          </a:prstGeom>
        </p:spPr>
      </p:pic>
    </p:spTree>
    <p:extLst>
      <p:ext uri="{BB962C8B-B14F-4D97-AF65-F5344CB8AC3E}">
        <p14:creationId xmlns:p14="http://schemas.microsoft.com/office/powerpoint/2010/main" val="333674297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F66ED7-970D-B627-453B-9EA8C78E11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2257"/>
            <a:ext cx="18288000" cy="10102490"/>
          </a:xfrm>
          <a:prstGeom prst="rect">
            <a:avLst/>
          </a:prstGeom>
        </p:spPr>
      </p:pic>
    </p:spTree>
    <p:extLst>
      <p:ext uri="{BB962C8B-B14F-4D97-AF65-F5344CB8AC3E}">
        <p14:creationId xmlns:p14="http://schemas.microsoft.com/office/powerpoint/2010/main" val="10522499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66603A-0E00-DF2E-5361-60ADEBEC6D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59" y="0"/>
            <a:ext cx="18074086" cy="10287000"/>
          </a:xfrm>
          <a:prstGeom prst="rect">
            <a:avLst/>
          </a:prstGeom>
        </p:spPr>
      </p:pic>
    </p:spTree>
    <p:extLst>
      <p:ext uri="{BB962C8B-B14F-4D97-AF65-F5344CB8AC3E}">
        <p14:creationId xmlns:p14="http://schemas.microsoft.com/office/powerpoint/2010/main" val="7389615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61A670-D7F3-8B76-7F3A-E7890C961F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28" y="0"/>
            <a:ext cx="18161944" cy="10287000"/>
          </a:xfrm>
          <a:prstGeom prst="rect">
            <a:avLst/>
          </a:prstGeom>
        </p:spPr>
      </p:pic>
    </p:spTree>
    <p:extLst>
      <p:ext uri="{BB962C8B-B14F-4D97-AF65-F5344CB8AC3E}">
        <p14:creationId xmlns:p14="http://schemas.microsoft.com/office/powerpoint/2010/main" val="9985701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1C22C8-6AB4-402F-8F8C-686CA867076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39E489F-1744-27EF-9BB9-E21D0F6E536B}"/>
              </a:ext>
            </a:extLst>
          </p:cNvPr>
          <p:cNvPicPr>
            <a:picLocks noChangeAspect="1"/>
          </p:cNvPicPr>
          <p:nvPr/>
        </p:nvPicPr>
        <p:blipFill>
          <a:blip r:embed="rId3"/>
          <a:stretch>
            <a:fillRect/>
          </a:stretch>
        </p:blipFill>
        <p:spPr>
          <a:xfrm>
            <a:off x="1496760" y="533402"/>
            <a:ext cx="14989680" cy="9120771"/>
          </a:xfrm>
          <a:prstGeom prst="rect">
            <a:avLst/>
          </a:prstGeom>
        </p:spPr>
      </p:pic>
    </p:spTree>
    <p:extLst>
      <p:ext uri="{BB962C8B-B14F-4D97-AF65-F5344CB8AC3E}">
        <p14:creationId xmlns:p14="http://schemas.microsoft.com/office/powerpoint/2010/main" val="6305018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508BAC-1D0D-BEE6-930B-108837FF50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24" y="0"/>
            <a:ext cx="18100152" cy="10287000"/>
          </a:xfrm>
          <a:prstGeom prst="rect">
            <a:avLst/>
          </a:prstGeom>
        </p:spPr>
      </p:pic>
    </p:spTree>
    <p:extLst>
      <p:ext uri="{BB962C8B-B14F-4D97-AF65-F5344CB8AC3E}">
        <p14:creationId xmlns:p14="http://schemas.microsoft.com/office/powerpoint/2010/main" val="335973266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DA08E2-E76B-8D8F-31E4-0F49F61149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100"/>
            <a:ext cx="18288000" cy="10204800"/>
          </a:xfrm>
          <a:prstGeom prst="rect">
            <a:avLst/>
          </a:prstGeom>
        </p:spPr>
      </p:pic>
    </p:spTree>
    <p:extLst>
      <p:ext uri="{BB962C8B-B14F-4D97-AF65-F5344CB8AC3E}">
        <p14:creationId xmlns:p14="http://schemas.microsoft.com/office/powerpoint/2010/main" val="30755613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a:extLst>
            <a:ext uri="{FF2B5EF4-FFF2-40B4-BE49-F238E27FC236}">
              <a16:creationId xmlns:a16="http://schemas.microsoft.com/office/drawing/2014/main" id="{9236F5F8-4EA8-AE81-A178-2E7CCDE16C1D}"/>
            </a:ext>
          </a:extLst>
        </p:cNvPr>
        <p:cNvGrpSpPr/>
        <p:nvPr/>
      </p:nvGrpSpPr>
      <p:grpSpPr>
        <a:xfrm>
          <a:off x="0" y="0"/>
          <a:ext cx="0" cy="0"/>
          <a:chOff x="0" y="0"/>
          <a:chExt cx="0" cy="0"/>
        </a:xfrm>
      </p:grpSpPr>
      <p:pic>
        <p:nvPicPr>
          <p:cNvPr id="56" name="Google Shape;56;p13">
            <a:extLst>
              <a:ext uri="{FF2B5EF4-FFF2-40B4-BE49-F238E27FC236}">
                <a16:creationId xmlns:a16="http://schemas.microsoft.com/office/drawing/2014/main" id="{2374DDE2-8F08-09F5-E26A-E7ADBE18C856}"/>
              </a:ext>
            </a:extLst>
          </p:cNvPr>
          <p:cNvPicPr preferRelativeResize="0"/>
          <p:nvPr/>
        </p:nvPicPr>
        <p:blipFill rotWithShape="1">
          <a:blip r:embed="rId4">
            <a:alphaModFix/>
          </a:blip>
          <a:srcRect/>
          <a:stretch/>
        </p:blipFill>
        <p:spPr>
          <a:xfrm>
            <a:off x="847701" y="891800"/>
            <a:ext cx="3370502" cy="842600"/>
          </a:xfrm>
          <a:prstGeom prst="rect">
            <a:avLst/>
          </a:prstGeom>
          <a:noFill/>
          <a:ln>
            <a:noFill/>
          </a:ln>
        </p:spPr>
      </p:pic>
      <p:pic>
        <p:nvPicPr>
          <p:cNvPr id="7" name="Picture 6">
            <a:extLst>
              <a:ext uri="{FF2B5EF4-FFF2-40B4-BE49-F238E27FC236}">
                <a16:creationId xmlns:a16="http://schemas.microsoft.com/office/drawing/2014/main" id="{22484FD4-FD7A-2B55-A34F-B0CA2DCBEE96}"/>
              </a:ext>
            </a:extLst>
          </p:cNvPr>
          <p:cNvPicPr>
            <a:picLocks noChangeAspect="1"/>
          </p:cNvPicPr>
          <p:nvPr/>
        </p:nvPicPr>
        <p:blipFill>
          <a:blip r:embed="rId5"/>
          <a:stretch>
            <a:fillRect/>
          </a:stretch>
        </p:blipFill>
        <p:spPr>
          <a:xfrm>
            <a:off x="2" y="4994520"/>
            <a:ext cx="3668056" cy="5292480"/>
          </a:xfrm>
          <a:prstGeom prst="rect">
            <a:avLst/>
          </a:prstGeom>
        </p:spPr>
      </p:pic>
      <p:pic>
        <p:nvPicPr>
          <p:cNvPr id="9" name="Picture 8">
            <a:extLst>
              <a:ext uri="{FF2B5EF4-FFF2-40B4-BE49-F238E27FC236}">
                <a16:creationId xmlns:a16="http://schemas.microsoft.com/office/drawing/2014/main" id="{C1A64876-E33B-7A19-A68A-AEBCB1D0F6D9}"/>
              </a:ext>
            </a:extLst>
          </p:cNvPr>
          <p:cNvPicPr>
            <a:picLocks noChangeAspect="1"/>
          </p:cNvPicPr>
          <p:nvPr/>
        </p:nvPicPr>
        <p:blipFill>
          <a:blip r:embed="rId6"/>
          <a:stretch>
            <a:fillRect/>
          </a:stretch>
        </p:blipFill>
        <p:spPr>
          <a:xfrm>
            <a:off x="3646064" y="4994520"/>
            <a:ext cx="3698052" cy="5305572"/>
          </a:xfrm>
          <a:prstGeom prst="rect">
            <a:avLst/>
          </a:prstGeom>
        </p:spPr>
      </p:pic>
      <p:pic>
        <p:nvPicPr>
          <p:cNvPr id="11" name="Picture 10">
            <a:extLst>
              <a:ext uri="{FF2B5EF4-FFF2-40B4-BE49-F238E27FC236}">
                <a16:creationId xmlns:a16="http://schemas.microsoft.com/office/drawing/2014/main" id="{6E4AD09A-F0EE-F911-F540-447CD31AD536}"/>
              </a:ext>
            </a:extLst>
          </p:cNvPr>
          <p:cNvPicPr>
            <a:picLocks noChangeAspect="1"/>
          </p:cNvPicPr>
          <p:nvPr/>
        </p:nvPicPr>
        <p:blipFill>
          <a:blip r:embed="rId7"/>
          <a:stretch>
            <a:fillRect/>
          </a:stretch>
        </p:blipFill>
        <p:spPr>
          <a:xfrm>
            <a:off x="7178375" y="4986875"/>
            <a:ext cx="3767946" cy="5305570"/>
          </a:xfrm>
          <a:prstGeom prst="rect">
            <a:avLst/>
          </a:prstGeom>
        </p:spPr>
      </p:pic>
      <p:pic>
        <p:nvPicPr>
          <p:cNvPr id="13" name="Picture 12">
            <a:extLst>
              <a:ext uri="{FF2B5EF4-FFF2-40B4-BE49-F238E27FC236}">
                <a16:creationId xmlns:a16="http://schemas.microsoft.com/office/drawing/2014/main" id="{DB4E38FB-1ED4-F95F-EB37-E43D3FBBE713}"/>
              </a:ext>
            </a:extLst>
          </p:cNvPr>
          <p:cNvPicPr>
            <a:picLocks noChangeAspect="1"/>
          </p:cNvPicPr>
          <p:nvPr/>
        </p:nvPicPr>
        <p:blipFill>
          <a:blip r:embed="rId8"/>
          <a:stretch>
            <a:fillRect/>
          </a:stretch>
        </p:blipFill>
        <p:spPr>
          <a:xfrm>
            <a:off x="10926064" y="4948851"/>
            <a:ext cx="3767944" cy="5351242"/>
          </a:xfrm>
          <a:prstGeom prst="rect">
            <a:avLst/>
          </a:prstGeom>
        </p:spPr>
      </p:pic>
      <p:pic>
        <p:nvPicPr>
          <p:cNvPr id="15" name="Picture 14">
            <a:extLst>
              <a:ext uri="{FF2B5EF4-FFF2-40B4-BE49-F238E27FC236}">
                <a16:creationId xmlns:a16="http://schemas.microsoft.com/office/drawing/2014/main" id="{BF7FE4F4-6250-70DA-188A-968CEF103084}"/>
              </a:ext>
            </a:extLst>
          </p:cNvPr>
          <p:cNvPicPr>
            <a:picLocks noChangeAspect="1"/>
          </p:cNvPicPr>
          <p:nvPr/>
        </p:nvPicPr>
        <p:blipFill>
          <a:blip r:embed="rId9"/>
          <a:stretch>
            <a:fillRect/>
          </a:stretch>
        </p:blipFill>
        <p:spPr>
          <a:xfrm>
            <a:off x="14619943" y="4994520"/>
            <a:ext cx="3707870" cy="5305572"/>
          </a:xfrm>
          <a:prstGeom prst="rect">
            <a:avLst/>
          </a:prstGeom>
        </p:spPr>
      </p:pic>
      <p:sp>
        <p:nvSpPr>
          <p:cNvPr id="16" name="Google Shape;55;p13">
            <a:extLst>
              <a:ext uri="{FF2B5EF4-FFF2-40B4-BE49-F238E27FC236}">
                <a16:creationId xmlns:a16="http://schemas.microsoft.com/office/drawing/2014/main" id="{BF737C30-C547-46E6-5B19-13E21CB5516E}"/>
              </a:ext>
            </a:extLst>
          </p:cNvPr>
          <p:cNvSpPr txBox="1">
            <a:spLocks noGrp="1"/>
          </p:cNvSpPr>
          <p:nvPr>
            <p:ph type="subTitle" idx="1"/>
          </p:nvPr>
        </p:nvSpPr>
        <p:spPr>
          <a:xfrm>
            <a:off x="1246800" y="3111299"/>
            <a:ext cx="17041200" cy="1921998"/>
          </a:xfrm>
          <a:prstGeom prst="rect">
            <a:avLst/>
          </a:prstGeom>
        </p:spPr>
        <p:txBody>
          <a:bodyPr spcFirstLastPara="1" wrap="square" lIns="182850" tIns="182850" rIns="182850" bIns="18285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3600">
                <a:solidFill>
                  <a:srgbClr val="FFFFFF"/>
                </a:solidFill>
                <a:latin typeface="Outfit"/>
                <a:ea typeface="Outfit"/>
                <a:cs typeface="Outfit"/>
                <a:sym typeface="Outfit"/>
              </a:rPr>
              <a:t>A range of guides have been written and are being uploaded to the app and portal platforms to ensure there is adequate support for the application.</a:t>
            </a:r>
            <a:endParaRPr sz="3600">
              <a:solidFill>
                <a:srgbClr val="FFFFFF"/>
              </a:solidFill>
              <a:latin typeface="Outfit"/>
              <a:ea typeface="Outfit"/>
              <a:cs typeface="Outfit"/>
              <a:sym typeface="Outfit"/>
            </a:endParaRPr>
          </a:p>
        </p:txBody>
      </p:sp>
    </p:spTree>
    <p:extLst>
      <p:ext uri="{BB962C8B-B14F-4D97-AF65-F5344CB8AC3E}">
        <p14:creationId xmlns:p14="http://schemas.microsoft.com/office/powerpoint/2010/main" val="211104525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A5A9BA5-FB90-3C03-7095-AD268BB2C967}"/>
              </a:ext>
            </a:extLst>
          </p:cNvPr>
          <p:cNvPicPr>
            <a:picLocks noChangeAspect="1"/>
          </p:cNvPicPr>
          <p:nvPr/>
        </p:nvPicPr>
        <p:blipFill>
          <a:blip r:embed="rId2"/>
          <a:srcRect l="4633" r="8700"/>
          <a:stretch/>
        </p:blipFill>
        <p:spPr>
          <a:xfrm>
            <a:off x="5931604" y="0"/>
            <a:ext cx="12144621" cy="6831352"/>
          </a:xfrm>
          <a:prstGeom prst="rect">
            <a:avLst/>
          </a:prstGeom>
          <a:noFill/>
        </p:spPr>
      </p:pic>
      <p:pic>
        <p:nvPicPr>
          <p:cNvPr id="3" name="Picture 2">
            <a:extLst>
              <a:ext uri="{FF2B5EF4-FFF2-40B4-BE49-F238E27FC236}">
                <a16:creationId xmlns:a16="http://schemas.microsoft.com/office/drawing/2014/main" id="{111B58A9-83B8-DEF2-A88E-8F569E64D297}"/>
              </a:ext>
            </a:extLst>
          </p:cNvPr>
          <p:cNvPicPr>
            <a:picLocks noChangeAspect="1"/>
          </p:cNvPicPr>
          <p:nvPr/>
        </p:nvPicPr>
        <p:blipFill>
          <a:blip r:embed="rId3"/>
          <a:stretch>
            <a:fillRect/>
          </a:stretch>
        </p:blipFill>
        <p:spPr>
          <a:xfrm>
            <a:off x="1" y="7419668"/>
            <a:ext cx="18076224" cy="2337898"/>
          </a:xfrm>
          <a:prstGeom prst="rect">
            <a:avLst/>
          </a:prstGeom>
        </p:spPr>
      </p:pic>
      <p:sp>
        <p:nvSpPr>
          <p:cNvPr id="5" name="Explosion: 8 Points 4">
            <a:extLst>
              <a:ext uri="{FF2B5EF4-FFF2-40B4-BE49-F238E27FC236}">
                <a16:creationId xmlns:a16="http://schemas.microsoft.com/office/drawing/2014/main" id="{62E5555A-E0AC-279B-C30B-B3574DFC85E8}"/>
              </a:ext>
            </a:extLst>
          </p:cNvPr>
          <p:cNvSpPr/>
          <p:nvPr/>
        </p:nvSpPr>
        <p:spPr>
          <a:xfrm>
            <a:off x="-476267" y="-262417"/>
            <a:ext cx="7257142" cy="8076853"/>
          </a:xfrm>
          <a:prstGeom prst="irregularSeal1">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pPr algn="ctr"/>
            <a:endParaRPr lang="en-GB" sz="5600"/>
          </a:p>
        </p:txBody>
      </p:sp>
      <p:sp>
        <p:nvSpPr>
          <p:cNvPr id="4" name="TextBox 3">
            <a:extLst>
              <a:ext uri="{FF2B5EF4-FFF2-40B4-BE49-F238E27FC236}">
                <a16:creationId xmlns:a16="http://schemas.microsoft.com/office/drawing/2014/main" id="{471B41DF-84AE-B30B-520E-05C9DC195FE1}"/>
              </a:ext>
            </a:extLst>
          </p:cNvPr>
          <p:cNvSpPr txBox="1"/>
          <p:nvPr/>
        </p:nvSpPr>
        <p:spPr>
          <a:xfrm>
            <a:off x="1600200" y="2006294"/>
            <a:ext cx="3628572" cy="353943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r>
              <a:rPr lang="en-GB">
                <a:solidFill>
                  <a:schemeClr val="bg1"/>
                </a:solidFill>
              </a:rPr>
              <a:t>The Website is now live! Please contact the Reverie team to get your exclusive and substantial discount on the cost of the hardware and the software!</a:t>
            </a:r>
          </a:p>
        </p:txBody>
      </p:sp>
      <p:sp>
        <p:nvSpPr>
          <p:cNvPr id="2" name="TextBox 1">
            <a:extLst>
              <a:ext uri="{FF2B5EF4-FFF2-40B4-BE49-F238E27FC236}">
                <a16:creationId xmlns:a16="http://schemas.microsoft.com/office/drawing/2014/main" id="{3763A1DC-C7FE-8E1E-40F2-F9BCC9F40E54}"/>
              </a:ext>
            </a:extLst>
          </p:cNvPr>
          <p:cNvSpPr txBox="1"/>
          <p:nvPr/>
        </p:nvSpPr>
        <p:spPr>
          <a:xfrm>
            <a:off x="7086600" y="9105900"/>
            <a:ext cx="11201399" cy="1015663"/>
          </a:xfrm>
          <a:prstGeom prst="rect">
            <a:avLst/>
          </a:prstGeom>
          <a:solidFill>
            <a:schemeClr val="tx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r>
              <a:rPr lang="en-GB" sz="6000">
                <a:solidFill>
                  <a:schemeClr val="bg1"/>
                </a:solidFill>
                <a:hlinkClick r:id="rId4"/>
              </a:rPr>
              <a:t>www.reverievr/suffolk.co.uk</a:t>
            </a:r>
            <a:endParaRPr lang="en-GB" sz="6000">
              <a:solidFill>
                <a:schemeClr val="bg1"/>
              </a:solidFill>
            </a:endParaRPr>
          </a:p>
        </p:txBody>
      </p:sp>
    </p:spTree>
    <p:extLst>
      <p:ext uri="{BB962C8B-B14F-4D97-AF65-F5344CB8AC3E}">
        <p14:creationId xmlns:p14="http://schemas.microsoft.com/office/powerpoint/2010/main" val="3221179590"/>
      </p:ext>
    </p:extLst>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2C073-2C8D-B664-3814-D3A347F44700}"/>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D73F69FE-5B8E-3369-BF7B-A19186994742}"/>
              </a:ext>
            </a:extLst>
          </p:cNvPr>
          <p:cNvGrpSpPr/>
          <p:nvPr/>
        </p:nvGrpSpPr>
        <p:grpSpPr>
          <a:xfrm>
            <a:off x="-750808" y="3768202"/>
            <a:ext cx="19789615" cy="4397951"/>
            <a:chOff x="0" y="0"/>
            <a:chExt cx="26386154" cy="3667463"/>
          </a:xfrm>
          <a:solidFill>
            <a:srgbClr val="AF9AC9"/>
          </a:solidFill>
        </p:grpSpPr>
        <p:sp>
          <p:nvSpPr>
            <p:cNvPr id="5" name="Freeform 5">
              <a:extLst>
                <a:ext uri="{FF2B5EF4-FFF2-40B4-BE49-F238E27FC236}">
                  <a16:creationId xmlns:a16="http://schemas.microsoft.com/office/drawing/2014/main" id="{09816C28-6978-929C-2146-B89BF22C5829}"/>
                </a:ext>
              </a:extLst>
            </p:cNvPr>
            <p:cNvSpPr/>
            <p:nvPr/>
          </p:nvSpPr>
          <p:spPr>
            <a:xfrm>
              <a:off x="0" y="0"/>
              <a:ext cx="26385918" cy="3667506"/>
            </a:xfrm>
            <a:custGeom>
              <a:avLst/>
              <a:gdLst/>
              <a:ahLst/>
              <a:cxnLst/>
              <a:rect l="l" t="t" r="r" b="b"/>
              <a:pathLst>
                <a:path w="26385918" h="3667506">
                  <a:moveTo>
                    <a:pt x="0" y="0"/>
                  </a:moveTo>
                  <a:lnTo>
                    <a:pt x="26385918" y="0"/>
                  </a:lnTo>
                  <a:lnTo>
                    <a:pt x="26385918" y="3667506"/>
                  </a:lnTo>
                  <a:lnTo>
                    <a:pt x="0" y="3667506"/>
                  </a:lnTo>
                  <a:close/>
                </a:path>
              </a:pathLst>
            </a:custGeom>
            <a:grpFill/>
          </p:spPr>
          <p:txBody>
            <a:bodyPr/>
            <a:lstStyle/>
            <a:p>
              <a:endParaRPr lang="en-GB"/>
            </a:p>
          </p:txBody>
        </p:sp>
      </p:grpSp>
      <p:sp>
        <p:nvSpPr>
          <p:cNvPr id="6" name="TextBox 6">
            <a:extLst>
              <a:ext uri="{FF2B5EF4-FFF2-40B4-BE49-F238E27FC236}">
                <a16:creationId xmlns:a16="http://schemas.microsoft.com/office/drawing/2014/main" id="{1427269A-E5A6-A652-4CC9-FCDBDD56E9E5}"/>
              </a:ext>
            </a:extLst>
          </p:cNvPr>
          <p:cNvSpPr txBox="1"/>
          <p:nvPr/>
        </p:nvSpPr>
        <p:spPr>
          <a:xfrm>
            <a:off x="-373465" y="5108442"/>
            <a:ext cx="19034752" cy="1717521"/>
          </a:xfrm>
          <a:prstGeom prst="rect">
            <a:avLst/>
          </a:prstGeom>
        </p:spPr>
        <p:txBody>
          <a:bodyPr wrap="square" lIns="0" tIns="0" rIns="0" bIns="0" rtlCol="0" anchor="t">
            <a:spAutoFit/>
          </a:bodyPr>
          <a:lstStyle/>
          <a:p>
            <a:pPr algn="ctr">
              <a:lnSpc>
                <a:spcPts val="12960"/>
              </a:lnSpc>
            </a:pPr>
            <a:r>
              <a:rPr lang="en-US" sz="13800" b="1">
                <a:solidFill>
                  <a:srgbClr val="58595B"/>
                </a:solidFill>
                <a:latin typeface="Calibri (MS) Bold"/>
                <a:ea typeface="Calibri (MS) Bold"/>
                <a:cs typeface="Calibri (MS) Bold"/>
                <a:sym typeface="Calibri (MS) Bold"/>
              </a:rPr>
              <a:t>10 Minute break</a:t>
            </a:r>
          </a:p>
        </p:txBody>
      </p:sp>
      <p:grpSp>
        <p:nvGrpSpPr>
          <p:cNvPr id="7" name="Group 7">
            <a:extLst>
              <a:ext uri="{FF2B5EF4-FFF2-40B4-BE49-F238E27FC236}">
                <a16:creationId xmlns:a16="http://schemas.microsoft.com/office/drawing/2014/main" id="{E8C81C3F-0BB8-3F59-2D97-58E75A5CCEE3}"/>
              </a:ext>
            </a:extLst>
          </p:cNvPr>
          <p:cNvGrpSpPr/>
          <p:nvPr/>
        </p:nvGrpSpPr>
        <p:grpSpPr>
          <a:xfrm>
            <a:off x="5211538" y="875017"/>
            <a:ext cx="208559" cy="208559"/>
            <a:chOff x="0" y="0"/>
            <a:chExt cx="278079" cy="278079"/>
          </a:xfrm>
        </p:grpSpPr>
        <p:sp>
          <p:nvSpPr>
            <p:cNvPr id="8" name="Freeform 8">
              <a:extLst>
                <a:ext uri="{FF2B5EF4-FFF2-40B4-BE49-F238E27FC236}">
                  <a16:creationId xmlns:a16="http://schemas.microsoft.com/office/drawing/2014/main" id="{EF8D3AC2-087A-B209-C968-0A5ED4B204AE}"/>
                </a:ext>
              </a:extLst>
            </p:cNvPr>
            <p:cNvSpPr/>
            <p:nvPr/>
          </p:nvSpPr>
          <p:spPr>
            <a:xfrm>
              <a:off x="0" y="0"/>
              <a:ext cx="278257" cy="278257"/>
            </a:xfrm>
            <a:custGeom>
              <a:avLst/>
              <a:gdLst/>
              <a:ahLst/>
              <a:cxnLst/>
              <a:rect l="l" t="t" r="r" b="b"/>
              <a:pathLst>
                <a:path w="278257" h="278257">
                  <a:moveTo>
                    <a:pt x="259207" y="120142"/>
                  </a:moveTo>
                  <a:lnTo>
                    <a:pt x="157861" y="120142"/>
                  </a:lnTo>
                  <a:lnTo>
                    <a:pt x="157861" y="18923"/>
                  </a:lnTo>
                  <a:cubicBezTo>
                    <a:pt x="157861" y="8509"/>
                    <a:pt x="149479" y="0"/>
                    <a:pt x="139065" y="0"/>
                  </a:cubicBezTo>
                  <a:cubicBezTo>
                    <a:pt x="128651" y="0"/>
                    <a:pt x="120142" y="8509"/>
                    <a:pt x="120142" y="18923"/>
                  </a:cubicBezTo>
                  <a:lnTo>
                    <a:pt x="120142" y="120142"/>
                  </a:lnTo>
                  <a:lnTo>
                    <a:pt x="18923" y="120142"/>
                  </a:lnTo>
                  <a:cubicBezTo>
                    <a:pt x="8509" y="120142"/>
                    <a:pt x="0" y="128651"/>
                    <a:pt x="0" y="139065"/>
                  </a:cubicBezTo>
                  <a:cubicBezTo>
                    <a:pt x="0" y="149479"/>
                    <a:pt x="8509" y="157988"/>
                    <a:pt x="18923" y="157988"/>
                  </a:cubicBezTo>
                  <a:lnTo>
                    <a:pt x="120142" y="157988"/>
                  </a:lnTo>
                  <a:lnTo>
                    <a:pt x="120142" y="259334"/>
                  </a:lnTo>
                  <a:cubicBezTo>
                    <a:pt x="120142" y="269748"/>
                    <a:pt x="128651" y="278257"/>
                    <a:pt x="139065" y="278257"/>
                  </a:cubicBezTo>
                  <a:cubicBezTo>
                    <a:pt x="149479" y="278257"/>
                    <a:pt x="157988" y="269748"/>
                    <a:pt x="157988" y="259334"/>
                  </a:cubicBezTo>
                  <a:lnTo>
                    <a:pt x="157988" y="157861"/>
                  </a:lnTo>
                  <a:lnTo>
                    <a:pt x="259334" y="157861"/>
                  </a:lnTo>
                  <a:cubicBezTo>
                    <a:pt x="269748" y="157861"/>
                    <a:pt x="278257" y="149352"/>
                    <a:pt x="278257" y="138938"/>
                  </a:cubicBezTo>
                  <a:cubicBezTo>
                    <a:pt x="278257" y="128524"/>
                    <a:pt x="269748" y="120015"/>
                    <a:pt x="259334" y="120015"/>
                  </a:cubicBezTo>
                  <a:close/>
                </a:path>
              </a:pathLst>
            </a:custGeom>
            <a:solidFill>
              <a:srgbClr val="AF9AC9"/>
            </a:solidFill>
          </p:spPr>
          <p:txBody>
            <a:bodyPr/>
            <a:lstStyle/>
            <a:p>
              <a:endParaRPr lang="en-GB"/>
            </a:p>
          </p:txBody>
        </p:sp>
      </p:grpSp>
      <p:grpSp>
        <p:nvGrpSpPr>
          <p:cNvPr id="9" name="Group 9">
            <a:extLst>
              <a:ext uri="{FF2B5EF4-FFF2-40B4-BE49-F238E27FC236}">
                <a16:creationId xmlns:a16="http://schemas.microsoft.com/office/drawing/2014/main" id="{58691C5B-94F1-FC7E-A90C-FE56716C5290}"/>
              </a:ext>
            </a:extLst>
          </p:cNvPr>
          <p:cNvGrpSpPr/>
          <p:nvPr/>
        </p:nvGrpSpPr>
        <p:grpSpPr>
          <a:xfrm>
            <a:off x="5749708" y="1218960"/>
            <a:ext cx="136707" cy="136707"/>
            <a:chOff x="0" y="0"/>
            <a:chExt cx="182276" cy="182276"/>
          </a:xfrm>
        </p:grpSpPr>
        <p:sp>
          <p:nvSpPr>
            <p:cNvPr id="10" name="Freeform 10">
              <a:extLst>
                <a:ext uri="{FF2B5EF4-FFF2-40B4-BE49-F238E27FC236}">
                  <a16:creationId xmlns:a16="http://schemas.microsoft.com/office/drawing/2014/main" id="{019BCB24-601B-A655-27D8-99D12D51E288}"/>
                </a:ext>
              </a:extLst>
            </p:cNvPr>
            <p:cNvSpPr/>
            <p:nvPr/>
          </p:nvSpPr>
          <p:spPr>
            <a:xfrm>
              <a:off x="0" y="0"/>
              <a:ext cx="182372" cy="182372"/>
            </a:xfrm>
            <a:custGeom>
              <a:avLst/>
              <a:gdLst/>
              <a:ahLst/>
              <a:cxnLst/>
              <a:rect l="l" t="t" r="r" b="b"/>
              <a:pathLst>
                <a:path w="182372" h="182372">
                  <a:moveTo>
                    <a:pt x="182245" y="91186"/>
                  </a:moveTo>
                  <a:cubicBezTo>
                    <a:pt x="182245" y="141478"/>
                    <a:pt x="141478" y="182372"/>
                    <a:pt x="91059" y="182372"/>
                  </a:cubicBezTo>
                  <a:cubicBezTo>
                    <a:pt x="40640" y="182372"/>
                    <a:pt x="0" y="141478"/>
                    <a:pt x="0" y="91186"/>
                  </a:cubicBezTo>
                  <a:cubicBezTo>
                    <a:pt x="0" y="40894"/>
                    <a:pt x="40767" y="0"/>
                    <a:pt x="91186" y="0"/>
                  </a:cubicBezTo>
                  <a:cubicBezTo>
                    <a:pt x="141605" y="0"/>
                    <a:pt x="182372" y="40767"/>
                    <a:pt x="182372" y="91186"/>
                  </a:cubicBezTo>
                  <a:close/>
                </a:path>
              </a:pathLst>
            </a:custGeom>
            <a:solidFill>
              <a:srgbClr val="AF9AC9"/>
            </a:solidFill>
          </p:spPr>
          <p:txBody>
            <a:bodyPr/>
            <a:lstStyle/>
            <a:p>
              <a:endParaRPr lang="en-GB"/>
            </a:p>
          </p:txBody>
        </p:sp>
      </p:grpSp>
      <p:grpSp>
        <p:nvGrpSpPr>
          <p:cNvPr id="11" name="Group 11">
            <a:extLst>
              <a:ext uri="{FF2B5EF4-FFF2-40B4-BE49-F238E27FC236}">
                <a16:creationId xmlns:a16="http://schemas.microsoft.com/office/drawing/2014/main" id="{AF910AE3-D5FD-109A-9757-2B02F1235D24}"/>
              </a:ext>
            </a:extLst>
          </p:cNvPr>
          <p:cNvGrpSpPr/>
          <p:nvPr/>
        </p:nvGrpSpPr>
        <p:grpSpPr>
          <a:xfrm>
            <a:off x="5188228" y="1555599"/>
            <a:ext cx="191571" cy="191571"/>
            <a:chOff x="0" y="0"/>
            <a:chExt cx="255428" cy="255428"/>
          </a:xfrm>
        </p:grpSpPr>
        <p:sp>
          <p:nvSpPr>
            <p:cNvPr id="12" name="Freeform 12">
              <a:extLst>
                <a:ext uri="{FF2B5EF4-FFF2-40B4-BE49-F238E27FC236}">
                  <a16:creationId xmlns:a16="http://schemas.microsoft.com/office/drawing/2014/main" id="{22034E63-FA90-587F-5351-32CFF445BD04}"/>
                </a:ext>
              </a:extLst>
            </p:cNvPr>
            <p:cNvSpPr/>
            <p:nvPr/>
          </p:nvSpPr>
          <p:spPr>
            <a:xfrm>
              <a:off x="0" y="0"/>
              <a:ext cx="255524" cy="255397"/>
            </a:xfrm>
            <a:custGeom>
              <a:avLst/>
              <a:gdLst/>
              <a:ahLst/>
              <a:cxnLst/>
              <a:rect l="l" t="t" r="r" b="b"/>
              <a:pathLst>
                <a:path w="255524" h="255397">
                  <a:moveTo>
                    <a:pt x="127762" y="37719"/>
                  </a:moveTo>
                  <a:cubicBezTo>
                    <a:pt x="177419" y="37719"/>
                    <a:pt x="217678" y="77978"/>
                    <a:pt x="217678" y="127635"/>
                  </a:cubicBezTo>
                  <a:cubicBezTo>
                    <a:pt x="217678" y="177292"/>
                    <a:pt x="177419" y="217551"/>
                    <a:pt x="127762" y="217551"/>
                  </a:cubicBezTo>
                  <a:cubicBezTo>
                    <a:pt x="78105" y="217551"/>
                    <a:pt x="37846" y="177292"/>
                    <a:pt x="37846" y="127635"/>
                  </a:cubicBezTo>
                  <a:cubicBezTo>
                    <a:pt x="37846" y="77978"/>
                    <a:pt x="78105" y="37719"/>
                    <a:pt x="127762" y="37719"/>
                  </a:cubicBezTo>
                  <a:moveTo>
                    <a:pt x="127762" y="0"/>
                  </a:moveTo>
                  <a:cubicBezTo>
                    <a:pt x="57150" y="0"/>
                    <a:pt x="0" y="57150"/>
                    <a:pt x="0" y="127762"/>
                  </a:cubicBezTo>
                  <a:cubicBezTo>
                    <a:pt x="0" y="198374"/>
                    <a:pt x="57150" y="255397"/>
                    <a:pt x="127762" y="255397"/>
                  </a:cubicBezTo>
                  <a:cubicBezTo>
                    <a:pt x="198374" y="255397"/>
                    <a:pt x="255524" y="198247"/>
                    <a:pt x="255524" y="127635"/>
                  </a:cubicBezTo>
                  <a:cubicBezTo>
                    <a:pt x="255524" y="57023"/>
                    <a:pt x="198247" y="0"/>
                    <a:pt x="127762" y="0"/>
                  </a:cubicBezTo>
                  <a:close/>
                </a:path>
              </a:pathLst>
            </a:custGeom>
            <a:solidFill>
              <a:srgbClr val="AF9AC9"/>
            </a:solidFill>
          </p:spPr>
          <p:txBody>
            <a:bodyPr/>
            <a:lstStyle/>
            <a:p>
              <a:endParaRPr lang="en-GB"/>
            </a:p>
          </p:txBody>
        </p:sp>
      </p:grpSp>
      <p:grpSp>
        <p:nvGrpSpPr>
          <p:cNvPr id="13" name="Group 13">
            <a:extLst>
              <a:ext uri="{FF2B5EF4-FFF2-40B4-BE49-F238E27FC236}">
                <a16:creationId xmlns:a16="http://schemas.microsoft.com/office/drawing/2014/main" id="{28708ED8-2ED6-EFCE-8993-893CDB185655}"/>
              </a:ext>
            </a:extLst>
          </p:cNvPr>
          <p:cNvGrpSpPr/>
          <p:nvPr/>
        </p:nvGrpSpPr>
        <p:grpSpPr>
          <a:xfrm>
            <a:off x="16254637" y="8455020"/>
            <a:ext cx="227304" cy="227304"/>
            <a:chOff x="0" y="0"/>
            <a:chExt cx="303072" cy="303072"/>
          </a:xfrm>
        </p:grpSpPr>
        <p:sp>
          <p:nvSpPr>
            <p:cNvPr id="14" name="Freeform 14">
              <a:extLst>
                <a:ext uri="{FF2B5EF4-FFF2-40B4-BE49-F238E27FC236}">
                  <a16:creationId xmlns:a16="http://schemas.microsoft.com/office/drawing/2014/main" id="{32092E14-82F3-2C1A-85AF-83F02703AFDC}"/>
                </a:ext>
              </a:extLst>
            </p:cNvPr>
            <p:cNvSpPr/>
            <p:nvPr/>
          </p:nvSpPr>
          <p:spPr>
            <a:xfrm>
              <a:off x="0" y="0"/>
              <a:ext cx="303022" cy="303022"/>
            </a:xfrm>
            <a:custGeom>
              <a:avLst/>
              <a:gdLst/>
              <a:ahLst/>
              <a:cxnLst/>
              <a:rect l="l" t="t" r="r" b="b"/>
              <a:pathLst>
                <a:path w="303022" h="303022">
                  <a:moveTo>
                    <a:pt x="282448" y="130937"/>
                  </a:moveTo>
                  <a:lnTo>
                    <a:pt x="172085" y="130937"/>
                  </a:lnTo>
                  <a:lnTo>
                    <a:pt x="172085" y="20574"/>
                  </a:lnTo>
                  <a:cubicBezTo>
                    <a:pt x="172085" y="9271"/>
                    <a:pt x="162941" y="0"/>
                    <a:pt x="151511" y="0"/>
                  </a:cubicBezTo>
                  <a:cubicBezTo>
                    <a:pt x="140081" y="0"/>
                    <a:pt x="130937" y="9271"/>
                    <a:pt x="130937" y="20574"/>
                  </a:cubicBezTo>
                  <a:lnTo>
                    <a:pt x="130937" y="130937"/>
                  </a:lnTo>
                  <a:lnTo>
                    <a:pt x="20574" y="130937"/>
                  </a:lnTo>
                  <a:cubicBezTo>
                    <a:pt x="9271" y="130937"/>
                    <a:pt x="0" y="140208"/>
                    <a:pt x="0" y="151511"/>
                  </a:cubicBezTo>
                  <a:cubicBezTo>
                    <a:pt x="0" y="162814"/>
                    <a:pt x="9271" y="172085"/>
                    <a:pt x="20574" y="172085"/>
                  </a:cubicBezTo>
                  <a:lnTo>
                    <a:pt x="130937" y="172085"/>
                  </a:lnTo>
                  <a:lnTo>
                    <a:pt x="130937" y="282448"/>
                  </a:lnTo>
                  <a:cubicBezTo>
                    <a:pt x="130937" y="293751"/>
                    <a:pt x="140208" y="303022"/>
                    <a:pt x="151511" y="303022"/>
                  </a:cubicBezTo>
                  <a:cubicBezTo>
                    <a:pt x="162814" y="303022"/>
                    <a:pt x="172085" y="293751"/>
                    <a:pt x="172085" y="282448"/>
                  </a:cubicBezTo>
                  <a:lnTo>
                    <a:pt x="172085" y="172085"/>
                  </a:lnTo>
                  <a:lnTo>
                    <a:pt x="282448" y="172085"/>
                  </a:lnTo>
                  <a:cubicBezTo>
                    <a:pt x="293751" y="172085"/>
                    <a:pt x="303022" y="162814"/>
                    <a:pt x="303022" y="151511"/>
                  </a:cubicBezTo>
                  <a:cubicBezTo>
                    <a:pt x="303022" y="140208"/>
                    <a:pt x="293751" y="130937"/>
                    <a:pt x="282448" y="130937"/>
                  </a:cubicBezTo>
                  <a:close/>
                </a:path>
              </a:pathLst>
            </a:custGeom>
            <a:solidFill>
              <a:srgbClr val="AF9AC9"/>
            </a:solidFill>
          </p:spPr>
          <p:txBody>
            <a:bodyPr/>
            <a:lstStyle/>
            <a:p>
              <a:endParaRPr lang="en-GB"/>
            </a:p>
          </p:txBody>
        </p:sp>
      </p:grpSp>
      <p:grpSp>
        <p:nvGrpSpPr>
          <p:cNvPr id="15" name="Group 15">
            <a:extLst>
              <a:ext uri="{FF2B5EF4-FFF2-40B4-BE49-F238E27FC236}">
                <a16:creationId xmlns:a16="http://schemas.microsoft.com/office/drawing/2014/main" id="{DADAF39F-DF2E-DB19-2752-0F4E67057B30}"/>
              </a:ext>
            </a:extLst>
          </p:cNvPr>
          <p:cNvGrpSpPr/>
          <p:nvPr/>
        </p:nvGrpSpPr>
        <p:grpSpPr>
          <a:xfrm>
            <a:off x="16867762" y="9145138"/>
            <a:ext cx="162938" cy="162938"/>
            <a:chOff x="0" y="0"/>
            <a:chExt cx="217251" cy="217251"/>
          </a:xfrm>
        </p:grpSpPr>
        <p:sp>
          <p:nvSpPr>
            <p:cNvPr id="16" name="Freeform 16">
              <a:extLst>
                <a:ext uri="{FF2B5EF4-FFF2-40B4-BE49-F238E27FC236}">
                  <a16:creationId xmlns:a16="http://schemas.microsoft.com/office/drawing/2014/main" id="{33752AA6-2979-D140-C1B9-32A3F0F50787}"/>
                </a:ext>
              </a:extLst>
            </p:cNvPr>
            <p:cNvSpPr/>
            <p:nvPr/>
          </p:nvSpPr>
          <p:spPr>
            <a:xfrm>
              <a:off x="0" y="0"/>
              <a:ext cx="217170" cy="217170"/>
            </a:xfrm>
            <a:custGeom>
              <a:avLst/>
              <a:gdLst/>
              <a:ahLst/>
              <a:cxnLst/>
              <a:rect l="l" t="t" r="r" b="b"/>
              <a:pathLst>
                <a:path w="217170" h="217170">
                  <a:moveTo>
                    <a:pt x="108585" y="32131"/>
                  </a:moveTo>
                  <a:cubicBezTo>
                    <a:pt x="150876" y="32131"/>
                    <a:pt x="185166" y="66421"/>
                    <a:pt x="185166" y="108712"/>
                  </a:cubicBezTo>
                  <a:cubicBezTo>
                    <a:pt x="185166" y="151003"/>
                    <a:pt x="150876" y="185293"/>
                    <a:pt x="108585" y="185293"/>
                  </a:cubicBezTo>
                  <a:cubicBezTo>
                    <a:pt x="66294" y="185293"/>
                    <a:pt x="32004" y="151003"/>
                    <a:pt x="32004" y="108712"/>
                  </a:cubicBezTo>
                  <a:cubicBezTo>
                    <a:pt x="32004" y="66421"/>
                    <a:pt x="66294" y="32258"/>
                    <a:pt x="108585" y="32131"/>
                  </a:cubicBezTo>
                  <a:moveTo>
                    <a:pt x="108585" y="0"/>
                  </a:moveTo>
                  <a:cubicBezTo>
                    <a:pt x="48641" y="0"/>
                    <a:pt x="0" y="48641"/>
                    <a:pt x="0" y="108585"/>
                  </a:cubicBezTo>
                  <a:cubicBezTo>
                    <a:pt x="0" y="168529"/>
                    <a:pt x="48641" y="217170"/>
                    <a:pt x="108585" y="217170"/>
                  </a:cubicBezTo>
                  <a:cubicBezTo>
                    <a:pt x="168529" y="217170"/>
                    <a:pt x="217170" y="168529"/>
                    <a:pt x="217170" y="108585"/>
                  </a:cubicBezTo>
                  <a:cubicBezTo>
                    <a:pt x="217170" y="48641"/>
                    <a:pt x="168656" y="0"/>
                    <a:pt x="108585" y="0"/>
                  </a:cubicBezTo>
                  <a:close/>
                </a:path>
              </a:pathLst>
            </a:custGeom>
            <a:solidFill>
              <a:srgbClr val="AF9AC9"/>
            </a:solidFill>
          </p:spPr>
          <p:txBody>
            <a:bodyPr/>
            <a:lstStyle/>
            <a:p>
              <a:endParaRPr lang="en-GB"/>
            </a:p>
          </p:txBody>
        </p:sp>
      </p:grpSp>
      <p:grpSp>
        <p:nvGrpSpPr>
          <p:cNvPr id="17" name="Group 17">
            <a:extLst>
              <a:ext uri="{FF2B5EF4-FFF2-40B4-BE49-F238E27FC236}">
                <a16:creationId xmlns:a16="http://schemas.microsoft.com/office/drawing/2014/main" id="{B68BFC75-AE74-0AC9-5CFE-AA19263077D2}"/>
              </a:ext>
            </a:extLst>
          </p:cNvPr>
          <p:cNvGrpSpPr/>
          <p:nvPr/>
        </p:nvGrpSpPr>
        <p:grpSpPr>
          <a:xfrm>
            <a:off x="15831432" y="9357043"/>
            <a:ext cx="143638" cy="143639"/>
            <a:chOff x="0" y="0"/>
            <a:chExt cx="191517" cy="191519"/>
          </a:xfrm>
        </p:grpSpPr>
        <p:sp>
          <p:nvSpPr>
            <p:cNvPr id="18" name="Freeform 18">
              <a:extLst>
                <a:ext uri="{FF2B5EF4-FFF2-40B4-BE49-F238E27FC236}">
                  <a16:creationId xmlns:a16="http://schemas.microsoft.com/office/drawing/2014/main" id="{02D146E4-194D-71F0-20B6-617FE827F056}"/>
                </a:ext>
              </a:extLst>
            </p:cNvPr>
            <p:cNvSpPr/>
            <p:nvPr/>
          </p:nvSpPr>
          <p:spPr>
            <a:xfrm>
              <a:off x="0" y="0"/>
              <a:ext cx="191516" cy="191516"/>
            </a:xfrm>
            <a:custGeom>
              <a:avLst/>
              <a:gdLst/>
              <a:ahLst/>
              <a:cxnLst/>
              <a:rect l="l" t="t" r="r" b="b"/>
              <a:pathLst>
                <a:path w="191516" h="191516">
                  <a:moveTo>
                    <a:pt x="191516" y="95758"/>
                  </a:moveTo>
                  <a:cubicBezTo>
                    <a:pt x="191516" y="148590"/>
                    <a:pt x="148590" y="191516"/>
                    <a:pt x="95758" y="191516"/>
                  </a:cubicBezTo>
                  <a:cubicBezTo>
                    <a:pt x="42926" y="191516"/>
                    <a:pt x="0" y="148590"/>
                    <a:pt x="0" y="95758"/>
                  </a:cubicBezTo>
                  <a:cubicBezTo>
                    <a:pt x="0" y="42926"/>
                    <a:pt x="42926" y="0"/>
                    <a:pt x="95758" y="0"/>
                  </a:cubicBezTo>
                  <a:cubicBezTo>
                    <a:pt x="148590" y="0"/>
                    <a:pt x="191516" y="42926"/>
                    <a:pt x="191516" y="95758"/>
                  </a:cubicBezTo>
                  <a:close/>
                </a:path>
              </a:pathLst>
            </a:custGeom>
            <a:solidFill>
              <a:srgbClr val="AF9AC9"/>
            </a:solidFill>
          </p:spPr>
          <p:txBody>
            <a:bodyPr/>
            <a:lstStyle/>
            <a:p>
              <a:endParaRPr lang="en-GB"/>
            </a:p>
          </p:txBody>
        </p:sp>
      </p:grpSp>
      <p:sp>
        <p:nvSpPr>
          <p:cNvPr id="19" name="Freeform 19" descr="A logo with text on it  AI-generated content may be incorrect.">
            <a:extLst>
              <a:ext uri="{FF2B5EF4-FFF2-40B4-BE49-F238E27FC236}">
                <a16:creationId xmlns:a16="http://schemas.microsoft.com/office/drawing/2014/main" id="{AC44F630-9FD7-0D0D-5E49-43D2AB4F272D}"/>
              </a:ext>
            </a:extLst>
          </p:cNvPr>
          <p:cNvSpPr/>
          <p:nvPr/>
        </p:nvSpPr>
        <p:spPr>
          <a:xfrm>
            <a:off x="1026287" y="636143"/>
            <a:ext cx="4041565" cy="1838912"/>
          </a:xfrm>
          <a:custGeom>
            <a:avLst/>
            <a:gdLst/>
            <a:ahLst/>
            <a:cxnLst/>
            <a:rect l="l" t="t" r="r" b="b"/>
            <a:pathLst>
              <a:path w="4041565" h="1838912">
                <a:moveTo>
                  <a:pt x="0" y="0"/>
                </a:moveTo>
                <a:lnTo>
                  <a:pt x="4041565" y="0"/>
                </a:lnTo>
                <a:lnTo>
                  <a:pt x="4041565" y="1838912"/>
                </a:lnTo>
                <a:lnTo>
                  <a:pt x="0" y="1838912"/>
                </a:lnTo>
                <a:lnTo>
                  <a:pt x="0" y="0"/>
                </a:lnTo>
                <a:close/>
              </a:path>
            </a:pathLst>
          </a:custGeom>
          <a:blipFill>
            <a:blip r:embed="rId2"/>
            <a:stretch>
              <a:fillRect l="-79" r="-79"/>
            </a:stretch>
          </a:blipFill>
        </p:spPr>
        <p:txBody>
          <a:bodyPr/>
          <a:lstStyle/>
          <a:p>
            <a:endParaRPr lang="en-GB"/>
          </a:p>
        </p:txBody>
      </p:sp>
    </p:spTree>
    <p:extLst>
      <p:ext uri="{BB962C8B-B14F-4D97-AF65-F5344CB8AC3E}">
        <p14:creationId xmlns:p14="http://schemas.microsoft.com/office/powerpoint/2010/main" val="3618477309"/>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BA3D4-1DC5-3CA7-21EC-F7C6D7916839}"/>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853D7C9D-5733-4FF9-BEC0-620983EA5991}"/>
              </a:ext>
            </a:extLst>
          </p:cNvPr>
          <p:cNvGrpSpPr/>
          <p:nvPr/>
        </p:nvGrpSpPr>
        <p:grpSpPr>
          <a:xfrm>
            <a:off x="16042" y="481003"/>
            <a:ext cx="18288000" cy="10287000"/>
            <a:chOff x="0" y="0"/>
            <a:chExt cx="24384000" cy="13716000"/>
          </a:xfrm>
        </p:grpSpPr>
        <p:sp>
          <p:nvSpPr>
            <p:cNvPr id="3" name="Freeform 3">
              <a:extLst>
                <a:ext uri="{FF2B5EF4-FFF2-40B4-BE49-F238E27FC236}">
                  <a16:creationId xmlns:a16="http://schemas.microsoft.com/office/drawing/2014/main" id="{E898C2F3-7079-3450-9092-6989427D38F8}"/>
                </a:ext>
              </a:extLst>
            </p:cNvPr>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solidFill>
          </p:spPr>
          <p:txBody>
            <a:bodyPr/>
            <a:lstStyle/>
            <a:p>
              <a:endParaRPr lang="en-GB"/>
            </a:p>
          </p:txBody>
        </p:sp>
      </p:grpSp>
      <p:grpSp>
        <p:nvGrpSpPr>
          <p:cNvPr id="4" name="Group 4">
            <a:extLst>
              <a:ext uri="{FF2B5EF4-FFF2-40B4-BE49-F238E27FC236}">
                <a16:creationId xmlns:a16="http://schemas.microsoft.com/office/drawing/2014/main" id="{F4272764-3A0C-0A45-A996-B1CDCFFE167C}"/>
              </a:ext>
            </a:extLst>
          </p:cNvPr>
          <p:cNvGrpSpPr/>
          <p:nvPr/>
        </p:nvGrpSpPr>
        <p:grpSpPr>
          <a:xfrm>
            <a:off x="-750808" y="3768202"/>
            <a:ext cx="19789615" cy="4397951"/>
            <a:chOff x="0" y="0"/>
            <a:chExt cx="26386154" cy="3667463"/>
          </a:xfrm>
        </p:grpSpPr>
        <p:sp>
          <p:nvSpPr>
            <p:cNvPr id="5" name="Freeform 5">
              <a:extLst>
                <a:ext uri="{FF2B5EF4-FFF2-40B4-BE49-F238E27FC236}">
                  <a16:creationId xmlns:a16="http://schemas.microsoft.com/office/drawing/2014/main" id="{498D5D9F-7FC0-B6D1-4541-1915CA9497CF}"/>
                </a:ext>
              </a:extLst>
            </p:cNvPr>
            <p:cNvSpPr/>
            <p:nvPr/>
          </p:nvSpPr>
          <p:spPr>
            <a:xfrm>
              <a:off x="0" y="0"/>
              <a:ext cx="26385918" cy="3667506"/>
            </a:xfrm>
            <a:custGeom>
              <a:avLst/>
              <a:gdLst/>
              <a:ahLst/>
              <a:cxnLst/>
              <a:rect l="l" t="t" r="r" b="b"/>
              <a:pathLst>
                <a:path w="26385918" h="3667506">
                  <a:moveTo>
                    <a:pt x="0" y="0"/>
                  </a:moveTo>
                  <a:lnTo>
                    <a:pt x="26385918" y="0"/>
                  </a:lnTo>
                  <a:lnTo>
                    <a:pt x="26385918" y="3667506"/>
                  </a:lnTo>
                  <a:lnTo>
                    <a:pt x="0" y="3667506"/>
                  </a:lnTo>
                  <a:close/>
                </a:path>
              </a:pathLst>
            </a:custGeom>
            <a:solidFill>
              <a:srgbClr val="65C8C7"/>
            </a:solidFill>
          </p:spPr>
          <p:txBody>
            <a:bodyPr/>
            <a:lstStyle/>
            <a:p>
              <a:endParaRPr lang="en-GB"/>
            </a:p>
          </p:txBody>
        </p:sp>
      </p:grpSp>
      <p:sp>
        <p:nvSpPr>
          <p:cNvPr id="6" name="TextBox 6">
            <a:extLst>
              <a:ext uri="{FF2B5EF4-FFF2-40B4-BE49-F238E27FC236}">
                <a16:creationId xmlns:a16="http://schemas.microsoft.com/office/drawing/2014/main" id="{0FE4DFD4-22BA-8D79-4E80-68064E2E2428}"/>
              </a:ext>
            </a:extLst>
          </p:cNvPr>
          <p:cNvSpPr txBox="1"/>
          <p:nvPr/>
        </p:nvSpPr>
        <p:spPr>
          <a:xfrm>
            <a:off x="-373465" y="4159610"/>
            <a:ext cx="19034752" cy="5060616"/>
          </a:xfrm>
          <a:prstGeom prst="rect">
            <a:avLst/>
          </a:prstGeom>
        </p:spPr>
        <p:txBody>
          <a:bodyPr wrap="square" lIns="0" tIns="0" rIns="0" bIns="0" rtlCol="0" anchor="t">
            <a:spAutoFit/>
          </a:bodyPr>
          <a:lstStyle/>
          <a:p>
            <a:pPr algn="ctr"/>
            <a:r>
              <a:rPr lang="en-US" sz="11500" b="1">
                <a:solidFill>
                  <a:srgbClr val="58595B"/>
                </a:solidFill>
                <a:latin typeface="Calibri (MS) Bold"/>
                <a:ea typeface="Calibri (MS) Bold"/>
                <a:cs typeface="Calibri (MS) Bold"/>
                <a:sym typeface="Calibri (MS) Bold"/>
              </a:rPr>
              <a:t>Jenny Gallant</a:t>
            </a:r>
          </a:p>
          <a:p>
            <a:pPr algn="ctr"/>
            <a:r>
              <a:rPr lang="en-US" sz="11500" b="1">
                <a:solidFill>
                  <a:srgbClr val="58595B"/>
                </a:solidFill>
                <a:latin typeface="Calibri (MS) Bold"/>
                <a:ea typeface="Calibri (MS) Bold"/>
                <a:cs typeface="Calibri (MS) Bold"/>
                <a:sym typeface="Calibri (MS) Bold"/>
              </a:rPr>
              <a:t>Learning Consultant</a:t>
            </a:r>
          </a:p>
          <a:p>
            <a:pPr algn="ctr">
              <a:lnSpc>
                <a:spcPts val="12960"/>
              </a:lnSpc>
            </a:pPr>
            <a:endParaRPr lang="en-US" sz="8000" b="1">
              <a:solidFill>
                <a:srgbClr val="58595B"/>
              </a:solidFill>
              <a:latin typeface="Calibri (MS) Bold"/>
              <a:ea typeface="Calibri (MS) Bold"/>
              <a:cs typeface="Calibri (MS) Bold"/>
              <a:sym typeface="Calibri (MS) Bold"/>
            </a:endParaRPr>
          </a:p>
        </p:txBody>
      </p:sp>
      <p:grpSp>
        <p:nvGrpSpPr>
          <p:cNvPr id="7" name="Group 7">
            <a:extLst>
              <a:ext uri="{FF2B5EF4-FFF2-40B4-BE49-F238E27FC236}">
                <a16:creationId xmlns:a16="http://schemas.microsoft.com/office/drawing/2014/main" id="{2040BDA5-149B-3055-CEE3-5368BD736E86}"/>
              </a:ext>
            </a:extLst>
          </p:cNvPr>
          <p:cNvGrpSpPr/>
          <p:nvPr/>
        </p:nvGrpSpPr>
        <p:grpSpPr>
          <a:xfrm>
            <a:off x="5211538" y="875017"/>
            <a:ext cx="208559" cy="208559"/>
            <a:chOff x="0" y="0"/>
            <a:chExt cx="278079" cy="278079"/>
          </a:xfrm>
        </p:grpSpPr>
        <p:sp>
          <p:nvSpPr>
            <p:cNvPr id="8" name="Freeform 8">
              <a:extLst>
                <a:ext uri="{FF2B5EF4-FFF2-40B4-BE49-F238E27FC236}">
                  <a16:creationId xmlns:a16="http://schemas.microsoft.com/office/drawing/2014/main" id="{FF2B71BC-BA89-9CB0-99B4-244707549B67}"/>
                </a:ext>
              </a:extLst>
            </p:cNvPr>
            <p:cNvSpPr/>
            <p:nvPr/>
          </p:nvSpPr>
          <p:spPr>
            <a:xfrm>
              <a:off x="0" y="0"/>
              <a:ext cx="278257" cy="278257"/>
            </a:xfrm>
            <a:custGeom>
              <a:avLst/>
              <a:gdLst/>
              <a:ahLst/>
              <a:cxnLst/>
              <a:rect l="l" t="t" r="r" b="b"/>
              <a:pathLst>
                <a:path w="278257" h="278257">
                  <a:moveTo>
                    <a:pt x="259207" y="120142"/>
                  </a:moveTo>
                  <a:lnTo>
                    <a:pt x="157861" y="120142"/>
                  </a:lnTo>
                  <a:lnTo>
                    <a:pt x="157861" y="18923"/>
                  </a:lnTo>
                  <a:cubicBezTo>
                    <a:pt x="157861" y="8509"/>
                    <a:pt x="149479" y="0"/>
                    <a:pt x="139065" y="0"/>
                  </a:cubicBezTo>
                  <a:cubicBezTo>
                    <a:pt x="128651" y="0"/>
                    <a:pt x="120142" y="8509"/>
                    <a:pt x="120142" y="18923"/>
                  </a:cubicBezTo>
                  <a:lnTo>
                    <a:pt x="120142" y="120142"/>
                  </a:lnTo>
                  <a:lnTo>
                    <a:pt x="18923" y="120142"/>
                  </a:lnTo>
                  <a:cubicBezTo>
                    <a:pt x="8509" y="120142"/>
                    <a:pt x="0" y="128651"/>
                    <a:pt x="0" y="139065"/>
                  </a:cubicBezTo>
                  <a:cubicBezTo>
                    <a:pt x="0" y="149479"/>
                    <a:pt x="8509" y="157988"/>
                    <a:pt x="18923" y="157988"/>
                  </a:cubicBezTo>
                  <a:lnTo>
                    <a:pt x="120142" y="157988"/>
                  </a:lnTo>
                  <a:lnTo>
                    <a:pt x="120142" y="259334"/>
                  </a:lnTo>
                  <a:cubicBezTo>
                    <a:pt x="120142" y="269748"/>
                    <a:pt x="128651" y="278257"/>
                    <a:pt x="139065" y="278257"/>
                  </a:cubicBezTo>
                  <a:cubicBezTo>
                    <a:pt x="149479" y="278257"/>
                    <a:pt x="157988" y="269748"/>
                    <a:pt x="157988" y="259334"/>
                  </a:cubicBezTo>
                  <a:lnTo>
                    <a:pt x="157988" y="157861"/>
                  </a:lnTo>
                  <a:lnTo>
                    <a:pt x="259334" y="157861"/>
                  </a:lnTo>
                  <a:cubicBezTo>
                    <a:pt x="269748" y="157861"/>
                    <a:pt x="278257" y="149352"/>
                    <a:pt x="278257" y="138938"/>
                  </a:cubicBezTo>
                  <a:cubicBezTo>
                    <a:pt x="278257" y="128524"/>
                    <a:pt x="269748" y="120015"/>
                    <a:pt x="259334" y="120015"/>
                  </a:cubicBezTo>
                  <a:close/>
                </a:path>
              </a:pathLst>
            </a:custGeom>
            <a:solidFill>
              <a:srgbClr val="AF9AC9"/>
            </a:solidFill>
          </p:spPr>
          <p:txBody>
            <a:bodyPr/>
            <a:lstStyle/>
            <a:p>
              <a:endParaRPr lang="en-GB"/>
            </a:p>
          </p:txBody>
        </p:sp>
      </p:grpSp>
      <p:grpSp>
        <p:nvGrpSpPr>
          <p:cNvPr id="9" name="Group 9">
            <a:extLst>
              <a:ext uri="{FF2B5EF4-FFF2-40B4-BE49-F238E27FC236}">
                <a16:creationId xmlns:a16="http://schemas.microsoft.com/office/drawing/2014/main" id="{2B369A49-ABC4-D416-A8ED-D436A620BBE1}"/>
              </a:ext>
            </a:extLst>
          </p:cNvPr>
          <p:cNvGrpSpPr/>
          <p:nvPr/>
        </p:nvGrpSpPr>
        <p:grpSpPr>
          <a:xfrm>
            <a:off x="5749708" y="1218960"/>
            <a:ext cx="136707" cy="136707"/>
            <a:chOff x="0" y="0"/>
            <a:chExt cx="182276" cy="182276"/>
          </a:xfrm>
        </p:grpSpPr>
        <p:sp>
          <p:nvSpPr>
            <p:cNvPr id="10" name="Freeform 10">
              <a:extLst>
                <a:ext uri="{FF2B5EF4-FFF2-40B4-BE49-F238E27FC236}">
                  <a16:creationId xmlns:a16="http://schemas.microsoft.com/office/drawing/2014/main" id="{200E1085-AAAB-DF99-E41D-6CED82F23570}"/>
                </a:ext>
              </a:extLst>
            </p:cNvPr>
            <p:cNvSpPr/>
            <p:nvPr/>
          </p:nvSpPr>
          <p:spPr>
            <a:xfrm>
              <a:off x="0" y="0"/>
              <a:ext cx="182372" cy="182372"/>
            </a:xfrm>
            <a:custGeom>
              <a:avLst/>
              <a:gdLst/>
              <a:ahLst/>
              <a:cxnLst/>
              <a:rect l="l" t="t" r="r" b="b"/>
              <a:pathLst>
                <a:path w="182372" h="182372">
                  <a:moveTo>
                    <a:pt x="182245" y="91186"/>
                  </a:moveTo>
                  <a:cubicBezTo>
                    <a:pt x="182245" y="141478"/>
                    <a:pt x="141478" y="182372"/>
                    <a:pt x="91059" y="182372"/>
                  </a:cubicBezTo>
                  <a:cubicBezTo>
                    <a:pt x="40640" y="182372"/>
                    <a:pt x="0" y="141478"/>
                    <a:pt x="0" y="91186"/>
                  </a:cubicBezTo>
                  <a:cubicBezTo>
                    <a:pt x="0" y="40894"/>
                    <a:pt x="40767" y="0"/>
                    <a:pt x="91186" y="0"/>
                  </a:cubicBezTo>
                  <a:cubicBezTo>
                    <a:pt x="141605" y="0"/>
                    <a:pt x="182372" y="40767"/>
                    <a:pt x="182372" y="91186"/>
                  </a:cubicBezTo>
                  <a:close/>
                </a:path>
              </a:pathLst>
            </a:custGeom>
            <a:solidFill>
              <a:srgbClr val="AF9AC9"/>
            </a:solidFill>
          </p:spPr>
          <p:txBody>
            <a:bodyPr/>
            <a:lstStyle/>
            <a:p>
              <a:endParaRPr lang="en-GB"/>
            </a:p>
          </p:txBody>
        </p:sp>
      </p:grpSp>
      <p:grpSp>
        <p:nvGrpSpPr>
          <p:cNvPr id="11" name="Group 11">
            <a:extLst>
              <a:ext uri="{FF2B5EF4-FFF2-40B4-BE49-F238E27FC236}">
                <a16:creationId xmlns:a16="http://schemas.microsoft.com/office/drawing/2014/main" id="{B7DCCCBB-CDC5-5BD8-00DB-08A7E1E7EDA7}"/>
              </a:ext>
            </a:extLst>
          </p:cNvPr>
          <p:cNvGrpSpPr/>
          <p:nvPr/>
        </p:nvGrpSpPr>
        <p:grpSpPr>
          <a:xfrm>
            <a:off x="5188228" y="1555599"/>
            <a:ext cx="191571" cy="191571"/>
            <a:chOff x="0" y="0"/>
            <a:chExt cx="255428" cy="255428"/>
          </a:xfrm>
        </p:grpSpPr>
        <p:sp>
          <p:nvSpPr>
            <p:cNvPr id="12" name="Freeform 12">
              <a:extLst>
                <a:ext uri="{FF2B5EF4-FFF2-40B4-BE49-F238E27FC236}">
                  <a16:creationId xmlns:a16="http://schemas.microsoft.com/office/drawing/2014/main" id="{08CB83B8-018B-25CA-6F9D-AF999C6ED4C6}"/>
                </a:ext>
              </a:extLst>
            </p:cNvPr>
            <p:cNvSpPr/>
            <p:nvPr/>
          </p:nvSpPr>
          <p:spPr>
            <a:xfrm>
              <a:off x="0" y="0"/>
              <a:ext cx="255524" cy="255397"/>
            </a:xfrm>
            <a:custGeom>
              <a:avLst/>
              <a:gdLst/>
              <a:ahLst/>
              <a:cxnLst/>
              <a:rect l="l" t="t" r="r" b="b"/>
              <a:pathLst>
                <a:path w="255524" h="255397">
                  <a:moveTo>
                    <a:pt x="127762" y="37719"/>
                  </a:moveTo>
                  <a:cubicBezTo>
                    <a:pt x="177419" y="37719"/>
                    <a:pt x="217678" y="77978"/>
                    <a:pt x="217678" y="127635"/>
                  </a:cubicBezTo>
                  <a:cubicBezTo>
                    <a:pt x="217678" y="177292"/>
                    <a:pt x="177419" y="217551"/>
                    <a:pt x="127762" y="217551"/>
                  </a:cubicBezTo>
                  <a:cubicBezTo>
                    <a:pt x="78105" y="217551"/>
                    <a:pt x="37846" y="177292"/>
                    <a:pt x="37846" y="127635"/>
                  </a:cubicBezTo>
                  <a:cubicBezTo>
                    <a:pt x="37846" y="77978"/>
                    <a:pt x="78105" y="37719"/>
                    <a:pt x="127762" y="37719"/>
                  </a:cubicBezTo>
                  <a:moveTo>
                    <a:pt x="127762" y="0"/>
                  </a:moveTo>
                  <a:cubicBezTo>
                    <a:pt x="57150" y="0"/>
                    <a:pt x="0" y="57150"/>
                    <a:pt x="0" y="127762"/>
                  </a:cubicBezTo>
                  <a:cubicBezTo>
                    <a:pt x="0" y="198374"/>
                    <a:pt x="57150" y="255397"/>
                    <a:pt x="127762" y="255397"/>
                  </a:cubicBezTo>
                  <a:cubicBezTo>
                    <a:pt x="198374" y="255397"/>
                    <a:pt x="255524" y="198247"/>
                    <a:pt x="255524" y="127635"/>
                  </a:cubicBezTo>
                  <a:cubicBezTo>
                    <a:pt x="255524" y="57023"/>
                    <a:pt x="198247" y="0"/>
                    <a:pt x="127762" y="0"/>
                  </a:cubicBezTo>
                  <a:close/>
                </a:path>
              </a:pathLst>
            </a:custGeom>
            <a:solidFill>
              <a:srgbClr val="AF9AC9"/>
            </a:solidFill>
          </p:spPr>
          <p:txBody>
            <a:bodyPr/>
            <a:lstStyle/>
            <a:p>
              <a:endParaRPr lang="en-GB"/>
            </a:p>
          </p:txBody>
        </p:sp>
      </p:grpSp>
      <p:grpSp>
        <p:nvGrpSpPr>
          <p:cNvPr id="13" name="Group 13">
            <a:extLst>
              <a:ext uri="{FF2B5EF4-FFF2-40B4-BE49-F238E27FC236}">
                <a16:creationId xmlns:a16="http://schemas.microsoft.com/office/drawing/2014/main" id="{2FB8BDC1-E5F0-0C98-69C7-93F6AA1D4F15}"/>
              </a:ext>
            </a:extLst>
          </p:cNvPr>
          <p:cNvGrpSpPr/>
          <p:nvPr/>
        </p:nvGrpSpPr>
        <p:grpSpPr>
          <a:xfrm>
            <a:off x="16254637" y="8455020"/>
            <a:ext cx="227304" cy="227304"/>
            <a:chOff x="0" y="0"/>
            <a:chExt cx="303072" cy="303072"/>
          </a:xfrm>
        </p:grpSpPr>
        <p:sp>
          <p:nvSpPr>
            <p:cNvPr id="14" name="Freeform 14">
              <a:extLst>
                <a:ext uri="{FF2B5EF4-FFF2-40B4-BE49-F238E27FC236}">
                  <a16:creationId xmlns:a16="http://schemas.microsoft.com/office/drawing/2014/main" id="{BF68F00A-523D-CB79-8D24-D023566A4899}"/>
                </a:ext>
              </a:extLst>
            </p:cNvPr>
            <p:cNvSpPr/>
            <p:nvPr/>
          </p:nvSpPr>
          <p:spPr>
            <a:xfrm>
              <a:off x="0" y="0"/>
              <a:ext cx="303022" cy="303022"/>
            </a:xfrm>
            <a:custGeom>
              <a:avLst/>
              <a:gdLst/>
              <a:ahLst/>
              <a:cxnLst/>
              <a:rect l="l" t="t" r="r" b="b"/>
              <a:pathLst>
                <a:path w="303022" h="303022">
                  <a:moveTo>
                    <a:pt x="282448" y="130937"/>
                  </a:moveTo>
                  <a:lnTo>
                    <a:pt x="172085" y="130937"/>
                  </a:lnTo>
                  <a:lnTo>
                    <a:pt x="172085" y="20574"/>
                  </a:lnTo>
                  <a:cubicBezTo>
                    <a:pt x="172085" y="9271"/>
                    <a:pt x="162941" y="0"/>
                    <a:pt x="151511" y="0"/>
                  </a:cubicBezTo>
                  <a:cubicBezTo>
                    <a:pt x="140081" y="0"/>
                    <a:pt x="130937" y="9271"/>
                    <a:pt x="130937" y="20574"/>
                  </a:cubicBezTo>
                  <a:lnTo>
                    <a:pt x="130937" y="130937"/>
                  </a:lnTo>
                  <a:lnTo>
                    <a:pt x="20574" y="130937"/>
                  </a:lnTo>
                  <a:cubicBezTo>
                    <a:pt x="9271" y="130937"/>
                    <a:pt x="0" y="140208"/>
                    <a:pt x="0" y="151511"/>
                  </a:cubicBezTo>
                  <a:cubicBezTo>
                    <a:pt x="0" y="162814"/>
                    <a:pt x="9271" y="172085"/>
                    <a:pt x="20574" y="172085"/>
                  </a:cubicBezTo>
                  <a:lnTo>
                    <a:pt x="130937" y="172085"/>
                  </a:lnTo>
                  <a:lnTo>
                    <a:pt x="130937" y="282448"/>
                  </a:lnTo>
                  <a:cubicBezTo>
                    <a:pt x="130937" y="293751"/>
                    <a:pt x="140208" y="303022"/>
                    <a:pt x="151511" y="303022"/>
                  </a:cubicBezTo>
                  <a:cubicBezTo>
                    <a:pt x="162814" y="303022"/>
                    <a:pt x="172085" y="293751"/>
                    <a:pt x="172085" y="282448"/>
                  </a:cubicBezTo>
                  <a:lnTo>
                    <a:pt x="172085" y="172085"/>
                  </a:lnTo>
                  <a:lnTo>
                    <a:pt x="282448" y="172085"/>
                  </a:lnTo>
                  <a:cubicBezTo>
                    <a:pt x="293751" y="172085"/>
                    <a:pt x="303022" y="162814"/>
                    <a:pt x="303022" y="151511"/>
                  </a:cubicBezTo>
                  <a:cubicBezTo>
                    <a:pt x="303022" y="140208"/>
                    <a:pt x="293751" y="130937"/>
                    <a:pt x="282448" y="130937"/>
                  </a:cubicBezTo>
                  <a:close/>
                </a:path>
              </a:pathLst>
            </a:custGeom>
            <a:solidFill>
              <a:srgbClr val="AF9AC9"/>
            </a:solidFill>
          </p:spPr>
          <p:txBody>
            <a:bodyPr/>
            <a:lstStyle/>
            <a:p>
              <a:endParaRPr lang="en-GB"/>
            </a:p>
          </p:txBody>
        </p:sp>
      </p:grpSp>
      <p:grpSp>
        <p:nvGrpSpPr>
          <p:cNvPr id="15" name="Group 15">
            <a:extLst>
              <a:ext uri="{FF2B5EF4-FFF2-40B4-BE49-F238E27FC236}">
                <a16:creationId xmlns:a16="http://schemas.microsoft.com/office/drawing/2014/main" id="{687DDF3C-1408-82A3-2BBF-3187AA8B7DDA}"/>
              </a:ext>
            </a:extLst>
          </p:cNvPr>
          <p:cNvGrpSpPr/>
          <p:nvPr/>
        </p:nvGrpSpPr>
        <p:grpSpPr>
          <a:xfrm>
            <a:off x="16867762" y="9145138"/>
            <a:ext cx="162938" cy="162938"/>
            <a:chOff x="0" y="0"/>
            <a:chExt cx="217251" cy="217251"/>
          </a:xfrm>
        </p:grpSpPr>
        <p:sp>
          <p:nvSpPr>
            <p:cNvPr id="16" name="Freeform 16">
              <a:extLst>
                <a:ext uri="{FF2B5EF4-FFF2-40B4-BE49-F238E27FC236}">
                  <a16:creationId xmlns:a16="http://schemas.microsoft.com/office/drawing/2014/main" id="{96B32A70-2939-9DD9-587B-E2BBD7EB5A04}"/>
                </a:ext>
              </a:extLst>
            </p:cNvPr>
            <p:cNvSpPr/>
            <p:nvPr/>
          </p:nvSpPr>
          <p:spPr>
            <a:xfrm>
              <a:off x="0" y="0"/>
              <a:ext cx="217170" cy="217170"/>
            </a:xfrm>
            <a:custGeom>
              <a:avLst/>
              <a:gdLst/>
              <a:ahLst/>
              <a:cxnLst/>
              <a:rect l="l" t="t" r="r" b="b"/>
              <a:pathLst>
                <a:path w="217170" h="217170">
                  <a:moveTo>
                    <a:pt x="108585" y="32131"/>
                  </a:moveTo>
                  <a:cubicBezTo>
                    <a:pt x="150876" y="32131"/>
                    <a:pt x="185166" y="66421"/>
                    <a:pt x="185166" y="108712"/>
                  </a:cubicBezTo>
                  <a:cubicBezTo>
                    <a:pt x="185166" y="151003"/>
                    <a:pt x="150876" y="185293"/>
                    <a:pt x="108585" y="185293"/>
                  </a:cubicBezTo>
                  <a:cubicBezTo>
                    <a:pt x="66294" y="185293"/>
                    <a:pt x="32004" y="151003"/>
                    <a:pt x="32004" y="108712"/>
                  </a:cubicBezTo>
                  <a:cubicBezTo>
                    <a:pt x="32004" y="66421"/>
                    <a:pt x="66294" y="32258"/>
                    <a:pt x="108585" y="32131"/>
                  </a:cubicBezTo>
                  <a:moveTo>
                    <a:pt x="108585" y="0"/>
                  </a:moveTo>
                  <a:cubicBezTo>
                    <a:pt x="48641" y="0"/>
                    <a:pt x="0" y="48641"/>
                    <a:pt x="0" y="108585"/>
                  </a:cubicBezTo>
                  <a:cubicBezTo>
                    <a:pt x="0" y="168529"/>
                    <a:pt x="48641" y="217170"/>
                    <a:pt x="108585" y="217170"/>
                  </a:cubicBezTo>
                  <a:cubicBezTo>
                    <a:pt x="168529" y="217170"/>
                    <a:pt x="217170" y="168529"/>
                    <a:pt x="217170" y="108585"/>
                  </a:cubicBezTo>
                  <a:cubicBezTo>
                    <a:pt x="217170" y="48641"/>
                    <a:pt x="168656" y="0"/>
                    <a:pt x="108585" y="0"/>
                  </a:cubicBezTo>
                  <a:close/>
                </a:path>
              </a:pathLst>
            </a:custGeom>
            <a:solidFill>
              <a:srgbClr val="AF9AC9"/>
            </a:solidFill>
          </p:spPr>
          <p:txBody>
            <a:bodyPr/>
            <a:lstStyle/>
            <a:p>
              <a:endParaRPr lang="en-GB"/>
            </a:p>
          </p:txBody>
        </p:sp>
      </p:grpSp>
      <p:grpSp>
        <p:nvGrpSpPr>
          <p:cNvPr id="17" name="Group 17">
            <a:extLst>
              <a:ext uri="{FF2B5EF4-FFF2-40B4-BE49-F238E27FC236}">
                <a16:creationId xmlns:a16="http://schemas.microsoft.com/office/drawing/2014/main" id="{EF8DD396-77AE-5E47-7472-6FF68C2E3725}"/>
              </a:ext>
            </a:extLst>
          </p:cNvPr>
          <p:cNvGrpSpPr/>
          <p:nvPr/>
        </p:nvGrpSpPr>
        <p:grpSpPr>
          <a:xfrm>
            <a:off x="15831432" y="9357043"/>
            <a:ext cx="143638" cy="143639"/>
            <a:chOff x="0" y="0"/>
            <a:chExt cx="191517" cy="191519"/>
          </a:xfrm>
        </p:grpSpPr>
        <p:sp>
          <p:nvSpPr>
            <p:cNvPr id="18" name="Freeform 18">
              <a:extLst>
                <a:ext uri="{FF2B5EF4-FFF2-40B4-BE49-F238E27FC236}">
                  <a16:creationId xmlns:a16="http://schemas.microsoft.com/office/drawing/2014/main" id="{66C1950E-299E-BEF9-7871-EED41E2DFCF6}"/>
                </a:ext>
              </a:extLst>
            </p:cNvPr>
            <p:cNvSpPr/>
            <p:nvPr/>
          </p:nvSpPr>
          <p:spPr>
            <a:xfrm>
              <a:off x="0" y="0"/>
              <a:ext cx="191516" cy="191516"/>
            </a:xfrm>
            <a:custGeom>
              <a:avLst/>
              <a:gdLst/>
              <a:ahLst/>
              <a:cxnLst/>
              <a:rect l="l" t="t" r="r" b="b"/>
              <a:pathLst>
                <a:path w="191516" h="191516">
                  <a:moveTo>
                    <a:pt x="191516" y="95758"/>
                  </a:moveTo>
                  <a:cubicBezTo>
                    <a:pt x="191516" y="148590"/>
                    <a:pt x="148590" y="191516"/>
                    <a:pt x="95758" y="191516"/>
                  </a:cubicBezTo>
                  <a:cubicBezTo>
                    <a:pt x="42926" y="191516"/>
                    <a:pt x="0" y="148590"/>
                    <a:pt x="0" y="95758"/>
                  </a:cubicBezTo>
                  <a:cubicBezTo>
                    <a:pt x="0" y="42926"/>
                    <a:pt x="42926" y="0"/>
                    <a:pt x="95758" y="0"/>
                  </a:cubicBezTo>
                  <a:cubicBezTo>
                    <a:pt x="148590" y="0"/>
                    <a:pt x="191516" y="42926"/>
                    <a:pt x="191516" y="95758"/>
                  </a:cubicBezTo>
                  <a:close/>
                </a:path>
              </a:pathLst>
            </a:custGeom>
            <a:solidFill>
              <a:srgbClr val="AF9AC9"/>
            </a:solidFill>
          </p:spPr>
          <p:txBody>
            <a:bodyPr/>
            <a:lstStyle/>
            <a:p>
              <a:endParaRPr lang="en-GB"/>
            </a:p>
          </p:txBody>
        </p:sp>
      </p:grpSp>
      <p:sp>
        <p:nvSpPr>
          <p:cNvPr id="19" name="Freeform 19" descr="A logo with text on it  AI-generated content may be incorrect.">
            <a:extLst>
              <a:ext uri="{FF2B5EF4-FFF2-40B4-BE49-F238E27FC236}">
                <a16:creationId xmlns:a16="http://schemas.microsoft.com/office/drawing/2014/main" id="{5B355120-5FD9-D5BD-3AD5-7BFA32B0C871}"/>
              </a:ext>
            </a:extLst>
          </p:cNvPr>
          <p:cNvSpPr/>
          <p:nvPr/>
        </p:nvSpPr>
        <p:spPr>
          <a:xfrm>
            <a:off x="1026287" y="636143"/>
            <a:ext cx="4041565" cy="1838912"/>
          </a:xfrm>
          <a:custGeom>
            <a:avLst/>
            <a:gdLst/>
            <a:ahLst/>
            <a:cxnLst/>
            <a:rect l="l" t="t" r="r" b="b"/>
            <a:pathLst>
              <a:path w="4041565" h="1838912">
                <a:moveTo>
                  <a:pt x="0" y="0"/>
                </a:moveTo>
                <a:lnTo>
                  <a:pt x="4041565" y="0"/>
                </a:lnTo>
                <a:lnTo>
                  <a:pt x="4041565" y="1838912"/>
                </a:lnTo>
                <a:lnTo>
                  <a:pt x="0" y="1838912"/>
                </a:lnTo>
                <a:lnTo>
                  <a:pt x="0" y="0"/>
                </a:lnTo>
                <a:close/>
              </a:path>
            </a:pathLst>
          </a:custGeom>
          <a:blipFill>
            <a:blip r:embed="rId2"/>
            <a:stretch>
              <a:fillRect l="-79" r="-79"/>
            </a:stretch>
          </a:blipFill>
        </p:spPr>
        <p:txBody>
          <a:bodyPr/>
          <a:lstStyle/>
          <a:p>
            <a:endParaRPr lang="en-GB"/>
          </a:p>
        </p:txBody>
      </p:sp>
    </p:spTree>
    <p:extLst>
      <p:ext uri="{BB962C8B-B14F-4D97-AF65-F5344CB8AC3E}">
        <p14:creationId xmlns:p14="http://schemas.microsoft.com/office/powerpoint/2010/main" val="3667056562"/>
      </p:ext>
    </p:extLst>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488A6B38-AFB9-91A0-D63E-D6959C5A2A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6073" y="1431494"/>
            <a:ext cx="7742991" cy="7742991"/>
          </a:xfrm>
          <a:prstGeom prst="rect">
            <a:avLst/>
          </a:prstGeom>
        </p:spPr>
      </p:pic>
      <p:sp>
        <p:nvSpPr>
          <p:cNvPr id="3" name="TextBox 2">
            <a:extLst>
              <a:ext uri="{FF2B5EF4-FFF2-40B4-BE49-F238E27FC236}">
                <a16:creationId xmlns:a16="http://schemas.microsoft.com/office/drawing/2014/main" id="{AF77B90F-DFF9-D1F0-FFAD-43EB0F98A7F9}"/>
              </a:ext>
            </a:extLst>
          </p:cNvPr>
          <p:cNvSpPr txBox="1"/>
          <p:nvPr/>
        </p:nvSpPr>
        <p:spPr>
          <a:xfrm>
            <a:off x="1020726" y="4242391"/>
            <a:ext cx="6634716" cy="2446824"/>
          </a:xfrm>
          <a:prstGeom prst="rect">
            <a:avLst/>
          </a:prstGeom>
          <a:noFill/>
        </p:spPr>
        <p:txBody>
          <a:bodyPr wrap="square" lIns="137160" tIns="68580" rIns="137160" bIns="6858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sz="6600">
                <a:latin typeface="Open dyslexia"/>
              </a:rPr>
              <a:t>Welcome to SOS+ </a:t>
            </a:r>
          </a:p>
          <a:p>
            <a:endParaRPr lang="en-GB" sz="4200">
              <a:latin typeface="Open dyslexia"/>
            </a:endParaRPr>
          </a:p>
          <a:p>
            <a:endParaRPr lang="en-GB" sz="4200">
              <a:latin typeface="Open dyslexia"/>
            </a:endParaRPr>
          </a:p>
        </p:txBody>
      </p:sp>
    </p:spTree>
    <p:extLst>
      <p:ext uri="{BB962C8B-B14F-4D97-AF65-F5344CB8AC3E}">
        <p14:creationId xmlns:p14="http://schemas.microsoft.com/office/powerpoint/2010/main" val="122665759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AF42AE7-5CE7-EC12-D974-4F42A817E9AC}"/>
              </a:ext>
            </a:extLst>
          </p:cNvPr>
          <p:cNvPicPr>
            <a:picLocks noChangeAspect="1"/>
          </p:cNvPicPr>
          <p:nvPr/>
        </p:nvPicPr>
        <p:blipFill>
          <a:blip r:embed="rId3"/>
          <a:stretch>
            <a:fillRect/>
          </a:stretch>
        </p:blipFill>
        <p:spPr>
          <a:xfrm>
            <a:off x="652989" y="1983923"/>
            <a:ext cx="11005611" cy="6603792"/>
          </a:xfrm>
          <a:prstGeom prst="rect">
            <a:avLst/>
          </a:prstGeom>
          <a:noFill/>
        </p:spPr>
      </p:pic>
      <p:pic>
        <p:nvPicPr>
          <p:cNvPr id="9" name="Picture 8" descr="Icon&#10;&#10;Description automatically generated">
            <a:extLst>
              <a:ext uri="{FF2B5EF4-FFF2-40B4-BE49-F238E27FC236}">
                <a16:creationId xmlns:a16="http://schemas.microsoft.com/office/drawing/2014/main" id="{E6B52803-309E-A299-98A5-8E0A74792196}"/>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330607" y="2798815"/>
            <a:ext cx="6957393" cy="5330813"/>
          </a:xfrm>
          <a:prstGeom prst="rect">
            <a:avLst/>
          </a:prstGeom>
        </p:spPr>
      </p:pic>
    </p:spTree>
    <p:extLst>
      <p:ext uri="{BB962C8B-B14F-4D97-AF65-F5344CB8AC3E}">
        <p14:creationId xmlns:p14="http://schemas.microsoft.com/office/powerpoint/2010/main" val="350437001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B1C6D7-EE75-F23D-CB4A-4930DBD5664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B709E3F-FB75-C39A-53DF-01F91508D40A}"/>
              </a:ext>
            </a:extLst>
          </p:cNvPr>
          <p:cNvPicPr>
            <a:picLocks noChangeAspect="1"/>
          </p:cNvPicPr>
          <p:nvPr/>
        </p:nvPicPr>
        <p:blipFill>
          <a:blip r:embed="rId3"/>
          <a:stretch>
            <a:fillRect/>
          </a:stretch>
        </p:blipFill>
        <p:spPr>
          <a:xfrm>
            <a:off x="3880859" y="631352"/>
            <a:ext cx="9888330" cy="4143954"/>
          </a:xfrm>
          <a:prstGeom prst="rect">
            <a:avLst/>
          </a:prstGeom>
        </p:spPr>
      </p:pic>
      <p:pic>
        <p:nvPicPr>
          <p:cNvPr id="7" name="Picture 6">
            <a:extLst>
              <a:ext uri="{FF2B5EF4-FFF2-40B4-BE49-F238E27FC236}">
                <a16:creationId xmlns:a16="http://schemas.microsoft.com/office/drawing/2014/main" id="{81A9C095-9BE6-5805-FC45-C17A6F61F41A}"/>
              </a:ext>
            </a:extLst>
          </p:cNvPr>
          <p:cNvPicPr>
            <a:picLocks noChangeAspect="1"/>
          </p:cNvPicPr>
          <p:nvPr/>
        </p:nvPicPr>
        <p:blipFill>
          <a:blip r:embed="rId4"/>
          <a:stretch>
            <a:fillRect/>
          </a:stretch>
        </p:blipFill>
        <p:spPr>
          <a:xfrm>
            <a:off x="5376509" y="5997539"/>
            <a:ext cx="5844404" cy="3658110"/>
          </a:xfrm>
          <a:prstGeom prst="rect">
            <a:avLst/>
          </a:prstGeom>
        </p:spPr>
      </p:pic>
    </p:spTree>
    <p:extLst>
      <p:ext uri="{BB962C8B-B14F-4D97-AF65-F5344CB8AC3E}">
        <p14:creationId xmlns:p14="http://schemas.microsoft.com/office/powerpoint/2010/main" val="82963635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300CF6B-77C4-0AC8-EA0B-4FD4FA0E4300}"/>
              </a:ext>
            </a:extLst>
          </p:cNvPr>
          <p:cNvPicPr>
            <a:picLocks noChangeAspect="1"/>
          </p:cNvPicPr>
          <p:nvPr/>
        </p:nvPicPr>
        <p:blipFill>
          <a:blip r:embed="rId3"/>
          <a:stretch>
            <a:fillRect/>
          </a:stretch>
        </p:blipFill>
        <p:spPr>
          <a:xfrm>
            <a:off x="2" y="0"/>
            <a:ext cx="18288000" cy="10287000"/>
          </a:xfrm>
          <a:prstGeom prst="rect">
            <a:avLst/>
          </a:prstGeom>
        </p:spPr>
      </p:pic>
    </p:spTree>
    <p:extLst>
      <p:ext uri="{BB962C8B-B14F-4D97-AF65-F5344CB8AC3E}">
        <p14:creationId xmlns:p14="http://schemas.microsoft.com/office/powerpoint/2010/main" val="42637498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F57DF-8725-A3F6-51AA-9B4E9BA9EC3F}"/>
              </a:ext>
            </a:extLst>
          </p:cNvPr>
          <p:cNvSpPr>
            <a:spLocks noGrp="1"/>
          </p:cNvSpPr>
          <p:nvPr>
            <p:ph type="title"/>
          </p:nvPr>
        </p:nvSpPr>
        <p:spPr>
          <a:xfrm>
            <a:off x="939450" y="3421647"/>
            <a:ext cx="7530450" cy="1721853"/>
          </a:xfrm>
        </p:spPr>
        <p:txBody>
          <a:bodyPr/>
          <a:lstStyle/>
          <a:p>
            <a:r>
              <a:rPr lang="en-US" sz="5400">
                <a:solidFill>
                  <a:srgbClr val="008C95"/>
                </a:solidFill>
              </a:rPr>
              <a:t>Care Workforce Pathway</a:t>
            </a:r>
          </a:p>
        </p:txBody>
      </p:sp>
      <p:sp>
        <p:nvSpPr>
          <p:cNvPr id="3" name="TextBox 2">
            <a:extLst>
              <a:ext uri="{FF2B5EF4-FFF2-40B4-BE49-F238E27FC236}">
                <a16:creationId xmlns:a16="http://schemas.microsoft.com/office/drawing/2014/main" id="{0694F87C-1E87-A027-FA64-E8FE3A12E32E}"/>
              </a:ext>
            </a:extLst>
          </p:cNvPr>
          <p:cNvSpPr txBox="1"/>
          <p:nvPr/>
        </p:nvSpPr>
        <p:spPr>
          <a:xfrm>
            <a:off x="1115568" y="6126480"/>
            <a:ext cx="5724144" cy="369332"/>
          </a:xfrm>
          <a:prstGeom prst="rect">
            <a:avLst/>
          </a:prstGeom>
          <a:noFill/>
        </p:spPr>
        <p:txBody>
          <a:bodyPr wrap="square" rtlCol="0">
            <a:spAutoFit/>
          </a:bodyPr>
          <a:lstStyle/>
          <a:p>
            <a:r>
              <a:rPr lang="en-GB">
                <a:hlinkClick r:id="rId3"/>
              </a:rPr>
              <a:t>The Care Workforce Pathway</a:t>
            </a:r>
            <a:endParaRPr lang="en-GB"/>
          </a:p>
        </p:txBody>
      </p:sp>
    </p:spTree>
    <p:extLst>
      <p:ext uri="{BB962C8B-B14F-4D97-AF65-F5344CB8AC3E}">
        <p14:creationId xmlns:p14="http://schemas.microsoft.com/office/powerpoint/2010/main" val="208294870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D7CF435-3C1F-CC80-5E65-3594B0A25C96}"/>
              </a:ext>
            </a:extLst>
          </p:cNvPr>
          <p:cNvSpPr>
            <a:spLocks noGrp="1"/>
          </p:cNvSpPr>
          <p:nvPr>
            <p:ph type="title"/>
          </p:nvPr>
        </p:nvSpPr>
        <p:spPr>
          <a:xfrm>
            <a:off x="1257300" y="547688"/>
            <a:ext cx="15773400" cy="1988345"/>
          </a:xfrm>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a:t>SOS+ Core Learning Offer on Suffolk CPD</a:t>
            </a:r>
          </a:p>
        </p:txBody>
      </p:sp>
      <p:pic>
        <p:nvPicPr>
          <p:cNvPr id="4" name="Picture 3" descr="A screenshot of a computer&#10;&#10;AI-generated content may be incorrect.">
            <a:extLst>
              <a:ext uri="{FF2B5EF4-FFF2-40B4-BE49-F238E27FC236}">
                <a16:creationId xmlns:a16="http://schemas.microsoft.com/office/drawing/2014/main" id="{E851D252-F16B-195F-734F-1F19051F431E}"/>
              </a:ext>
            </a:extLst>
          </p:cNvPr>
          <p:cNvPicPr>
            <a:picLocks noChangeAspect="1"/>
          </p:cNvPicPr>
          <p:nvPr/>
        </p:nvPicPr>
        <p:blipFill>
          <a:blip r:embed="rId3"/>
          <a:stretch>
            <a:fillRect/>
          </a:stretch>
        </p:blipFill>
        <p:spPr>
          <a:xfrm>
            <a:off x="2213564" y="2200556"/>
            <a:ext cx="13272566" cy="7064889"/>
          </a:xfrm>
          <a:prstGeom prst="rect">
            <a:avLst/>
          </a:prstGeom>
          <a:noFill/>
        </p:spPr>
      </p:pic>
    </p:spTree>
    <p:extLst>
      <p:ext uri="{BB962C8B-B14F-4D97-AF65-F5344CB8AC3E}">
        <p14:creationId xmlns:p14="http://schemas.microsoft.com/office/powerpoint/2010/main" val="230412660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200BB4-C0B5-3458-0D38-B5503F041949}"/>
            </a:ext>
          </a:extLst>
        </p:cNvPr>
        <p:cNvGrpSpPr/>
        <p:nvPr/>
      </p:nvGrpSpPr>
      <p:grpSpPr>
        <a:xfrm>
          <a:off x="0" y="0"/>
          <a:ext cx="0" cy="0"/>
          <a:chOff x="0" y="0"/>
          <a:chExt cx="0" cy="0"/>
        </a:xfrm>
      </p:grpSpPr>
      <p:sp>
        <p:nvSpPr>
          <p:cNvPr id="4" name="Arrow: Right 3">
            <a:extLst>
              <a:ext uri="{FF2B5EF4-FFF2-40B4-BE49-F238E27FC236}">
                <a16:creationId xmlns:a16="http://schemas.microsoft.com/office/drawing/2014/main" id="{C019EBD3-F9F6-ACF1-1748-B379B9D7B068}"/>
              </a:ext>
            </a:extLst>
          </p:cNvPr>
          <p:cNvSpPr/>
          <p:nvPr/>
        </p:nvSpPr>
        <p:spPr>
          <a:xfrm>
            <a:off x="8102010" y="3381154"/>
            <a:ext cx="8229600" cy="251991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GB" sz="4050"/>
          </a:p>
        </p:txBody>
      </p:sp>
      <p:sp>
        <p:nvSpPr>
          <p:cNvPr id="5" name="TextBox 4">
            <a:extLst>
              <a:ext uri="{FF2B5EF4-FFF2-40B4-BE49-F238E27FC236}">
                <a16:creationId xmlns:a16="http://schemas.microsoft.com/office/drawing/2014/main" id="{14D013DF-6ACB-5156-421C-5C475FC1B321}"/>
              </a:ext>
            </a:extLst>
          </p:cNvPr>
          <p:cNvSpPr txBox="1"/>
          <p:nvPr/>
        </p:nvSpPr>
        <p:spPr>
          <a:xfrm>
            <a:off x="762000" y="1646389"/>
            <a:ext cx="6858157" cy="6994222"/>
          </a:xfrm>
          <a:prstGeom prst="rect">
            <a:avLst/>
          </a:prstGeom>
          <a:noFill/>
        </p:spPr>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sz="4050">
                <a:solidFill>
                  <a:srgbClr val="0070C0"/>
                </a:solidFill>
                <a:latin typeface="Open dyslexia"/>
                <a:ea typeface="Calibri"/>
                <a:cs typeface="Calibri"/>
              </a:rPr>
              <a:t>Our direction of travel:</a:t>
            </a:r>
            <a:endParaRPr lang="en-US" sz="4050"/>
          </a:p>
          <a:p>
            <a:r>
              <a:rPr lang="en-GB" sz="4050">
                <a:solidFill>
                  <a:srgbClr val="0070C0"/>
                </a:solidFill>
                <a:latin typeface="Open dyslexia"/>
                <a:ea typeface="Calibri"/>
                <a:cs typeface="Calibri"/>
              </a:rPr>
              <a:t>We launched SOS+ in January 2024. We developed and rolled out the SOS+ Awareness for Reablement Support Workers and providers in June 2024. Between June 2024 and August 2025 we have trained 169 delegates offering a session bi-monthly for that specific service. </a:t>
            </a:r>
            <a:endParaRPr lang="en-GB" sz="4050"/>
          </a:p>
        </p:txBody>
      </p:sp>
    </p:spTree>
    <p:extLst>
      <p:ext uri="{BB962C8B-B14F-4D97-AF65-F5344CB8AC3E}">
        <p14:creationId xmlns:p14="http://schemas.microsoft.com/office/powerpoint/2010/main" val="71090364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3E690-AFA7-8E40-3EC0-A43B0C0F05D4}"/>
              </a:ext>
            </a:extLst>
          </p:cNvPr>
          <p:cNvSpPr>
            <a:spLocks noGrp="1"/>
          </p:cNvSpPr>
          <p:nvPr>
            <p:ph type="title"/>
          </p:nvPr>
        </p:nvSpPr>
        <p:spPr/>
        <p:txBody>
          <a:bodyP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sz="6600">
                <a:solidFill>
                  <a:srgbClr val="7030A0"/>
                </a:solidFill>
              </a:rPr>
              <a:t>Some feedback from our Evaluations</a:t>
            </a:r>
          </a:p>
        </p:txBody>
      </p:sp>
      <p:sp>
        <p:nvSpPr>
          <p:cNvPr id="3" name="Content Placeholder 2">
            <a:extLst>
              <a:ext uri="{FF2B5EF4-FFF2-40B4-BE49-F238E27FC236}">
                <a16:creationId xmlns:a16="http://schemas.microsoft.com/office/drawing/2014/main" id="{BC9B0ECE-C466-3437-2B38-22294C3C8F0A}"/>
              </a:ext>
            </a:extLst>
          </p:cNvPr>
          <p:cNvSpPr>
            <a:spLocks noGrp="1"/>
          </p:cNvSpPr>
          <p:nvPr>
            <p:ph idx="1"/>
          </p:nvPr>
        </p:nvSpPr>
        <p:spPr/>
        <p:txBody>
          <a:bodyPr vert="horz" lIns="137160" tIns="68580" rIns="137160" bIns="68580" rtlCol="0" anchor="t">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sz="2800">
                <a:solidFill>
                  <a:srgbClr val="7030A0"/>
                </a:solidFill>
                <a:latin typeface="Arial"/>
                <a:cs typeface="Arial"/>
              </a:rPr>
              <a:t>Being more aware and giving people time to feel comfortable and confident.</a:t>
            </a:r>
          </a:p>
          <a:p>
            <a:r>
              <a:rPr lang="en-GB" sz="2800">
                <a:solidFill>
                  <a:srgbClr val="7030A0"/>
                </a:solidFill>
                <a:latin typeface="Arial"/>
                <a:cs typeface="Arial"/>
              </a:rPr>
              <a:t>This course lead me to a greater understanding of those in distress. I will apply this understanding by applying greater empathy.</a:t>
            </a:r>
          </a:p>
          <a:p>
            <a:r>
              <a:rPr lang="en-GB" sz="2800">
                <a:solidFill>
                  <a:srgbClr val="7030A0"/>
                </a:solidFill>
                <a:latin typeface="Arial"/>
                <a:cs typeface="Arial"/>
              </a:rPr>
              <a:t>Understanding how people may respond to different situations in different ways due to previous experiences that may affect their behaviour.</a:t>
            </a:r>
          </a:p>
          <a:p>
            <a:r>
              <a:rPr lang="en-GB" sz="2800">
                <a:solidFill>
                  <a:srgbClr val="7030A0"/>
                </a:solidFill>
                <a:latin typeface="Arial"/>
                <a:cs typeface="Arial"/>
              </a:rPr>
              <a:t>Really good experience. Felt part of the discussion and was really good to share information which expanded our knowledge.</a:t>
            </a:r>
          </a:p>
          <a:p>
            <a:r>
              <a:rPr lang="en-GB" sz="2800">
                <a:solidFill>
                  <a:srgbClr val="7030A0"/>
                </a:solidFill>
                <a:latin typeface="Arial"/>
                <a:cs typeface="Arial"/>
              </a:rPr>
              <a:t>I will be more obliged to listen and give time to every individual.</a:t>
            </a:r>
          </a:p>
          <a:p>
            <a:r>
              <a:rPr lang="en-GB" sz="2800">
                <a:solidFill>
                  <a:srgbClr val="7030A0"/>
                </a:solidFill>
                <a:latin typeface="Arial"/>
                <a:cs typeface="Arial"/>
              </a:rPr>
              <a:t>I found the course very interesting Jenny and Kara got the conversations going within in and out of the breakout rooms.</a:t>
            </a:r>
          </a:p>
          <a:p>
            <a:r>
              <a:rPr lang="en-GB" sz="2800">
                <a:solidFill>
                  <a:srgbClr val="7030A0"/>
                </a:solidFill>
                <a:latin typeface="Arial"/>
                <a:cs typeface="Arial"/>
              </a:rPr>
              <a:t>Didn’t like the breakout rooms.</a:t>
            </a:r>
          </a:p>
          <a:p>
            <a:r>
              <a:rPr lang="en-GB" sz="2800">
                <a:solidFill>
                  <a:srgbClr val="7030A0"/>
                </a:solidFill>
                <a:latin typeface="Arial"/>
                <a:cs typeface="Arial"/>
              </a:rPr>
              <a:t>It’s not always easy to build this type of relationship with our customers that invites their trust as much as we would like to. Unfortunately lack of time doesn’t always allow for this.</a:t>
            </a:r>
          </a:p>
          <a:p>
            <a:r>
              <a:rPr lang="en-GB" sz="2800">
                <a:solidFill>
                  <a:srgbClr val="7030A0"/>
                </a:solidFill>
                <a:latin typeface="Arial"/>
                <a:cs typeface="Arial"/>
              </a:rPr>
              <a:t>Thankyou I really enjoyed the course. </a:t>
            </a:r>
          </a:p>
        </p:txBody>
      </p:sp>
    </p:spTree>
    <p:extLst>
      <p:ext uri="{BB962C8B-B14F-4D97-AF65-F5344CB8AC3E}">
        <p14:creationId xmlns:p14="http://schemas.microsoft.com/office/powerpoint/2010/main" val="1405988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CC127C7-8509-DCEE-CD81-48C74B768A0F}"/>
              </a:ext>
            </a:extLst>
          </p:cNvPr>
          <p:cNvSpPr txBox="1"/>
          <p:nvPr/>
        </p:nvSpPr>
        <p:spPr>
          <a:xfrm>
            <a:off x="2153093" y="4561367"/>
            <a:ext cx="13636256" cy="2354490"/>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sz="4800">
                <a:latin typeface="Open dyslexia"/>
              </a:rPr>
              <a:t>Possibility of a SOS+ forum for Providers</a:t>
            </a:r>
          </a:p>
          <a:p>
            <a:endParaRPr lang="en-GB" sz="4800">
              <a:latin typeface="Open dyslexia"/>
            </a:endParaRPr>
          </a:p>
          <a:p>
            <a:r>
              <a:rPr lang="en-GB" sz="4800">
                <a:latin typeface="Open dyslexia"/>
              </a:rPr>
              <a:t>- Facilitated by SOS Team</a:t>
            </a:r>
          </a:p>
        </p:txBody>
      </p:sp>
      <p:pic>
        <p:nvPicPr>
          <p:cNvPr id="5" name="Picture 4">
            <a:extLst>
              <a:ext uri="{FF2B5EF4-FFF2-40B4-BE49-F238E27FC236}">
                <a16:creationId xmlns:a16="http://schemas.microsoft.com/office/drawing/2014/main" id="{A03A9B8C-D98E-B145-58FB-C2C97876A15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1935699" y="2189063"/>
            <a:ext cx="5072915" cy="4726794"/>
          </a:xfrm>
          <a:prstGeom prst="rect">
            <a:avLst/>
          </a:prstGeom>
        </p:spPr>
      </p:pic>
    </p:spTree>
    <p:extLst>
      <p:ext uri="{BB962C8B-B14F-4D97-AF65-F5344CB8AC3E}">
        <p14:creationId xmlns:p14="http://schemas.microsoft.com/office/powerpoint/2010/main" val="186307922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107258-70E6-32CA-6A5C-069B439A0F7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7A52EF3-E42F-248C-6820-F3AC0AED614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044931" y="0"/>
            <a:ext cx="11040269" cy="10287000"/>
          </a:xfrm>
          <a:prstGeom prst="rect">
            <a:avLst/>
          </a:prstGeom>
        </p:spPr>
      </p:pic>
      <p:sp>
        <p:nvSpPr>
          <p:cNvPr id="2" name="TextBox 1">
            <a:extLst>
              <a:ext uri="{FF2B5EF4-FFF2-40B4-BE49-F238E27FC236}">
                <a16:creationId xmlns:a16="http://schemas.microsoft.com/office/drawing/2014/main" id="{0E5B04B3-7311-DA20-D841-39007758485F}"/>
              </a:ext>
            </a:extLst>
          </p:cNvPr>
          <p:cNvSpPr txBox="1"/>
          <p:nvPr/>
        </p:nvSpPr>
        <p:spPr>
          <a:xfrm>
            <a:off x="11506200" y="8452872"/>
            <a:ext cx="7655442" cy="1338828"/>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GB" sz="4050"/>
          </a:p>
          <a:p>
            <a:r>
              <a:rPr lang="en-GB" sz="4050"/>
              <a:t>SOS.Central@suffolk.gov.uk</a:t>
            </a:r>
          </a:p>
        </p:txBody>
      </p:sp>
    </p:spTree>
    <p:extLst>
      <p:ext uri="{BB962C8B-B14F-4D97-AF65-F5344CB8AC3E}">
        <p14:creationId xmlns:p14="http://schemas.microsoft.com/office/powerpoint/2010/main" val="393827494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FEFBEA"/>
        </a:solidFill>
        <a:effectLst/>
      </p:bgPr>
    </p:bg>
    <p:spTree>
      <p:nvGrpSpPr>
        <p:cNvPr id="1" name="">
          <a:extLst>
            <a:ext uri="{FF2B5EF4-FFF2-40B4-BE49-F238E27FC236}">
              <a16:creationId xmlns:a16="http://schemas.microsoft.com/office/drawing/2014/main" id="{B7A15EE9-4D33-7482-E0E7-36EEA8ACB9C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E4C6CED-0C74-27ED-1360-584E05492FEA}"/>
              </a:ext>
            </a:extLst>
          </p:cNvPr>
          <p:cNvPicPr>
            <a:picLocks noChangeAspect="1"/>
          </p:cNvPicPr>
          <p:nvPr/>
        </p:nvPicPr>
        <p:blipFill>
          <a:blip r:embed="rId4"/>
          <a:stretch>
            <a:fillRect/>
          </a:stretch>
        </p:blipFill>
        <p:spPr>
          <a:xfrm>
            <a:off x="4015787" y="321470"/>
            <a:ext cx="9054792" cy="9043988"/>
          </a:xfrm>
          <a:prstGeom prst="rect">
            <a:avLst/>
          </a:prstGeom>
        </p:spPr>
      </p:pic>
    </p:spTree>
    <p:extLst>
      <p:ext uri="{BB962C8B-B14F-4D97-AF65-F5344CB8AC3E}">
        <p14:creationId xmlns:p14="http://schemas.microsoft.com/office/powerpoint/2010/main" val="1275597770"/>
      </p:ext>
    </p:extLst>
  </p:cSld>
  <p:clrMapOvr>
    <a:overrideClrMapping bg1="lt1" tx1="dk1" bg2="lt2" tx2="dk2" accent1="accent1" accent2="accent2" accent3="accent3" accent4="accent4" accent5="accent5" accent6="accent6" hlink="hlink" folHlink="folHlink"/>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CB92C0-BD4C-3CF1-F1C1-C0CCC3A99BAF}"/>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A99A86E3-3C2E-AAC0-6823-BD0D92B5D4B1}"/>
              </a:ext>
            </a:extLst>
          </p:cNvPr>
          <p:cNvGrpSpPr/>
          <p:nvPr/>
        </p:nvGrpSpPr>
        <p:grpSpPr>
          <a:xfrm>
            <a:off x="-228601" y="-59598"/>
            <a:ext cx="18889887" cy="10613298"/>
            <a:chOff x="0" y="0"/>
            <a:chExt cx="24384000" cy="13716000"/>
          </a:xfrm>
        </p:grpSpPr>
        <p:sp>
          <p:nvSpPr>
            <p:cNvPr id="3" name="Freeform 3">
              <a:extLst>
                <a:ext uri="{FF2B5EF4-FFF2-40B4-BE49-F238E27FC236}">
                  <a16:creationId xmlns:a16="http://schemas.microsoft.com/office/drawing/2014/main" id="{FC3DE01E-3FA7-5FC6-225C-C8DE10A76F96}"/>
                </a:ext>
              </a:extLst>
            </p:cNvPr>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solidFill>
          </p:spPr>
          <p:txBody>
            <a:bodyPr/>
            <a:lstStyle/>
            <a:p>
              <a:endParaRPr lang="en-GB"/>
            </a:p>
          </p:txBody>
        </p:sp>
      </p:grpSp>
      <p:grpSp>
        <p:nvGrpSpPr>
          <p:cNvPr id="4" name="Group 4">
            <a:extLst>
              <a:ext uri="{FF2B5EF4-FFF2-40B4-BE49-F238E27FC236}">
                <a16:creationId xmlns:a16="http://schemas.microsoft.com/office/drawing/2014/main" id="{8F73CC6D-4955-2542-D6A4-69F3B9E4AE33}"/>
              </a:ext>
            </a:extLst>
          </p:cNvPr>
          <p:cNvGrpSpPr/>
          <p:nvPr/>
        </p:nvGrpSpPr>
        <p:grpSpPr>
          <a:xfrm>
            <a:off x="-750808" y="3768202"/>
            <a:ext cx="19789615" cy="4397951"/>
            <a:chOff x="0" y="0"/>
            <a:chExt cx="26386154" cy="3667463"/>
          </a:xfrm>
        </p:grpSpPr>
        <p:sp>
          <p:nvSpPr>
            <p:cNvPr id="5" name="Freeform 5">
              <a:extLst>
                <a:ext uri="{FF2B5EF4-FFF2-40B4-BE49-F238E27FC236}">
                  <a16:creationId xmlns:a16="http://schemas.microsoft.com/office/drawing/2014/main" id="{8165DBD0-D211-72F4-A21A-2BD162CED335}"/>
                </a:ext>
              </a:extLst>
            </p:cNvPr>
            <p:cNvSpPr/>
            <p:nvPr/>
          </p:nvSpPr>
          <p:spPr>
            <a:xfrm>
              <a:off x="0" y="0"/>
              <a:ext cx="26385918" cy="3667506"/>
            </a:xfrm>
            <a:custGeom>
              <a:avLst/>
              <a:gdLst/>
              <a:ahLst/>
              <a:cxnLst/>
              <a:rect l="l" t="t" r="r" b="b"/>
              <a:pathLst>
                <a:path w="26385918" h="3667506">
                  <a:moveTo>
                    <a:pt x="0" y="0"/>
                  </a:moveTo>
                  <a:lnTo>
                    <a:pt x="26385918" y="0"/>
                  </a:lnTo>
                  <a:lnTo>
                    <a:pt x="26385918" y="3667506"/>
                  </a:lnTo>
                  <a:lnTo>
                    <a:pt x="0" y="3667506"/>
                  </a:lnTo>
                  <a:close/>
                </a:path>
              </a:pathLst>
            </a:custGeom>
            <a:solidFill>
              <a:srgbClr val="65C8C7"/>
            </a:solidFill>
          </p:spPr>
          <p:txBody>
            <a:bodyPr/>
            <a:lstStyle/>
            <a:p>
              <a:endParaRPr lang="en-GB"/>
            </a:p>
          </p:txBody>
        </p:sp>
      </p:grpSp>
      <p:sp>
        <p:nvSpPr>
          <p:cNvPr id="6" name="TextBox 6">
            <a:extLst>
              <a:ext uri="{FF2B5EF4-FFF2-40B4-BE49-F238E27FC236}">
                <a16:creationId xmlns:a16="http://schemas.microsoft.com/office/drawing/2014/main" id="{AC218CC9-F9F7-B88E-5A73-511BB6E14DA4}"/>
              </a:ext>
            </a:extLst>
          </p:cNvPr>
          <p:cNvSpPr txBox="1"/>
          <p:nvPr/>
        </p:nvSpPr>
        <p:spPr>
          <a:xfrm>
            <a:off x="-373465" y="4159610"/>
            <a:ext cx="19034752" cy="5060616"/>
          </a:xfrm>
          <a:prstGeom prst="rect">
            <a:avLst/>
          </a:prstGeom>
        </p:spPr>
        <p:txBody>
          <a:bodyPr wrap="square" lIns="0" tIns="0" rIns="0" bIns="0" rtlCol="0" anchor="t">
            <a:spAutoFit/>
          </a:bodyPr>
          <a:lstStyle/>
          <a:p>
            <a:pPr algn="ctr"/>
            <a:r>
              <a:rPr lang="en-US" sz="11500" b="1">
                <a:solidFill>
                  <a:srgbClr val="58595B"/>
                </a:solidFill>
                <a:latin typeface="Calibri (MS) Bold"/>
                <a:ea typeface="Calibri (MS) Bold"/>
                <a:cs typeface="Calibri (MS) Bold"/>
                <a:sym typeface="Calibri (MS) Bold"/>
              </a:rPr>
              <a:t>Winter Care Planning – </a:t>
            </a:r>
          </a:p>
          <a:p>
            <a:pPr algn="ctr"/>
            <a:r>
              <a:rPr lang="en-US" sz="11500" b="1">
                <a:solidFill>
                  <a:srgbClr val="58595B"/>
                </a:solidFill>
                <a:latin typeface="Calibri (MS) Bold"/>
                <a:ea typeface="Calibri (MS) Bold"/>
                <a:cs typeface="Calibri (MS) Bold"/>
                <a:sym typeface="Calibri (MS) Bold"/>
              </a:rPr>
              <a:t>Lisa Elmy</a:t>
            </a:r>
          </a:p>
          <a:p>
            <a:pPr algn="ctr">
              <a:lnSpc>
                <a:spcPts val="12960"/>
              </a:lnSpc>
            </a:pPr>
            <a:endParaRPr lang="en-US" sz="8000" b="1">
              <a:solidFill>
                <a:srgbClr val="58595B"/>
              </a:solidFill>
              <a:latin typeface="Calibri (MS) Bold"/>
              <a:ea typeface="Calibri (MS) Bold"/>
              <a:cs typeface="Calibri (MS) Bold"/>
              <a:sym typeface="Calibri (MS) Bold"/>
            </a:endParaRPr>
          </a:p>
        </p:txBody>
      </p:sp>
      <p:grpSp>
        <p:nvGrpSpPr>
          <p:cNvPr id="7" name="Group 7">
            <a:extLst>
              <a:ext uri="{FF2B5EF4-FFF2-40B4-BE49-F238E27FC236}">
                <a16:creationId xmlns:a16="http://schemas.microsoft.com/office/drawing/2014/main" id="{73E9DA10-C539-BF42-0386-1885B3B9B4F6}"/>
              </a:ext>
            </a:extLst>
          </p:cNvPr>
          <p:cNvGrpSpPr/>
          <p:nvPr/>
        </p:nvGrpSpPr>
        <p:grpSpPr>
          <a:xfrm>
            <a:off x="5211538" y="875017"/>
            <a:ext cx="208559" cy="208559"/>
            <a:chOff x="0" y="0"/>
            <a:chExt cx="278079" cy="278079"/>
          </a:xfrm>
        </p:grpSpPr>
        <p:sp>
          <p:nvSpPr>
            <p:cNvPr id="8" name="Freeform 8">
              <a:extLst>
                <a:ext uri="{FF2B5EF4-FFF2-40B4-BE49-F238E27FC236}">
                  <a16:creationId xmlns:a16="http://schemas.microsoft.com/office/drawing/2014/main" id="{9BCEED9C-C7DA-D672-3A3B-72606EF26D02}"/>
                </a:ext>
              </a:extLst>
            </p:cNvPr>
            <p:cNvSpPr/>
            <p:nvPr/>
          </p:nvSpPr>
          <p:spPr>
            <a:xfrm>
              <a:off x="0" y="0"/>
              <a:ext cx="278257" cy="278257"/>
            </a:xfrm>
            <a:custGeom>
              <a:avLst/>
              <a:gdLst/>
              <a:ahLst/>
              <a:cxnLst/>
              <a:rect l="l" t="t" r="r" b="b"/>
              <a:pathLst>
                <a:path w="278257" h="278257">
                  <a:moveTo>
                    <a:pt x="259207" y="120142"/>
                  </a:moveTo>
                  <a:lnTo>
                    <a:pt x="157861" y="120142"/>
                  </a:lnTo>
                  <a:lnTo>
                    <a:pt x="157861" y="18923"/>
                  </a:lnTo>
                  <a:cubicBezTo>
                    <a:pt x="157861" y="8509"/>
                    <a:pt x="149479" y="0"/>
                    <a:pt x="139065" y="0"/>
                  </a:cubicBezTo>
                  <a:cubicBezTo>
                    <a:pt x="128651" y="0"/>
                    <a:pt x="120142" y="8509"/>
                    <a:pt x="120142" y="18923"/>
                  </a:cubicBezTo>
                  <a:lnTo>
                    <a:pt x="120142" y="120142"/>
                  </a:lnTo>
                  <a:lnTo>
                    <a:pt x="18923" y="120142"/>
                  </a:lnTo>
                  <a:cubicBezTo>
                    <a:pt x="8509" y="120142"/>
                    <a:pt x="0" y="128651"/>
                    <a:pt x="0" y="139065"/>
                  </a:cubicBezTo>
                  <a:cubicBezTo>
                    <a:pt x="0" y="149479"/>
                    <a:pt x="8509" y="157988"/>
                    <a:pt x="18923" y="157988"/>
                  </a:cubicBezTo>
                  <a:lnTo>
                    <a:pt x="120142" y="157988"/>
                  </a:lnTo>
                  <a:lnTo>
                    <a:pt x="120142" y="259334"/>
                  </a:lnTo>
                  <a:cubicBezTo>
                    <a:pt x="120142" y="269748"/>
                    <a:pt x="128651" y="278257"/>
                    <a:pt x="139065" y="278257"/>
                  </a:cubicBezTo>
                  <a:cubicBezTo>
                    <a:pt x="149479" y="278257"/>
                    <a:pt x="157988" y="269748"/>
                    <a:pt x="157988" y="259334"/>
                  </a:cubicBezTo>
                  <a:lnTo>
                    <a:pt x="157988" y="157861"/>
                  </a:lnTo>
                  <a:lnTo>
                    <a:pt x="259334" y="157861"/>
                  </a:lnTo>
                  <a:cubicBezTo>
                    <a:pt x="269748" y="157861"/>
                    <a:pt x="278257" y="149352"/>
                    <a:pt x="278257" y="138938"/>
                  </a:cubicBezTo>
                  <a:cubicBezTo>
                    <a:pt x="278257" y="128524"/>
                    <a:pt x="269748" y="120015"/>
                    <a:pt x="259334" y="120015"/>
                  </a:cubicBezTo>
                  <a:close/>
                </a:path>
              </a:pathLst>
            </a:custGeom>
            <a:solidFill>
              <a:srgbClr val="AF9AC9"/>
            </a:solidFill>
          </p:spPr>
          <p:txBody>
            <a:bodyPr/>
            <a:lstStyle/>
            <a:p>
              <a:endParaRPr lang="en-GB"/>
            </a:p>
          </p:txBody>
        </p:sp>
      </p:grpSp>
      <p:grpSp>
        <p:nvGrpSpPr>
          <p:cNvPr id="9" name="Group 9">
            <a:extLst>
              <a:ext uri="{FF2B5EF4-FFF2-40B4-BE49-F238E27FC236}">
                <a16:creationId xmlns:a16="http://schemas.microsoft.com/office/drawing/2014/main" id="{559FF8AC-A7AA-0CA8-B95F-C41F306B5F0F}"/>
              </a:ext>
            </a:extLst>
          </p:cNvPr>
          <p:cNvGrpSpPr/>
          <p:nvPr/>
        </p:nvGrpSpPr>
        <p:grpSpPr>
          <a:xfrm>
            <a:off x="5749708" y="1218960"/>
            <a:ext cx="136707" cy="136707"/>
            <a:chOff x="0" y="0"/>
            <a:chExt cx="182276" cy="182276"/>
          </a:xfrm>
        </p:grpSpPr>
        <p:sp>
          <p:nvSpPr>
            <p:cNvPr id="10" name="Freeform 10">
              <a:extLst>
                <a:ext uri="{FF2B5EF4-FFF2-40B4-BE49-F238E27FC236}">
                  <a16:creationId xmlns:a16="http://schemas.microsoft.com/office/drawing/2014/main" id="{176B230E-4DEB-2E10-369F-24EA320AEC7F}"/>
                </a:ext>
              </a:extLst>
            </p:cNvPr>
            <p:cNvSpPr/>
            <p:nvPr/>
          </p:nvSpPr>
          <p:spPr>
            <a:xfrm>
              <a:off x="0" y="0"/>
              <a:ext cx="182372" cy="182372"/>
            </a:xfrm>
            <a:custGeom>
              <a:avLst/>
              <a:gdLst/>
              <a:ahLst/>
              <a:cxnLst/>
              <a:rect l="l" t="t" r="r" b="b"/>
              <a:pathLst>
                <a:path w="182372" h="182372">
                  <a:moveTo>
                    <a:pt x="182245" y="91186"/>
                  </a:moveTo>
                  <a:cubicBezTo>
                    <a:pt x="182245" y="141478"/>
                    <a:pt x="141478" y="182372"/>
                    <a:pt x="91059" y="182372"/>
                  </a:cubicBezTo>
                  <a:cubicBezTo>
                    <a:pt x="40640" y="182372"/>
                    <a:pt x="0" y="141478"/>
                    <a:pt x="0" y="91186"/>
                  </a:cubicBezTo>
                  <a:cubicBezTo>
                    <a:pt x="0" y="40894"/>
                    <a:pt x="40767" y="0"/>
                    <a:pt x="91186" y="0"/>
                  </a:cubicBezTo>
                  <a:cubicBezTo>
                    <a:pt x="141605" y="0"/>
                    <a:pt x="182372" y="40767"/>
                    <a:pt x="182372" y="91186"/>
                  </a:cubicBezTo>
                  <a:close/>
                </a:path>
              </a:pathLst>
            </a:custGeom>
            <a:solidFill>
              <a:srgbClr val="AF9AC9"/>
            </a:solidFill>
          </p:spPr>
          <p:txBody>
            <a:bodyPr/>
            <a:lstStyle/>
            <a:p>
              <a:endParaRPr lang="en-GB"/>
            </a:p>
          </p:txBody>
        </p:sp>
      </p:grpSp>
      <p:grpSp>
        <p:nvGrpSpPr>
          <p:cNvPr id="11" name="Group 11">
            <a:extLst>
              <a:ext uri="{FF2B5EF4-FFF2-40B4-BE49-F238E27FC236}">
                <a16:creationId xmlns:a16="http://schemas.microsoft.com/office/drawing/2014/main" id="{67F1B52D-E79F-B388-5560-0C757311EEBC}"/>
              </a:ext>
            </a:extLst>
          </p:cNvPr>
          <p:cNvGrpSpPr/>
          <p:nvPr/>
        </p:nvGrpSpPr>
        <p:grpSpPr>
          <a:xfrm>
            <a:off x="5188228" y="1555599"/>
            <a:ext cx="191571" cy="191571"/>
            <a:chOff x="0" y="0"/>
            <a:chExt cx="255428" cy="255428"/>
          </a:xfrm>
        </p:grpSpPr>
        <p:sp>
          <p:nvSpPr>
            <p:cNvPr id="12" name="Freeform 12">
              <a:extLst>
                <a:ext uri="{FF2B5EF4-FFF2-40B4-BE49-F238E27FC236}">
                  <a16:creationId xmlns:a16="http://schemas.microsoft.com/office/drawing/2014/main" id="{E629B00A-9A24-104C-B345-78EC1A2EB3BF}"/>
                </a:ext>
              </a:extLst>
            </p:cNvPr>
            <p:cNvSpPr/>
            <p:nvPr/>
          </p:nvSpPr>
          <p:spPr>
            <a:xfrm>
              <a:off x="0" y="0"/>
              <a:ext cx="255524" cy="255397"/>
            </a:xfrm>
            <a:custGeom>
              <a:avLst/>
              <a:gdLst/>
              <a:ahLst/>
              <a:cxnLst/>
              <a:rect l="l" t="t" r="r" b="b"/>
              <a:pathLst>
                <a:path w="255524" h="255397">
                  <a:moveTo>
                    <a:pt x="127762" y="37719"/>
                  </a:moveTo>
                  <a:cubicBezTo>
                    <a:pt x="177419" y="37719"/>
                    <a:pt x="217678" y="77978"/>
                    <a:pt x="217678" y="127635"/>
                  </a:cubicBezTo>
                  <a:cubicBezTo>
                    <a:pt x="217678" y="177292"/>
                    <a:pt x="177419" y="217551"/>
                    <a:pt x="127762" y="217551"/>
                  </a:cubicBezTo>
                  <a:cubicBezTo>
                    <a:pt x="78105" y="217551"/>
                    <a:pt x="37846" y="177292"/>
                    <a:pt x="37846" y="127635"/>
                  </a:cubicBezTo>
                  <a:cubicBezTo>
                    <a:pt x="37846" y="77978"/>
                    <a:pt x="78105" y="37719"/>
                    <a:pt x="127762" y="37719"/>
                  </a:cubicBezTo>
                  <a:moveTo>
                    <a:pt x="127762" y="0"/>
                  </a:moveTo>
                  <a:cubicBezTo>
                    <a:pt x="57150" y="0"/>
                    <a:pt x="0" y="57150"/>
                    <a:pt x="0" y="127762"/>
                  </a:cubicBezTo>
                  <a:cubicBezTo>
                    <a:pt x="0" y="198374"/>
                    <a:pt x="57150" y="255397"/>
                    <a:pt x="127762" y="255397"/>
                  </a:cubicBezTo>
                  <a:cubicBezTo>
                    <a:pt x="198374" y="255397"/>
                    <a:pt x="255524" y="198247"/>
                    <a:pt x="255524" y="127635"/>
                  </a:cubicBezTo>
                  <a:cubicBezTo>
                    <a:pt x="255524" y="57023"/>
                    <a:pt x="198247" y="0"/>
                    <a:pt x="127762" y="0"/>
                  </a:cubicBezTo>
                  <a:close/>
                </a:path>
              </a:pathLst>
            </a:custGeom>
            <a:solidFill>
              <a:srgbClr val="AF9AC9"/>
            </a:solidFill>
          </p:spPr>
          <p:txBody>
            <a:bodyPr/>
            <a:lstStyle/>
            <a:p>
              <a:endParaRPr lang="en-GB"/>
            </a:p>
          </p:txBody>
        </p:sp>
      </p:grpSp>
      <p:grpSp>
        <p:nvGrpSpPr>
          <p:cNvPr id="13" name="Group 13">
            <a:extLst>
              <a:ext uri="{FF2B5EF4-FFF2-40B4-BE49-F238E27FC236}">
                <a16:creationId xmlns:a16="http://schemas.microsoft.com/office/drawing/2014/main" id="{DBF1CAD2-04B5-F24D-F344-29811DB24EF8}"/>
              </a:ext>
            </a:extLst>
          </p:cNvPr>
          <p:cNvGrpSpPr/>
          <p:nvPr/>
        </p:nvGrpSpPr>
        <p:grpSpPr>
          <a:xfrm>
            <a:off x="16254637" y="8455020"/>
            <a:ext cx="227304" cy="227304"/>
            <a:chOff x="0" y="0"/>
            <a:chExt cx="303072" cy="303072"/>
          </a:xfrm>
        </p:grpSpPr>
        <p:sp>
          <p:nvSpPr>
            <p:cNvPr id="14" name="Freeform 14">
              <a:extLst>
                <a:ext uri="{FF2B5EF4-FFF2-40B4-BE49-F238E27FC236}">
                  <a16:creationId xmlns:a16="http://schemas.microsoft.com/office/drawing/2014/main" id="{441E231B-C5A7-89EB-2BA6-40D9142F969B}"/>
                </a:ext>
              </a:extLst>
            </p:cNvPr>
            <p:cNvSpPr/>
            <p:nvPr/>
          </p:nvSpPr>
          <p:spPr>
            <a:xfrm>
              <a:off x="0" y="0"/>
              <a:ext cx="303022" cy="303022"/>
            </a:xfrm>
            <a:custGeom>
              <a:avLst/>
              <a:gdLst/>
              <a:ahLst/>
              <a:cxnLst/>
              <a:rect l="l" t="t" r="r" b="b"/>
              <a:pathLst>
                <a:path w="303022" h="303022">
                  <a:moveTo>
                    <a:pt x="282448" y="130937"/>
                  </a:moveTo>
                  <a:lnTo>
                    <a:pt x="172085" y="130937"/>
                  </a:lnTo>
                  <a:lnTo>
                    <a:pt x="172085" y="20574"/>
                  </a:lnTo>
                  <a:cubicBezTo>
                    <a:pt x="172085" y="9271"/>
                    <a:pt x="162941" y="0"/>
                    <a:pt x="151511" y="0"/>
                  </a:cubicBezTo>
                  <a:cubicBezTo>
                    <a:pt x="140081" y="0"/>
                    <a:pt x="130937" y="9271"/>
                    <a:pt x="130937" y="20574"/>
                  </a:cubicBezTo>
                  <a:lnTo>
                    <a:pt x="130937" y="130937"/>
                  </a:lnTo>
                  <a:lnTo>
                    <a:pt x="20574" y="130937"/>
                  </a:lnTo>
                  <a:cubicBezTo>
                    <a:pt x="9271" y="130937"/>
                    <a:pt x="0" y="140208"/>
                    <a:pt x="0" y="151511"/>
                  </a:cubicBezTo>
                  <a:cubicBezTo>
                    <a:pt x="0" y="162814"/>
                    <a:pt x="9271" y="172085"/>
                    <a:pt x="20574" y="172085"/>
                  </a:cubicBezTo>
                  <a:lnTo>
                    <a:pt x="130937" y="172085"/>
                  </a:lnTo>
                  <a:lnTo>
                    <a:pt x="130937" y="282448"/>
                  </a:lnTo>
                  <a:cubicBezTo>
                    <a:pt x="130937" y="293751"/>
                    <a:pt x="140208" y="303022"/>
                    <a:pt x="151511" y="303022"/>
                  </a:cubicBezTo>
                  <a:cubicBezTo>
                    <a:pt x="162814" y="303022"/>
                    <a:pt x="172085" y="293751"/>
                    <a:pt x="172085" y="282448"/>
                  </a:cubicBezTo>
                  <a:lnTo>
                    <a:pt x="172085" y="172085"/>
                  </a:lnTo>
                  <a:lnTo>
                    <a:pt x="282448" y="172085"/>
                  </a:lnTo>
                  <a:cubicBezTo>
                    <a:pt x="293751" y="172085"/>
                    <a:pt x="303022" y="162814"/>
                    <a:pt x="303022" y="151511"/>
                  </a:cubicBezTo>
                  <a:cubicBezTo>
                    <a:pt x="303022" y="140208"/>
                    <a:pt x="293751" y="130937"/>
                    <a:pt x="282448" y="130937"/>
                  </a:cubicBezTo>
                  <a:close/>
                </a:path>
              </a:pathLst>
            </a:custGeom>
            <a:solidFill>
              <a:srgbClr val="AF9AC9"/>
            </a:solidFill>
          </p:spPr>
          <p:txBody>
            <a:bodyPr/>
            <a:lstStyle/>
            <a:p>
              <a:endParaRPr lang="en-GB"/>
            </a:p>
          </p:txBody>
        </p:sp>
      </p:grpSp>
      <p:grpSp>
        <p:nvGrpSpPr>
          <p:cNvPr id="15" name="Group 15">
            <a:extLst>
              <a:ext uri="{FF2B5EF4-FFF2-40B4-BE49-F238E27FC236}">
                <a16:creationId xmlns:a16="http://schemas.microsoft.com/office/drawing/2014/main" id="{191F3B02-DDBF-9C7F-952C-09E74BA9F372}"/>
              </a:ext>
            </a:extLst>
          </p:cNvPr>
          <p:cNvGrpSpPr/>
          <p:nvPr/>
        </p:nvGrpSpPr>
        <p:grpSpPr>
          <a:xfrm>
            <a:off x="16867762" y="9145138"/>
            <a:ext cx="162938" cy="162938"/>
            <a:chOff x="0" y="0"/>
            <a:chExt cx="217251" cy="217251"/>
          </a:xfrm>
        </p:grpSpPr>
        <p:sp>
          <p:nvSpPr>
            <p:cNvPr id="16" name="Freeform 16">
              <a:extLst>
                <a:ext uri="{FF2B5EF4-FFF2-40B4-BE49-F238E27FC236}">
                  <a16:creationId xmlns:a16="http://schemas.microsoft.com/office/drawing/2014/main" id="{3109DDE5-47D8-D271-2AC0-CD2464C3DCDE}"/>
                </a:ext>
              </a:extLst>
            </p:cNvPr>
            <p:cNvSpPr/>
            <p:nvPr/>
          </p:nvSpPr>
          <p:spPr>
            <a:xfrm>
              <a:off x="0" y="0"/>
              <a:ext cx="217170" cy="217170"/>
            </a:xfrm>
            <a:custGeom>
              <a:avLst/>
              <a:gdLst/>
              <a:ahLst/>
              <a:cxnLst/>
              <a:rect l="l" t="t" r="r" b="b"/>
              <a:pathLst>
                <a:path w="217170" h="217170">
                  <a:moveTo>
                    <a:pt x="108585" y="32131"/>
                  </a:moveTo>
                  <a:cubicBezTo>
                    <a:pt x="150876" y="32131"/>
                    <a:pt x="185166" y="66421"/>
                    <a:pt x="185166" y="108712"/>
                  </a:cubicBezTo>
                  <a:cubicBezTo>
                    <a:pt x="185166" y="151003"/>
                    <a:pt x="150876" y="185293"/>
                    <a:pt x="108585" y="185293"/>
                  </a:cubicBezTo>
                  <a:cubicBezTo>
                    <a:pt x="66294" y="185293"/>
                    <a:pt x="32004" y="151003"/>
                    <a:pt x="32004" y="108712"/>
                  </a:cubicBezTo>
                  <a:cubicBezTo>
                    <a:pt x="32004" y="66421"/>
                    <a:pt x="66294" y="32258"/>
                    <a:pt x="108585" y="32131"/>
                  </a:cubicBezTo>
                  <a:moveTo>
                    <a:pt x="108585" y="0"/>
                  </a:moveTo>
                  <a:cubicBezTo>
                    <a:pt x="48641" y="0"/>
                    <a:pt x="0" y="48641"/>
                    <a:pt x="0" y="108585"/>
                  </a:cubicBezTo>
                  <a:cubicBezTo>
                    <a:pt x="0" y="168529"/>
                    <a:pt x="48641" y="217170"/>
                    <a:pt x="108585" y="217170"/>
                  </a:cubicBezTo>
                  <a:cubicBezTo>
                    <a:pt x="168529" y="217170"/>
                    <a:pt x="217170" y="168529"/>
                    <a:pt x="217170" y="108585"/>
                  </a:cubicBezTo>
                  <a:cubicBezTo>
                    <a:pt x="217170" y="48641"/>
                    <a:pt x="168656" y="0"/>
                    <a:pt x="108585" y="0"/>
                  </a:cubicBezTo>
                  <a:close/>
                </a:path>
              </a:pathLst>
            </a:custGeom>
            <a:solidFill>
              <a:srgbClr val="AF9AC9"/>
            </a:solidFill>
          </p:spPr>
          <p:txBody>
            <a:bodyPr/>
            <a:lstStyle/>
            <a:p>
              <a:endParaRPr lang="en-GB"/>
            </a:p>
          </p:txBody>
        </p:sp>
      </p:grpSp>
      <p:grpSp>
        <p:nvGrpSpPr>
          <p:cNvPr id="17" name="Group 17">
            <a:extLst>
              <a:ext uri="{FF2B5EF4-FFF2-40B4-BE49-F238E27FC236}">
                <a16:creationId xmlns:a16="http://schemas.microsoft.com/office/drawing/2014/main" id="{72F91664-A77A-ACBC-D6E5-6793FDB01980}"/>
              </a:ext>
            </a:extLst>
          </p:cNvPr>
          <p:cNvGrpSpPr/>
          <p:nvPr/>
        </p:nvGrpSpPr>
        <p:grpSpPr>
          <a:xfrm>
            <a:off x="15831432" y="9357043"/>
            <a:ext cx="143638" cy="143639"/>
            <a:chOff x="0" y="0"/>
            <a:chExt cx="191517" cy="191519"/>
          </a:xfrm>
        </p:grpSpPr>
        <p:sp>
          <p:nvSpPr>
            <p:cNvPr id="18" name="Freeform 18">
              <a:extLst>
                <a:ext uri="{FF2B5EF4-FFF2-40B4-BE49-F238E27FC236}">
                  <a16:creationId xmlns:a16="http://schemas.microsoft.com/office/drawing/2014/main" id="{D3ED195F-C028-1964-ADA6-4E99A8114308}"/>
                </a:ext>
              </a:extLst>
            </p:cNvPr>
            <p:cNvSpPr/>
            <p:nvPr/>
          </p:nvSpPr>
          <p:spPr>
            <a:xfrm>
              <a:off x="0" y="0"/>
              <a:ext cx="191516" cy="191516"/>
            </a:xfrm>
            <a:custGeom>
              <a:avLst/>
              <a:gdLst/>
              <a:ahLst/>
              <a:cxnLst/>
              <a:rect l="l" t="t" r="r" b="b"/>
              <a:pathLst>
                <a:path w="191516" h="191516">
                  <a:moveTo>
                    <a:pt x="191516" y="95758"/>
                  </a:moveTo>
                  <a:cubicBezTo>
                    <a:pt x="191516" y="148590"/>
                    <a:pt x="148590" y="191516"/>
                    <a:pt x="95758" y="191516"/>
                  </a:cubicBezTo>
                  <a:cubicBezTo>
                    <a:pt x="42926" y="191516"/>
                    <a:pt x="0" y="148590"/>
                    <a:pt x="0" y="95758"/>
                  </a:cubicBezTo>
                  <a:cubicBezTo>
                    <a:pt x="0" y="42926"/>
                    <a:pt x="42926" y="0"/>
                    <a:pt x="95758" y="0"/>
                  </a:cubicBezTo>
                  <a:cubicBezTo>
                    <a:pt x="148590" y="0"/>
                    <a:pt x="191516" y="42926"/>
                    <a:pt x="191516" y="95758"/>
                  </a:cubicBezTo>
                  <a:close/>
                </a:path>
              </a:pathLst>
            </a:custGeom>
            <a:solidFill>
              <a:srgbClr val="AF9AC9"/>
            </a:solidFill>
          </p:spPr>
          <p:txBody>
            <a:bodyPr/>
            <a:lstStyle/>
            <a:p>
              <a:endParaRPr lang="en-GB"/>
            </a:p>
          </p:txBody>
        </p:sp>
      </p:grpSp>
      <p:sp>
        <p:nvSpPr>
          <p:cNvPr id="19" name="Freeform 19" descr="A logo with text on it  AI-generated content may be incorrect.">
            <a:extLst>
              <a:ext uri="{FF2B5EF4-FFF2-40B4-BE49-F238E27FC236}">
                <a16:creationId xmlns:a16="http://schemas.microsoft.com/office/drawing/2014/main" id="{FCDECF21-6186-0CA0-694D-1BA185F10009}"/>
              </a:ext>
            </a:extLst>
          </p:cNvPr>
          <p:cNvSpPr/>
          <p:nvPr/>
        </p:nvSpPr>
        <p:spPr>
          <a:xfrm>
            <a:off x="1026287" y="636143"/>
            <a:ext cx="4041565" cy="1838912"/>
          </a:xfrm>
          <a:custGeom>
            <a:avLst/>
            <a:gdLst/>
            <a:ahLst/>
            <a:cxnLst/>
            <a:rect l="l" t="t" r="r" b="b"/>
            <a:pathLst>
              <a:path w="4041565" h="1838912">
                <a:moveTo>
                  <a:pt x="0" y="0"/>
                </a:moveTo>
                <a:lnTo>
                  <a:pt x="4041565" y="0"/>
                </a:lnTo>
                <a:lnTo>
                  <a:pt x="4041565" y="1838912"/>
                </a:lnTo>
                <a:lnTo>
                  <a:pt x="0" y="1838912"/>
                </a:lnTo>
                <a:lnTo>
                  <a:pt x="0" y="0"/>
                </a:lnTo>
                <a:close/>
              </a:path>
            </a:pathLst>
          </a:custGeom>
          <a:blipFill>
            <a:blip r:embed="rId2"/>
            <a:stretch>
              <a:fillRect l="-79" r="-79"/>
            </a:stretch>
          </a:blipFill>
        </p:spPr>
        <p:txBody>
          <a:bodyPr/>
          <a:lstStyle/>
          <a:p>
            <a:endParaRPr lang="en-GB"/>
          </a:p>
        </p:txBody>
      </p:sp>
    </p:spTree>
    <p:extLst>
      <p:ext uri="{BB962C8B-B14F-4D97-AF65-F5344CB8AC3E}">
        <p14:creationId xmlns:p14="http://schemas.microsoft.com/office/powerpoint/2010/main" val="3392760165"/>
      </p:ext>
    </p:extLst>
  </p:cSld>
  <p:clrMapOvr>
    <a:masterClrMapping/>
  </p:clrMapOvr>
  <p:transition>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A919E09-C3CD-920A-9933-BE17C1B4B5E9}"/>
              </a:ext>
            </a:extLst>
          </p:cNvPr>
          <p:cNvSpPr/>
          <p:nvPr/>
        </p:nvSpPr>
        <p:spPr>
          <a:xfrm>
            <a:off x="7845552" y="6236208"/>
            <a:ext cx="2816352" cy="8229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GB" sz="4050"/>
          </a:p>
        </p:txBody>
      </p:sp>
      <p:pic>
        <p:nvPicPr>
          <p:cNvPr id="4" name="Picture 3" descr="Turquoise and yellow bokeh light with snowy for branches">
            <a:extLst>
              <a:ext uri="{FF2B5EF4-FFF2-40B4-BE49-F238E27FC236}">
                <a16:creationId xmlns:a16="http://schemas.microsoft.com/office/drawing/2014/main" id="{976D3962-6CD0-297F-AD17-1D4EAADEE706}"/>
              </a:ext>
            </a:extLst>
          </p:cNvPr>
          <p:cNvPicPr>
            <a:picLocks noChangeAspect="1"/>
          </p:cNvPicPr>
          <p:nvPr/>
        </p:nvPicPr>
        <p:blipFill>
          <a:blip r:embed="rId3">
            <a:alphaModFix amt="66000"/>
            <a:extLst>
              <a:ext uri="{28A0092B-C50C-407E-A947-70E740481C1C}">
                <a14:useLocalDpi xmlns:a14="http://schemas.microsoft.com/office/drawing/2010/main" val="0"/>
              </a:ext>
            </a:extLst>
          </a:blip>
          <a:srcRect t="7854" b="7854"/>
          <a:stretch/>
        </p:blipFill>
        <p:spPr>
          <a:xfrm>
            <a:off x="0" y="38100"/>
            <a:ext cx="18287970" cy="10287000"/>
          </a:xfrm>
          <a:prstGeom prst="rect">
            <a:avLst/>
          </a:prstGeom>
        </p:spPr>
      </p:pic>
      <p:sp>
        <p:nvSpPr>
          <p:cNvPr id="2" name="Title 1">
            <a:extLst>
              <a:ext uri="{FF2B5EF4-FFF2-40B4-BE49-F238E27FC236}">
                <a16:creationId xmlns:a16="http://schemas.microsoft.com/office/drawing/2014/main" id="{13AC6C2E-882A-B84A-461B-31B27CA763D1}"/>
              </a:ext>
            </a:extLst>
          </p:cNvPr>
          <p:cNvSpPr>
            <a:spLocks noGrp="1"/>
          </p:cNvSpPr>
          <p:nvPr>
            <p:ph type="ctrTitle"/>
          </p:nvPr>
        </p:nvSpPr>
        <p:spPr>
          <a:xfrm>
            <a:off x="2286000" y="3761714"/>
            <a:ext cx="13716000" cy="2067586"/>
          </a:xfrm>
        </p:spPr>
        <p:txBody>
          <a:bodyP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US" sz="8800"/>
              <a:t>Winter Planning </a:t>
            </a:r>
          </a:p>
        </p:txBody>
      </p:sp>
    </p:spTree>
    <p:extLst>
      <p:ext uri="{BB962C8B-B14F-4D97-AF65-F5344CB8AC3E}">
        <p14:creationId xmlns:p14="http://schemas.microsoft.com/office/powerpoint/2010/main" val="288821035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DC193F-453A-C0E2-1464-BBF01958C683}"/>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6E44EED4-4D5F-A1B3-AE7E-FD3C29D7D77F}"/>
              </a:ext>
            </a:extLst>
          </p:cNvPr>
          <p:cNvSpPr/>
          <p:nvPr/>
        </p:nvSpPr>
        <p:spPr>
          <a:xfrm>
            <a:off x="7845552" y="6236208"/>
            <a:ext cx="2816352" cy="8229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GB" sz="4050"/>
          </a:p>
        </p:txBody>
      </p:sp>
      <p:pic>
        <p:nvPicPr>
          <p:cNvPr id="4" name="Picture 3" descr="Turquoise and yellow bokeh light with snowy for branches">
            <a:extLst>
              <a:ext uri="{FF2B5EF4-FFF2-40B4-BE49-F238E27FC236}">
                <a16:creationId xmlns:a16="http://schemas.microsoft.com/office/drawing/2014/main" id="{9422DDF4-F9E6-1199-6D89-06A1D839B736}"/>
              </a:ext>
            </a:extLst>
          </p:cNvPr>
          <p:cNvPicPr>
            <a:picLocks noChangeAspect="1"/>
          </p:cNvPicPr>
          <p:nvPr/>
        </p:nvPicPr>
        <p:blipFill>
          <a:blip r:embed="rId3">
            <a:alphaModFix amt="66000"/>
            <a:extLst>
              <a:ext uri="{28A0092B-C50C-407E-A947-70E740481C1C}">
                <a14:useLocalDpi xmlns:a14="http://schemas.microsoft.com/office/drawing/2010/main" val="0"/>
              </a:ext>
            </a:extLst>
          </a:blip>
          <a:srcRect t="7854" b="7854"/>
          <a:stretch/>
        </p:blipFill>
        <p:spPr>
          <a:xfrm>
            <a:off x="0" y="0"/>
            <a:ext cx="18287970" cy="10287000"/>
          </a:xfrm>
          <a:prstGeom prst="rect">
            <a:avLst/>
          </a:prstGeom>
        </p:spPr>
      </p:pic>
      <p:sp>
        <p:nvSpPr>
          <p:cNvPr id="2" name="Title 1">
            <a:extLst>
              <a:ext uri="{FF2B5EF4-FFF2-40B4-BE49-F238E27FC236}">
                <a16:creationId xmlns:a16="http://schemas.microsoft.com/office/drawing/2014/main" id="{8DAAFB49-FC9C-18A9-9B92-907F17A1F1FD}"/>
              </a:ext>
            </a:extLst>
          </p:cNvPr>
          <p:cNvSpPr>
            <a:spLocks noGrp="1"/>
          </p:cNvSpPr>
          <p:nvPr>
            <p:ph type="ctrTitle"/>
          </p:nvPr>
        </p:nvSpPr>
        <p:spPr>
          <a:xfrm>
            <a:off x="1357313" y="457201"/>
            <a:ext cx="13716000" cy="1170584"/>
          </a:xfrm>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a:t>Winter Planning – Introduction</a:t>
            </a:r>
          </a:p>
        </p:txBody>
      </p:sp>
      <p:sp>
        <p:nvSpPr>
          <p:cNvPr id="3" name="TextBox 2">
            <a:extLst>
              <a:ext uri="{FF2B5EF4-FFF2-40B4-BE49-F238E27FC236}">
                <a16:creationId xmlns:a16="http://schemas.microsoft.com/office/drawing/2014/main" id="{E1199696-A24A-1B7F-B43E-D086885B460B}"/>
              </a:ext>
            </a:extLst>
          </p:cNvPr>
          <p:cNvSpPr txBox="1"/>
          <p:nvPr/>
        </p:nvSpPr>
        <p:spPr>
          <a:xfrm>
            <a:off x="1537620" y="1627784"/>
            <a:ext cx="16064580" cy="7540526"/>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428625" indent="-428625">
              <a:buFont typeface="Arial" panose="020B0604020202020204" pitchFamily="34" charset="0"/>
              <a:buChar char="•"/>
            </a:pPr>
            <a:r>
              <a:rPr lang="en-GB" sz="2800"/>
              <a:t>Icebreaker Flamingo Challenge </a:t>
            </a:r>
          </a:p>
          <a:p>
            <a:r>
              <a:rPr lang="en-GB" sz="2800"/>
              <a:t>Before testing yourself, make sure somebody is with you, that you’re in a clear area, and are wearing suitable footwear. If you feel unsteady or unwell at any time, stop the test.</a:t>
            </a:r>
          </a:p>
          <a:p>
            <a:r>
              <a:rPr lang="en-GB" sz="2800"/>
              <a:t>Here are the rules:</a:t>
            </a:r>
          </a:p>
          <a:p>
            <a:pPr marL="428625" lvl="0" indent="-428625">
              <a:buFont typeface="Arial" panose="020B0604020202020204" pitchFamily="34" charset="0"/>
              <a:buChar char="•"/>
            </a:pPr>
            <a:r>
              <a:rPr lang="en-GB" sz="2800"/>
              <a:t>Keep your eyes open and your hands on your hips</a:t>
            </a:r>
          </a:p>
          <a:p>
            <a:pPr marL="428625" lvl="0" indent="-428625">
              <a:buFont typeface="Arial" panose="020B0604020202020204" pitchFamily="34" charset="0"/>
              <a:buChar char="•"/>
            </a:pPr>
            <a:r>
              <a:rPr lang="en-GB" sz="2800"/>
              <a:t>Stand on one leg without any other support</a:t>
            </a:r>
          </a:p>
          <a:p>
            <a:pPr marL="428625" lvl="0" indent="-428625">
              <a:buFont typeface="Arial" panose="020B0604020202020204" pitchFamily="34" charset="0"/>
              <a:buChar char="•"/>
            </a:pPr>
            <a:r>
              <a:rPr lang="en-GB" sz="2800"/>
              <a:t>Time starts when your foot leaves the ground and stops when you put your foot back down (or take your hands off your hips)</a:t>
            </a:r>
          </a:p>
          <a:p>
            <a:pPr marL="428625" indent="-428625">
              <a:buFont typeface="Arial" panose="020B0604020202020204" pitchFamily="34" charset="0"/>
              <a:buChar char="•"/>
            </a:pPr>
            <a:r>
              <a:rPr lang="en-GB" sz="2800"/>
              <a:t>See if you can maintain the pose for your age category.</a:t>
            </a:r>
          </a:p>
          <a:p>
            <a:pPr marL="428625" indent="-428625">
              <a:buFont typeface="Arial" panose="020B0604020202020204" pitchFamily="34" charset="0"/>
              <a:buChar char="•"/>
            </a:pPr>
            <a:r>
              <a:rPr lang="en-GB" sz="2800"/>
              <a:t>18-39 = 43 seconds</a:t>
            </a:r>
          </a:p>
          <a:p>
            <a:pPr marL="428625" indent="-428625">
              <a:buFont typeface="Arial" panose="020B0604020202020204" pitchFamily="34" charset="0"/>
              <a:buChar char="•"/>
            </a:pPr>
            <a:r>
              <a:rPr lang="en-GB" sz="2800"/>
              <a:t>40-49 = 40 seconds</a:t>
            </a:r>
          </a:p>
          <a:p>
            <a:pPr marL="428625" indent="-428625">
              <a:buFont typeface="Arial" panose="020B0604020202020204" pitchFamily="34" charset="0"/>
              <a:buChar char="•"/>
            </a:pPr>
            <a:r>
              <a:rPr lang="en-GB" sz="2800"/>
              <a:t>50-59 = 37 seconds</a:t>
            </a:r>
          </a:p>
          <a:p>
            <a:pPr marL="428625" indent="-428625">
              <a:buFont typeface="Arial" panose="020B0604020202020204" pitchFamily="34" charset="0"/>
              <a:buChar char="•"/>
            </a:pPr>
            <a:r>
              <a:rPr lang="en-GB" sz="2800"/>
              <a:t>60-69 = 30 seconds</a:t>
            </a:r>
          </a:p>
          <a:p>
            <a:pPr marL="428625" indent="-428625">
              <a:buFont typeface="Arial" panose="020B0604020202020204" pitchFamily="34" charset="0"/>
              <a:buChar char="•"/>
            </a:pPr>
            <a:r>
              <a:rPr lang="en-GB" sz="2800"/>
              <a:t>70-79 = 19 seconds</a:t>
            </a:r>
          </a:p>
          <a:p>
            <a:pPr marL="428625" indent="-428625">
              <a:buFont typeface="Arial" panose="020B0604020202020204" pitchFamily="34" charset="0"/>
              <a:buChar char="•"/>
            </a:pPr>
            <a:r>
              <a:rPr lang="en-GB" sz="2800"/>
              <a:t>Over 80 = 5 seconds</a:t>
            </a:r>
            <a:endParaRPr lang="en-GB" sz="1400"/>
          </a:p>
          <a:p>
            <a:r>
              <a:rPr lang="en-GB" sz="2800"/>
              <a:t>To raise awareness of the impact ageing has on strength, balancing and agility, we are asking people of all ages to see how long they can stand on one leg</a:t>
            </a:r>
          </a:p>
        </p:txBody>
      </p:sp>
      <p:sp>
        <p:nvSpPr>
          <p:cNvPr id="6" name="Action Button: Go Forward or Next 5">
            <a:hlinkClick r:id="rId4" highlightClick="1"/>
            <a:extLst>
              <a:ext uri="{FF2B5EF4-FFF2-40B4-BE49-F238E27FC236}">
                <a16:creationId xmlns:a16="http://schemas.microsoft.com/office/drawing/2014/main" id="{BA2B2EDB-17CC-8B1F-0E26-ADF768984EE9}"/>
              </a:ext>
            </a:extLst>
          </p:cNvPr>
          <p:cNvSpPr/>
          <p:nvPr/>
        </p:nvSpPr>
        <p:spPr>
          <a:xfrm>
            <a:off x="7184333" y="1184185"/>
            <a:ext cx="892868" cy="822960"/>
          </a:xfrm>
          <a:prstGeom prst="actionButtonForwardNex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5717217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0F409408-6722-2035-1AA1-6D4D9C5FED15}"/>
              </a:ext>
            </a:extLst>
          </p:cNvPr>
          <p:cNvSpPr>
            <a:spLocks noGrp="1"/>
          </p:cNvSpPr>
          <p:nvPr>
            <p:ph idx="1"/>
          </p:nvPr>
        </p:nvSpPr>
        <p:spPr>
          <a:xfrm>
            <a:off x="275770" y="171451"/>
            <a:ext cx="15071333" cy="8650223"/>
          </a:xfrm>
        </p:spPr>
        <p:txBody>
          <a:bodyP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685800" lvl="1" indent="0">
              <a:buNone/>
            </a:pPr>
            <a:endParaRPr lang="en-GB" u="sng">
              <a:hlinkClick r:id="rId3"/>
            </a:endParaRPr>
          </a:p>
          <a:p>
            <a:pPr marL="685800" lvl="1" indent="0" algn="ctr">
              <a:buNone/>
            </a:pPr>
            <a:r>
              <a:rPr lang="en-GB" u="sng">
                <a:hlinkClick r:id="rId3"/>
              </a:rPr>
              <a:t>Flamingo Challenge</a:t>
            </a:r>
            <a:endParaRPr lang="en-GB"/>
          </a:p>
          <a:p>
            <a:pPr marL="685800" lvl="1" indent="0" algn="ctr">
              <a:buNone/>
            </a:pPr>
            <a:endParaRPr lang="en-GB" b="1">
              <a:latin typeface="Calibri" panose="020F0502020204030204" pitchFamily="34" charset="0"/>
              <a:ea typeface="Calibri" panose="020F0502020204030204" pitchFamily="34" charset="0"/>
              <a:cs typeface="Calibri" panose="020F0502020204030204" pitchFamily="34" charset="0"/>
            </a:endParaRPr>
          </a:p>
          <a:p>
            <a:pPr marL="685800" lvl="1" indent="0" algn="ctr">
              <a:buNone/>
            </a:pPr>
            <a:r>
              <a:rPr lang="en-GB" sz="4800" b="1">
                <a:latin typeface="Calibri" panose="020F0502020204030204" pitchFamily="34" charset="0"/>
                <a:ea typeface="Calibri" panose="020F0502020204030204" pitchFamily="34" charset="0"/>
                <a:cs typeface="Calibri" panose="020F0502020204030204" pitchFamily="34" charset="0"/>
              </a:rPr>
              <a:t>Are you ready </a:t>
            </a:r>
          </a:p>
          <a:p>
            <a:pPr marL="685800" lvl="1" indent="0" algn="ctr">
              <a:buNone/>
            </a:pPr>
            <a:r>
              <a:rPr lang="en-GB" sz="4800" b="1">
                <a:latin typeface="Calibri" panose="020F0502020204030204" pitchFamily="34" charset="0"/>
                <a:ea typeface="Calibri" panose="020F0502020204030204" pitchFamily="34" charset="0"/>
                <a:cs typeface="Calibri" panose="020F0502020204030204" pitchFamily="34" charset="0"/>
              </a:rPr>
              <a:t>for winter ?</a:t>
            </a:r>
          </a:p>
        </p:txBody>
      </p:sp>
      <p:pic>
        <p:nvPicPr>
          <p:cNvPr id="5" name="Picture 4">
            <a:extLst>
              <a:ext uri="{FF2B5EF4-FFF2-40B4-BE49-F238E27FC236}">
                <a16:creationId xmlns:a16="http://schemas.microsoft.com/office/drawing/2014/main" id="{6B8310F8-6639-9DFC-3191-70CB02DF3EF7}"/>
              </a:ext>
            </a:extLst>
          </p:cNvPr>
          <p:cNvPicPr>
            <a:picLocks noChangeAspect="1"/>
          </p:cNvPicPr>
          <p:nvPr/>
        </p:nvPicPr>
        <p:blipFill>
          <a:blip r:embed="rId4"/>
          <a:stretch>
            <a:fillRect/>
          </a:stretch>
        </p:blipFill>
        <p:spPr>
          <a:xfrm>
            <a:off x="16111728" y="2068046"/>
            <a:ext cx="1900503" cy="1600424"/>
          </a:xfrm>
          <a:prstGeom prst="rect">
            <a:avLst/>
          </a:prstGeom>
        </p:spPr>
      </p:pic>
      <p:pic>
        <p:nvPicPr>
          <p:cNvPr id="2" name="Picture 4">
            <a:extLst>
              <a:ext uri="{FF2B5EF4-FFF2-40B4-BE49-F238E27FC236}">
                <a16:creationId xmlns:a16="http://schemas.microsoft.com/office/drawing/2014/main" id="{BDFAFF6E-02B1-7A55-9C4C-D4FF5161F7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300047">
            <a:off x="910350" y="2381108"/>
            <a:ext cx="6196377" cy="580532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6702B420-B00A-2B67-D306-712BE5D4EC8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73405">
            <a:off x="9650919" y="2023343"/>
            <a:ext cx="5461218" cy="652085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ED91005-29FA-7D93-10F7-38F721CBE63F}"/>
              </a:ext>
            </a:extLst>
          </p:cNvPr>
          <p:cNvPicPr>
            <a:picLocks noChangeAspect="1"/>
          </p:cNvPicPr>
          <p:nvPr/>
        </p:nvPicPr>
        <p:blipFill>
          <a:blip r:embed="rId7"/>
          <a:stretch>
            <a:fillRect/>
          </a:stretch>
        </p:blipFill>
        <p:spPr>
          <a:xfrm>
            <a:off x="3366514" y="7123425"/>
            <a:ext cx="7576148" cy="2101947"/>
          </a:xfrm>
          <a:prstGeom prst="rect">
            <a:avLst/>
          </a:prstGeom>
        </p:spPr>
      </p:pic>
    </p:spTree>
    <p:extLst>
      <p:ext uri="{BB962C8B-B14F-4D97-AF65-F5344CB8AC3E}">
        <p14:creationId xmlns:p14="http://schemas.microsoft.com/office/powerpoint/2010/main" val="87035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2DE98A-6BB3-967A-F82E-7CE27832BC2D}"/>
              </a:ext>
            </a:extLst>
          </p:cNvPr>
          <p:cNvSpPr>
            <a:spLocks noGrp="1"/>
          </p:cNvSpPr>
          <p:nvPr>
            <p:ph type="body" sz="quarter" idx="11"/>
          </p:nvPr>
        </p:nvSpPr>
        <p:spPr>
          <a:xfrm>
            <a:off x="742949" y="1929266"/>
            <a:ext cx="16744952" cy="1054896"/>
          </a:xfrm>
        </p:spPr>
        <p:txBody>
          <a:bodyPr/>
          <a:lstStyle/>
          <a:p>
            <a:r>
              <a:rPr lang="en-GB"/>
              <a:t>Role categories and resources to help you use the pathway</a:t>
            </a:r>
          </a:p>
          <a:p>
            <a:endParaRPr lang="en-GB"/>
          </a:p>
        </p:txBody>
      </p:sp>
      <p:sp>
        <p:nvSpPr>
          <p:cNvPr id="3" name="Text Placeholder 2">
            <a:extLst>
              <a:ext uri="{FF2B5EF4-FFF2-40B4-BE49-F238E27FC236}">
                <a16:creationId xmlns:a16="http://schemas.microsoft.com/office/drawing/2014/main" id="{0B3BC079-F477-AC9F-2882-BF67CCAAFC58}"/>
              </a:ext>
            </a:extLst>
          </p:cNvPr>
          <p:cNvSpPr>
            <a:spLocks noGrp="1"/>
          </p:cNvSpPr>
          <p:nvPr>
            <p:ph type="body" sz="quarter" idx="12"/>
          </p:nvPr>
        </p:nvSpPr>
        <p:spPr/>
        <p:txBody>
          <a:bodyPr/>
          <a:lstStyle/>
          <a:p>
            <a:r>
              <a:rPr lang="en-GB"/>
              <a:t>Care Workforce Pathway</a:t>
            </a:r>
          </a:p>
          <a:p>
            <a:endParaRPr lang="en-GB"/>
          </a:p>
        </p:txBody>
      </p:sp>
      <p:sp>
        <p:nvSpPr>
          <p:cNvPr id="5" name="Text Placeholder 4">
            <a:extLst>
              <a:ext uri="{FF2B5EF4-FFF2-40B4-BE49-F238E27FC236}">
                <a16:creationId xmlns:a16="http://schemas.microsoft.com/office/drawing/2014/main" id="{3691F9CB-9995-6141-FA08-4920C6160C34}"/>
              </a:ext>
            </a:extLst>
          </p:cNvPr>
          <p:cNvSpPr>
            <a:spLocks noGrp="1"/>
          </p:cNvSpPr>
          <p:nvPr>
            <p:ph type="body" sz="quarter" idx="10"/>
          </p:nvPr>
        </p:nvSpPr>
        <p:spPr>
          <a:xfrm>
            <a:off x="685800" y="9675770"/>
            <a:ext cx="11201400" cy="611232"/>
          </a:xfrm>
        </p:spPr>
        <p:txBody>
          <a:bodyPr/>
          <a:lstStyle/>
          <a:p>
            <a:r>
              <a:rPr lang="en-GB" sz="2700" b="0" i="0" u="sng" strike="noStrike">
                <a:solidFill>
                  <a:srgbClr val="467886"/>
                </a:solidFill>
                <a:effectLst/>
                <a:latin typeface="Arial" panose="020B0604020202020204" pitchFamily="34" charset="0"/>
                <a:hlinkClick r:id="rId3"/>
              </a:rPr>
              <a:t>Find out more about the Care Workforce Pathway.</a:t>
            </a:r>
            <a:r>
              <a:rPr lang="en-GB" sz="2700" b="0" i="0">
                <a:solidFill>
                  <a:srgbClr val="000000"/>
                </a:solidFill>
                <a:effectLst/>
                <a:latin typeface="Arial" panose="020B0604020202020204" pitchFamily="34" charset="0"/>
              </a:rPr>
              <a:t> </a:t>
            </a:r>
            <a:endParaRPr lang="en-GB"/>
          </a:p>
        </p:txBody>
      </p:sp>
      <p:sp>
        <p:nvSpPr>
          <p:cNvPr id="11" name="Rectangle 10">
            <a:extLst>
              <a:ext uri="{FF2B5EF4-FFF2-40B4-BE49-F238E27FC236}">
                <a16:creationId xmlns:a16="http://schemas.microsoft.com/office/drawing/2014/main" id="{51F7667C-981E-C69A-D13D-594E06D411E0}"/>
              </a:ext>
            </a:extLst>
          </p:cNvPr>
          <p:cNvSpPr/>
          <p:nvPr/>
        </p:nvSpPr>
        <p:spPr>
          <a:xfrm>
            <a:off x="12831069" y="3859961"/>
            <a:ext cx="5132466" cy="5211192"/>
          </a:xfrm>
          <a:prstGeom prst="rect">
            <a:avLst/>
          </a:prstGeom>
          <a:noFill/>
          <a:ln w="38100">
            <a:solidFill>
              <a:srgbClr val="008C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1371600" eaLnBrk="1" fontAlgn="auto" latinLnBrk="0" hangingPunct="1">
              <a:lnSpc>
                <a:spcPct val="150000"/>
              </a:lnSpc>
              <a:spcBef>
                <a:spcPts val="0"/>
              </a:spcBef>
              <a:spcAft>
                <a:spcPts val="0"/>
              </a:spcAft>
              <a:buClrTx/>
              <a:buSzTx/>
              <a:buFontTx/>
              <a:buNone/>
              <a:tabLst/>
              <a:defRPr/>
            </a:pPr>
            <a:r>
              <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Nominated Individual</a:t>
            </a:r>
          </a:p>
          <a:p>
            <a:pPr marL="0" marR="0" lvl="0" indent="0" defTabSz="1371600" eaLnBrk="1" fontAlgn="auto" latinLnBrk="0" hangingPunct="1">
              <a:lnSpc>
                <a:spcPct val="150000"/>
              </a:lnSpc>
              <a:spcBef>
                <a:spcPts val="0"/>
              </a:spcBef>
              <a:spcAft>
                <a:spcPts val="0"/>
              </a:spcAft>
              <a:buClrTx/>
              <a:buSzTx/>
              <a:buFontTx/>
              <a:buNone/>
              <a:tabLst/>
              <a:defRPr/>
            </a:pPr>
            <a:r>
              <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Activities Coordinator</a:t>
            </a:r>
          </a:p>
          <a:p>
            <a:pPr marL="0" marR="0" lvl="0" indent="0" defTabSz="1371600" eaLnBrk="1" fontAlgn="auto" latinLnBrk="0" hangingPunct="1">
              <a:lnSpc>
                <a:spcPct val="150000"/>
              </a:lnSpc>
              <a:spcBef>
                <a:spcPts val="0"/>
              </a:spcBef>
              <a:spcAft>
                <a:spcPts val="0"/>
              </a:spcAft>
              <a:buClrTx/>
              <a:buSzTx/>
              <a:buFontTx/>
              <a:buNone/>
              <a:tabLst/>
              <a:defRPr/>
            </a:pPr>
            <a:r>
              <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Care/Digital Technologist</a:t>
            </a:r>
          </a:p>
          <a:p>
            <a:pPr marL="0" marR="0" lvl="0" indent="0" defTabSz="1371600" eaLnBrk="1" fontAlgn="auto" latinLnBrk="0" hangingPunct="1">
              <a:lnSpc>
                <a:spcPct val="150000"/>
              </a:lnSpc>
              <a:spcBef>
                <a:spcPts val="0"/>
              </a:spcBef>
              <a:spcAft>
                <a:spcPts val="0"/>
              </a:spcAft>
              <a:buClrTx/>
              <a:buSzTx/>
              <a:buFontTx/>
              <a:buNone/>
              <a:tabLst/>
              <a:defRPr/>
            </a:pPr>
            <a:r>
              <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*Corporate middle/senior</a:t>
            </a:r>
            <a:br>
              <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managers</a:t>
            </a:r>
          </a:p>
          <a:p>
            <a:pPr marL="0" marR="0" lvl="0" indent="0" defTabSz="1371600" eaLnBrk="1" fontAlgn="auto" latinLnBrk="0" hangingPunct="1">
              <a:lnSpc>
                <a:spcPct val="150000"/>
              </a:lnSpc>
              <a:spcBef>
                <a:spcPts val="0"/>
              </a:spcBef>
              <a:spcAft>
                <a:spcPts val="0"/>
              </a:spcAft>
              <a:buClrTx/>
              <a:buSzTx/>
              <a:buFontTx/>
              <a:buNone/>
              <a:tabLst/>
              <a:defRPr/>
            </a:pPr>
            <a:r>
              <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*Quality assurance roles</a:t>
            </a:r>
          </a:p>
          <a:p>
            <a:pPr marL="0" marR="0" lvl="0" indent="0" defTabSz="1371600" eaLnBrk="1" fontAlgn="auto" latinLnBrk="0" hangingPunct="1">
              <a:lnSpc>
                <a:spcPct val="150000"/>
              </a:lnSpc>
              <a:spcBef>
                <a:spcPts val="0"/>
              </a:spcBef>
              <a:spcAft>
                <a:spcPts val="0"/>
              </a:spcAft>
              <a:buClrTx/>
              <a:buSzTx/>
              <a:buFontTx/>
              <a:buNone/>
              <a:tabLst/>
              <a:defRPr/>
            </a:pPr>
            <a:r>
              <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*ASC learning and development roles</a:t>
            </a:r>
          </a:p>
          <a:p>
            <a:pPr marL="0" marR="0" lvl="0" indent="0" defTabSz="1371600" eaLnBrk="1" fontAlgn="auto" latinLnBrk="0" hangingPunct="1">
              <a:spcBef>
                <a:spcPts val="0"/>
              </a:spcBef>
              <a:spcAft>
                <a:spcPts val="0"/>
              </a:spcAft>
              <a:buClrTx/>
              <a:buSzTx/>
              <a:buFontTx/>
              <a:buNone/>
              <a:tabLst/>
              <a:defRPr/>
            </a:pPr>
            <a:r>
              <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5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these roles will contain a lower level of detail than the full role categories</a:t>
            </a:r>
          </a:p>
          <a:p>
            <a:pPr marL="0" marR="0" lvl="0" indent="0" algn="ctr" defTabSz="1371600" eaLnBrk="1" fontAlgn="auto" latinLnBrk="0" hangingPunct="1">
              <a:lnSpc>
                <a:spcPct val="100000"/>
              </a:lnSpc>
              <a:spcBef>
                <a:spcPts val="0"/>
              </a:spcBef>
              <a:spcAft>
                <a:spcPts val="0"/>
              </a:spcAft>
              <a:buClrTx/>
              <a:buSzTx/>
              <a:buFontTx/>
              <a:buNone/>
              <a:tabLst/>
              <a:defRPr/>
            </a:pPr>
            <a:endParaRPr kumimoji="0" lang="en-GB" sz="2100" b="0" i="0" u="none" strike="noStrike" kern="0" cap="none" spc="0" normalizeH="0" baseline="0" noProof="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E569EB95-B2E7-16D7-82CD-DC6F1801E4BC}"/>
              </a:ext>
            </a:extLst>
          </p:cNvPr>
          <p:cNvSpPr/>
          <p:nvPr/>
        </p:nvSpPr>
        <p:spPr>
          <a:xfrm>
            <a:off x="7653387" y="3851530"/>
            <a:ext cx="4713135" cy="5216813"/>
          </a:xfrm>
          <a:prstGeom prst="rect">
            <a:avLst/>
          </a:prstGeom>
          <a:noFill/>
          <a:ln w="38100">
            <a:solidFill>
              <a:srgbClr val="008C95"/>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defTabSz="1371600" eaLnBrk="1" fontAlgn="auto" latinLnBrk="0" hangingPunct="1">
              <a:spcBef>
                <a:spcPts val="0"/>
              </a:spcBef>
              <a:spcAft>
                <a:spcPts val="0"/>
              </a:spcAft>
              <a:buClrTx/>
              <a:buSzTx/>
              <a:buFontTx/>
              <a:buNone/>
              <a:tabLst/>
              <a:defRPr/>
            </a:pPr>
            <a:r>
              <a:rPr kumimoji="0" lang="en-GB"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Guide to adopting the pathway</a:t>
            </a:r>
          </a:p>
          <a:p>
            <a:pPr marL="0" marR="0" lvl="0" indent="0" defTabSz="1371600" eaLnBrk="1" fontAlgn="auto" latinLnBrk="0" hangingPunct="1">
              <a:spcBef>
                <a:spcPts val="0"/>
              </a:spcBef>
              <a:spcAft>
                <a:spcPts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defTabSz="1371600" eaLnBrk="1" fontAlgn="auto" latinLnBrk="0" hangingPunct="1">
              <a:spcBef>
                <a:spcPts val="0"/>
              </a:spcBef>
              <a:spcAft>
                <a:spcPts val="0"/>
              </a:spcAft>
              <a:buClrTx/>
              <a:buSzTx/>
              <a:buFontTx/>
              <a:buNone/>
              <a:tabLst/>
              <a:defRPr/>
            </a:pPr>
            <a:r>
              <a:rPr kumimoji="0" lang="en-GB"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Templates and checklists for</a:t>
            </a:r>
            <a:br>
              <a:rPr kumimoji="0" lang="en-GB"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GB"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how to</a:t>
            </a:r>
            <a:r>
              <a:rPr lang="en-GB" sz="2400" kern="0" noProof="0">
                <a:solidFill>
                  <a:prstClr val="black"/>
                </a:solidFill>
                <a:latin typeface="Arial" panose="020B0604020202020204" pitchFamily="34" charset="0"/>
                <a:cs typeface="Arial" panose="020B0604020202020204" pitchFamily="34" charset="0"/>
              </a:rPr>
              <a:t> </a:t>
            </a:r>
            <a:r>
              <a:rPr kumimoji="0" lang="en-GB"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approach implementation</a:t>
            </a:r>
          </a:p>
          <a:p>
            <a:pPr marL="0" marR="0" lvl="0" indent="0" defTabSz="1371600" eaLnBrk="1" fontAlgn="auto" latinLnBrk="0" hangingPunct="1">
              <a:spcBef>
                <a:spcPts val="0"/>
              </a:spcBef>
              <a:spcAft>
                <a:spcPts val="0"/>
              </a:spcAft>
              <a:buClrTx/>
              <a:buSzTx/>
              <a:buFontTx/>
              <a:buNone/>
              <a:tabLst/>
              <a:defRPr/>
            </a:pPr>
            <a:endParaRPr lang="en-GB" sz="2400" kern="0">
              <a:solidFill>
                <a:prstClr val="black"/>
              </a:solidFill>
              <a:latin typeface="Arial" panose="020B0604020202020204" pitchFamily="34" charset="0"/>
              <a:cs typeface="Arial" panose="020B0604020202020204" pitchFamily="34" charset="0"/>
            </a:endParaRPr>
          </a:p>
          <a:p>
            <a:pPr marL="0" marR="0" lvl="0" indent="0" defTabSz="1371600" eaLnBrk="1" fontAlgn="auto" latinLnBrk="0" hangingPunct="1">
              <a:spcBef>
                <a:spcPts val="0"/>
              </a:spcBef>
              <a:spcAft>
                <a:spcPts val="0"/>
              </a:spcAft>
              <a:buClrTx/>
              <a:buSzTx/>
              <a:buFontTx/>
              <a:buNone/>
              <a:tabLst/>
              <a:defRPr/>
            </a:pPr>
            <a:r>
              <a:rPr kumimoji="0" lang="en-GB"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Job mapping template</a:t>
            </a:r>
          </a:p>
          <a:p>
            <a:pPr marL="0" marR="0" lvl="0" indent="0" defTabSz="1371600" eaLnBrk="1" fontAlgn="auto" latinLnBrk="0" hangingPunct="1">
              <a:spcBef>
                <a:spcPts val="0"/>
              </a:spcBef>
              <a:spcAft>
                <a:spcPts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defTabSz="1371600" eaLnBrk="1" fontAlgn="auto" latinLnBrk="0" hangingPunct="1">
              <a:spcBef>
                <a:spcPts val="0"/>
              </a:spcBef>
              <a:spcAft>
                <a:spcPts val="0"/>
              </a:spcAft>
              <a:buClrTx/>
              <a:buSzTx/>
              <a:buFontTx/>
              <a:buNone/>
              <a:tabLst/>
              <a:defRPr/>
            </a:pPr>
            <a:r>
              <a:rPr kumimoji="0" lang="en-GB"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Skills self-assessments</a:t>
            </a:r>
          </a:p>
          <a:p>
            <a:pPr marL="0" marR="0" lvl="0" indent="0" defTabSz="1371600" eaLnBrk="1" fontAlgn="auto" latinLnBrk="0" hangingPunct="1">
              <a:spcBef>
                <a:spcPts val="0"/>
              </a:spcBef>
              <a:spcAft>
                <a:spcPts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defTabSz="1371600" eaLnBrk="1" fontAlgn="auto" latinLnBrk="0" hangingPunct="1">
              <a:spcBef>
                <a:spcPts val="0"/>
              </a:spcBef>
              <a:spcAft>
                <a:spcPts val="0"/>
              </a:spcAft>
              <a:buClrTx/>
              <a:buSzTx/>
              <a:buFontTx/>
              <a:buNone/>
              <a:tabLst/>
              <a:defRPr/>
            </a:pPr>
            <a:r>
              <a:rPr kumimoji="0" lang="en-GB"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Careers conversations toolkit</a:t>
            </a:r>
          </a:p>
          <a:p>
            <a:pPr marL="0" marR="0" lvl="0" indent="0" defTabSz="1371600" eaLnBrk="1" fontAlgn="auto" latinLnBrk="0" hangingPunct="1">
              <a:spcBef>
                <a:spcPts val="0"/>
              </a:spcBef>
              <a:spcAft>
                <a:spcPts val="0"/>
              </a:spcAft>
              <a:buClrTx/>
              <a:buSzTx/>
              <a:buFontTx/>
              <a:buNone/>
              <a:tabLst/>
              <a:defRPr/>
            </a:pPr>
            <a:r>
              <a:rPr kumimoji="0" lang="en-GB"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defTabSz="1371600" eaLnBrk="1" fontAlgn="auto" latinLnBrk="0" hangingPunct="1">
              <a:spcBef>
                <a:spcPts val="0"/>
              </a:spcBef>
              <a:spcAft>
                <a:spcPts val="0"/>
              </a:spcAft>
              <a:buClrTx/>
              <a:buSzTx/>
              <a:buFontTx/>
              <a:buNone/>
              <a:tabLst/>
              <a:defRPr/>
            </a:pPr>
            <a:r>
              <a:rPr kumimoji="0" lang="en-GB"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Development plan template</a:t>
            </a:r>
          </a:p>
          <a:p>
            <a:pPr marL="0" marR="0" lvl="0" indent="0" algn="l" defTabSz="1371600" eaLnBrk="1" fontAlgn="auto" latinLnBrk="0" hangingPunct="1">
              <a:lnSpc>
                <a:spcPct val="150000"/>
              </a:lnSpc>
              <a:spcBef>
                <a:spcPts val="0"/>
              </a:spcBef>
              <a:spcAft>
                <a:spcPts val="0"/>
              </a:spcAft>
              <a:buClrTx/>
              <a:buSzTx/>
              <a:buFontTx/>
              <a:buNone/>
              <a:tabLst/>
              <a:defRPr/>
            </a:pPr>
            <a:endParaRPr kumimoji="0" lang="en-GB" sz="2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id="{D2DBE843-2470-E993-078A-31D1AFCB8BCD}"/>
              </a:ext>
            </a:extLst>
          </p:cNvPr>
          <p:cNvSpPr txBox="1"/>
          <p:nvPr/>
        </p:nvSpPr>
        <p:spPr>
          <a:xfrm>
            <a:off x="4599251" y="2948892"/>
            <a:ext cx="2957312" cy="553998"/>
          </a:xfrm>
          <a:prstGeom prst="rect">
            <a:avLst/>
          </a:prstGeom>
          <a:noFill/>
        </p:spPr>
        <p:txBody>
          <a:bodyPr wrap="square" rtlCol="0">
            <a:spAutoFit/>
          </a:bodyPr>
          <a:lstStyle/>
          <a:p>
            <a:pPr marL="0" marR="0" lvl="0" indent="0" defTabSz="1371600" eaLnBrk="1" fontAlgn="auto" latinLnBrk="0" hangingPunct="1">
              <a:lnSpc>
                <a:spcPct val="100000"/>
              </a:lnSpc>
              <a:spcBef>
                <a:spcPts val="0"/>
              </a:spcBef>
              <a:spcAft>
                <a:spcPts val="0"/>
              </a:spcAft>
              <a:buClrTx/>
              <a:buSzTx/>
              <a:buFontTx/>
              <a:buNone/>
              <a:tabLst/>
              <a:defRPr/>
            </a:pPr>
            <a:r>
              <a:rPr kumimoji="0" lang="en-GB" sz="3000" b="1"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rPr>
              <a:t>They describe</a:t>
            </a:r>
          </a:p>
        </p:txBody>
      </p:sp>
      <p:sp>
        <p:nvSpPr>
          <p:cNvPr id="17" name="TextBox 16">
            <a:extLst>
              <a:ext uri="{FF2B5EF4-FFF2-40B4-BE49-F238E27FC236}">
                <a16:creationId xmlns:a16="http://schemas.microsoft.com/office/drawing/2014/main" id="{E67CB5BD-027F-05B2-8CA4-279B329DFC62}"/>
              </a:ext>
            </a:extLst>
          </p:cNvPr>
          <p:cNvSpPr txBox="1"/>
          <p:nvPr/>
        </p:nvSpPr>
        <p:spPr>
          <a:xfrm>
            <a:off x="810978" y="2948892"/>
            <a:ext cx="3594213" cy="553998"/>
          </a:xfrm>
          <a:prstGeom prst="rect">
            <a:avLst/>
          </a:prstGeom>
          <a:noFill/>
        </p:spPr>
        <p:txBody>
          <a:bodyPr wrap="square" rtlCol="0">
            <a:spAutoFit/>
          </a:bodyPr>
          <a:lstStyle/>
          <a:p>
            <a:pPr marL="0" marR="0" lvl="0" indent="0" defTabSz="1371600" eaLnBrk="1" fontAlgn="auto" latinLnBrk="0" hangingPunct="1">
              <a:lnSpc>
                <a:spcPct val="100000"/>
              </a:lnSpc>
              <a:spcBef>
                <a:spcPts val="0"/>
              </a:spcBef>
              <a:spcAft>
                <a:spcPts val="0"/>
              </a:spcAft>
              <a:buClrTx/>
              <a:buSzTx/>
              <a:buFontTx/>
              <a:buNone/>
              <a:tabLst/>
              <a:defRPr/>
            </a:pPr>
            <a:r>
              <a:rPr kumimoji="0" lang="en-GB" sz="3000" b="1"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rPr>
              <a:t>Role categories</a:t>
            </a:r>
          </a:p>
        </p:txBody>
      </p:sp>
      <p:sp>
        <p:nvSpPr>
          <p:cNvPr id="18" name="TextBox 17">
            <a:extLst>
              <a:ext uri="{FF2B5EF4-FFF2-40B4-BE49-F238E27FC236}">
                <a16:creationId xmlns:a16="http://schemas.microsoft.com/office/drawing/2014/main" id="{75516612-35F7-F8AE-5B62-B6F44B9601B0}"/>
              </a:ext>
            </a:extLst>
          </p:cNvPr>
          <p:cNvSpPr txBox="1"/>
          <p:nvPr/>
        </p:nvSpPr>
        <p:spPr>
          <a:xfrm>
            <a:off x="7556562" y="2944019"/>
            <a:ext cx="4457700" cy="553998"/>
          </a:xfrm>
          <a:prstGeom prst="rect">
            <a:avLst/>
          </a:prstGeom>
          <a:noFill/>
        </p:spPr>
        <p:txBody>
          <a:bodyPr wrap="square" rtlCol="0">
            <a:spAutoFit/>
          </a:bodyPr>
          <a:lstStyle/>
          <a:p>
            <a:pPr marL="0" marR="0" lvl="0" indent="0" defTabSz="1371600" eaLnBrk="1" fontAlgn="auto" latinLnBrk="0" hangingPunct="1">
              <a:lnSpc>
                <a:spcPct val="100000"/>
              </a:lnSpc>
              <a:spcBef>
                <a:spcPts val="0"/>
              </a:spcBef>
              <a:spcAft>
                <a:spcPts val="0"/>
              </a:spcAft>
              <a:buClrTx/>
              <a:buSzTx/>
              <a:buFontTx/>
              <a:buNone/>
              <a:tabLst/>
              <a:defRPr/>
            </a:pPr>
            <a:r>
              <a:rPr kumimoji="0" lang="en-GB" sz="3000" b="1"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rPr>
              <a:t>Supporting resources</a:t>
            </a:r>
          </a:p>
        </p:txBody>
      </p:sp>
      <p:sp>
        <p:nvSpPr>
          <p:cNvPr id="19" name="TextBox 18">
            <a:extLst>
              <a:ext uri="{FF2B5EF4-FFF2-40B4-BE49-F238E27FC236}">
                <a16:creationId xmlns:a16="http://schemas.microsoft.com/office/drawing/2014/main" id="{0881B2DC-562B-916A-BF1E-45926194A1D7}"/>
              </a:ext>
            </a:extLst>
          </p:cNvPr>
          <p:cNvSpPr txBox="1"/>
          <p:nvPr/>
        </p:nvSpPr>
        <p:spPr>
          <a:xfrm>
            <a:off x="4716130" y="3859961"/>
            <a:ext cx="2672813" cy="5216813"/>
          </a:xfrm>
          <a:prstGeom prst="rect">
            <a:avLst/>
          </a:prstGeom>
          <a:noFill/>
          <a:ln w="38100">
            <a:solidFill>
              <a:srgbClr val="008C95"/>
            </a:solidFill>
          </a:ln>
        </p:spPr>
        <p:txBody>
          <a:bodyPr wrap="square" rtlCol="0">
            <a:spAutoFit/>
          </a:bodyPr>
          <a:lstStyle/>
          <a:p>
            <a:pPr marL="514350" marR="0" lvl="0" indent="-514350" defTabSz="137160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GB" sz="2400" kern="0">
              <a:solidFill>
                <a:sysClr val="windowText" lastClr="000000"/>
              </a:solidFill>
              <a:latin typeface="Arial" panose="020B0604020202020204" pitchFamily="34" charset="0"/>
              <a:cs typeface="Arial" panose="020B0604020202020204" pitchFamily="34" charset="0"/>
            </a:endParaRPr>
          </a:p>
          <a:p>
            <a:pPr marR="0" lvl="0" defTabSz="1371600" eaLnBrk="1" fontAlgn="auto" latinLnBrk="0" hangingPunct="1">
              <a:lnSpc>
                <a:spcPct val="100000"/>
              </a:lnSpc>
              <a:spcBef>
                <a:spcPts val="0"/>
              </a:spcBef>
              <a:spcAft>
                <a:spcPts val="0"/>
              </a:spcAft>
              <a:buClrTx/>
              <a:buSzTx/>
              <a:tabLst/>
              <a:defRPr/>
            </a:pPr>
            <a:r>
              <a:rPr kumimoji="0" lang="en-GB" sz="24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rPr>
              <a:t>Universal values</a:t>
            </a:r>
          </a:p>
          <a:p>
            <a:pPr marL="0" marR="0" lvl="0" indent="0" defTabSz="13716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a:p>
            <a:pPr marR="0" lvl="0" defTabSz="1371600" eaLnBrk="1" fontAlgn="auto" latinLnBrk="0" hangingPunct="1">
              <a:lnSpc>
                <a:spcPct val="100000"/>
              </a:lnSpc>
              <a:spcBef>
                <a:spcPts val="0"/>
              </a:spcBef>
              <a:spcAft>
                <a:spcPts val="0"/>
              </a:spcAft>
              <a:buClrTx/>
              <a:buSzTx/>
              <a:tabLst/>
              <a:defRPr/>
            </a:pPr>
            <a:r>
              <a:rPr kumimoji="0" lang="en-GB" sz="24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rPr>
              <a:t>Behaviours</a:t>
            </a:r>
          </a:p>
          <a:p>
            <a:pPr marL="0" marR="0" lvl="0" indent="0" defTabSz="13716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a:p>
            <a:pPr marR="0" lvl="0" defTabSz="1371600" eaLnBrk="1" fontAlgn="auto" latinLnBrk="0" hangingPunct="1">
              <a:lnSpc>
                <a:spcPct val="100000"/>
              </a:lnSpc>
              <a:spcBef>
                <a:spcPts val="0"/>
              </a:spcBef>
              <a:spcAft>
                <a:spcPts val="0"/>
              </a:spcAft>
              <a:buClrTx/>
              <a:buSzTx/>
              <a:tabLst/>
              <a:defRPr/>
            </a:pPr>
            <a:r>
              <a:rPr kumimoji="0" lang="en-GB" sz="24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rPr>
              <a:t>Knowledge and skills</a:t>
            </a:r>
          </a:p>
          <a:p>
            <a:pPr marL="0" marR="0" lvl="0" indent="0" defTabSz="13716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a:p>
            <a:pPr marR="0" lvl="0" defTabSz="1371600" eaLnBrk="1" fontAlgn="auto" latinLnBrk="0" hangingPunct="1">
              <a:lnSpc>
                <a:spcPct val="100000"/>
              </a:lnSpc>
              <a:spcBef>
                <a:spcPts val="0"/>
              </a:spcBef>
              <a:spcAft>
                <a:spcPts val="0"/>
              </a:spcAft>
              <a:buClrTx/>
              <a:buSzTx/>
              <a:tabLst/>
              <a:defRPr/>
            </a:pPr>
            <a:r>
              <a:rPr kumimoji="0" lang="en-GB" sz="24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rPr>
              <a:t>Learning and development</a:t>
            </a:r>
          </a:p>
          <a:p>
            <a:pPr marL="0" marR="0" lvl="0" indent="0" defTabSz="1371600" eaLnBrk="1" fontAlgn="auto" latinLnBrk="0" hangingPunct="1">
              <a:lnSpc>
                <a:spcPct val="100000"/>
              </a:lnSpc>
              <a:spcBef>
                <a:spcPts val="0"/>
              </a:spcBef>
              <a:spcAft>
                <a:spcPts val="0"/>
              </a:spcAft>
              <a:buClrTx/>
              <a:buSzTx/>
              <a:buFontTx/>
              <a:buNone/>
              <a:tabLst/>
              <a:defRPr/>
            </a:pPr>
            <a:endParaRPr kumimoji="0" lang="en-GB" sz="3000" b="0" i="0" u="none" strike="noStrike" kern="0" cap="none" spc="0" normalizeH="0" baseline="0" noProof="0">
              <a:ln>
                <a:noFill/>
              </a:ln>
              <a:solidFill>
                <a:sysClr val="windowText" lastClr="000000"/>
              </a:solidFill>
              <a:effectLst/>
              <a:uLnTx/>
              <a:uFillTx/>
            </a:endParaRPr>
          </a:p>
          <a:p>
            <a:pPr marL="0" marR="0" lvl="0" indent="0" defTabSz="1371600" eaLnBrk="1" fontAlgn="auto" latinLnBrk="0" hangingPunct="1">
              <a:lnSpc>
                <a:spcPct val="100000"/>
              </a:lnSpc>
              <a:spcBef>
                <a:spcPts val="0"/>
              </a:spcBef>
              <a:spcAft>
                <a:spcPts val="0"/>
              </a:spcAft>
              <a:buClrTx/>
              <a:buSzTx/>
              <a:buFontTx/>
              <a:buNone/>
              <a:tabLst/>
              <a:defRPr/>
            </a:pPr>
            <a:endParaRPr kumimoji="0" lang="en-GB" sz="3000" b="0" i="0" u="none" strike="noStrike" kern="0" cap="none" spc="0" normalizeH="0" baseline="0" noProof="0">
              <a:ln>
                <a:noFill/>
              </a:ln>
              <a:solidFill>
                <a:sysClr val="windowText" lastClr="000000"/>
              </a:solidFill>
              <a:effectLst/>
              <a:uLnTx/>
              <a:uFillTx/>
            </a:endParaRPr>
          </a:p>
          <a:p>
            <a:pPr marL="0" marR="0" lvl="0" indent="0" defTabSz="1371600" eaLnBrk="1" fontAlgn="auto" latinLnBrk="0" hangingPunct="1">
              <a:lnSpc>
                <a:spcPct val="100000"/>
              </a:lnSpc>
              <a:spcBef>
                <a:spcPts val="0"/>
              </a:spcBef>
              <a:spcAft>
                <a:spcPts val="0"/>
              </a:spcAft>
              <a:buClrTx/>
              <a:buSzTx/>
              <a:buFontTx/>
              <a:buNone/>
              <a:tabLst/>
              <a:defRPr/>
            </a:pPr>
            <a:endParaRPr kumimoji="0" lang="en-GB" sz="3000" b="0" i="0" u="none" strike="noStrike" kern="0" cap="none" spc="0" normalizeH="0" baseline="0" noProof="0">
              <a:ln>
                <a:noFill/>
              </a:ln>
              <a:solidFill>
                <a:sysClr val="windowText" lastClr="000000"/>
              </a:solidFill>
              <a:effectLst/>
              <a:uLnTx/>
              <a:uFillTx/>
            </a:endParaRPr>
          </a:p>
        </p:txBody>
      </p:sp>
      <p:sp>
        <p:nvSpPr>
          <p:cNvPr id="4" name="Rectangle 3">
            <a:extLst>
              <a:ext uri="{FF2B5EF4-FFF2-40B4-BE49-F238E27FC236}">
                <a16:creationId xmlns:a16="http://schemas.microsoft.com/office/drawing/2014/main" id="{C5D3081F-4F43-E7AB-0D79-F9C1349C5452}"/>
              </a:ext>
            </a:extLst>
          </p:cNvPr>
          <p:cNvSpPr/>
          <p:nvPr/>
        </p:nvSpPr>
        <p:spPr>
          <a:xfrm>
            <a:off x="857473" y="3854340"/>
            <a:ext cx="3594212" cy="5211192"/>
          </a:xfrm>
          <a:prstGeom prst="rect">
            <a:avLst/>
          </a:prstGeom>
          <a:noFill/>
          <a:ln w="38100">
            <a:solidFill>
              <a:srgbClr val="008C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1371600" eaLnBrk="1" fontAlgn="auto" latinLnBrk="0" hangingPunct="1">
              <a:lnSpc>
                <a:spcPct val="150000"/>
              </a:lnSpc>
              <a:spcBef>
                <a:spcPts val="0"/>
              </a:spcBef>
              <a:spcAft>
                <a:spcPts val="0"/>
              </a:spcAft>
              <a:buClrTx/>
              <a:buSzTx/>
              <a:buFontTx/>
              <a:buNone/>
              <a:tabLst/>
              <a:defRPr/>
            </a:pPr>
            <a:r>
              <a:rPr kumimoji="0" lang="en-GB"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New to Care </a:t>
            </a:r>
          </a:p>
          <a:p>
            <a:pPr marL="0" marR="0" lvl="0" indent="0" defTabSz="1371600" eaLnBrk="1" fontAlgn="auto" latinLnBrk="0" hangingPunct="1">
              <a:lnSpc>
                <a:spcPct val="150000"/>
              </a:lnSpc>
              <a:spcBef>
                <a:spcPts val="0"/>
              </a:spcBef>
              <a:spcAft>
                <a:spcPts val="0"/>
              </a:spcAft>
              <a:buClrTx/>
              <a:buSzTx/>
              <a:buFontTx/>
              <a:buNone/>
              <a:tabLst/>
              <a:defRPr/>
            </a:pPr>
            <a:r>
              <a:rPr kumimoji="0" lang="en-GB"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Care or Support Worker</a:t>
            </a:r>
          </a:p>
          <a:p>
            <a:pPr marL="0" marR="0" lvl="0" indent="0" defTabSz="1371600" eaLnBrk="1" fontAlgn="auto" latinLnBrk="0" hangingPunct="1">
              <a:lnSpc>
                <a:spcPct val="150000"/>
              </a:lnSpc>
              <a:spcBef>
                <a:spcPts val="0"/>
              </a:spcBef>
              <a:spcAft>
                <a:spcPts val="0"/>
              </a:spcAft>
              <a:buClrTx/>
              <a:buSzTx/>
              <a:buFontTx/>
              <a:buNone/>
              <a:tabLst/>
              <a:defRPr/>
            </a:pPr>
            <a:r>
              <a:rPr kumimoji="0" lang="en-GB"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Enhanced Care </a:t>
            </a:r>
            <a:r>
              <a:rPr lang="en-GB" sz="2400" kern="0">
                <a:solidFill>
                  <a:prstClr val="black"/>
                </a:solidFill>
                <a:latin typeface="Arial" panose="020B0604020202020204" pitchFamily="34" charset="0"/>
                <a:cs typeface="Arial" panose="020B0604020202020204" pitchFamily="34" charset="0"/>
              </a:rPr>
              <a:t>W</a:t>
            </a:r>
            <a:r>
              <a:rPr kumimoji="0" lang="en-GB"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orker </a:t>
            </a:r>
          </a:p>
          <a:p>
            <a:pPr marL="0" marR="0" lvl="0" indent="0" defTabSz="1371600" eaLnBrk="1" fontAlgn="auto" latinLnBrk="0" hangingPunct="1">
              <a:lnSpc>
                <a:spcPct val="150000"/>
              </a:lnSpc>
              <a:spcBef>
                <a:spcPts val="0"/>
              </a:spcBef>
              <a:spcAft>
                <a:spcPts val="0"/>
              </a:spcAft>
              <a:buClrTx/>
              <a:buSzTx/>
              <a:buFontTx/>
              <a:buNone/>
              <a:tabLst/>
              <a:defRPr/>
            </a:pPr>
            <a:r>
              <a:rPr kumimoji="0" lang="en-GB"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Personal Assistant </a:t>
            </a:r>
          </a:p>
          <a:p>
            <a:pPr marL="0" marR="0" lvl="0" indent="0" defTabSz="1371600" eaLnBrk="1" fontAlgn="auto" latinLnBrk="0" hangingPunct="1">
              <a:lnSpc>
                <a:spcPct val="150000"/>
              </a:lnSpc>
              <a:spcBef>
                <a:spcPts val="0"/>
              </a:spcBef>
              <a:spcAft>
                <a:spcPts val="0"/>
              </a:spcAft>
              <a:buClrTx/>
              <a:buSzTx/>
              <a:buFontTx/>
              <a:buNone/>
              <a:tabLst/>
              <a:defRPr/>
            </a:pPr>
            <a:r>
              <a:rPr kumimoji="0" lang="en-GB"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Supervisor or Leader </a:t>
            </a:r>
          </a:p>
          <a:p>
            <a:pPr marL="0" marR="0" lvl="0" indent="0" defTabSz="1371600" eaLnBrk="1" fontAlgn="auto" latinLnBrk="0" hangingPunct="1">
              <a:lnSpc>
                <a:spcPct val="150000"/>
              </a:lnSpc>
              <a:spcBef>
                <a:spcPts val="0"/>
              </a:spcBef>
              <a:spcAft>
                <a:spcPts val="0"/>
              </a:spcAft>
              <a:buClrTx/>
              <a:buSzTx/>
              <a:buFontTx/>
              <a:buNone/>
              <a:tabLst/>
              <a:defRPr/>
            </a:pPr>
            <a:r>
              <a:rPr kumimoji="0" lang="en-GB"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Practice Leader</a:t>
            </a:r>
          </a:p>
          <a:p>
            <a:pPr marL="0" marR="0" lvl="0" indent="0" defTabSz="1371600" eaLnBrk="1" fontAlgn="auto" latinLnBrk="0" hangingPunct="1">
              <a:lnSpc>
                <a:spcPct val="150000"/>
              </a:lnSpc>
              <a:spcBef>
                <a:spcPts val="0"/>
              </a:spcBef>
              <a:spcAft>
                <a:spcPts val="0"/>
              </a:spcAft>
              <a:buClrTx/>
              <a:buSzTx/>
              <a:buFontTx/>
              <a:buNone/>
              <a:tabLst/>
              <a:defRPr/>
            </a:pPr>
            <a:r>
              <a:rPr kumimoji="0" lang="en-GB"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Deputy Manager </a:t>
            </a:r>
          </a:p>
          <a:p>
            <a:pPr marL="0" marR="0" lvl="0" indent="0" defTabSz="1371600" eaLnBrk="1" fontAlgn="auto" latinLnBrk="0" hangingPunct="1">
              <a:lnSpc>
                <a:spcPct val="150000"/>
              </a:lnSpc>
              <a:spcBef>
                <a:spcPts val="0"/>
              </a:spcBef>
              <a:spcAft>
                <a:spcPts val="0"/>
              </a:spcAft>
              <a:buClrTx/>
              <a:buSzTx/>
              <a:buFontTx/>
              <a:buNone/>
              <a:tabLst/>
              <a:defRPr/>
            </a:pPr>
            <a:r>
              <a:rPr kumimoji="0" lang="en-GB"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Registered Manager </a:t>
            </a:r>
          </a:p>
          <a:p>
            <a:pPr marL="0" marR="0" lvl="0" indent="0" algn="ctr" defTabSz="1371600" eaLnBrk="1" fontAlgn="auto" latinLnBrk="0" hangingPunct="1">
              <a:lnSpc>
                <a:spcPct val="100000"/>
              </a:lnSpc>
              <a:spcBef>
                <a:spcPts val="0"/>
              </a:spcBef>
              <a:spcAft>
                <a:spcPts val="0"/>
              </a:spcAft>
              <a:buClrTx/>
              <a:buSzTx/>
              <a:buFontTx/>
              <a:buNone/>
              <a:tabLst/>
              <a:defRPr/>
            </a:pPr>
            <a:endParaRPr kumimoji="0" lang="en-GB" sz="2100" b="0" i="0" u="none" strike="noStrike" kern="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2C6AC66E-B6C6-DCFC-57C5-8090FF4F9C0E}"/>
              </a:ext>
            </a:extLst>
          </p:cNvPr>
          <p:cNvSpPr txBox="1"/>
          <p:nvPr/>
        </p:nvSpPr>
        <p:spPr>
          <a:xfrm>
            <a:off x="12798884" y="2713187"/>
            <a:ext cx="4689017" cy="1015663"/>
          </a:xfrm>
          <a:prstGeom prst="rect">
            <a:avLst/>
          </a:prstGeom>
          <a:noFill/>
        </p:spPr>
        <p:txBody>
          <a:bodyPr wrap="square" rtlCol="0">
            <a:spAutoFit/>
          </a:bodyPr>
          <a:lstStyle/>
          <a:p>
            <a:pPr marL="0" marR="0" lvl="0" indent="0" defTabSz="1371600" eaLnBrk="1" fontAlgn="auto" latinLnBrk="0" hangingPunct="1">
              <a:lnSpc>
                <a:spcPct val="100000"/>
              </a:lnSpc>
              <a:spcBef>
                <a:spcPts val="0"/>
              </a:spcBef>
              <a:spcAft>
                <a:spcPts val="0"/>
              </a:spcAft>
              <a:buClrTx/>
              <a:buSzTx/>
              <a:buFontTx/>
              <a:buNone/>
              <a:tabLst/>
              <a:defRPr/>
            </a:pPr>
            <a:r>
              <a:rPr kumimoji="0" lang="en-GB" sz="3000" b="1"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rPr>
              <a:t>Role categories in development for 25/26</a:t>
            </a:r>
          </a:p>
        </p:txBody>
      </p:sp>
      <p:pic>
        <p:nvPicPr>
          <p:cNvPr id="8" name="Picture 7">
            <a:extLst>
              <a:ext uri="{FF2B5EF4-FFF2-40B4-BE49-F238E27FC236}">
                <a16:creationId xmlns:a16="http://schemas.microsoft.com/office/drawing/2014/main" id="{1FA77AD1-909E-0B79-26A4-6E42FDE4B712}"/>
              </a:ext>
            </a:extLst>
          </p:cNvPr>
          <p:cNvPicPr>
            <a:picLocks noChangeAspect="1"/>
          </p:cNvPicPr>
          <p:nvPr/>
        </p:nvPicPr>
        <p:blipFill>
          <a:blip r:embed="rId4"/>
          <a:stretch>
            <a:fillRect/>
          </a:stretch>
        </p:blipFill>
        <p:spPr>
          <a:xfrm>
            <a:off x="14287053" y="532970"/>
            <a:ext cx="3676482" cy="1615322"/>
          </a:xfrm>
          <a:prstGeom prst="rect">
            <a:avLst/>
          </a:prstGeom>
        </p:spPr>
      </p:pic>
      <p:pic>
        <p:nvPicPr>
          <p:cNvPr id="9" name="Picture 8">
            <a:extLst>
              <a:ext uri="{FF2B5EF4-FFF2-40B4-BE49-F238E27FC236}">
                <a16:creationId xmlns:a16="http://schemas.microsoft.com/office/drawing/2014/main" id="{CF7F73D6-193D-3CE1-6FCA-9C0635FA1DC2}"/>
              </a:ext>
            </a:extLst>
          </p:cNvPr>
          <p:cNvPicPr>
            <a:picLocks noChangeAspect="1"/>
          </p:cNvPicPr>
          <p:nvPr/>
        </p:nvPicPr>
        <p:blipFill>
          <a:blip r:embed="rId5"/>
          <a:stretch>
            <a:fillRect/>
          </a:stretch>
        </p:blipFill>
        <p:spPr>
          <a:xfrm>
            <a:off x="14435229" y="497459"/>
            <a:ext cx="3408876" cy="1424874"/>
          </a:xfrm>
          <a:prstGeom prst="rect">
            <a:avLst/>
          </a:prstGeom>
        </p:spPr>
      </p:pic>
    </p:spTree>
    <p:extLst>
      <p:ext uri="{BB962C8B-B14F-4D97-AF65-F5344CB8AC3E}">
        <p14:creationId xmlns:p14="http://schemas.microsoft.com/office/powerpoint/2010/main" val="185981787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B18C3-A093-54C7-54EE-DAC7549943AE}"/>
              </a:ext>
            </a:extLst>
          </p:cNvPr>
          <p:cNvSpPr>
            <a:spLocks noGrp="1"/>
          </p:cNvSpPr>
          <p:nvPr>
            <p:ph type="title"/>
          </p:nvPr>
        </p:nvSpPr>
        <p:spPr>
          <a:xfrm>
            <a:off x="421660" y="818214"/>
            <a:ext cx="14238515" cy="1245912"/>
          </a:xfrm>
        </p:spPr>
        <p:txBody>
          <a:bodyP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US" sz="4800">
                <a:latin typeface="Calibri" panose="020F0502020204030204" pitchFamily="34" charset="0"/>
                <a:ea typeface="Calibri" panose="020F0502020204030204" pitchFamily="34" charset="0"/>
                <a:cs typeface="Calibri" panose="020F0502020204030204" pitchFamily="34" charset="0"/>
              </a:rPr>
              <a:t>Contingency Planning</a:t>
            </a:r>
          </a:p>
        </p:txBody>
      </p:sp>
      <p:sp>
        <p:nvSpPr>
          <p:cNvPr id="5" name="Content Placeholder 4">
            <a:extLst>
              <a:ext uri="{FF2B5EF4-FFF2-40B4-BE49-F238E27FC236}">
                <a16:creationId xmlns:a16="http://schemas.microsoft.com/office/drawing/2014/main" id="{FA276C14-65D1-B1B8-3EE6-CE3815F2A1E2}"/>
              </a:ext>
            </a:extLst>
          </p:cNvPr>
          <p:cNvSpPr>
            <a:spLocks noGrp="1"/>
          </p:cNvSpPr>
          <p:nvPr>
            <p:ph idx="1"/>
          </p:nvPr>
        </p:nvSpPr>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a:hlinkClick r:id="rId2"/>
              </a:rPr>
              <a:t>Winter - Suffolk and North East Essex Vaccination Service</a:t>
            </a:r>
            <a:endParaRPr lang="en-GB"/>
          </a:p>
          <a:p>
            <a:endParaRPr lang="en-GB"/>
          </a:p>
          <a:p>
            <a:endParaRPr lang="en-GB"/>
          </a:p>
          <a:p>
            <a:endParaRPr lang="en-GB"/>
          </a:p>
          <a:p>
            <a:endParaRPr lang="en-GB"/>
          </a:p>
          <a:p>
            <a:r>
              <a:rPr lang="en-GB">
                <a:hlinkClick r:id="rId3"/>
              </a:rPr>
              <a:t>Warm and Well - Norfolk &amp; Waveney Integrated Care System (ICS</a:t>
            </a:r>
            <a:endParaRPr lang="en-GB"/>
          </a:p>
          <a:p>
            <a:endParaRPr lang="en-GB"/>
          </a:p>
          <a:p>
            <a:endParaRPr lang="en-GB"/>
          </a:p>
        </p:txBody>
      </p:sp>
      <p:pic>
        <p:nvPicPr>
          <p:cNvPr id="7" name="Picture 6">
            <a:extLst>
              <a:ext uri="{FF2B5EF4-FFF2-40B4-BE49-F238E27FC236}">
                <a16:creationId xmlns:a16="http://schemas.microsoft.com/office/drawing/2014/main" id="{88D7C785-CC43-BACB-0D32-10D4223B48CF}"/>
              </a:ext>
            </a:extLst>
          </p:cNvPr>
          <p:cNvPicPr>
            <a:picLocks noChangeAspect="1"/>
          </p:cNvPicPr>
          <p:nvPr/>
        </p:nvPicPr>
        <p:blipFill>
          <a:blip r:embed="rId4"/>
          <a:stretch>
            <a:fillRect/>
          </a:stretch>
        </p:blipFill>
        <p:spPr>
          <a:xfrm>
            <a:off x="875492" y="3192371"/>
            <a:ext cx="15277287" cy="1771898"/>
          </a:xfrm>
          <a:prstGeom prst="rect">
            <a:avLst/>
          </a:prstGeom>
        </p:spPr>
      </p:pic>
      <p:pic>
        <p:nvPicPr>
          <p:cNvPr id="11" name="Picture 10">
            <a:extLst>
              <a:ext uri="{FF2B5EF4-FFF2-40B4-BE49-F238E27FC236}">
                <a16:creationId xmlns:a16="http://schemas.microsoft.com/office/drawing/2014/main" id="{78E4AD1C-4BFE-BEC8-F9F8-CBE9720F9CF7}"/>
              </a:ext>
            </a:extLst>
          </p:cNvPr>
          <p:cNvPicPr>
            <a:picLocks noChangeAspect="1"/>
          </p:cNvPicPr>
          <p:nvPr/>
        </p:nvPicPr>
        <p:blipFill>
          <a:blip r:embed="rId5"/>
          <a:stretch>
            <a:fillRect/>
          </a:stretch>
        </p:blipFill>
        <p:spPr>
          <a:xfrm>
            <a:off x="875492" y="5947172"/>
            <a:ext cx="15277287" cy="3059672"/>
          </a:xfrm>
          <a:prstGeom prst="rect">
            <a:avLst/>
          </a:prstGeom>
        </p:spPr>
      </p:pic>
    </p:spTree>
    <p:extLst>
      <p:ext uri="{BB962C8B-B14F-4D97-AF65-F5344CB8AC3E}">
        <p14:creationId xmlns:p14="http://schemas.microsoft.com/office/powerpoint/2010/main" val="266539738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B18C3-A093-54C7-54EE-DAC7549943AE}"/>
              </a:ext>
            </a:extLst>
          </p:cNvPr>
          <p:cNvSpPr>
            <a:spLocks noGrp="1"/>
          </p:cNvSpPr>
          <p:nvPr>
            <p:ph type="title"/>
          </p:nvPr>
        </p:nvSpPr>
        <p:spPr>
          <a:xfrm>
            <a:off x="421660" y="818214"/>
            <a:ext cx="14238515" cy="1245912"/>
          </a:xfrm>
        </p:spPr>
        <p:txBody>
          <a:bodyP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US" sz="4800">
                <a:latin typeface="Calibri" panose="020F0502020204030204" pitchFamily="34" charset="0"/>
                <a:ea typeface="Calibri" panose="020F0502020204030204" pitchFamily="34" charset="0"/>
                <a:cs typeface="Calibri" panose="020F0502020204030204" pitchFamily="34" charset="0"/>
              </a:rPr>
              <a:t>Weather Plans</a:t>
            </a:r>
          </a:p>
        </p:txBody>
      </p:sp>
      <p:pic>
        <p:nvPicPr>
          <p:cNvPr id="9" name="Picture 8">
            <a:extLst>
              <a:ext uri="{FF2B5EF4-FFF2-40B4-BE49-F238E27FC236}">
                <a16:creationId xmlns:a16="http://schemas.microsoft.com/office/drawing/2014/main" id="{60B08B3E-B7F0-5839-389E-F5E506591459}"/>
              </a:ext>
            </a:extLst>
          </p:cNvPr>
          <p:cNvPicPr>
            <a:picLocks noChangeAspect="1"/>
          </p:cNvPicPr>
          <p:nvPr/>
        </p:nvPicPr>
        <p:blipFill>
          <a:blip r:embed="rId2"/>
          <a:stretch>
            <a:fillRect/>
          </a:stretch>
        </p:blipFill>
        <p:spPr>
          <a:xfrm rot="1372343">
            <a:off x="9495729" y="5207430"/>
            <a:ext cx="7995234" cy="2414925"/>
          </a:xfrm>
          <a:prstGeom prst="rect">
            <a:avLst/>
          </a:prstGeom>
        </p:spPr>
      </p:pic>
      <p:pic>
        <p:nvPicPr>
          <p:cNvPr id="11" name="Content Placeholder 10">
            <a:extLst>
              <a:ext uri="{FF2B5EF4-FFF2-40B4-BE49-F238E27FC236}">
                <a16:creationId xmlns:a16="http://schemas.microsoft.com/office/drawing/2014/main" id="{4294469D-D0FB-46B9-FFDA-A3F8F124DC74}"/>
              </a:ext>
            </a:extLst>
          </p:cNvPr>
          <p:cNvPicPr>
            <a:picLocks noGrp="1" noChangeAspect="1"/>
          </p:cNvPicPr>
          <p:nvPr>
            <p:ph idx="1"/>
          </p:nvPr>
        </p:nvPicPr>
        <p:blipFill>
          <a:blip r:embed="rId3"/>
          <a:stretch>
            <a:fillRect/>
          </a:stretch>
        </p:blipFill>
        <p:spPr>
          <a:xfrm>
            <a:off x="2992373" y="2064126"/>
            <a:ext cx="12303255" cy="2329188"/>
          </a:xfrm>
          <a:prstGeom prst="rect">
            <a:avLst/>
          </a:prstGeom>
        </p:spPr>
      </p:pic>
      <p:pic>
        <p:nvPicPr>
          <p:cNvPr id="13" name="Picture 12">
            <a:extLst>
              <a:ext uri="{FF2B5EF4-FFF2-40B4-BE49-F238E27FC236}">
                <a16:creationId xmlns:a16="http://schemas.microsoft.com/office/drawing/2014/main" id="{04D0B976-96A9-1A00-659E-70ED972BDA0B}"/>
              </a:ext>
            </a:extLst>
          </p:cNvPr>
          <p:cNvPicPr>
            <a:picLocks noChangeAspect="1"/>
          </p:cNvPicPr>
          <p:nvPr/>
        </p:nvPicPr>
        <p:blipFill>
          <a:blip r:embed="rId4"/>
          <a:stretch>
            <a:fillRect/>
          </a:stretch>
        </p:blipFill>
        <p:spPr>
          <a:xfrm rot="20290599">
            <a:off x="569067" y="4837500"/>
            <a:ext cx="2772162" cy="1983768"/>
          </a:xfrm>
          <a:prstGeom prst="rect">
            <a:avLst/>
          </a:prstGeom>
        </p:spPr>
      </p:pic>
      <p:pic>
        <p:nvPicPr>
          <p:cNvPr id="15" name="Picture 14">
            <a:extLst>
              <a:ext uri="{FF2B5EF4-FFF2-40B4-BE49-F238E27FC236}">
                <a16:creationId xmlns:a16="http://schemas.microsoft.com/office/drawing/2014/main" id="{E9CB92BE-6063-91FE-55CE-A13DC4241A38}"/>
              </a:ext>
            </a:extLst>
          </p:cNvPr>
          <p:cNvPicPr>
            <a:picLocks noChangeAspect="1"/>
          </p:cNvPicPr>
          <p:nvPr/>
        </p:nvPicPr>
        <p:blipFill>
          <a:blip r:embed="rId5"/>
          <a:stretch>
            <a:fillRect/>
          </a:stretch>
        </p:blipFill>
        <p:spPr>
          <a:xfrm>
            <a:off x="1692614" y="7012838"/>
            <a:ext cx="9747114" cy="2068374"/>
          </a:xfrm>
          <a:prstGeom prst="rect">
            <a:avLst/>
          </a:prstGeom>
        </p:spPr>
      </p:pic>
    </p:spTree>
    <p:extLst>
      <p:ext uri="{BB962C8B-B14F-4D97-AF65-F5344CB8AC3E}">
        <p14:creationId xmlns:p14="http://schemas.microsoft.com/office/powerpoint/2010/main" val="3998645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B18C3-A093-54C7-54EE-DAC7549943AE}"/>
              </a:ext>
            </a:extLst>
          </p:cNvPr>
          <p:cNvSpPr>
            <a:spLocks noGrp="1"/>
          </p:cNvSpPr>
          <p:nvPr>
            <p:ph type="title"/>
          </p:nvPr>
        </p:nvSpPr>
        <p:spPr>
          <a:xfrm>
            <a:off x="421660" y="818214"/>
            <a:ext cx="14238515" cy="1245912"/>
          </a:xfrm>
        </p:spPr>
        <p:txBody>
          <a:bodyP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US" sz="4800">
                <a:latin typeface="Calibri" panose="020F0502020204030204" pitchFamily="34" charset="0"/>
                <a:ea typeface="Calibri" panose="020F0502020204030204" pitchFamily="34" charset="0"/>
                <a:cs typeface="Calibri" panose="020F0502020204030204" pitchFamily="34" charset="0"/>
              </a:rPr>
              <a:t>Advance Care Planning </a:t>
            </a:r>
          </a:p>
        </p:txBody>
      </p:sp>
      <p:graphicFrame>
        <p:nvGraphicFramePr>
          <p:cNvPr id="6" name="Content Placeholder 7">
            <a:extLst>
              <a:ext uri="{FF2B5EF4-FFF2-40B4-BE49-F238E27FC236}">
                <a16:creationId xmlns:a16="http://schemas.microsoft.com/office/drawing/2014/main" id="{2962BAB5-C26B-E64E-B587-776CC2C2880A}"/>
              </a:ext>
            </a:extLst>
          </p:cNvPr>
          <p:cNvGraphicFramePr>
            <a:graphicFrameLocks noGrp="1" noChangeAspect="1"/>
          </p:cNvGraphicFramePr>
          <p:nvPr>
            <p:ph idx="1"/>
          </p:nvPr>
        </p:nvGraphicFramePr>
        <p:xfrm>
          <a:off x="11457938" y="2261681"/>
          <a:ext cx="4782215" cy="6595203"/>
        </p:xfrm>
        <a:graphic>
          <a:graphicData uri="http://schemas.openxmlformats.org/presentationml/2006/ole">
            <mc:AlternateContent xmlns:mc="http://schemas.openxmlformats.org/markup-compatibility/2006">
              <mc:Choice xmlns:v="urn:schemas-microsoft-com:vml" Requires="v">
                <p:oleObj name="Acrobat Document" r:id="rId2" imgW="6067000" imgH="8419969" progId="Acrobat.Document.DC">
                  <p:embed/>
                </p:oleObj>
              </mc:Choice>
              <mc:Fallback>
                <p:oleObj name="Acrobat Document" r:id="rId2" imgW="6067000" imgH="8419969" progId="Acrobat.Document.DC">
                  <p:embed/>
                  <p:pic>
                    <p:nvPicPr>
                      <p:cNvPr id="6" name="Content Placeholder 7">
                        <a:extLst>
                          <a:ext uri="{FF2B5EF4-FFF2-40B4-BE49-F238E27FC236}">
                            <a16:creationId xmlns:a16="http://schemas.microsoft.com/office/drawing/2014/main" id="{2962BAB5-C26B-E64E-B587-776CC2C2880A}"/>
                          </a:ext>
                        </a:extLst>
                      </p:cNvPr>
                      <p:cNvPicPr/>
                      <p:nvPr/>
                    </p:nvPicPr>
                    <p:blipFill>
                      <a:blip r:embed="rId3"/>
                      <a:stretch>
                        <a:fillRect/>
                      </a:stretch>
                    </p:blipFill>
                    <p:spPr>
                      <a:xfrm>
                        <a:off x="11457938" y="2261681"/>
                        <a:ext cx="4782215" cy="6595203"/>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8AF334D2-9071-18FA-F412-3B15B85C397F}"/>
              </a:ext>
            </a:extLst>
          </p:cNvPr>
          <p:cNvSpPr txBox="1"/>
          <p:nvPr/>
        </p:nvSpPr>
        <p:spPr>
          <a:xfrm>
            <a:off x="780096" y="2261681"/>
            <a:ext cx="10232829" cy="1962076"/>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sz="4050" err="1">
                <a:solidFill>
                  <a:srgbClr val="954F72"/>
                </a:solidFill>
                <a:hlinkClick r:id="rId4">
                  <a:extLst>
                    <a:ext uri="{A12FA001-AC4F-418D-AE19-62706E023703}">
                      <ahyp:hlinkClr xmlns:ahyp="http://schemas.microsoft.com/office/drawing/2018/hyperlinkcolor" val="tx"/>
                    </a:ext>
                  </a:extLst>
                </a:hlinkClick>
              </a:rPr>
              <a:t>ReSPECT</a:t>
            </a:r>
            <a:r>
              <a:rPr lang="en-GB" sz="4050">
                <a:solidFill>
                  <a:srgbClr val="954F72"/>
                </a:solidFill>
                <a:hlinkClick r:id="rId4">
                  <a:extLst>
                    <a:ext uri="{A12FA001-AC4F-418D-AE19-62706E023703}">
                      <ahyp:hlinkClr xmlns:ahyp="http://schemas.microsoft.com/office/drawing/2018/hyperlinkcolor" val="tx"/>
                    </a:ext>
                  </a:extLst>
                </a:hlinkClick>
              </a:rPr>
              <a:t> | Resuscitation Council UK</a:t>
            </a:r>
            <a:endParaRPr lang="en-GB" sz="4050">
              <a:solidFill>
                <a:srgbClr val="954F72"/>
              </a:solidFill>
            </a:endParaRPr>
          </a:p>
          <a:p>
            <a:endParaRPr lang="en-GB" sz="4050">
              <a:solidFill>
                <a:srgbClr val="954F72"/>
              </a:solidFill>
            </a:endParaRPr>
          </a:p>
          <a:p>
            <a:r>
              <a:rPr lang="en-GB" sz="4050">
                <a:solidFill>
                  <a:srgbClr val="954F72"/>
                </a:solidFill>
              </a:rPr>
              <a:t>Treatment Escalation Plans</a:t>
            </a:r>
          </a:p>
        </p:txBody>
      </p:sp>
      <p:graphicFrame>
        <p:nvGraphicFramePr>
          <p:cNvPr id="9" name="Object 8">
            <a:extLst>
              <a:ext uri="{FF2B5EF4-FFF2-40B4-BE49-F238E27FC236}">
                <a16:creationId xmlns:a16="http://schemas.microsoft.com/office/drawing/2014/main" id="{E24FD753-07BA-86C1-47E5-A6F6ACAD63C4}"/>
              </a:ext>
            </a:extLst>
          </p:cNvPr>
          <p:cNvGraphicFramePr>
            <a:graphicFrameLocks noChangeAspect="1"/>
          </p:cNvGraphicFramePr>
          <p:nvPr/>
        </p:nvGraphicFramePr>
        <p:xfrm>
          <a:off x="869901" y="4841855"/>
          <a:ext cx="1371600" cy="1157288"/>
        </p:xfrm>
        <a:graphic>
          <a:graphicData uri="http://schemas.openxmlformats.org/presentationml/2006/ole">
            <mc:AlternateContent xmlns:mc="http://schemas.openxmlformats.org/markup-compatibility/2006">
              <mc:Choice xmlns:v="urn:schemas-microsoft-com:vml" Requires="v">
                <p:oleObj name="Document" showAsIcon="1" r:id="rId5" imgW="914400" imgH="771525" progId="Word.Document.12">
                  <p:embed/>
                </p:oleObj>
              </mc:Choice>
              <mc:Fallback>
                <p:oleObj name="Document" showAsIcon="1" r:id="rId5" imgW="914400" imgH="771525" progId="Word.Document.12">
                  <p:embed/>
                  <p:pic>
                    <p:nvPicPr>
                      <p:cNvPr id="9" name="Object 8">
                        <a:extLst>
                          <a:ext uri="{FF2B5EF4-FFF2-40B4-BE49-F238E27FC236}">
                            <a16:creationId xmlns:a16="http://schemas.microsoft.com/office/drawing/2014/main" id="{E24FD753-07BA-86C1-47E5-A6F6ACAD63C4}"/>
                          </a:ext>
                        </a:extLst>
                      </p:cNvPr>
                      <p:cNvPicPr/>
                      <p:nvPr/>
                    </p:nvPicPr>
                    <p:blipFill>
                      <a:blip r:embed="rId6"/>
                      <a:stretch>
                        <a:fillRect/>
                      </a:stretch>
                    </p:blipFill>
                    <p:spPr>
                      <a:xfrm>
                        <a:off x="869901" y="4841855"/>
                        <a:ext cx="1371600" cy="1157288"/>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929A8C62-804C-7147-EA1E-8A73737C4DFD}"/>
              </a:ext>
            </a:extLst>
          </p:cNvPr>
          <p:cNvGraphicFramePr>
            <a:graphicFrameLocks noChangeAspect="1"/>
          </p:cNvGraphicFramePr>
          <p:nvPr/>
        </p:nvGraphicFramePr>
        <p:xfrm>
          <a:off x="1096619" y="7699597"/>
          <a:ext cx="1371600" cy="1157288"/>
        </p:xfrm>
        <a:graphic>
          <a:graphicData uri="http://schemas.openxmlformats.org/presentationml/2006/ole">
            <mc:AlternateContent xmlns:mc="http://schemas.openxmlformats.org/markup-compatibility/2006">
              <mc:Choice xmlns:v="urn:schemas-microsoft-com:vml" Requires="v">
                <p:oleObj name="Document" showAsIcon="1" r:id="rId7" imgW="914400" imgH="771525" progId="Word.Document.12">
                  <p:embed/>
                </p:oleObj>
              </mc:Choice>
              <mc:Fallback>
                <p:oleObj name="Document" showAsIcon="1" r:id="rId7" imgW="914400" imgH="771525" progId="Word.Document.12">
                  <p:embed/>
                  <p:pic>
                    <p:nvPicPr>
                      <p:cNvPr id="10" name="Object 9">
                        <a:extLst>
                          <a:ext uri="{FF2B5EF4-FFF2-40B4-BE49-F238E27FC236}">
                            <a16:creationId xmlns:a16="http://schemas.microsoft.com/office/drawing/2014/main" id="{929A8C62-804C-7147-EA1E-8A73737C4DFD}"/>
                          </a:ext>
                        </a:extLst>
                      </p:cNvPr>
                      <p:cNvPicPr/>
                      <p:nvPr/>
                    </p:nvPicPr>
                    <p:blipFill>
                      <a:blip r:embed="rId8"/>
                      <a:stretch>
                        <a:fillRect/>
                      </a:stretch>
                    </p:blipFill>
                    <p:spPr>
                      <a:xfrm>
                        <a:off x="1096619" y="7699597"/>
                        <a:ext cx="1371600" cy="1157288"/>
                      </a:xfrm>
                      <a:prstGeom prst="rect">
                        <a:avLst/>
                      </a:prstGeom>
                    </p:spPr>
                  </p:pic>
                </p:oleObj>
              </mc:Fallback>
            </mc:AlternateContent>
          </a:graphicData>
        </a:graphic>
      </p:graphicFrame>
      <p:sp>
        <p:nvSpPr>
          <p:cNvPr id="13" name="TextBox 12">
            <a:extLst>
              <a:ext uri="{FF2B5EF4-FFF2-40B4-BE49-F238E27FC236}">
                <a16:creationId xmlns:a16="http://schemas.microsoft.com/office/drawing/2014/main" id="{C8F17D61-ABEA-E887-838C-059FBF5F45E4}"/>
              </a:ext>
            </a:extLst>
          </p:cNvPr>
          <p:cNvSpPr txBox="1"/>
          <p:nvPr/>
        </p:nvSpPr>
        <p:spPr>
          <a:xfrm>
            <a:off x="869901" y="4256730"/>
            <a:ext cx="10143024" cy="507831"/>
          </a:xfrm>
          <a:prstGeom prst="rect">
            <a:avLst/>
          </a:prstGeom>
          <a:noFill/>
        </p:spPr>
        <p:txBody>
          <a:bodyPr wrap="square">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defTabSz="1371600" rtl="0" eaLnBrk="1" fontAlgn="auto" latinLnBrk="0" hangingPunct="1">
              <a:lnSpc>
                <a:spcPct val="100000"/>
              </a:lnSpc>
              <a:spcBef>
                <a:spcPts val="0"/>
              </a:spcBef>
              <a:spcAft>
                <a:spcPts val="0"/>
              </a:spcAft>
              <a:buClrTx/>
              <a:buSzTx/>
              <a:buFontTx/>
              <a:buNone/>
              <a:tabLst/>
              <a:defRPr/>
            </a:pPr>
            <a:r>
              <a:rPr kumimoji="0" lang="en-GB" sz="2700" b="1" i="0" u="none" strike="noStrike" kern="1200" cap="none" spc="0" normalizeH="0" baseline="0" noProof="0">
                <a:ln>
                  <a:noFill/>
                </a:ln>
                <a:solidFill>
                  <a:srgbClr val="053F84"/>
                </a:solidFill>
                <a:effectLst/>
                <a:uLnTx/>
                <a:uFillTx/>
                <a:latin typeface="Calibri" panose="020F0502020204030204"/>
                <a:ea typeface="+mn-ea"/>
                <a:cs typeface="+mn-cs"/>
              </a:rPr>
              <a:t>Importance of </a:t>
            </a:r>
            <a:r>
              <a:rPr kumimoji="0" lang="en-GB" sz="2700" b="1" i="0" u="none" strike="noStrike" kern="1200" cap="none" spc="0" normalizeH="0" baseline="0" noProof="0" err="1">
                <a:ln>
                  <a:noFill/>
                </a:ln>
                <a:solidFill>
                  <a:srgbClr val="053F84"/>
                </a:solidFill>
                <a:effectLst/>
                <a:uLnTx/>
                <a:uFillTx/>
                <a:latin typeface="Calibri" panose="020F0502020204030204"/>
                <a:ea typeface="+mn-ea"/>
                <a:cs typeface="+mn-cs"/>
              </a:rPr>
              <a:t>ReSPECT</a:t>
            </a:r>
            <a:r>
              <a:rPr kumimoji="0" lang="en-GB" sz="2700" b="1" i="0" u="none" strike="noStrike" kern="1200" cap="none" spc="0" normalizeH="0" baseline="0" noProof="0">
                <a:ln>
                  <a:noFill/>
                </a:ln>
                <a:solidFill>
                  <a:srgbClr val="053F84"/>
                </a:solidFill>
                <a:effectLst/>
                <a:uLnTx/>
                <a:uFillTx/>
                <a:latin typeface="Calibri" panose="020F0502020204030204"/>
                <a:ea typeface="+mn-ea"/>
                <a:cs typeface="+mn-cs"/>
              </a:rPr>
              <a:t> process Care </a:t>
            </a:r>
            <a:r>
              <a:rPr lang="en-GB" sz="2700" b="1">
                <a:solidFill>
                  <a:srgbClr val="053F84"/>
                </a:solidFill>
                <a:latin typeface="Calibri" panose="020F0502020204030204"/>
              </a:rPr>
              <a:t>H</a:t>
            </a:r>
            <a:r>
              <a:rPr kumimoji="0" lang="en-GB" sz="2700" b="1" i="0" u="none" strike="noStrike" kern="1200" cap="none" spc="0" normalizeH="0" baseline="0" noProof="0" err="1">
                <a:ln>
                  <a:noFill/>
                </a:ln>
                <a:solidFill>
                  <a:srgbClr val="053F84"/>
                </a:solidFill>
                <a:effectLst/>
                <a:uLnTx/>
                <a:uFillTx/>
                <a:latin typeface="Calibri" panose="020F0502020204030204"/>
                <a:ea typeface="+mn-ea"/>
                <a:cs typeface="+mn-cs"/>
              </a:rPr>
              <a:t>ome</a:t>
            </a:r>
            <a:r>
              <a:rPr kumimoji="0" lang="en-GB" sz="2700" b="1" i="0" u="none" strike="noStrike" kern="1200" cap="none" spc="0" normalizeH="0" baseline="0" noProof="0">
                <a:ln>
                  <a:noFill/>
                </a:ln>
                <a:solidFill>
                  <a:srgbClr val="053F84"/>
                </a:solidFill>
                <a:effectLst/>
                <a:uLnTx/>
                <a:uFillTx/>
                <a:latin typeface="Calibri" panose="020F0502020204030204"/>
                <a:ea typeface="+mn-ea"/>
                <a:cs typeface="+mn-cs"/>
              </a:rPr>
              <a:t> Perspective </a:t>
            </a:r>
          </a:p>
        </p:txBody>
      </p:sp>
      <p:sp>
        <p:nvSpPr>
          <p:cNvPr id="15" name="TextBox 14">
            <a:extLst>
              <a:ext uri="{FF2B5EF4-FFF2-40B4-BE49-F238E27FC236}">
                <a16:creationId xmlns:a16="http://schemas.microsoft.com/office/drawing/2014/main" id="{D528C299-F57B-AAF4-764E-DDC693C23F4D}"/>
              </a:ext>
            </a:extLst>
          </p:cNvPr>
          <p:cNvSpPr txBox="1"/>
          <p:nvPr/>
        </p:nvSpPr>
        <p:spPr>
          <a:xfrm>
            <a:off x="780096" y="6572370"/>
            <a:ext cx="9878436" cy="507831"/>
          </a:xfrm>
          <a:prstGeom prst="rect">
            <a:avLst/>
          </a:prstGeom>
          <a:noFill/>
        </p:spPr>
        <p:txBody>
          <a:bodyPr wrap="square">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defTabSz="1371600" rtl="0" eaLnBrk="1" fontAlgn="auto" latinLnBrk="0" hangingPunct="1">
              <a:lnSpc>
                <a:spcPct val="100000"/>
              </a:lnSpc>
              <a:spcBef>
                <a:spcPts val="0"/>
              </a:spcBef>
              <a:spcAft>
                <a:spcPts val="0"/>
              </a:spcAft>
              <a:buClrTx/>
              <a:buSzTx/>
              <a:buFontTx/>
              <a:buNone/>
              <a:tabLst/>
              <a:defRPr/>
            </a:pPr>
            <a:r>
              <a:rPr kumimoji="0" lang="en-GB" sz="2700" b="1" i="0" u="none" strike="noStrike" kern="1200" cap="none" spc="0" normalizeH="0" baseline="0" noProof="0">
                <a:ln>
                  <a:noFill/>
                </a:ln>
                <a:solidFill>
                  <a:srgbClr val="053F84"/>
                </a:solidFill>
                <a:effectLst/>
                <a:uLnTx/>
                <a:uFillTx/>
                <a:latin typeface="Calibri" panose="020F0502020204030204"/>
                <a:ea typeface="+mn-ea"/>
                <a:cs typeface="+mn-cs"/>
              </a:rPr>
              <a:t>Importance of </a:t>
            </a:r>
            <a:r>
              <a:rPr kumimoji="0" lang="en-GB" sz="2700" b="1" i="0" u="none" strike="noStrike" kern="1200" cap="none" spc="0" normalizeH="0" baseline="0" noProof="0" err="1">
                <a:ln>
                  <a:noFill/>
                </a:ln>
                <a:solidFill>
                  <a:srgbClr val="053F84"/>
                </a:solidFill>
                <a:effectLst/>
                <a:uLnTx/>
                <a:uFillTx/>
                <a:latin typeface="Calibri" panose="020F0502020204030204"/>
                <a:ea typeface="+mn-ea"/>
                <a:cs typeface="+mn-cs"/>
              </a:rPr>
              <a:t>ReSPECT</a:t>
            </a:r>
            <a:r>
              <a:rPr kumimoji="0" lang="en-GB" sz="2700" b="1" i="0" u="none" strike="noStrike" kern="1200" cap="none" spc="0" normalizeH="0" baseline="0" noProof="0">
                <a:ln>
                  <a:noFill/>
                </a:ln>
                <a:solidFill>
                  <a:srgbClr val="053F84"/>
                </a:solidFill>
                <a:effectLst/>
                <a:uLnTx/>
                <a:uFillTx/>
                <a:latin typeface="Calibri" panose="020F0502020204030204"/>
                <a:ea typeface="+mn-ea"/>
                <a:cs typeface="+mn-cs"/>
              </a:rPr>
              <a:t> process Family Perspective </a:t>
            </a:r>
          </a:p>
        </p:txBody>
      </p:sp>
    </p:spTree>
    <p:extLst>
      <p:ext uri="{BB962C8B-B14F-4D97-AF65-F5344CB8AC3E}">
        <p14:creationId xmlns:p14="http://schemas.microsoft.com/office/powerpoint/2010/main" val="276629609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B28AE7-B5B9-6C44-6D9D-91FF3724B7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167980-9183-8218-C956-8C85B75D879C}"/>
              </a:ext>
            </a:extLst>
          </p:cNvPr>
          <p:cNvSpPr>
            <a:spLocks noGrp="1"/>
          </p:cNvSpPr>
          <p:nvPr>
            <p:ph type="ctrTitle"/>
          </p:nvPr>
        </p:nvSpPr>
        <p:spPr>
          <a:xfrm>
            <a:off x="2286000" y="1683544"/>
            <a:ext cx="15468600" cy="5593555"/>
          </a:xfrm>
        </p:spPr>
        <p:txBody>
          <a:bodyP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sz="9600"/>
              <a:t>Feel Good in the Forest – from anywhere</a:t>
            </a:r>
          </a:p>
        </p:txBody>
      </p:sp>
    </p:spTree>
    <p:extLst>
      <p:ext uri="{BB962C8B-B14F-4D97-AF65-F5344CB8AC3E}">
        <p14:creationId xmlns:p14="http://schemas.microsoft.com/office/powerpoint/2010/main" val="30555746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4DEB2F9-74FB-9EFF-D1F2-D5822DAA1647}"/>
              </a:ext>
            </a:extLst>
          </p:cNvPr>
          <p:cNvPicPr>
            <a:picLocks noGrp="1" noChangeAspect="1"/>
          </p:cNvPicPr>
          <p:nvPr>
            <p:ph idx="1"/>
          </p:nvPr>
        </p:nvPicPr>
        <p:blipFill>
          <a:blip r:embed="rId2"/>
          <a:stretch>
            <a:fillRect/>
          </a:stretch>
        </p:blipFill>
        <p:spPr>
          <a:xfrm>
            <a:off x="685800" y="577764"/>
            <a:ext cx="5461010" cy="5448101"/>
          </a:xfrm>
        </p:spPr>
      </p:pic>
      <p:sp>
        <p:nvSpPr>
          <p:cNvPr id="3" name="Title 2">
            <a:extLst>
              <a:ext uri="{FF2B5EF4-FFF2-40B4-BE49-F238E27FC236}">
                <a16:creationId xmlns:a16="http://schemas.microsoft.com/office/drawing/2014/main" id="{445B20F6-5DB9-122C-30EB-FF0E84AB7748}"/>
              </a:ext>
            </a:extLst>
          </p:cNvPr>
          <p:cNvSpPr>
            <a:spLocks noGrp="1"/>
          </p:cNvSpPr>
          <p:nvPr>
            <p:ph type="title"/>
          </p:nvPr>
        </p:nvSpPr>
        <p:spPr>
          <a:xfrm>
            <a:off x="12877800" y="848404"/>
            <a:ext cx="4953000" cy="1780496"/>
          </a:xfrm>
        </p:spPr>
        <p:txBody>
          <a:bodyP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sz="5400"/>
              <a:t>The idea…</a:t>
            </a:r>
          </a:p>
        </p:txBody>
      </p:sp>
      <p:sp>
        <p:nvSpPr>
          <p:cNvPr id="4" name="Footer Placeholder 3">
            <a:extLst>
              <a:ext uri="{FF2B5EF4-FFF2-40B4-BE49-F238E27FC236}">
                <a16:creationId xmlns:a16="http://schemas.microsoft.com/office/drawing/2014/main" id="{65CC81C6-796B-B062-C9C2-9ECD811A74F5}"/>
              </a:ext>
            </a:extLst>
          </p:cNvPr>
          <p:cNvSpPr>
            <a:spLocks noGrp="1"/>
          </p:cNvSpPr>
          <p:nvPr>
            <p:ph type="ftr" sz="quarter" idx="3"/>
          </p:nvPr>
        </p:nvSpPr>
        <p:spPr>
          <a:xfrm>
            <a:off x="685800" y="8724900"/>
            <a:ext cx="8458200" cy="457200"/>
          </a:xfrm>
        </p:spPr>
        <p:txBody>
          <a:bodyPr/>
          <a:lstStyle>
            <a:defPPr>
              <a:defRPr lang="en-US"/>
            </a:defPPr>
            <a:lvl1pPr marL="0" algn="l" defTabSz="2057400" rtl="0" eaLnBrk="1" latinLnBrk="0" hangingPunct="1">
              <a:defRPr sz="4050" kern="1200">
                <a:solidFill>
                  <a:schemeClr val="tx1"/>
                </a:solidFill>
                <a:latin typeface="+mn-lt"/>
                <a:ea typeface="+mn-ea"/>
                <a:cs typeface="+mn-cs"/>
              </a:defRPr>
            </a:lvl1pPr>
            <a:lvl2pPr marL="1028700" algn="l" defTabSz="2057400" rtl="0" eaLnBrk="1" latinLnBrk="0" hangingPunct="1">
              <a:defRPr sz="4050" kern="1200">
                <a:solidFill>
                  <a:schemeClr val="tx1"/>
                </a:solidFill>
                <a:latin typeface="+mn-lt"/>
                <a:ea typeface="+mn-ea"/>
                <a:cs typeface="+mn-cs"/>
              </a:defRPr>
            </a:lvl2pPr>
            <a:lvl3pPr marL="2057400" algn="l" defTabSz="2057400" rtl="0" eaLnBrk="1" latinLnBrk="0" hangingPunct="1">
              <a:defRPr sz="4050" kern="1200">
                <a:solidFill>
                  <a:schemeClr val="tx1"/>
                </a:solidFill>
                <a:latin typeface="+mn-lt"/>
                <a:ea typeface="+mn-ea"/>
                <a:cs typeface="+mn-cs"/>
              </a:defRPr>
            </a:lvl3pPr>
            <a:lvl4pPr marL="3086100" algn="l" defTabSz="2057400" rtl="0" eaLnBrk="1" latinLnBrk="0" hangingPunct="1">
              <a:defRPr sz="4050" kern="1200">
                <a:solidFill>
                  <a:schemeClr val="tx1"/>
                </a:solidFill>
                <a:latin typeface="+mn-lt"/>
                <a:ea typeface="+mn-ea"/>
                <a:cs typeface="+mn-cs"/>
              </a:defRPr>
            </a:lvl4pPr>
            <a:lvl5pPr marL="4114800" algn="l" defTabSz="2057400" rtl="0" eaLnBrk="1" latinLnBrk="0" hangingPunct="1">
              <a:defRPr sz="4050" kern="1200">
                <a:solidFill>
                  <a:schemeClr val="tx1"/>
                </a:solidFill>
                <a:latin typeface="+mn-lt"/>
                <a:ea typeface="+mn-ea"/>
                <a:cs typeface="+mn-cs"/>
              </a:defRPr>
            </a:lvl5pPr>
            <a:lvl6pPr marL="5143500" algn="l" defTabSz="2057400" rtl="0" eaLnBrk="1" latinLnBrk="0" hangingPunct="1">
              <a:defRPr sz="4050" kern="1200">
                <a:solidFill>
                  <a:schemeClr val="tx1"/>
                </a:solidFill>
                <a:latin typeface="+mn-lt"/>
                <a:ea typeface="+mn-ea"/>
                <a:cs typeface="+mn-cs"/>
              </a:defRPr>
            </a:lvl6pPr>
            <a:lvl7pPr marL="6172200" algn="l" defTabSz="2057400" rtl="0" eaLnBrk="1" latinLnBrk="0" hangingPunct="1">
              <a:defRPr sz="4050" kern="1200">
                <a:solidFill>
                  <a:schemeClr val="tx1"/>
                </a:solidFill>
                <a:latin typeface="+mn-lt"/>
                <a:ea typeface="+mn-ea"/>
                <a:cs typeface="+mn-cs"/>
              </a:defRPr>
            </a:lvl7pPr>
            <a:lvl8pPr marL="7200900" algn="l" defTabSz="2057400" rtl="0" eaLnBrk="1" latinLnBrk="0" hangingPunct="1">
              <a:defRPr sz="4050" kern="1200">
                <a:solidFill>
                  <a:schemeClr val="tx1"/>
                </a:solidFill>
                <a:latin typeface="+mn-lt"/>
                <a:ea typeface="+mn-ea"/>
                <a:cs typeface="+mn-cs"/>
              </a:defRPr>
            </a:lvl8pPr>
            <a:lvl9pPr marL="8229600" algn="l" defTabSz="2057400" rtl="0" eaLnBrk="1" latinLnBrk="0" hangingPunct="1">
              <a:defRPr sz="4050" kern="1200">
                <a:solidFill>
                  <a:schemeClr val="tx1"/>
                </a:solidFill>
                <a:latin typeface="+mn-lt"/>
                <a:ea typeface="+mn-ea"/>
                <a:cs typeface="+mn-cs"/>
              </a:defRPr>
            </a:lvl9pPr>
          </a:lstStyle>
          <a:p>
            <a:r>
              <a:rPr lang="en-GB">
                <a:hlinkClick r:id="rId3"/>
              </a:rPr>
              <a:t>Lessons from healing in nature – a patient’s view - NHS Forest</a:t>
            </a:r>
            <a:endParaRPr lang="en-US"/>
          </a:p>
        </p:txBody>
      </p:sp>
      <p:pic>
        <p:nvPicPr>
          <p:cNvPr id="8" name="Picture 7">
            <a:extLst>
              <a:ext uri="{FF2B5EF4-FFF2-40B4-BE49-F238E27FC236}">
                <a16:creationId xmlns:a16="http://schemas.microsoft.com/office/drawing/2014/main" id="{1E0BE5C6-EC13-48BB-EDD6-9E2F9ABBD12D}"/>
              </a:ext>
            </a:extLst>
          </p:cNvPr>
          <p:cNvPicPr>
            <a:picLocks noChangeAspect="1"/>
          </p:cNvPicPr>
          <p:nvPr/>
        </p:nvPicPr>
        <p:blipFill>
          <a:blip r:embed="rId4"/>
          <a:stretch>
            <a:fillRect/>
          </a:stretch>
        </p:blipFill>
        <p:spPr>
          <a:xfrm>
            <a:off x="11277601" y="3835078"/>
            <a:ext cx="6324600" cy="6266398"/>
          </a:xfrm>
          <a:prstGeom prst="rect">
            <a:avLst/>
          </a:prstGeom>
        </p:spPr>
      </p:pic>
      <p:pic>
        <p:nvPicPr>
          <p:cNvPr id="10" name="Picture 9">
            <a:extLst>
              <a:ext uri="{FF2B5EF4-FFF2-40B4-BE49-F238E27FC236}">
                <a16:creationId xmlns:a16="http://schemas.microsoft.com/office/drawing/2014/main" id="{DEFBCF1B-8A3C-5261-2B0D-67CA2CB152E2}"/>
              </a:ext>
            </a:extLst>
          </p:cNvPr>
          <p:cNvPicPr>
            <a:picLocks noChangeAspect="1"/>
          </p:cNvPicPr>
          <p:nvPr/>
        </p:nvPicPr>
        <p:blipFill>
          <a:blip r:embed="rId5"/>
          <a:stretch>
            <a:fillRect/>
          </a:stretch>
        </p:blipFill>
        <p:spPr>
          <a:xfrm>
            <a:off x="7723355" y="437617"/>
            <a:ext cx="4240045" cy="5757249"/>
          </a:xfrm>
          <a:prstGeom prst="rect">
            <a:avLst/>
          </a:prstGeom>
        </p:spPr>
      </p:pic>
      <p:pic>
        <p:nvPicPr>
          <p:cNvPr id="12" name="Picture 11">
            <a:extLst>
              <a:ext uri="{FF2B5EF4-FFF2-40B4-BE49-F238E27FC236}">
                <a16:creationId xmlns:a16="http://schemas.microsoft.com/office/drawing/2014/main" id="{A97499E9-5596-FD51-89E6-B5D199271938}"/>
              </a:ext>
            </a:extLst>
          </p:cNvPr>
          <p:cNvPicPr>
            <a:picLocks noChangeAspect="1"/>
          </p:cNvPicPr>
          <p:nvPr/>
        </p:nvPicPr>
        <p:blipFill>
          <a:blip r:embed="rId6"/>
          <a:stretch>
            <a:fillRect/>
          </a:stretch>
        </p:blipFill>
        <p:spPr>
          <a:xfrm>
            <a:off x="704850" y="6135386"/>
            <a:ext cx="5461010" cy="1778394"/>
          </a:xfrm>
          <a:prstGeom prst="rect">
            <a:avLst/>
          </a:prstGeom>
        </p:spPr>
      </p:pic>
    </p:spTree>
    <p:extLst>
      <p:ext uri="{BB962C8B-B14F-4D97-AF65-F5344CB8AC3E}">
        <p14:creationId xmlns:p14="http://schemas.microsoft.com/office/powerpoint/2010/main" val="375444230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25AB29-3C06-C38C-6047-FFAA10F53B77}"/>
              </a:ext>
            </a:extLst>
          </p:cNvPr>
          <p:cNvSpPr>
            <a:spLocks noGrp="1"/>
          </p:cNvSpPr>
          <p:nvPr>
            <p:ph type="title"/>
          </p:nvPr>
        </p:nvSpPr>
        <p:spPr>
          <a:xfrm>
            <a:off x="7281020" y="471836"/>
            <a:ext cx="8354036" cy="801783"/>
          </a:xfrm>
        </p:spPr>
        <p:txBody>
          <a:bodyPr>
            <a:normAutofit fontScale="90000"/>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sz="5400">
                <a:latin typeface="Trebuchet MS" panose="020B0603020202020204" pitchFamily="34" charset="0"/>
              </a:rPr>
              <a:t>Bringing the forests to you</a:t>
            </a:r>
            <a:endParaRPr lang="en-US" sz="5400">
              <a:latin typeface="Trebuchet MS" panose="020B0603020202020204" pitchFamily="34" charset="0"/>
            </a:endParaRPr>
          </a:p>
        </p:txBody>
      </p:sp>
      <p:sp>
        <p:nvSpPr>
          <p:cNvPr id="5" name="TextBox 4">
            <a:extLst>
              <a:ext uri="{FF2B5EF4-FFF2-40B4-BE49-F238E27FC236}">
                <a16:creationId xmlns:a16="http://schemas.microsoft.com/office/drawing/2014/main" id="{017FE831-5528-03BC-971E-B49318CF3F6C}"/>
              </a:ext>
            </a:extLst>
          </p:cNvPr>
          <p:cNvSpPr txBox="1"/>
          <p:nvPr/>
        </p:nvSpPr>
        <p:spPr>
          <a:xfrm>
            <a:off x="4368878" y="9368707"/>
            <a:ext cx="10479689" cy="646331"/>
          </a:xfrm>
          <a:prstGeom prst="rect">
            <a:avLst/>
          </a:prstGeom>
          <a:noFill/>
        </p:spPr>
        <p:txBody>
          <a:bodyPr wrap="square">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sz="3600">
                <a:latin typeface="Aptos" panose="020B0004020202020204" pitchFamily="34" charset="0"/>
                <a:hlinkClick r:id="rId3"/>
              </a:rPr>
              <a:t>Virtual forests hub| Wellbeing| Forestry England</a:t>
            </a:r>
            <a:endParaRPr lang="en-GB" sz="3600">
              <a:latin typeface="Aptos" panose="020B0004020202020204" pitchFamily="34" charset="0"/>
            </a:endParaRPr>
          </a:p>
        </p:txBody>
      </p:sp>
      <p:pic>
        <p:nvPicPr>
          <p:cNvPr id="7" name="Picture 6">
            <a:extLst>
              <a:ext uri="{FF2B5EF4-FFF2-40B4-BE49-F238E27FC236}">
                <a16:creationId xmlns:a16="http://schemas.microsoft.com/office/drawing/2014/main" id="{A71550AA-A58D-734A-88A1-C86391050622}"/>
              </a:ext>
            </a:extLst>
          </p:cNvPr>
          <p:cNvPicPr>
            <a:picLocks noChangeAspect="1"/>
          </p:cNvPicPr>
          <p:nvPr/>
        </p:nvPicPr>
        <p:blipFill>
          <a:blip r:embed="rId4"/>
          <a:stretch>
            <a:fillRect/>
          </a:stretch>
        </p:blipFill>
        <p:spPr>
          <a:xfrm>
            <a:off x="3273391" y="2524126"/>
            <a:ext cx="7284071" cy="1567316"/>
          </a:xfrm>
          <a:prstGeom prst="rect">
            <a:avLst/>
          </a:prstGeom>
        </p:spPr>
      </p:pic>
      <p:pic>
        <p:nvPicPr>
          <p:cNvPr id="15" name="Picture 14">
            <a:extLst>
              <a:ext uri="{FF2B5EF4-FFF2-40B4-BE49-F238E27FC236}">
                <a16:creationId xmlns:a16="http://schemas.microsoft.com/office/drawing/2014/main" id="{86327B66-AAF6-7ED2-FF4A-361D66BBEB21}"/>
              </a:ext>
            </a:extLst>
          </p:cNvPr>
          <p:cNvPicPr>
            <a:picLocks noChangeAspect="1"/>
          </p:cNvPicPr>
          <p:nvPr/>
        </p:nvPicPr>
        <p:blipFill>
          <a:blip r:embed="rId5"/>
          <a:stretch>
            <a:fillRect/>
          </a:stretch>
        </p:blipFill>
        <p:spPr>
          <a:xfrm>
            <a:off x="2594054" y="5192342"/>
            <a:ext cx="13099893" cy="4176365"/>
          </a:xfrm>
          <a:prstGeom prst="rect">
            <a:avLst/>
          </a:prstGeom>
        </p:spPr>
      </p:pic>
      <p:pic>
        <p:nvPicPr>
          <p:cNvPr id="2" name="Content Placeholder 4">
            <a:extLst>
              <a:ext uri="{FF2B5EF4-FFF2-40B4-BE49-F238E27FC236}">
                <a16:creationId xmlns:a16="http://schemas.microsoft.com/office/drawing/2014/main" id="{A9721873-D255-DB75-C8AE-03296CBECC07}"/>
              </a:ext>
            </a:extLst>
          </p:cNvPr>
          <p:cNvPicPr>
            <a:picLocks noGrp="1" noChangeAspect="1"/>
          </p:cNvPicPr>
          <p:nvPr>
            <p:ph idx="1"/>
          </p:nvPr>
        </p:nvPicPr>
        <p:blipFill rotWithShape="1">
          <a:blip r:embed="rId6"/>
          <a:srcRect r="48199"/>
          <a:stretch/>
        </p:blipFill>
        <p:spPr>
          <a:xfrm>
            <a:off x="11601450" y="1423221"/>
            <a:ext cx="3801474" cy="3769119"/>
          </a:xfrm>
          <a:prstGeom prst="rect">
            <a:avLst/>
          </a:prstGeom>
        </p:spPr>
      </p:pic>
    </p:spTree>
    <p:extLst>
      <p:ext uri="{BB962C8B-B14F-4D97-AF65-F5344CB8AC3E}">
        <p14:creationId xmlns:p14="http://schemas.microsoft.com/office/powerpoint/2010/main" val="68990428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66C287-C4EB-2F1F-084A-7DA468260C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9015DB-F543-640E-1E8D-4797F4A60BF3}"/>
              </a:ext>
            </a:extLst>
          </p:cNvPr>
          <p:cNvSpPr>
            <a:spLocks noGrp="1"/>
          </p:cNvSpPr>
          <p:nvPr>
            <p:ph type="ctrTitle"/>
          </p:nvPr>
        </p:nvSpPr>
        <p:spPr>
          <a:xfrm>
            <a:off x="2680443" y="2247900"/>
            <a:ext cx="13716000" cy="2259098"/>
          </a:xfrm>
        </p:spPr>
        <p:txBody>
          <a:bodyPr>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sz="7200"/>
              <a:t>Resources for health professionals – one stop shop</a:t>
            </a:r>
          </a:p>
        </p:txBody>
      </p:sp>
      <p:sp>
        <p:nvSpPr>
          <p:cNvPr id="3" name="Subtitle 2">
            <a:extLst>
              <a:ext uri="{FF2B5EF4-FFF2-40B4-BE49-F238E27FC236}">
                <a16:creationId xmlns:a16="http://schemas.microsoft.com/office/drawing/2014/main" id="{8EC8D500-35BD-C318-2680-32DA639F5D0A}"/>
              </a:ext>
            </a:extLst>
          </p:cNvPr>
          <p:cNvSpPr>
            <a:spLocks noGrp="1"/>
          </p:cNvSpPr>
          <p:nvPr>
            <p:ph type="subTitle" idx="1"/>
          </p:nvPr>
        </p:nvSpPr>
        <p:spPr>
          <a:xfrm>
            <a:off x="2680443" y="4762500"/>
            <a:ext cx="13716000" cy="3990773"/>
          </a:xfrm>
        </p:spPr>
        <p:txBody>
          <a:bodyPr>
            <a:normAutofit fontScale="55000" lnSpcReduction="20000"/>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sz="7500" u="sng">
                <a:hlinkClick r:id="rId3"/>
              </a:rPr>
              <a:t>Nature moments - quick tips for healthcare settings.pdf</a:t>
            </a:r>
            <a:r>
              <a:rPr lang="en-GB" sz="7500"/>
              <a:t> one document with some useful links to get people started. </a:t>
            </a:r>
          </a:p>
          <a:p>
            <a:r>
              <a:rPr lang="en-GB" sz="7500"/>
              <a:t> </a:t>
            </a:r>
          </a:p>
          <a:p>
            <a:r>
              <a:rPr lang="en-GB" sz="7500"/>
              <a:t>more information or access to the virtual forests resources: </a:t>
            </a:r>
            <a:r>
              <a:rPr lang="en-GB" sz="7500" u="sng">
                <a:hlinkClick r:id="rId4"/>
              </a:rPr>
              <a:t>Virtual forests hub| Wellbeing| Forestry England</a:t>
            </a:r>
            <a:endParaRPr lang="en-GB" sz="7500"/>
          </a:p>
          <a:p>
            <a:r>
              <a:rPr lang="en-GB" sz="7500"/>
              <a:t> </a:t>
            </a:r>
          </a:p>
          <a:p>
            <a:endParaRPr lang="en-GB"/>
          </a:p>
        </p:txBody>
      </p:sp>
      <p:sp>
        <p:nvSpPr>
          <p:cNvPr id="4" name="Footer Placeholder 3">
            <a:extLst>
              <a:ext uri="{FF2B5EF4-FFF2-40B4-BE49-F238E27FC236}">
                <a16:creationId xmlns:a16="http://schemas.microsoft.com/office/drawing/2014/main" id="{9955B68B-5783-B220-5730-393BAC67AA88}"/>
              </a:ext>
            </a:extLst>
          </p:cNvPr>
          <p:cNvSpPr>
            <a:spLocks noGrp="1"/>
          </p:cNvSpPr>
          <p:nvPr>
            <p:ph type="ftr" sz="quarter" idx="3"/>
          </p:nvPr>
        </p:nvSpPr>
        <p:spPr>
          <a:xfrm>
            <a:off x="365868" y="9534526"/>
            <a:ext cx="4629150" cy="547688"/>
          </a:xfrm>
          <a:prstGeom prst="rect">
            <a:avLst/>
          </a:prstGeom>
        </p:spPr>
        <p:txBody>
          <a:bodyPr vert="horz" lIns="137160" tIns="68580" rIns="137160" bIns="68580" rtlCol="0" anchor="ctr"/>
          <a:lstStyle>
            <a:defPPr>
              <a:defRPr lang="en-US"/>
            </a:defPPr>
            <a:lvl1pPr marL="0" algn="l" defTabSz="2057400" rtl="0" eaLnBrk="1" latinLnBrk="0" hangingPunct="1">
              <a:defRPr sz="4050" kern="1200">
                <a:solidFill>
                  <a:schemeClr val="tx1"/>
                </a:solidFill>
                <a:latin typeface="+mn-lt"/>
                <a:ea typeface="+mn-ea"/>
                <a:cs typeface="+mn-cs"/>
              </a:defRPr>
            </a:lvl1pPr>
            <a:lvl2pPr marL="1028700" algn="l" defTabSz="2057400" rtl="0" eaLnBrk="1" latinLnBrk="0" hangingPunct="1">
              <a:defRPr sz="4050" kern="1200">
                <a:solidFill>
                  <a:schemeClr val="tx1"/>
                </a:solidFill>
                <a:latin typeface="+mn-lt"/>
                <a:ea typeface="+mn-ea"/>
                <a:cs typeface="+mn-cs"/>
              </a:defRPr>
            </a:lvl2pPr>
            <a:lvl3pPr marL="2057400" algn="l" defTabSz="2057400" rtl="0" eaLnBrk="1" latinLnBrk="0" hangingPunct="1">
              <a:defRPr sz="4050" kern="1200">
                <a:solidFill>
                  <a:schemeClr val="tx1"/>
                </a:solidFill>
                <a:latin typeface="+mn-lt"/>
                <a:ea typeface="+mn-ea"/>
                <a:cs typeface="+mn-cs"/>
              </a:defRPr>
            </a:lvl3pPr>
            <a:lvl4pPr marL="3086100" algn="l" defTabSz="2057400" rtl="0" eaLnBrk="1" latinLnBrk="0" hangingPunct="1">
              <a:defRPr sz="4050" kern="1200">
                <a:solidFill>
                  <a:schemeClr val="tx1"/>
                </a:solidFill>
                <a:latin typeface="+mn-lt"/>
                <a:ea typeface="+mn-ea"/>
                <a:cs typeface="+mn-cs"/>
              </a:defRPr>
            </a:lvl4pPr>
            <a:lvl5pPr marL="4114800" algn="l" defTabSz="2057400" rtl="0" eaLnBrk="1" latinLnBrk="0" hangingPunct="1">
              <a:defRPr sz="4050" kern="1200">
                <a:solidFill>
                  <a:schemeClr val="tx1"/>
                </a:solidFill>
                <a:latin typeface="+mn-lt"/>
                <a:ea typeface="+mn-ea"/>
                <a:cs typeface="+mn-cs"/>
              </a:defRPr>
            </a:lvl5pPr>
            <a:lvl6pPr marL="5143500" algn="l" defTabSz="2057400" rtl="0" eaLnBrk="1" latinLnBrk="0" hangingPunct="1">
              <a:defRPr sz="4050" kern="1200">
                <a:solidFill>
                  <a:schemeClr val="tx1"/>
                </a:solidFill>
                <a:latin typeface="+mn-lt"/>
                <a:ea typeface="+mn-ea"/>
                <a:cs typeface="+mn-cs"/>
              </a:defRPr>
            </a:lvl6pPr>
            <a:lvl7pPr marL="6172200" algn="l" defTabSz="2057400" rtl="0" eaLnBrk="1" latinLnBrk="0" hangingPunct="1">
              <a:defRPr sz="4050" kern="1200">
                <a:solidFill>
                  <a:schemeClr val="tx1"/>
                </a:solidFill>
                <a:latin typeface="+mn-lt"/>
                <a:ea typeface="+mn-ea"/>
                <a:cs typeface="+mn-cs"/>
              </a:defRPr>
            </a:lvl7pPr>
            <a:lvl8pPr marL="7200900" algn="l" defTabSz="2057400" rtl="0" eaLnBrk="1" latinLnBrk="0" hangingPunct="1">
              <a:defRPr sz="4050" kern="1200">
                <a:solidFill>
                  <a:schemeClr val="tx1"/>
                </a:solidFill>
                <a:latin typeface="+mn-lt"/>
                <a:ea typeface="+mn-ea"/>
                <a:cs typeface="+mn-cs"/>
              </a:defRPr>
            </a:lvl8pPr>
            <a:lvl9pPr marL="8229600" algn="l" defTabSz="2057400" rtl="0" eaLnBrk="1" latinLnBrk="0" hangingPunct="1">
              <a:defRPr sz="405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260032348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2276A8-6919-A25B-5596-84CE1606175F}"/>
              </a:ext>
            </a:extLst>
          </p:cNvPr>
          <p:cNvPicPr>
            <a:picLocks noChangeAspect="1"/>
          </p:cNvPicPr>
          <p:nvPr/>
        </p:nvPicPr>
        <p:blipFill>
          <a:blip r:embed="rId2"/>
          <a:stretch>
            <a:fillRect/>
          </a:stretch>
        </p:blipFill>
        <p:spPr>
          <a:xfrm>
            <a:off x="1" y="362249"/>
            <a:ext cx="11279222" cy="7175369"/>
          </a:xfrm>
          <a:prstGeom prst="rect">
            <a:avLst/>
          </a:prstGeom>
        </p:spPr>
      </p:pic>
      <p:sp>
        <p:nvSpPr>
          <p:cNvPr id="8" name="TextBox 7">
            <a:extLst>
              <a:ext uri="{FF2B5EF4-FFF2-40B4-BE49-F238E27FC236}">
                <a16:creationId xmlns:a16="http://schemas.microsoft.com/office/drawing/2014/main" id="{4AEA879D-7A58-B5D9-504D-7B840CDF3159}"/>
              </a:ext>
            </a:extLst>
          </p:cNvPr>
          <p:cNvSpPr txBox="1"/>
          <p:nvPr/>
        </p:nvSpPr>
        <p:spPr>
          <a:xfrm>
            <a:off x="11279223" y="1333500"/>
            <a:ext cx="7008777" cy="5078313"/>
          </a:xfrm>
          <a:prstGeom prst="rect">
            <a:avLst/>
          </a:prstGeom>
          <a:noFill/>
        </p:spPr>
        <p:txBody>
          <a:bodyPr wrap="square">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sz="3600" b="1" u="sng">
                <a:solidFill>
                  <a:schemeClr val="tx1"/>
                </a:solidFill>
                <a:latin typeface="Trebuchet MS" panose="020B0603020202020204" pitchFamily="34" charset="0"/>
                <a:hlinkClick r:id="rId3">
                  <a:extLst>
                    <a:ext uri="{A12FA001-AC4F-418D-AE19-62706E023703}">
                      <ahyp:hlinkClr xmlns:ahyp="http://schemas.microsoft.com/office/drawing/2018/hyperlinkcolor" val="tx"/>
                    </a:ext>
                  </a:extLst>
                </a:hlinkClick>
              </a:rPr>
              <a:t>To find out more:</a:t>
            </a:r>
            <a:r>
              <a:rPr lang="en-GB" sz="3600" b="1">
                <a:solidFill>
                  <a:srgbClr val="0563C1"/>
                </a:solidFill>
                <a:latin typeface="Trebuchet MS" panose="020B0603020202020204" pitchFamily="34" charset="0"/>
                <a:hlinkClick r:id="rId3">
                  <a:extLst>
                    <a:ext uri="{A12FA001-AC4F-418D-AE19-62706E023703}">
                      <ahyp:hlinkClr xmlns:ahyp="http://schemas.microsoft.com/office/drawing/2018/hyperlinkcolor" val="tx"/>
                    </a:ext>
                  </a:extLst>
                </a:hlinkClick>
              </a:rPr>
              <a:t> </a:t>
            </a:r>
          </a:p>
          <a:p>
            <a:pPr marL="257175" indent="-257175">
              <a:buFont typeface="Arial" panose="020B0604020202020204" pitchFamily="34" charset="0"/>
              <a:buChar char="•"/>
            </a:pPr>
            <a:r>
              <a:rPr lang="en-GB" sz="3600" b="1">
                <a:solidFill>
                  <a:srgbClr val="0563C1"/>
                </a:solidFill>
                <a:latin typeface="Trebuchet MS" panose="020B0603020202020204" pitchFamily="34" charset="0"/>
                <a:hlinkClick r:id="rId3">
                  <a:extLst>
                    <a:ext uri="{A12FA001-AC4F-418D-AE19-62706E023703}">
                      <ahyp:hlinkClr xmlns:ahyp="http://schemas.microsoft.com/office/drawing/2018/hyperlinkcolor" val="tx"/>
                    </a:ext>
                  </a:extLst>
                </a:hlinkClick>
              </a:rPr>
              <a:t>Resources Archive - NHS Forest</a:t>
            </a:r>
            <a:endParaRPr lang="en-GB" sz="3600" b="1">
              <a:latin typeface="Trebuchet MS" panose="020B0603020202020204" pitchFamily="34" charset="0"/>
            </a:endParaRPr>
          </a:p>
          <a:p>
            <a:pPr marL="257175" indent="-257175">
              <a:buFont typeface="Arial" panose="020B0604020202020204" pitchFamily="34" charset="0"/>
              <a:buChar char="•"/>
            </a:pPr>
            <a:r>
              <a:rPr lang="en-GB" sz="3600" b="1" u="sng">
                <a:solidFill>
                  <a:srgbClr val="467886"/>
                </a:solidFill>
                <a:latin typeface="Trebuchet MS" panose="020B0603020202020204" pitchFamily="34" charset="0"/>
                <a:hlinkClick r:id="rId4"/>
              </a:rPr>
              <a:t>Feel Good in the Forest champion training</a:t>
            </a:r>
            <a:endParaRPr lang="en-GB" sz="3600" b="1" u="sng">
              <a:solidFill>
                <a:srgbClr val="467886"/>
              </a:solidFill>
              <a:latin typeface="Trebuchet MS" panose="020B0603020202020204" pitchFamily="34" charset="0"/>
            </a:endParaRPr>
          </a:p>
          <a:p>
            <a:pPr marL="257175" indent="-257175">
              <a:buFont typeface="Arial" panose="020B0604020202020204" pitchFamily="34" charset="0"/>
              <a:buChar char="•"/>
            </a:pPr>
            <a:endParaRPr lang="en-GB" sz="3600" b="1" u="sng">
              <a:solidFill>
                <a:srgbClr val="467886"/>
              </a:solidFill>
              <a:latin typeface="Trebuchet MS" panose="020B0603020202020204" pitchFamily="34" charset="0"/>
            </a:endParaRPr>
          </a:p>
          <a:p>
            <a:pPr marL="257175" indent="-257175">
              <a:buFont typeface="Arial" panose="020B0604020202020204" pitchFamily="34" charset="0"/>
              <a:buChar char="•"/>
            </a:pPr>
            <a:r>
              <a:rPr lang="en-GB" sz="3600" b="1" u="sng">
                <a:solidFill>
                  <a:schemeClr val="tx1"/>
                </a:solidFill>
                <a:latin typeface="Trebuchet MS" panose="020B0603020202020204" pitchFamily="34" charset="0"/>
                <a:hlinkClick r:id="rId5">
                  <a:extLst>
                    <a:ext uri="{A12FA001-AC4F-418D-AE19-62706E023703}">
                      <ahyp:hlinkClr xmlns:ahyp="http://schemas.microsoft.com/office/drawing/2018/hyperlinkcolor" val="tx"/>
                    </a:ext>
                  </a:extLst>
                </a:hlinkClick>
              </a:rPr>
              <a:t>Quick tips email: </a:t>
            </a:r>
            <a:r>
              <a:rPr lang="en-GB" sz="3600" b="1" u="sng">
                <a:solidFill>
                  <a:srgbClr val="0563C1"/>
                </a:solidFill>
                <a:latin typeface="Trebuchet MS" panose="020B0603020202020204" pitchFamily="34" charset="0"/>
                <a:hlinkClick r:id="rId5">
                  <a:extLst>
                    <a:ext uri="{A12FA001-AC4F-418D-AE19-62706E023703}">
                      <ahyp:hlinkClr xmlns:ahyp="http://schemas.microsoft.com/office/drawing/2018/hyperlinkcolor" val="tx"/>
                    </a:ext>
                  </a:extLst>
                </a:hlinkClick>
              </a:rPr>
              <a:t>Ellen.devine@forestryengland.uk</a:t>
            </a:r>
            <a:r>
              <a:rPr lang="en-GB" sz="3600" b="1" u="sng">
                <a:solidFill>
                  <a:srgbClr val="467886"/>
                </a:solidFill>
                <a:latin typeface="Trebuchet MS" panose="020B0603020202020204" pitchFamily="34" charset="0"/>
              </a:rPr>
              <a:t> </a:t>
            </a:r>
            <a:endParaRPr lang="en-GB" sz="3600" b="1">
              <a:latin typeface="Trebuchet MS" panose="020B0603020202020204" pitchFamily="34" charset="0"/>
            </a:endParaRPr>
          </a:p>
        </p:txBody>
      </p:sp>
      <p:sp>
        <p:nvSpPr>
          <p:cNvPr id="10" name="TextBox 9">
            <a:extLst>
              <a:ext uri="{FF2B5EF4-FFF2-40B4-BE49-F238E27FC236}">
                <a16:creationId xmlns:a16="http://schemas.microsoft.com/office/drawing/2014/main" id="{3BD49DD3-F3DB-910D-48FD-7A03EE164FF4}"/>
              </a:ext>
            </a:extLst>
          </p:cNvPr>
          <p:cNvSpPr txBox="1"/>
          <p:nvPr/>
        </p:nvSpPr>
        <p:spPr>
          <a:xfrm>
            <a:off x="6858000" y="8483782"/>
            <a:ext cx="12801600" cy="1338828"/>
          </a:xfrm>
          <a:prstGeom prst="rect">
            <a:avLst/>
          </a:prstGeom>
          <a:noFill/>
        </p:spPr>
        <p:txBody>
          <a:bodyPr wrap="square">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sz="4050">
                <a:hlinkClick r:id="rId6"/>
              </a:rPr>
              <a:t>Nature moments - quick tips for healthcare settings.pdf</a:t>
            </a:r>
            <a:endParaRPr lang="en-GB" sz="4050"/>
          </a:p>
        </p:txBody>
      </p:sp>
    </p:spTree>
    <p:extLst>
      <p:ext uri="{BB962C8B-B14F-4D97-AF65-F5344CB8AC3E}">
        <p14:creationId xmlns:p14="http://schemas.microsoft.com/office/powerpoint/2010/main" val="97671522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2F3856E9-4239-4EE7-A372-FDCF4882FD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7542"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CC9CDCF-90F8-42B0-BD0A-794C526880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 y="45142"/>
            <a:ext cx="18287543" cy="1028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9" name="Group 28">
            <a:extLst>
              <a:ext uri="{FF2B5EF4-FFF2-40B4-BE49-F238E27FC236}">
                <a16:creationId xmlns:a16="http://schemas.microsoft.com/office/drawing/2014/main" id="{C07D05FE-3FB8-4314-A050-9AB40814D71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56" y="-16828"/>
            <a:ext cx="8470462" cy="9724612"/>
            <a:chOff x="-19221" y="0"/>
            <a:chExt cx="5646974" cy="6483075"/>
          </a:xfrm>
        </p:grpSpPr>
        <p:sp>
          <p:nvSpPr>
            <p:cNvPr id="30" name="Freeform: Shape 29">
              <a:extLst>
                <a:ext uri="{FF2B5EF4-FFF2-40B4-BE49-F238E27FC236}">
                  <a16:creationId xmlns:a16="http://schemas.microsoft.com/office/drawing/2014/main" id="{BDDC6C42-DDD5-4105-85F2-9C052563AE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16610"/>
              <a:ext cx="5535001" cy="6250127"/>
            </a:xfrm>
            <a:custGeom>
              <a:avLst/>
              <a:gdLst>
                <a:gd name="connsiteX0" fmla="*/ 2510242 w 5535001"/>
                <a:gd name="connsiteY0" fmla="*/ 174 h 6250127"/>
                <a:gd name="connsiteX1" fmla="*/ 2550551 w 5535001"/>
                <a:gd name="connsiteY1" fmla="*/ 510 h 6250127"/>
                <a:gd name="connsiteX2" fmla="*/ 2629490 w 5535001"/>
                <a:gd name="connsiteY2" fmla="*/ 3757 h 6250127"/>
                <a:gd name="connsiteX3" fmla="*/ 2708317 w 5535001"/>
                <a:gd name="connsiteY3" fmla="*/ 7229 h 6250127"/>
                <a:gd name="connsiteX4" fmla="*/ 2787256 w 5535001"/>
                <a:gd name="connsiteY4" fmla="*/ 14619 h 6250127"/>
                <a:gd name="connsiteX5" fmla="*/ 3408467 w 5535001"/>
                <a:gd name="connsiteY5" fmla="*/ 145064 h 6250127"/>
                <a:gd name="connsiteX6" fmla="*/ 3557723 w 5535001"/>
                <a:gd name="connsiteY6" fmla="*/ 199593 h 6250127"/>
                <a:gd name="connsiteX7" fmla="*/ 3594337 w 5535001"/>
                <a:gd name="connsiteY7" fmla="*/ 214597 h 6250127"/>
                <a:gd name="connsiteX8" fmla="*/ 3630616 w 5535001"/>
                <a:gd name="connsiteY8" fmla="*/ 230385 h 6250127"/>
                <a:gd name="connsiteX9" fmla="*/ 3703172 w 5535001"/>
                <a:gd name="connsiteY9" fmla="*/ 262073 h 6250127"/>
                <a:gd name="connsiteX10" fmla="*/ 3739003 w 5535001"/>
                <a:gd name="connsiteY10" fmla="*/ 278756 h 6250127"/>
                <a:gd name="connsiteX11" fmla="*/ 3756806 w 5535001"/>
                <a:gd name="connsiteY11" fmla="*/ 287266 h 6250127"/>
                <a:gd name="connsiteX12" fmla="*/ 3773714 w 5535001"/>
                <a:gd name="connsiteY12" fmla="*/ 297567 h 6250127"/>
                <a:gd name="connsiteX13" fmla="*/ 3840784 w 5535001"/>
                <a:gd name="connsiteY13" fmla="*/ 339332 h 6250127"/>
                <a:gd name="connsiteX14" fmla="*/ 3873927 w 5535001"/>
                <a:gd name="connsiteY14" fmla="*/ 360495 h 6250127"/>
                <a:gd name="connsiteX15" fmla="*/ 3906062 w 5535001"/>
                <a:gd name="connsiteY15" fmla="*/ 383001 h 6250127"/>
                <a:gd name="connsiteX16" fmla="*/ 3969662 w 5535001"/>
                <a:gd name="connsiteY16" fmla="*/ 428572 h 6250127"/>
                <a:gd name="connsiteX17" fmla="*/ 4423029 w 5535001"/>
                <a:gd name="connsiteY17" fmla="*/ 837600 h 6250127"/>
                <a:gd name="connsiteX18" fmla="*/ 4474647 w 5535001"/>
                <a:gd name="connsiteY18" fmla="*/ 891569 h 6250127"/>
                <a:gd name="connsiteX19" fmla="*/ 4524250 w 5535001"/>
                <a:gd name="connsiteY19" fmla="*/ 946883 h 6250127"/>
                <a:gd name="connsiteX20" fmla="*/ 4573965 w 5535001"/>
                <a:gd name="connsiteY20" fmla="*/ 1001748 h 6250127"/>
                <a:gd name="connsiteX21" fmla="*/ 4622224 w 5535001"/>
                <a:gd name="connsiteY21" fmla="*/ 1057509 h 6250127"/>
                <a:gd name="connsiteX22" fmla="*/ 4717510 w 5535001"/>
                <a:gd name="connsiteY22" fmla="*/ 1169143 h 6250127"/>
                <a:gd name="connsiteX23" fmla="*/ 4764986 w 5535001"/>
                <a:gd name="connsiteY23" fmla="*/ 1224681 h 6250127"/>
                <a:gd name="connsiteX24" fmla="*/ 4813021 w 5535001"/>
                <a:gd name="connsiteY24" fmla="*/ 1279994 h 6250127"/>
                <a:gd name="connsiteX25" fmla="*/ 5001915 w 5535001"/>
                <a:gd name="connsiteY25" fmla="*/ 1506846 h 6250127"/>
                <a:gd name="connsiteX26" fmla="*/ 5170542 w 5535001"/>
                <a:gd name="connsiteY26" fmla="*/ 1751165 h 6250127"/>
                <a:gd name="connsiteX27" fmla="*/ 5428969 w 5535001"/>
                <a:gd name="connsiteY27" fmla="*/ 2293660 h 6250127"/>
                <a:gd name="connsiteX28" fmla="*/ 5534893 w 5535001"/>
                <a:gd name="connsiteY28" fmla="*/ 2899307 h 6250127"/>
                <a:gd name="connsiteX29" fmla="*/ 5508804 w 5535001"/>
                <a:gd name="connsiteY29" fmla="*/ 3211144 h 6250127"/>
                <a:gd name="connsiteX30" fmla="*/ 5426282 w 5535001"/>
                <a:gd name="connsiteY30" fmla="*/ 3513352 h 6250127"/>
                <a:gd name="connsiteX31" fmla="*/ 5248250 w 5535001"/>
                <a:gd name="connsiteY31" fmla="*/ 4030542 h 6250127"/>
                <a:gd name="connsiteX32" fmla="*/ 5208612 w 5535001"/>
                <a:gd name="connsiteY32" fmla="*/ 4161771 h 6250127"/>
                <a:gd name="connsiteX33" fmla="*/ 5170318 w 5535001"/>
                <a:gd name="connsiteY33" fmla="*/ 4294680 h 6250127"/>
                <a:gd name="connsiteX34" fmla="*/ 5132248 w 5535001"/>
                <a:gd name="connsiteY34" fmla="*/ 4430164 h 6250127"/>
                <a:gd name="connsiteX35" fmla="*/ 5112765 w 5535001"/>
                <a:gd name="connsiteY35" fmla="*/ 4498914 h 6250127"/>
                <a:gd name="connsiteX36" fmla="*/ 5091715 w 5535001"/>
                <a:gd name="connsiteY36" fmla="*/ 4569119 h 6250127"/>
                <a:gd name="connsiteX37" fmla="*/ 5068985 w 5535001"/>
                <a:gd name="connsiteY37" fmla="*/ 4640220 h 6250127"/>
                <a:gd name="connsiteX38" fmla="*/ 5043904 w 5535001"/>
                <a:gd name="connsiteY38" fmla="*/ 4712105 h 6250127"/>
                <a:gd name="connsiteX39" fmla="*/ 5015799 w 5535001"/>
                <a:gd name="connsiteY39" fmla="*/ 4784438 h 6250127"/>
                <a:gd name="connsiteX40" fmla="*/ 4982880 w 5535001"/>
                <a:gd name="connsiteY40" fmla="*/ 4856435 h 6250127"/>
                <a:gd name="connsiteX41" fmla="*/ 4817276 w 5535001"/>
                <a:gd name="connsiteY41" fmla="*/ 5125275 h 6250127"/>
                <a:gd name="connsiteX42" fmla="*/ 4618753 w 5535001"/>
                <a:gd name="connsiteY42" fmla="*/ 5355374 h 6250127"/>
                <a:gd name="connsiteX43" fmla="*/ 4566575 w 5535001"/>
                <a:gd name="connsiteY43" fmla="*/ 5408560 h 6250127"/>
                <a:gd name="connsiteX44" fmla="*/ 4513837 w 5535001"/>
                <a:gd name="connsiteY44" fmla="*/ 5461186 h 6250127"/>
                <a:gd name="connsiteX45" fmla="*/ 4459531 w 5535001"/>
                <a:gd name="connsiteY45" fmla="*/ 5512580 h 6250127"/>
                <a:gd name="connsiteX46" fmla="*/ 4404554 w 5535001"/>
                <a:gd name="connsiteY46" fmla="*/ 5563526 h 6250127"/>
                <a:gd name="connsiteX47" fmla="*/ 4348009 w 5535001"/>
                <a:gd name="connsiteY47" fmla="*/ 5613017 h 6250127"/>
                <a:gd name="connsiteX48" fmla="*/ 4290568 w 5535001"/>
                <a:gd name="connsiteY48" fmla="*/ 5661948 h 6250127"/>
                <a:gd name="connsiteX49" fmla="*/ 4276124 w 5535001"/>
                <a:gd name="connsiteY49" fmla="*/ 5674153 h 6250127"/>
                <a:gd name="connsiteX50" fmla="*/ 4261120 w 5535001"/>
                <a:gd name="connsiteY50" fmla="*/ 5685798 h 6250127"/>
                <a:gd name="connsiteX51" fmla="*/ 4231112 w 5535001"/>
                <a:gd name="connsiteY51" fmla="*/ 5708976 h 6250127"/>
                <a:gd name="connsiteX52" fmla="*/ 4170984 w 5535001"/>
                <a:gd name="connsiteY52" fmla="*/ 5755443 h 6250127"/>
                <a:gd name="connsiteX53" fmla="*/ 4046025 w 5535001"/>
                <a:gd name="connsiteY53" fmla="*/ 5843228 h 6250127"/>
                <a:gd name="connsiteX54" fmla="*/ 3915356 w 5535001"/>
                <a:gd name="connsiteY54" fmla="*/ 5923735 h 6250127"/>
                <a:gd name="connsiteX55" fmla="*/ 3346323 w 5535001"/>
                <a:gd name="connsiteY55" fmla="*/ 6158872 h 6250127"/>
                <a:gd name="connsiteX56" fmla="*/ 2743476 w 5535001"/>
                <a:gd name="connsiteY56" fmla="*/ 6247328 h 6250127"/>
                <a:gd name="connsiteX57" fmla="*/ 2668120 w 5535001"/>
                <a:gd name="connsiteY57" fmla="*/ 6249344 h 6250127"/>
                <a:gd name="connsiteX58" fmla="*/ 2630498 w 5535001"/>
                <a:gd name="connsiteY58" fmla="*/ 6250127 h 6250127"/>
                <a:gd name="connsiteX59" fmla="*/ 2592988 w 5535001"/>
                <a:gd name="connsiteY59" fmla="*/ 6249568 h 6250127"/>
                <a:gd name="connsiteX60" fmla="*/ 2518080 w 5535001"/>
                <a:gd name="connsiteY60" fmla="*/ 6247777 h 6250127"/>
                <a:gd name="connsiteX61" fmla="*/ 2442948 w 5535001"/>
                <a:gd name="connsiteY61" fmla="*/ 6244529 h 6250127"/>
                <a:gd name="connsiteX62" fmla="*/ 2291676 w 5535001"/>
                <a:gd name="connsiteY62" fmla="*/ 6232213 h 6250127"/>
                <a:gd name="connsiteX63" fmla="*/ 2141412 w 5535001"/>
                <a:gd name="connsiteY63" fmla="*/ 6212394 h 6250127"/>
                <a:gd name="connsiteX64" fmla="*/ 1992715 w 5535001"/>
                <a:gd name="connsiteY64" fmla="*/ 6184961 h 6250127"/>
                <a:gd name="connsiteX65" fmla="*/ 1845811 w 5535001"/>
                <a:gd name="connsiteY65" fmla="*/ 6151034 h 6250127"/>
                <a:gd name="connsiteX66" fmla="*/ 1701033 w 5535001"/>
                <a:gd name="connsiteY66" fmla="*/ 6110724 h 6250127"/>
                <a:gd name="connsiteX67" fmla="*/ 1629484 w 5535001"/>
                <a:gd name="connsiteY67" fmla="*/ 6088219 h 6250127"/>
                <a:gd name="connsiteX68" fmla="*/ 1558383 w 5535001"/>
                <a:gd name="connsiteY68" fmla="*/ 6064929 h 6250127"/>
                <a:gd name="connsiteX69" fmla="*/ 1011968 w 5535001"/>
                <a:gd name="connsiteY69" fmla="*/ 5828896 h 6250127"/>
                <a:gd name="connsiteX70" fmla="*/ 511237 w 5535001"/>
                <a:gd name="connsiteY70" fmla="*/ 5512356 h 6250127"/>
                <a:gd name="connsiteX71" fmla="*/ 395572 w 5535001"/>
                <a:gd name="connsiteY71" fmla="*/ 5419757 h 6250127"/>
                <a:gd name="connsiteX72" fmla="*/ 284722 w 5535001"/>
                <a:gd name="connsiteY72" fmla="*/ 5321559 h 6250127"/>
                <a:gd name="connsiteX73" fmla="*/ 257513 w 5535001"/>
                <a:gd name="connsiteY73" fmla="*/ 5296477 h 6250127"/>
                <a:gd name="connsiteX74" fmla="*/ 243853 w 5535001"/>
                <a:gd name="connsiteY74" fmla="*/ 5283937 h 6250127"/>
                <a:gd name="connsiteX75" fmla="*/ 230752 w 5535001"/>
                <a:gd name="connsiteY75" fmla="*/ 5270836 h 6250127"/>
                <a:gd name="connsiteX76" fmla="*/ 178574 w 5535001"/>
                <a:gd name="connsiteY76" fmla="*/ 5218322 h 6250127"/>
                <a:gd name="connsiteX77" fmla="*/ 126508 w 5535001"/>
                <a:gd name="connsiteY77" fmla="*/ 5165584 h 6250127"/>
                <a:gd name="connsiteX78" fmla="*/ 76345 w 5535001"/>
                <a:gd name="connsiteY78" fmla="*/ 5111167 h 6250127"/>
                <a:gd name="connsiteX79" fmla="*/ 26407 w 5535001"/>
                <a:gd name="connsiteY79" fmla="*/ 5056413 h 6250127"/>
                <a:gd name="connsiteX80" fmla="*/ 0 w 5535001"/>
                <a:gd name="connsiteY80" fmla="*/ 5024776 h 6250127"/>
                <a:gd name="connsiteX81" fmla="*/ 0 w 5535001"/>
                <a:gd name="connsiteY81" fmla="*/ 4492798 h 6250127"/>
                <a:gd name="connsiteX82" fmla="*/ 28534 w 5535001"/>
                <a:gd name="connsiteY82" fmla="*/ 4537879 h 6250127"/>
                <a:gd name="connsiteX83" fmla="*/ 66604 w 5535001"/>
                <a:gd name="connsiteY83" fmla="*/ 4592745 h 6250127"/>
                <a:gd name="connsiteX84" fmla="*/ 104114 w 5535001"/>
                <a:gd name="connsiteY84" fmla="*/ 4647834 h 6250127"/>
                <a:gd name="connsiteX85" fmla="*/ 143751 w 5535001"/>
                <a:gd name="connsiteY85" fmla="*/ 4701580 h 6250127"/>
                <a:gd name="connsiteX86" fmla="*/ 182717 w 5535001"/>
                <a:gd name="connsiteY86" fmla="*/ 4755773 h 6250127"/>
                <a:gd name="connsiteX87" fmla="*/ 223810 w 5535001"/>
                <a:gd name="connsiteY87" fmla="*/ 4808399 h 6250127"/>
                <a:gd name="connsiteX88" fmla="*/ 264679 w 5535001"/>
                <a:gd name="connsiteY88" fmla="*/ 4861249 h 6250127"/>
                <a:gd name="connsiteX89" fmla="*/ 307788 w 5535001"/>
                <a:gd name="connsiteY89" fmla="*/ 4912420 h 6250127"/>
                <a:gd name="connsiteX90" fmla="*/ 351232 w 5535001"/>
                <a:gd name="connsiteY90" fmla="*/ 4963254 h 6250127"/>
                <a:gd name="connsiteX91" fmla="*/ 397028 w 5535001"/>
                <a:gd name="connsiteY91" fmla="*/ 5012185 h 6250127"/>
                <a:gd name="connsiteX92" fmla="*/ 443496 w 5535001"/>
                <a:gd name="connsiteY92" fmla="*/ 5060444 h 6250127"/>
                <a:gd name="connsiteX93" fmla="*/ 455140 w 5535001"/>
                <a:gd name="connsiteY93" fmla="*/ 5072537 h 6250127"/>
                <a:gd name="connsiteX94" fmla="*/ 467345 w 5535001"/>
                <a:gd name="connsiteY94" fmla="*/ 5083958 h 6250127"/>
                <a:gd name="connsiteX95" fmla="*/ 491755 w 5535001"/>
                <a:gd name="connsiteY95" fmla="*/ 5106912 h 6250127"/>
                <a:gd name="connsiteX96" fmla="*/ 540686 w 5535001"/>
                <a:gd name="connsiteY96" fmla="*/ 5152819 h 6250127"/>
                <a:gd name="connsiteX97" fmla="*/ 552890 w 5535001"/>
                <a:gd name="connsiteY97" fmla="*/ 5164353 h 6250127"/>
                <a:gd name="connsiteX98" fmla="*/ 565655 w 5535001"/>
                <a:gd name="connsiteY98" fmla="*/ 5175214 h 6250127"/>
                <a:gd name="connsiteX99" fmla="*/ 591072 w 5535001"/>
                <a:gd name="connsiteY99" fmla="*/ 5197048 h 6250127"/>
                <a:gd name="connsiteX100" fmla="*/ 694197 w 5535001"/>
                <a:gd name="connsiteY100" fmla="*/ 5283041 h 6250127"/>
                <a:gd name="connsiteX101" fmla="*/ 1146221 w 5535001"/>
                <a:gd name="connsiteY101" fmla="*/ 5573716 h 6250127"/>
                <a:gd name="connsiteX102" fmla="*/ 1650982 w 5535001"/>
                <a:gd name="connsiteY102" fmla="*/ 5758130 h 6250127"/>
                <a:gd name="connsiteX103" fmla="*/ 1716485 w 5535001"/>
                <a:gd name="connsiteY103" fmla="*/ 5772798 h 6250127"/>
                <a:gd name="connsiteX104" fmla="*/ 1782211 w 5535001"/>
                <a:gd name="connsiteY104" fmla="*/ 5786235 h 6250127"/>
                <a:gd name="connsiteX105" fmla="*/ 1848386 w 5535001"/>
                <a:gd name="connsiteY105" fmla="*/ 5796984 h 6250127"/>
                <a:gd name="connsiteX106" fmla="*/ 1881417 w 5535001"/>
                <a:gd name="connsiteY106" fmla="*/ 5802359 h 6250127"/>
                <a:gd name="connsiteX107" fmla="*/ 1914560 w 5535001"/>
                <a:gd name="connsiteY107" fmla="*/ 5807061 h 6250127"/>
                <a:gd name="connsiteX108" fmla="*/ 2047469 w 5535001"/>
                <a:gd name="connsiteY108" fmla="*/ 5821282 h 6250127"/>
                <a:gd name="connsiteX109" fmla="*/ 2180601 w 5535001"/>
                <a:gd name="connsiteY109" fmla="*/ 5828896 h 6250127"/>
                <a:gd name="connsiteX110" fmla="*/ 2313622 w 5535001"/>
                <a:gd name="connsiteY110" fmla="*/ 5830463 h 6250127"/>
                <a:gd name="connsiteX111" fmla="*/ 2380021 w 5535001"/>
                <a:gd name="connsiteY111" fmla="*/ 5828448 h 6250127"/>
                <a:gd name="connsiteX112" fmla="*/ 2446195 w 5535001"/>
                <a:gd name="connsiteY112" fmla="*/ 5826433 h 6250127"/>
                <a:gd name="connsiteX113" fmla="*/ 2513041 w 5535001"/>
                <a:gd name="connsiteY113" fmla="*/ 5822737 h 6250127"/>
                <a:gd name="connsiteX114" fmla="*/ 2580111 w 5535001"/>
                <a:gd name="connsiteY114" fmla="*/ 5818258 h 6250127"/>
                <a:gd name="connsiteX115" fmla="*/ 2613590 w 5535001"/>
                <a:gd name="connsiteY115" fmla="*/ 5816355 h 6250127"/>
                <a:gd name="connsiteX116" fmla="*/ 2646845 w 5535001"/>
                <a:gd name="connsiteY116" fmla="*/ 5813108 h 6250127"/>
                <a:gd name="connsiteX117" fmla="*/ 2713244 w 5535001"/>
                <a:gd name="connsiteY117" fmla="*/ 5806838 h 6250127"/>
                <a:gd name="connsiteX118" fmla="*/ 3230882 w 5535001"/>
                <a:gd name="connsiteY118" fmla="*/ 5721292 h 6250127"/>
                <a:gd name="connsiteX119" fmla="*/ 3720416 w 5535001"/>
                <a:gd name="connsiteY119" fmla="*/ 5556472 h 6250127"/>
                <a:gd name="connsiteX120" fmla="*/ 3837425 w 5535001"/>
                <a:gd name="connsiteY120" fmla="*/ 5499927 h 6250127"/>
                <a:gd name="connsiteX121" fmla="*/ 3951634 w 5535001"/>
                <a:gd name="connsiteY121" fmla="*/ 5436552 h 6250127"/>
                <a:gd name="connsiteX122" fmla="*/ 4007284 w 5535001"/>
                <a:gd name="connsiteY122" fmla="*/ 5401841 h 6250127"/>
                <a:gd name="connsiteX123" fmla="*/ 4035164 w 5535001"/>
                <a:gd name="connsiteY123" fmla="*/ 5384374 h 6250127"/>
                <a:gd name="connsiteX124" fmla="*/ 4049049 w 5535001"/>
                <a:gd name="connsiteY124" fmla="*/ 5375640 h 6250127"/>
                <a:gd name="connsiteX125" fmla="*/ 4062485 w 5535001"/>
                <a:gd name="connsiteY125" fmla="*/ 5366123 h 6250127"/>
                <a:gd name="connsiteX126" fmla="*/ 4116567 w 5535001"/>
                <a:gd name="connsiteY126" fmla="*/ 5328277 h 6250127"/>
                <a:gd name="connsiteX127" fmla="*/ 4169976 w 5535001"/>
                <a:gd name="connsiteY127" fmla="*/ 5289199 h 6250127"/>
                <a:gd name="connsiteX128" fmla="*/ 4222042 w 5535001"/>
                <a:gd name="connsiteY128" fmla="*/ 5247994 h 6250127"/>
                <a:gd name="connsiteX129" fmla="*/ 4273213 w 5535001"/>
                <a:gd name="connsiteY129" fmla="*/ 5205558 h 6250127"/>
                <a:gd name="connsiteX130" fmla="*/ 4323151 w 5535001"/>
                <a:gd name="connsiteY130" fmla="*/ 5161329 h 6250127"/>
                <a:gd name="connsiteX131" fmla="*/ 4371971 w 5535001"/>
                <a:gd name="connsiteY131" fmla="*/ 5116093 h 6250127"/>
                <a:gd name="connsiteX132" fmla="*/ 4546868 w 5535001"/>
                <a:gd name="connsiteY132" fmla="*/ 4924400 h 6250127"/>
                <a:gd name="connsiteX133" fmla="*/ 4675634 w 5535001"/>
                <a:gd name="connsiteY133" fmla="*/ 4715352 h 6250127"/>
                <a:gd name="connsiteX134" fmla="*/ 4700155 w 5535001"/>
                <a:gd name="connsiteY134" fmla="*/ 4659255 h 6250127"/>
                <a:gd name="connsiteX135" fmla="*/ 4721206 w 5535001"/>
                <a:gd name="connsiteY135" fmla="*/ 4600135 h 6250127"/>
                <a:gd name="connsiteX136" fmla="*/ 4740465 w 5535001"/>
                <a:gd name="connsiteY136" fmla="*/ 4538887 h 6250127"/>
                <a:gd name="connsiteX137" fmla="*/ 4758492 w 5535001"/>
                <a:gd name="connsiteY137" fmla="*/ 4475848 h 6250127"/>
                <a:gd name="connsiteX138" fmla="*/ 4891288 w 5535001"/>
                <a:gd name="connsiteY138" fmla="*/ 3930329 h 6250127"/>
                <a:gd name="connsiteX139" fmla="*/ 5066298 w 5535001"/>
                <a:gd name="connsiteY139" fmla="*/ 3382235 h 6250127"/>
                <a:gd name="connsiteX140" fmla="*/ 5156994 w 5535001"/>
                <a:gd name="connsiteY140" fmla="*/ 2898635 h 6250127"/>
                <a:gd name="connsiteX141" fmla="*/ 5083317 w 5535001"/>
                <a:gd name="connsiteY141" fmla="*/ 2402047 h 6250127"/>
                <a:gd name="connsiteX142" fmla="*/ 4871022 w 5535001"/>
                <a:gd name="connsiteY142" fmla="*/ 1926958 h 6250127"/>
                <a:gd name="connsiteX143" fmla="*/ 4727028 w 5535001"/>
                <a:gd name="connsiteY143" fmla="*/ 1703577 h 6250127"/>
                <a:gd name="connsiteX144" fmla="*/ 4563776 w 5535001"/>
                <a:gd name="connsiteY144" fmla="*/ 1490834 h 6250127"/>
                <a:gd name="connsiteX145" fmla="*/ 4370291 w 5535001"/>
                <a:gd name="connsiteY145" fmla="*/ 1300596 h 6250127"/>
                <a:gd name="connsiteX146" fmla="*/ 4266046 w 5535001"/>
                <a:gd name="connsiteY146" fmla="*/ 1214491 h 6250127"/>
                <a:gd name="connsiteX147" fmla="*/ 4212973 w 5535001"/>
                <a:gd name="connsiteY147" fmla="*/ 1173062 h 6250127"/>
                <a:gd name="connsiteX148" fmla="*/ 4157995 w 5535001"/>
                <a:gd name="connsiteY148" fmla="*/ 1134545 h 6250127"/>
                <a:gd name="connsiteX149" fmla="*/ 3697126 w 5535001"/>
                <a:gd name="connsiteY149" fmla="*/ 881044 h 6250127"/>
                <a:gd name="connsiteX150" fmla="*/ 3637670 w 5535001"/>
                <a:gd name="connsiteY150" fmla="*/ 856747 h 6250127"/>
                <a:gd name="connsiteX151" fmla="*/ 3608222 w 5535001"/>
                <a:gd name="connsiteY151" fmla="*/ 844318 h 6250127"/>
                <a:gd name="connsiteX152" fmla="*/ 3578214 w 5535001"/>
                <a:gd name="connsiteY152" fmla="*/ 833457 h 6250127"/>
                <a:gd name="connsiteX153" fmla="*/ 3518309 w 5535001"/>
                <a:gd name="connsiteY153" fmla="*/ 812294 h 6250127"/>
                <a:gd name="connsiteX154" fmla="*/ 3503417 w 5535001"/>
                <a:gd name="connsiteY154" fmla="*/ 806920 h 6250127"/>
                <a:gd name="connsiteX155" fmla="*/ 3489533 w 5535001"/>
                <a:gd name="connsiteY155" fmla="*/ 799642 h 6250127"/>
                <a:gd name="connsiteX156" fmla="*/ 3460869 w 5535001"/>
                <a:gd name="connsiteY156" fmla="*/ 787101 h 6250127"/>
                <a:gd name="connsiteX157" fmla="*/ 3402980 w 5535001"/>
                <a:gd name="connsiteY157" fmla="*/ 763475 h 6250127"/>
                <a:gd name="connsiteX158" fmla="*/ 3374092 w 5535001"/>
                <a:gd name="connsiteY158" fmla="*/ 751606 h 6250127"/>
                <a:gd name="connsiteX159" fmla="*/ 3344980 w 5535001"/>
                <a:gd name="connsiteY159" fmla="*/ 740409 h 6250127"/>
                <a:gd name="connsiteX160" fmla="*/ 3226627 w 5535001"/>
                <a:gd name="connsiteY160" fmla="*/ 700772 h 6250127"/>
                <a:gd name="connsiteX161" fmla="*/ 2735750 w 5535001"/>
                <a:gd name="connsiteY161" fmla="*/ 614667 h 6250127"/>
                <a:gd name="connsiteX162" fmla="*/ 2673158 w 5535001"/>
                <a:gd name="connsiteY162" fmla="*/ 610412 h 6250127"/>
                <a:gd name="connsiteX163" fmla="*/ 2610119 w 5535001"/>
                <a:gd name="connsiteY163" fmla="*/ 609628 h 6250127"/>
                <a:gd name="connsiteX164" fmla="*/ 2547080 w 5535001"/>
                <a:gd name="connsiteY164" fmla="*/ 608620 h 6250127"/>
                <a:gd name="connsiteX165" fmla="*/ 2516400 w 5535001"/>
                <a:gd name="connsiteY165" fmla="*/ 608844 h 6250127"/>
                <a:gd name="connsiteX166" fmla="*/ 2486280 w 5535001"/>
                <a:gd name="connsiteY166" fmla="*/ 609740 h 6250127"/>
                <a:gd name="connsiteX167" fmla="*/ 2426376 w 5535001"/>
                <a:gd name="connsiteY167" fmla="*/ 613099 h 6250127"/>
                <a:gd name="connsiteX168" fmla="*/ 2366920 w 5535001"/>
                <a:gd name="connsiteY168" fmla="*/ 618474 h 6250127"/>
                <a:gd name="connsiteX169" fmla="*/ 2337248 w 5535001"/>
                <a:gd name="connsiteY169" fmla="*/ 621497 h 6250127"/>
                <a:gd name="connsiteX170" fmla="*/ 2307800 w 5535001"/>
                <a:gd name="connsiteY170" fmla="*/ 625528 h 6250127"/>
                <a:gd name="connsiteX171" fmla="*/ 2278351 w 5535001"/>
                <a:gd name="connsiteY171" fmla="*/ 629559 h 6250127"/>
                <a:gd name="connsiteX172" fmla="*/ 2249127 w 5535001"/>
                <a:gd name="connsiteY172" fmla="*/ 634710 h 6250127"/>
                <a:gd name="connsiteX173" fmla="*/ 1796096 w 5535001"/>
                <a:gd name="connsiteY173" fmla="*/ 781726 h 6250127"/>
                <a:gd name="connsiteX174" fmla="*/ 1370833 w 5535001"/>
                <a:gd name="connsiteY174" fmla="*/ 1048663 h 6250127"/>
                <a:gd name="connsiteX175" fmla="*/ 959790 w 5535001"/>
                <a:gd name="connsiteY175" fmla="*/ 1390844 h 6250127"/>
                <a:gd name="connsiteX176" fmla="*/ 749062 w 5535001"/>
                <a:gd name="connsiteY176" fmla="*/ 1577611 h 6250127"/>
                <a:gd name="connsiteX177" fmla="*/ 524786 w 5535001"/>
                <a:gd name="connsiteY177" fmla="*/ 1763145 h 6250127"/>
                <a:gd name="connsiteX178" fmla="*/ 84071 w 5535001"/>
                <a:gd name="connsiteY178" fmla="*/ 2098496 h 6250127"/>
                <a:gd name="connsiteX179" fmla="*/ 0 w 5535001"/>
                <a:gd name="connsiteY179" fmla="*/ 2168094 h 6250127"/>
                <a:gd name="connsiteX180" fmla="*/ 0 w 5535001"/>
                <a:gd name="connsiteY180" fmla="*/ 1576676 h 6250127"/>
                <a:gd name="connsiteX181" fmla="*/ 174655 w 5535001"/>
                <a:gd name="connsiteY181" fmla="*/ 1387597 h 6250127"/>
                <a:gd name="connsiteX182" fmla="*/ 363661 w 5535001"/>
                <a:gd name="connsiteY182" fmla="*/ 1188626 h 6250127"/>
                <a:gd name="connsiteX183" fmla="*/ 458052 w 5535001"/>
                <a:gd name="connsiteY183" fmla="*/ 1086397 h 6250127"/>
                <a:gd name="connsiteX184" fmla="*/ 557257 w 5535001"/>
                <a:gd name="connsiteY184" fmla="*/ 981593 h 6250127"/>
                <a:gd name="connsiteX185" fmla="*/ 994165 w 5535001"/>
                <a:gd name="connsiteY185" fmla="*/ 578389 h 6250127"/>
                <a:gd name="connsiteX186" fmla="*/ 1520873 w 5535001"/>
                <a:gd name="connsiteY186" fmla="*/ 237215 h 6250127"/>
                <a:gd name="connsiteX187" fmla="*/ 2141748 w 5535001"/>
                <a:gd name="connsiteY187" fmla="*/ 31190 h 6250127"/>
                <a:gd name="connsiteX188" fmla="*/ 2182505 w 5535001"/>
                <a:gd name="connsiteY188" fmla="*/ 24360 h 6250127"/>
                <a:gd name="connsiteX189" fmla="*/ 2223374 w 5535001"/>
                <a:gd name="connsiteY189" fmla="*/ 18873 h 6250127"/>
                <a:gd name="connsiteX190" fmla="*/ 2264355 w 5535001"/>
                <a:gd name="connsiteY190" fmla="*/ 13611 h 6250127"/>
                <a:gd name="connsiteX191" fmla="*/ 2305336 w 5535001"/>
                <a:gd name="connsiteY191" fmla="*/ 9580 h 6250127"/>
                <a:gd name="connsiteX192" fmla="*/ 2387410 w 5535001"/>
                <a:gd name="connsiteY192" fmla="*/ 3645 h 6250127"/>
                <a:gd name="connsiteX193" fmla="*/ 2469373 w 5535001"/>
                <a:gd name="connsiteY193" fmla="*/ 622 h 62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5535001" h="6250127">
                  <a:moveTo>
                    <a:pt x="2510242" y="174"/>
                  </a:moveTo>
                  <a:cubicBezTo>
                    <a:pt x="2523902" y="-50"/>
                    <a:pt x="2537562" y="-162"/>
                    <a:pt x="2550551" y="510"/>
                  </a:cubicBezTo>
                  <a:lnTo>
                    <a:pt x="2629490" y="3757"/>
                  </a:lnTo>
                  <a:lnTo>
                    <a:pt x="2708317" y="7229"/>
                  </a:lnTo>
                  <a:cubicBezTo>
                    <a:pt x="2734630" y="8572"/>
                    <a:pt x="2760943" y="12155"/>
                    <a:pt x="2787256" y="14619"/>
                  </a:cubicBezTo>
                  <a:cubicBezTo>
                    <a:pt x="2997536" y="34885"/>
                    <a:pt x="3207144" y="77994"/>
                    <a:pt x="3408467" y="145064"/>
                  </a:cubicBezTo>
                  <a:lnTo>
                    <a:pt x="3557723" y="199593"/>
                  </a:lnTo>
                  <a:cubicBezTo>
                    <a:pt x="3570264" y="203848"/>
                    <a:pt x="3582245" y="209447"/>
                    <a:pt x="3594337" y="214597"/>
                  </a:cubicBezTo>
                  <a:lnTo>
                    <a:pt x="3630616" y="230385"/>
                  </a:lnTo>
                  <a:lnTo>
                    <a:pt x="3703172" y="262073"/>
                  </a:lnTo>
                  <a:cubicBezTo>
                    <a:pt x="3715265" y="267335"/>
                    <a:pt x="3727358" y="272598"/>
                    <a:pt x="3739003" y="278756"/>
                  </a:cubicBezTo>
                  <a:cubicBezTo>
                    <a:pt x="3744937" y="281667"/>
                    <a:pt x="3750984" y="284131"/>
                    <a:pt x="3756806" y="287266"/>
                  </a:cubicBezTo>
                  <a:cubicBezTo>
                    <a:pt x="3762517" y="290513"/>
                    <a:pt x="3768115" y="294208"/>
                    <a:pt x="3773714" y="297567"/>
                  </a:cubicBezTo>
                  <a:lnTo>
                    <a:pt x="3840784" y="339332"/>
                  </a:lnTo>
                  <a:cubicBezTo>
                    <a:pt x="3851869" y="346386"/>
                    <a:pt x="3863290" y="352881"/>
                    <a:pt x="3873927" y="360495"/>
                  </a:cubicBezTo>
                  <a:lnTo>
                    <a:pt x="3906062" y="383001"/>
                  </a:lnTo>
                  <a:lnTo>
                    <a:pt x="3969662" y="428572"/>
                  </a:lnTo>
                  <a:cubicBezTo>
                    <a:pt x="4137281" y="552188"/>
                    <a:pt x="4285417" y="693270"/>
                    <a:pt x="4423029" y="837600"/>
                  </a:cubicBezTo>
                  <a:cubicBezTo>
                    <a:pt x="4440160" y="855739"/>
                    <a:pt x="4457404" y="873766"/>
                    <a:pt x="4474647" y="891569"/>
                  </a:cubicBezTo>
                  <a:lnTo>
                    <a:pt x="4524250" y="946883"/>
                  </a:lnTo>
                  <a:lnTo>
                    <a:pt x="4573965" y="1001748"/>
                  </a:lnTo>
                  <a:cubicBezTo>
                    <a:pt x="4590760" y="1019887"/>
                    <a:pt x="4605988" y="1039146"/>
                    <a:pt x="4622224" y="1057509"/>
                  </a:cubicBezTo>
                  <a:cubicBezTo>
                    <a:pt x="4653911" y="1094907"/>
                    <a:pt x="4686831" y="1131409"/>
                    <a:pt x="4717510" y="1169143"/>
                  </a:cubicBezTo>
                  <a:cubicBezTo>
                    <a:pt x="4733186" y="1187730"/>
                    <a:pt x="4748862" y="1206430"/>
                    <a:pt x="4764986" y="1224681"/>
                  </a:cubicBezTo>
                  <a:cubicBezTo>
                    <a:pt x="4780886" y="1243044"/>
                    <a:pt x="4797233" y="1261071"/>
                    <a:pt x="4813021" y="1279994"/>
                  </a:cubicBezTo>
                  <a:cubicBezTo>
                    <a:pt x="4877292" y="1354230"/>
                    <a:pt x="4941339" y="1428914"/>
                    <a:pt x="5001915" y="1506846"/>
                  </a:cubicBezTo>
                  <a:cubicBezTo>
                    <a:pt x="5062603" y="1584665"/>
                    <a:pt x="5118252" y="1666739"/>
                    <a:pt x="5170542" y="1751165"/>
                  </a:cubicBezTo>
                  <a:cubicBezTo>
                    <a:pt x="5274898" y="1920240"/>
                    <a:pt x="5363579" y="2101295"/>
                    <a:pt x="5428969" y="2293660"/>
                  </a:cubicBezTo>
                  <a:cubicBezTo>
                    <a:pt x="5494136" y="2485801"/>
                    <a:pt x="5533102" y="2690819"/>
                    <a:pt x="5534893" y="2899307"/>
                  </a:cubicBezTo>
                  <a:cubicBezTo>
                    <a:pt x="5536124" y="3003439"/>
                    <a:pt x="5526831" y="3108132"/>
                    <a:pt x="5508804" y="3211144"/>
                  </a:cubicBezTo>
                  <a:cubicBezTo>
                    <a:pt x="5490441" y="3314157"/>
                    <a:pt x="5462336" y="3415490"/>
                    <a:pt x="5426282" y="3513352"/>
                  </a:cubicBezTo>
                  <a:cubicBezTo>
                    <a:pt x="5363355" y="3684890"/>
                    <a:pt x="5302219" y="3856428"/>
                    <a:pt x="5248250" y="4030542"/>
                  </a:cubicBezTo>
                  <a:lnTo>
                    <a:pt x="5208612" y="4161771"/>
                  </a:lnTo>
                  <a:lnTo>
                    <a:pt x="5170318" y="4294680"/>
                  </a:lnTo>
                  <a:lnTo>
                    <a:pt x="5132248" y="4430164"/>
                  </a:lnTo>
                  <a:lnTo>
                    <a:pt x="5112765" y="4498914"/>
                  </a:lnTo>
                  <a:lnTo>
                    <a:pt x="5091715" y="4569119"/>
                  </a:lnTo>
                  <a:cubicBezTo>
                    <a:pt x="5085221" y="4592297"/>
                    <a:pt x="5076823" y="4616482"/>
                    <a:pt x="5068985" y="4640220"/>
                  </a:cubicBezTo>
                  <a:cubicBezTo>
                    <a:pt x="5060699" y="4664182"/>
                    <a:pt x="5053981" y="4687807"/>
                    <a:pt x="5043904" y="4712105"/>
                  </a:cubicBezTo>
                  <a:lnTo>
                    <a:pt x="5015799" y="4784438"/>
                  </a:lnTo>
                  <a:cubicBezTo>
                    <a:pt x="5005274" y="4808511"/>
                    <a:pt x="4993965" y="4832473"/>
                    <a:pt x="4982880" y="4856435"/>
                  </a:cubicBezTo>
                  <a:cubicBezTo>
                    <a:pt x="4936524" y="4951273"/>
                    <a:pt x="4881099" y="5044096"/>
                    <a:pt x="4817276" y="5125275"/>
                  </a:cubicBezTo>
                  <a:cubicBezTo>
                    <a:pt x="4755244" y="5208805"/>
                    <a:pt x="4686943" y="5282817"/>
                    <a:pt x="4618753" y="5355374"/>
                  </a:cubicBezTo>
                  <a:cubicBezTo>
                    <a:pt x="4602069" y="5374073"/>
                    <a:pt x="4584154" y="5391092"/>
                    <a:pt x="4566575" y="5408560"/>
                  </a:cubicBezTo>
                  <a:lnTo>
                    <a:pt x="4513837" y="5461186"/>
                  </a:lnTo>
                  <a:cubicBezTo>
                    <a:pt x="4496593" y="5479101"/>
                    <a:pt x="4477894" y="5495560"/>
                    <a:pt x="4459531" y="5512580"/>
                  </a:cubicBezTo>
                  <a:lnTo>
                    <a:pt x="4404554" y="5563526"/>
                  </a:lnTo>
                  <a:cubicBezTo>
                    <a:pt x="4386527" y="5580770"/>
                    <a:pt x="4366932" y="5596670"/>
                    <a:pt x="4348009" y="5613017"/>
                  </a:cubicBezTo>
                  <a:lnTo>
                    <a:pt x="4290568" y="5661948"/>
                  </a:lnTo>
                  <a:lnTo>
                    <a:pt x="4276124" y="5674153"/>
                  </a:lnTo>
                  <a:lnTo>
                    <a:pt x="4261120" y="5685798"/>
                  </a:lnTo>
                  <a:lnTo>
                    <a:pt x="4231112" y="5708976"/>
                  </a:lnTo>
                  <a:lnTo>
                    <a:pt x="4170984" y="5755443"/>
                  </a:lnTo>
                  <a:cubicBezTo>
                    <a:pt x="4130227" y="5785563"/>
                    <a:pt x="4087790" y="5813892"/>
                    <a:pt x="4046025" y="5843228"/>
                  </a:cubicBezTo>
                  <a:cubicBezTo>
                    <a:pt x="4002917" y="5870437"/>
                    <a:pt x="3959248" y="5897309"/>
                    <a:pt x="3915356" y="5923735"/>
                  </a:cubicBezTo>
                  <a:cubicBezTo>
                    <a:pt x="3737659" y="6026299"/>
                    <a:pt x="3544847" y="6106022"/>
                    <a:pt x="3346323" y="6158872"/>
                  </a:cubicBezTo>
                  <a:cubicBezTo>
                    <a:pt x="3147800" y="6211946"/>
                    <a:pt x="2944462" y="6239714"/>
                    <a:pt x="2743476" y="6247328"/>
                  </a:cubicBezTo>
                  <a:lnTo>
                    <a:pt x="2668120" y="6249344"/>
                  </a:lnTo>
                  <a:lnTo>
                    <a:pt x="2630498" y="6250127"/>
                  </a:lnTo>
                  <a:lnTo>
                    <a:pt x="2592988" y="6249568"/>
                  </a:lnTo>
                  <a:lnTo>
                    <a:pt x="2518080" y="6247777"/>
                  </a:lnTo>
                  <a:cubicBezTo>
                    <a:pt x="2493110" y="6247105"/>
                    <a:pt x="2468365" y="6246881"/>
                    <a:pt x="2442948" y="6244529"/>
                  </a:cubicBezTo>
                  <a:cubicBezTo>
                    <a:pt x="2392337" y="6240722"/>
                    <a:pt x="2341950" y="6237699"/>
                    <a:pt x="2291676" y="6232213"/>
                  </a:cubicBezTo>
                  <a:lnTo>
                    <a:pt x="2141412" y="6212394"/>
                  </a:lnTo>
                  <a:lnTo>
                    <a:pt x="1992715" y="6184961"/>
                  </a:lnTo>
                  <a:cubicBezTo>
                    <a:pt x="1943561" y="6173988"/>
                    <a:pt x="1894630" y="6162231"/>
                    <a:pt x="1845811" y="6151034"/>
                  </a:cubicBezTo>
                  <a:cubicBezTo>
                    <a:pt x="1797215" y="6138829"/>
                    <a:pt x="1749180" y="6123938"/>
                    <a:pt x="1701033" y="6110724"/>
                  </a:cubicBezTo>
                  <a:cubicBezTo>
                    <a:pt x="1676847" y="6104566"/>
                    <a:pt x="1653334" y="6095833"/>
                    <a:pt x="1629484" y="6088219"/>
                  </a:cubicBezTo>
                  <a:lnTo>
                    <a:pt x="1558383" y="6064929"/>
                  </a:lnTo>
                  <a:cubicBezTo>
                    <a:pt x="1369713" y="6000210"/>
                    <a:pt x="1186978" y="5921271"/>
                    <a:pt x="1011968" y="5828896"/>
                  </a:cubicBezTo>
                  <a:cubicBezTo>
                    <a:pt x="837071" y="5736408"/>
                    <a:pt x="668556" y="5631940"/>
                    <a:pt x="511237" y="5512356"/>
                  </a:cubicBezTo>
                  <a:cubicBezTo>
                    <a:pt x="471152" y="5483468"/>
                    <a:pt x="433642" y="5451220"/>
                    <a:pt x="395572" y="5419757"/>
                  </a:cubicBezTo>
                  <a:cubicBezTo>
                    <a:pt x="356831" y="5388965"/>
                    <a:pt x="321112" y="5354926"/>
                    <a:pt x="284722" y="5321559"/>
                  </a:cubicBezTo>
                  <a:lnTo>
                    <a:pt x="257513" y="5296477"/>
                  </a:lnTo>
                  <a:lnTo>
                    <a:pt x="243853" y="5283937"/>
                  </a:lnTo>
                  <a:lnTo>
                    <a:pt x="230752" y="5270836"/>
                  </a:lnTo>
                  <a:lnTo>
                    <a:pt x="178574" y="5218322"/>
                  </a:lnTo>
                  <a:cubicBezTo>
                    <a:pt x="161331" y="5200631"/>
                    <a:pt x="143191" y="5183948"/>
                    <a:pt x="126508" y="5165584"/>
                  </a:cubicBezTo>
                  <a:lnTo>
                    <a:pt x="76345" y="5111167"/>
                  </a:lnTo>
                  <a:cubicBezTo>
                    <a:pt x="59774" y="5092916"/>
                    <a:pt x="42530" y="5075112"/>
                    <a:pt x="26407" y="5056413"/>
                  </a:cubicBezTo>
                  <a:lnTo>
                    <a:pt x="0" y="5024776"/>
                  </a:lnTo>
                  <a:lnTo>
                    <a:pt x="0" y="4492798"/>
                  </a:lnTo>
                  <a:lnTo>
                    <a:pt x="28534" y="4537879"/>
                  </a:lnTo>
                  <a:cubicBezTo>
                    <a:pt x="41299" y="4556130"/>
                    <a:pt x="54175" y="4574382"/>
                    <a:pt x="66604" y="4592745"/>
                  </a:cubicBezTo>
                  <a:lnTo>
                    <a:pt x="104114" y="4647834"/>
                  </a:lnTo>
                  <a:lnTo>
                    <a:pt x="143751" y="4701580"/>
                  </a:lnTo>
                  <a:cubicBezTo>
                    <a:pt x="156964" y="4719495"/>
                    <a:pt x="169728" y="4737746"/>
                    <a:pt x="182717" y="4755773"/>
                  </a:cubicBezTo>
                  <a:lnTo>
                    <a:pt x="223810" y="4808399"/>
                  </a:lnTo>
                  <a:lnTo>
                    <a:pt x="264679" y="4861249"/>
                  </a:lnTo>
                  <a:cubicBezTo>
                    <a:pt x="278563" y="4878717"/>
                    <a:pt x="293455" y="4895288"/>
                    <a:pt x="307788" y="4912420"/>
                  </a:cubicBezTo>
                  <a:lnTo>
                    <a:pt x="351232" y="4963254"/>
                  </a:lnTo>
                  <a:cubicBezTo>
                    <a:pt x="365788" y="4980162"/>
                    <a:pt x="381688" y="4995837"/>
                    <a:pt x="397028" y="5012185"/>
                  </a:cubicBezTo>
                  <a:lnTo>
                    <a:pt x="443496" y="5060444"/>
                  </a:lnTo>
                  <a:lnTo>
                    <a:pt x="455140" y="5072537"/>
                  </a:lnTo>
                  <a:lnTo>
                    <a:pt x="467345" y="5083958"/>
                  </a:lnTo>
                  <a:lnTo>
                    <a:pt x="491755" y="5106912"/>
                  </a:lnTo>
                  <a:lnTo>
                    <a:pt x="540686" y="5152819"/>
                  </a:lnTo>
                  <a:lnTo>
                    <a:pt x="552890" y="5164353"/>
                  </a:lnTo>
                  <a:lnTo>
                    <a:pt x="565655" y="5175214"/>
                  </a:lnTo>
                  <a:lnTo>
                    <a:pt x="591072" y="5197048"/>
                  </a:lnTo>
                  <a:cubicBezTo>
                    <a:pt x="624999" y="5226160"/>
                    <a:pt x="658366" y="5256056"/>
                    <a:pt x="694197" y="5283041"/>
                  </a:cubicBezTo>
                  <a:cubicBezTo>
                    <a:pt x="834272" y="5394675"/>
                    <a:pt x="985207" y="5493881"/>
                    <a:pt x="1146221" y="5573716"/>
                  </a:cubicBezTo>
                  <a:cubicBezTo>
                    <a:pt x="1307122" y="5653774"/>
                    <a:pt x="1476869" y="5715918"/>
                    <a:pt x="1650982" y="5758130"/>
                  </a:cubicBezTo>
                  <a:lnTo>
                    <a:pt x="1716485" y="5772798"/>
                  </a:lnTo>
                  <a:cubicBezTo>
                    <a:pt x="1738431" y="5777390"/>
                    <a:pt x="1759929" y="5783100"/>
                    <a:pt x="1782211" y="5786235"/>
                  </a:cubicBezTo>
                  <a:lnTo>
                    <a:pt x="1848386" y="5796984"/>
                  </a:lnTo>
                  <a:lnTo>
                    <a:pt x="1881417" y="5802359"/>
                  </a:lnTo>
                  <a:cubicBezTo>
                    <a:pt x="1892390" y="5804151"/>
                    <a:pt x="1903363" y="5806054"/>
                    <a:pt x="1914560" y="5807061"/>
                  </a:cubicBezTo>
                  <a:cubicBezTo>
                    <a:pt x="1959012" y="5811765"/>
                    <a:pt x="2003241" y="5817251"/>
                    <a:pt x="2047469" y="5821282"/>
                  </a:cubicBezTo>
                  <a:lnTo>
                    <a:pt x="2180601" y="5828896"/>
                  </a:lnTo>
                  <a:lnTo>
                    <a:pt x="2313622" y="5830463"/>
                  </a:lnTo>
                  <a:cubicBezTo>
                    <a:pt x="2335680" y="5830799"/>
                    <a:pt x="2357962" y="5829008"/>
                    <a:pt x="2380021" y="5828448"/>
                  </a:cubicBezTo>
                  <a:lnTo>
                    <a:pt x="2446195" y="5826433"/>
                  </a:lnTo>
                  <a:cubicBezTo>
                    <a:pt x="2468029" y="5826208"/>
                    <a:pt x="2490647" y="5824193"/>
                    <a:pt x="2513041" y="5822737"/>
                  </a:cubicBezTo>
                  <a:lnTo>
                    <a:pt x="2580111" y="5818258"/>
                  </a:lnTo>
                  <a:lnTo>
                    <a:pt x="2613590" y="5816355"/>
                  </a:lnTo>
                  <a:lnTo>
                    <a:pt x="2646845" y="5813108"/>
                  </a:lnTo>
                  <a:cubicBezTo>
                    <a:pt x="2669016" y="5810869"/>
                    <a:pt x="2691074" y="5808741"/>
                    <a:pt x="2713244" y="5806838"/>
                  </a:cubicBezTo>
                  <a:cubicBezTo>
                    <a:pt x="2889933" y="5789371"/>
                    <a:pt x="3062815" y="5762050"/>
                    <a:pt x="3230882" y="5721292"/>
                  </a:cubicBezTo>
                  <a:cubicBezTo>
                    <a:pt x="3398837" y="5680423"/>
                    <a:pt x="3562426" y="5626902"/>
                    <a:pt x="3720416" y="5556472"/>
                  </a:cubicBezTo>
                  <a:cubicBezTo>
                    <a:pt x="3759381" y="5537997"/>
                    <a:pt x="3798347" y="5518962"/>
                    <a:pt x="3837425" y="5499927"/>
                  </a:cubicBezTo>
                  <a:cubicBezTo>
                    <a:pt x="3875271" y="5478765"/>
                    <a:pt x="3913900" y="5458610"/>
                    <a:pt x="3951634" y="5436552"/>
                  </a:cubicBezTo>
                  <a:lnTo>
                    <a:pt x="4007284" y="5401841"/>
                  </a:lnTo>
                  <a:lnTo>
                    <a:pt x="4035164" y="5384374"/>
                  </a:lnTo>
                  <a:lnTo>
                    <a:pt x="4049049" y="5375640"/>
                  </a:lnTo>
                  <a:lnTo>
                    <a:pt x="4062485" y="5366123"/>
                  </a:lnTo>
                  <a:lnTo>
                    <a:pt x="4116567" y="5328277"/>
                  </a:lnTo>
                  <a:cubicBezTo>
                    <a:pt x="4134594" y="5315624"/>
                    <a:pt x="4152957" y="5303420"/>
                    <a:pt x="4169976" y="5289199"/>
                  </a:cubicBezTo>
                  <a:lnTo>
                    <a:pt x="4222042" y="5247994"/>
                  </a:lnTo>
                  <a:cubicBezTo>
                    <a:pt x="4239398" y="5234222"/>
                    <a:pt x="4256865" y="5220562"/>
                    <a:pt x="4273213" y="5205558"/>
                  </a:cubicBezTo>
                  <a:lnTo>
                    <a:pt x="4323151" y="5161329"/>
                  </a:lnTo>
                  <a:cubicBezTo>
                    <a:pt x="4339611" y="5146437"/>
                    <a:pt x="4356631" y="5131881"/>
                    <a:pt x="4371971" y="5116093"/>
                  </a:cubicBezTo>
                  <a:cubicBezTo>
                    <a:pt x="4435457" y="5054398"/>
                    <a:pt x="4496258" y="4991135"/>
                    <a:pt x="4546868" y="4924400"/>
                  </a:cubicBezTo>
                  <a:cubicBezTo>
                    <a:pt x="4600054" y="4858450"/>
                    <a:pt x="4640699" y="4788916"/>
                    <a:pt x="4675634" y="4715352"/>
                  </a:cubicBezTo>
                  <a:lnTo>
                    <a:pt x="4700155" y="4659255"/>
                  </a:lnTo>
                  <a:lnTo>
                    <a:pt x="4721206" y="4600135"/>
                  </a:lnTo>
                  <a:cubicBezTo>
                    <a:pt x="4728707" y="4580988"/>
                    <a:pt x="4733970" y="4559266"/>
                    <a:pt x="4740465" y="4538887"/>
                  </a:cubicBezTo>
                  <a:cubicBezTo>
                    <a:pt x="4746623" y="4518061"/>
                    <a:pt x="4753005" y="4497906"/>
                    <a:pt x="4758492" y="4475848"/>
                  </a:cubicBezTo>
                  <a:cubicBezTo>
                    <a:pt x="4803168" y="4303637"/>
                    <a:pt x="4840902" y="4115080"/>
                    <a:pt x="4891288" y="3930329"/>
                  </a:cubicBezTo>
                  <a:cubicBezTo>
                    <a:pt x="4940891" y="3744906"/>
                    <a:pt x="5000235" y="3562059"/>
                    <a:pt x="5066298" y="3382235"/>
                  </a:cubicBezTo>
                  <a:cubicBezTo>
                    <a:pt x="5124186" y="3226932"/>
                    <a:pt x="5154530" y="3064015"/>
                    <a:pt x="5156994" y="2898635"/>
                  </a:cubicBezTo>
                  <a:cubicBezTo>
                    <a:pt x="5159681" y="2733255"/>
                    <a:pt x="5132920" y="2565636"/>
                    <a:pt x="5083317" y="2402047"/>
                  </a:cubicBezTo>
                  <a:cubicBezTo>
                    <a:pt x="5033938" y="2238123"/>
                    <a:pt x="4960150" y="2079013"/>
                    <a:pt x="4871022" y="1926958"/>
                  </a:cubicBezTo>
                  <a:cubicBezTo>
                    <a:pt x="4826570" y="1850818"/>
                    <a:pt x="4777415" y="1776918"/>
                    <a:pt x="4727028" y="1703577"/>
                  </a:cubicBezTo>
                  <a:cubicBezTo>
                    <a:pt x="4676418" y="1630349"/>
                    <a:pt x="4622784" y="1558464"/>
                    <a:pt x="4563776" y="1490834"/>
                  </a:cubicBezTo>
                  <a:cubicBezTo>
                    <a:pt x="4503647" y="1423764"/>
                    <a:pt x="4439041" y="1359157"/>
                    <a:pt x="4370291" y="1300596"/>
                  </a:cubicBezTo>
                  <a:cubicBezTo>
                    <a:pt x="4336812" y="1270141"/>
                    <a:pt x="4301541" y="1242148"/>
                    <a:pt x="4266046" y="1214491"/>
                  </a:cubicBezTo>
                  <a:cubicBezTo>
                    <a:pt x="4248355" y="1200607"/>
                    <a:pt x="4230776" y="1186611"/>
                    <a:pt x="4212973" y="1173062"/>
                  </a:cubicBezTo>
                  <a:cubicBezTo>
                    <a:pt x="4194722" y="1160074"/>
                    <a:pt x="4176359" y="1147197"/>
                    <a:pt x="4157995" y="1134545"/>
                  </a:cubicBezTo>
                  <a:cubicBezTo>
                    <a:pt x="4011426" y="1031980"/>
                    <a:pt x="3855004" y="948562"/>
                    <a:pt x="3697126" y="881044"/>
                  </a:cubicBezTo>
                  <a:lnTo>
                    <a:pt x="3637670" y="856747"/>
                  </a:lnTo>
                  <a:lnTo>
                    <a:pt x="3608222" y="844318"/>
                  </a:lnTo>
                  <a:cubicBezTo>
                    <a:pt x="3598480" y="840063"/>
                    <a:pt x="3588179" y="837040"/>
                    <a:pt x="3578214" y="833457"/>
                  </a:cubicBezTo>
                  <a:lnTo>
                    <a:pt x="3518309" y="812294"/>
                  </a:lnTo>
                  <a:cubicBezTo>
                    <a:pt x="3513383" y="810503"/>
                    <a:pt x="3508344" y="808823"/>
                    <a:pt x="3503417" y="806920"/>
                  </a:cubicBezTo>
                  <a:cubicBezTo>
                    <a:pt x="3498603" y="804792"/>
                    <a:pt x="3494236" y="801993"/>
                    <a:pt x="3489533" y="799642"/>
                  </a:cubicBezTo>
                  <a:cubicBezTo>
                    <a:pt x="3480240" y="794827"/>
                    <a:pt x="3470498" y="791020"/>
                    <a:pt x="3460869" y="787101"/>
                  </a:cubicBezTo>
                  <a:lnTo>
                    <a:pt x="3402980" y="763475"/>
                  </a:lnTo>
                  <a:lnTo>
                    <a:pt x="3374092" y="751606"/>
                  </a:lnTo>
                  <a:cubicBezTo>
                    <a:pt x="3364462" y="747688"/>
                    <a:pt x="3354945" y="743433"/>
                    <a:pt x="3344980" y="740409"/>
                  </a:cubicBezTo>
                  <a:lnTo>
                    <a:pt x="3226627" y="700772"/>
                  </a:lnTo>
                  <a:cubicBezTo>
                    <a:pt x="3067405" y="652849"/>
                    <a:pt x="2902697" y="625192"/>
                    <a:pt x="2735750" y="614667"/>
                  </a:cubicBezTo>
                  <a:cubicBezTo>
                    <a:pt x="2714811" y="613435"/>
                    <a:pt x="2694209" y="610860"/>
                    <a:pt x="2673158" y="610412"/>
                  </a:cubicBezTo>
                  <a:lnTo>
                    <a:pt x="2610119" y="609628"/>
                  </a:lnTo>
                  <a:lnTo>
                    <a:pt x="2547080" y="608620"/>
                  </a:lnTo>
                  <a:cubicBezTo>
                    <a:pt x="2536443" y="608173"/>
                    <a:pt x="2526365" y="608397"/>
                    <a:pt x="2516400" y="608844"/>
                  </a:cubicBezTo>
                  <a:lnTo>
                    <a:pt x="2486280" y="609740"/>
                  </a:lnTo>
                  <a:cubicBezTo>
                    <a:pt x="2466125" y="609852"/>
                    <a:pt x="2446307" y="611868"/>
                    <a:pt x="2426376" y="613099"/>
                  </a:cubicBezTo>
                  <a:cubicBezTo>
                    <a:pt x="2406333" y="613995"/>
                    <a:pt x="2386627" y="616458"/>
                    <a:pt x="2366920" y="618474"/>
                  </a:cubicBezTo>
                  <a:cubicBezTo>
                    <a:pt x="2357066" y="619482"/>
                    <a:pt x="2347101" y="620153"/>
                    <a:pt x="2337248" y="621497"/>
                  </a:cubicBezTo>
                  <a:lnTo>
                    <a:pt x="2307800" y="625528"/>
                  </a:lnTo>
                  <a:lnTo>
                    <a:pt x="2278351" y="629559"/>
                  </a:lnTo>
                  <a:lnTo>
                    <a:pt x="2249127" y="634710"/>
                  </a:lnTo>
                  <a:cubicBezTo>
                    <a:pt x="2093377" y="661918"/>
                    <a:pt x="1942329" y="710849"/>
                    <a:pt x="1796096" y="781726"/>
                  </a:cubicBezTo>
                  <a:cubicBezTo>
                    <a:pt x="1649751" y="852268"/>
                    <a:pt x="1508892" y="944307"/>
                    <a:pt x="1370833" y="1048663"/>
                  </a:cubicBezTo>
                  <a:cubicBezTo>
                    <a:pt x="1232774" y="1153244"/>
                    <a:pt x="1097290" y="1269917"/>
                    <a:pt x="959790" y="1390844"/>
                  </a:cubicBezTo>
                  <a:lnTo>
                    <a:pt x="749062" y="1577611"/>
                  </a:lnTo>
                  <a:cubicBezTo>
                    <a:pt x="674602" y="1642329"/>
                    <a:pt x="599806" y="1704137"/>
                    <a:pt x="524786" y="1763145"/>
                  </a:cubicBezTo>
                  <a:cubicBezTo>
                    <a:pt x="374858" y="1881498"/>
                    <a:pt x="223810" y="1987422"/>
                    <a:pt x="84071" y="2098496"/>
                  </a:cubicBezTo>
                  <a:lnTo>
                    <a:pt x="0" y="2168094"/>
                  </a:lnTo>
                  <a:lnTo>
                    <a:pt x="0" y="1576676"/>
                  </a:lnTo>
                  <a:lnTo>
                    <a:pt x="174655" y="1387597"/>
                  </a:lnTo>
                  <a:cubicBezTo>
                    <a:pt x="238926" y="1320079"/>
                    <a:pt x="302749" y="1254577"/>
                    <a:pt x="363661" y="1188626"/>
                  </a:cubicBezTo>
                  <a:lnTo>
                    <a:pt x="458052" y="1086397"/>
                  </a:lnTo>
                  <a:cubicBezTo>
                    <a:pt x="490635" y="1051351"/>
                    <a:pt x="523666" y="1016416"/>
                    <a:pt x="557257" y="981593"/>
                  </a:cubicBezTo>
                  <a:cubicBezTo>
                    <a:pt x="691510" y="842414"/>
                    <a:pt x="835055" y="705699"/>
                    <a:pt x="994165" y="578389"/>
                  </a:cubicBezTo>
                  <a:cubicBezTo>
                    <a:pt x="1152939" y="451190"/>
                    <a:pt x="1328060" y="333398"/>
                    <a:pt x="1520873" y="237215"/>
                  </a:cubicBezTo>
                  <a:cubicBezTo>
                    <a:pt x="1713238" y="141033"/>
                    <a:pt x="1924302" y="68028"/>
                    <a:pt x="2141748" y="31190"/>
                  </a:cubicBezTo>
                  <a:lnTo>
                    <a:pt x="2182505" y="24360"/>
                  </a:lnTo>
                  <a:cubicBezTo>
                    <a:pt x="2196165" y="22344"/>
                    <a:pt x="2209826" y="20665"/>
                    <a:pt x="2223374" y="18873"/>
                  </a:cubicBezTo>
                  <a:lnTo>
                    <a:pt x="2264355" y="13611"/>
                  </a:lnTo>
                  <a:cubicBezTo>
                    <a:pt x="2278015" y="11931"/>
                    <a:pt x="2291676" y="10924"/>
                    <a:pt x="2305336" y="9580"/>
                  </a:cubicBezTo>
                  <a:cubicBezTo>
                    <a:pt x="2332657" y="7229"/>
                    <a:pt x="2360090" y="4653"/>
                    <a:pt x="2387410" y="3645"/>
                  </a:cubicBezTo>
                  <a:cubicBezTo>
                    <a:pt x="2414731" y="2414"/>
                    <a:pt x="2442164" y="510"/>
                    <a:pt x="2469373" y="62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DFB95E12-4EF0-42F7-BCF9-AD31B4C8EB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646908" cy="6130481"/>
            </a:xfrm>
            <a:custGeom>
              <a:avLst/>
              <a:gdLst>
                <a:gd name="connsiteX0" fmla="*/ 2616837 w 5646908"/>
                <a:gd name="connsiteY0" fmla="*/ 0 h 6130481"/>
                <a:gd name="connsiteX1" fmla="*/ 4918721 w 5646908"/>
                <a:gd name="connsiteY1" fmla="*/ 1134258 h 6130481"/>
                <a:gd name="connsiteX2" fmla="*/ 5539036 w 5646908"/>
                <a:gd name="connsiteY2" fmla="*/ 3362353 h 6130481"/>
                <a:gd name="connsiteX3" fmla="*/ 4712024 w 5646908"/>
                <a:gd name="connsiteY3" fmla="*/ 5293280 h 6130481"/>
                <a:gd name="connsiteX4" fmla="*/ 2547864 w 5646908"/>
                <a:gd name="connsiteY4" fmla="*/ 6130481 h 6130481"/>
                <a:gd name="connsiteX5" fmla="*/ 263223 w 5646908"/>
                <a:gd name="connsiteY5" fmla="*/ 5212325 h 6130481"/>
                <a:gd name="connsiteX6" fmla="*/ 49974 w 5646908"/>
                <a:gd name="connsiteY6" fmla="*/ 4985345 h 6130481"/>
                <a:gd name="connsiteX7" fmla="*/ 0 w 5646908"/>
                <a:gd name="connsiteY7" fmla="*/ 4920618 h 6130481"/>
                <a:gd name="connsiteX8" fmla="*/ 0 w 5646908"/>
                <a:gd name="connsiteY8" fmla="*/ 3760303 h 6130481"/>
                <a:gd name="connsiteX9" fmla="*/ 80488 w 5646908"/>
                <a:gd name="connsiteY9" fmla="*/ 3974159 h 6130481"/>
                <a:gd name="connsiteX10" fmla="*/ 664748 w 5646908"/>
                <a:gd name="connsiteY10" fmla="*/ 4813600 h 6130481"/>
                <a:gd name="connsiteX11" fmla="*/ 2548087 w 5646908"/>
                <a:gd name="connsiteY11" fmla="*/ 5570406 h 6130481"/>
                <a:gd name="connsiteX12" fmla="*/ 3536561 w 5646908"/>
                <a:gd name="connsiteY12" fmla="*/ 5407153 h 6130481"/>
                <a:gd name="connsiteX13" fmla="*/ 4308035 w 5646908"/>
                <a:gd name="connsiteY13" fmla="*/ 4897241 h 6130481"/>
                <a:gd name="connsiteX14" fmla="*/ 4569038 w 5646908"/>
                <a:gd name="connsiteY14" fmla="*/ 4564802 h 6130481"/>
                <a:gd name="connsiteX15" fmla="*/ 4699147 w 5646908"/>
                <a:gd name="connsiteY15" fmla="*/ 4149952 h 6130481"/>
                <a:gd name="connsiteX16" fmla="*/ 5003034 w 5646908"/>
                <a:gd name="connsiteY16" fmla="*/ 3168421 h 6130481"/>
                <a:gd name="connsiteX17" fmla="*/ 4994189 w 5646908"/>
                <a:gd name="connsiteY17" fmla="*/ 2321590 h 6130481"/>
                <a:gd name="connsiteX18" fmla="*/ 4487860 w 5646908"/>
                <a:gd name="connsiteY18" fmla="*/ 1501856 h 6130481"/>
                <a:gd name="connsiteX19" fmla="*/ 3640469 w 5646908"/>
                <a:gd name="connsiteY19" fmla="*/ 808425 h 6130481"/>
                <a:gd name="connsiteX20" fmla="*/ 2616837 w 5646908"/>
                <a:gd name="connsiteY20" fmla="*/ 559851 h 6130481"/>
                <a:gd name="connsiteX21" fmla="*/ 1762952 w 5646908"/>
                <a:gd name="connsiteY21" fmla="*/ 812008 h 6130481"/>
                <a:gd name="connsiteX22" fmla="*/ 939635 w 5646908"/>
                <a:gd name="connsiteY22" fmla="*/ 1502976 h 6130481"/>
                <a:gd name="connsiteX23" fmla="*/ 585250 w 5646908"/>
                <a:gd name="connsiteY23" fmla="*/ 1831049 h 6130481"/>
                <a:gd name="connsiteX24" fmla="*/ 40403 w 5646908"/>
                <a:gd name="connsiteY24" fmla="*/ 2389556 h 6130481"/>
                <a:gd name="connsiteX25" fmla="*/ 0 w 5646908"/>
                <a:gd name="connsiteY25" fmla="*/ 2456747 h 6130481"/>
                <a:gd name="connsiteX26" fmla="*/ 0 w 5646908"/>
                <a:gd name="connsiteY26" fmla="*/ 1601114 h 6130481"/>
                <a:gd name="connsiteX27" fmla="*/ 93200 w 5646908"/>
                <a:gd name="connsiteY27" fmla="*/ 1513741 h 6130481"/>
                <a:gd name="connsiteX28" fmla="*/ 535423 w 5646908"/>
                <a:gd name="connsiteY28" fmla="*/ 1107273 h 6130481"/>
                <a:gd name="connsiteX29" fmla="*/ 2616837 w 5646908"/>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46908" h="6130481">
                  <a:moveTo>
                    <a:pt x="2616837" y="0"/>
                  </a:moveTo>
                  <a:cubicBezTo>
                    <a:pt x="3596241" y="0"/>
                    <a:pt x="4322479" y="463445"/>
                    <a:pt x="4918721" y="1134258"/>
                  </a:cubicBezTo>
                  <a:cubicBezTo>
                    <a:pt x="5416317" y="1694109"/>
                    <a:pt x="5857703" y="2516643"/>
                    <a:pt x="5539036" y="3362353"/>
                  </a:cubicBezTo>
                  <a:cubicBezTo>
                    <a:pt x="5111758" y="4496612"/>
                    <a:pt x="5300763" y="4716633"/>
                    <a:pt x="4712024" y="5293280"/>
                  </a:cubicBezTo>
                  <a:cubicBezTo>
                    <a:pt x="4123284" y="5869926"/>
                    <a:pt x="3446201" y="6130481"/>
                    <a:pt x="2547864" y="6130481"/>
                  </a:cubicBezTo>
                  <a:cubicBezTo>
                    <a:pt x="1657476" y="6130481"/>
                    <a:pt x="850619" y="5780127"/>
                    <a:pt x="263223" y="5212325"/>
                  </a:cubicBezTo>
                  <a:cubicBezTo>
                    <a:pt x="188497" y="5140091"/>
                    <a:pt x="117321" y="5064339"/>
                    <a:pt x="49974" y="4985345"/>
                  </a:cubicBezTo>
                  <a:lnTo>
                    <a:pt x="0" y="4920618"/>
                  </a:lnTo>
                  <a:lnTo>
                    <a:pt x="0" y="3760303"/>
                  </a:lnTo>
                  <a:lnTo>
                    <a:pt x="80488" y="3974159"/>
                  </a:lnTo>
                  <a:cubicBezTo>
                    <a:pt x="217875" y="4289243"/>
                    <a:pt x="414383" y="4571632"/>
                    <a:pt x="664748" y="4813600"/>
                  </a:cubicBezTo>
                  <a:cubicBezTo>
                    <a:pt x="1169734" y="5301566"/>
                    <a:pt x="1838644" y="5570406"/>
                    <a:pt x="2548087" y="5570406"/>
                  </a:cubicBezTo>
                  <a:cubicBezTo>
                    <a:pt x="2928786" y="5570406"/>
                    <a:pt x="3252156" y="5516996"/>
                    <a:pt x="3536561" y="5407153"/>
                  </a:cubicBezTo>
                  <a:cubicBezTo>
                    <a:pt x="3815366" y="5299438"/>
                    <a:pt x="4067747" y="5132603"/>
                    <a:pt x="4308035" y="4897241"/>
                  </a:cubicBezTo>
                  <a:cubicBezTo>
                    <a:pt x="4475095" y="4733653"/>
                    <a:pt x="4533767" y="4637358"/>
                    <a:pt x="4569038" y="4564802"/>
                  </a:cubicBezTo>
                  <a:cubicBezTo>
                    <a:pt x="4619313" y="4461453"/>
                    <a:pt x="4652792" y="4330784"/>
                    <a:pt x="4699147" y="4149952"/>
                  </a:cubicBezTo>
                  <a:cubicBezTo>
                    <a:pt x="4758491" y="3918846"/>
                    <a:pt x="4839558" y="3602194"/>
                    <a:pt x="5003034" y="3168421"/>
                  </a:cubicBezTo>
                  <a:cubicBezTo>
                    <a:pt x="5103024" y="2902940"/>
                    <a:pt x="5100112" y="2626037"/>
                    <a:pt x="4994189" y="2321590"/>
                  </a:cubicBezTo>
                  <a:cubicBezTo>
                    <a:pt x="4900470" y="2052526"/>
                    <a:pt x="4725460" y="1769129"/>
                    <a:pt x="4487860" y="1501856"/>
                  </a:cubicBezTo>
                  <a:cubicBezTo>
                    <a:pt x="4210285" y="1189683"/>
                    <a:pt x="3933047" y="962832"/>
                    <a:pt x="3640469" y="808425"/>
                  </a:cubicBezTo>
                  <a:cubicBezTo>
                    <a:pt x="3323369" y="641141"/>
                    <a:pt x="2988578" y="559851"/>
                    <a:pt x="2616837" y="559851"/>
                  </a:cubicBezTo>
                  <a:cubicBezTo>
                    <a:pt x="2315413" y="559851"/>
                    <a:pt x="2044110" y="640134"/>
                    <a:pt x="1762952" y="812008"/>
                  </a:cubicBezTo>
                  <a:cubicBezTo>
                    <a:pt x="1472838" y="989593"/>
                    <a:pt x="1197167" y="1250707"/>
                    <a:pt x="939635" y="1502976"/>
                  </a:cubicBezTo>
                  <a:cubicBezTo>
                    <a:pt x="819379" y="1620769"/>
                    <a:pt x="700355" y="1727700"/>
                    <a:pt x="585250" y="1831049"/>
                  </a:cubicBezTo>
                  <a:cubicBezTo>
                    <a:pt x="362317" y="2031140"/>
                    <a:pt x="169840" y="2204022"/>
                    <a:pt x="40403" y="2389556"/>
                  </a:cubicBezTo>
                  <a:lnTo>
                    <a:pt x="0" y="2456747"/>
                  </a:lnTo>
                  <a:lnTo>
                    <a:pt x="0" y="1601114"/>
                  </a:lnTo>
                  <a:lnTo>
                    <a:pt x="93200" y="1513741"/>
                  </a:lnTo>
                  <a:cubicBezTo>
                    <a:pt x="237107" y="1383294"/>
                    <a:pt x="388238" y="1251435"/>
                    <a:pt x="535423" y="1107273"/>
                  </a:cubicBezTo>
                  <a:cubicBezTo>
                    <a:pt x="1124050" y="530627"/>
                    <a:pt x="1718500" y="0"/>
                    <a:pt x="2616837"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2338F8B2-67A9-4086-9341-7705CAB6F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517522" cy="6130481"/>
            </a:xfrm>
            <a:custGeom>
              <a:avLst/>
              <a:gdLst>
                <a:gd name="connsiteX0" fmla="*/ 2549095 w 5517522"/>
                <a:gd name="connsiteY0" fmla="*/ 0 h 6130481"/>
                <a:gd name="connsiteX1" fmla="*/ 4804175 w 5517522"/>
                <a:gd name="connsiteY1" fmla="*/ 1134258 h 6130481"/>
                <a:gd name="connsiteX2" fmla="*/ 5411838 w 5517522"/>
                <a:gd name="connsiteY2" fmla="*/ 3362353 h 6130481"/>
                <a:gd name="connsiteX3" fmla="*/ 4601621 w 5517522"/>
                <a:gd name="connsiteY3" fmla="*/ 5293280 h 6130481"/>
                <a:gd name="connsiteX4" fmla="*/ 2481577 w 5517522"/>
                <a:gd name="connsiteY4" fmla="*/ 6130481 h 6130481"/>
                <a:gd name="connsiteX5" fmla="*/ 243517 w 5517522"/>
                <a:gd name="connsiteY5" fmla="*/ 5212325 h 6130481"/>
                <a:gd name="connsiteX6" fmla="*/ 34587 w 5517522"/>
                <a:gd name="connsiteY6" fmla="*/ 4985345 h 6130481"/>
                <a:gd name="connsiteX7" fmla="*/ 0 w 5517522"/>
                <a:gd name="connsiteY7" fmla="*/ 4939620 h 6130481"/>
                <a:gd name="connsiteX8" fmla="*/ 0 w 5517522"/>
                <a:gd name="connsiteY8" fmla="*/ 3335329 h 6130481"/>
                <a:gd name="connsiteX9" fmla="*/ 17141 w 5517522"/>
                <a:gd name="connsiteY9" fmla="*/ 3448738 h 6130481"/>
                <a:gd name="connsiteX10" fmla="*/ 167489 w 5517522"/>
                <a:gd name="connsiteY10" fmla="*/ 3930490 h 6130481"/>
                <a:gd name="connsiteX11" fmla="*/ 715471 w 5517522"/>
                <a:gd name="connsiteY11" fmla="*/ 4734212 h 6130481"/>
                <a:gd name="connsiteX12" fmla="*/ 2481689 w 5517522"/>
                <a:gd name="connsiteY12" fmla="*/ 5458772 h 6130481"/>
                <a:gd name="connsiteX13" fmla="*/ 4126644 w 5517522"/>
                <a:gd name="connsiteY13" fmla="*/ 4818302 h 6130481"/>
                <a:gd name="connsiteX14" fmla="*/ 4360437 w 5517522"/>
                <a:gd name="connsiteY14" fmla="*/ 4516766 h 6130481"/>
                <a:gd name="connsiteX15" fmla="*/ 4480357 w 5517522"/>
                <a:gd name="connsiteY15" fmla="*/ 4122855 h 6130481"/>
                <a:gd name="connsiteX16" fmla="*/ 4781557 w 5517522"/>
                <a:gd name="connsiteY16" fmla="*/ 3129791 h 6130481"/>
                <a:gd name="connsiteX17" fmla="*/ 4771928 w 5517522"/>
                <a:gd name="connsiteY17" fmla="*/ 2357869 h 6130481"/>
                <a:gd name="connsiteX18" fmla="*/ 4297510 w 5517522"/>
                <a:gd name="connsiteY18" fmla="*/ 1575533 h 6130481"/>
                <a:gd name="connsiteX19" fmla="*/ 3498715 w 5517522"/>
                <a:gd name="connsiteY19" fmla="*/ 907071 h 6130481"/>
                <a:gd name="connsiteX20" fmla="*/ 2549095 w 5517522"/>
                <a:gd name="connsiteY20" fmla="*/ 671821 h 6130481"/>
                <a:gd name="connsiteX21" fmla="*/ 985319 w 5517522"/>
                <a:gd name="connsiteY21" fmla="*/ 1582475 h 6130481"/>
                <a:gd name="connsiteX22" fmla="*/ 634628 w 5517522"/>
                <a:gd name="connsiteY22" fmla="*/ 1913907 h 6130481"/>
                <a:gd name="connsiteX23" fmla="*/ 117662 w 5517522"/>
                <a:gd name="connsiteY23" fmla="*/ 2453044 h 6130481"/>
                <a:gd name="connsiteX24" fmla="*/ 2515 w 5517522"/>
                <a:gd name="connsiteY24" fmla="*/ 2685494 h 6130481"/>
                <a:gd name="connsiteX25" fmla="*/ 0 w 5517522"/>
                <a:gd name="connsiteY25" fmla="*/ 2696965 h 6130481"/>
                <a:gd name="connsiteX26" fmla="*/ 0 w 5517522"/>
                <a:gd name="connsiteY26" fmla="*/ 1587383 h 6130481"/>
                <a:gd name="connsiteX27" fmla="*/ 76951 w 5517522"/>
                <a:gd name="connsiteY27" fmla="*/ 1513741 h 6130481"/>
                <a:gd name="connsiteX28" fmla="*/ 510118 w 5517522"/>
                <a:gd name="connsiteY28" fmla="*/ 1107273 h 6130481"/>
                <a:gd name="connsiteX29" fmla="*/ 2549095 w 5517522"/>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522" h="6130481">
                  <a:moveTo>
                    <a:pt x="2549095" y="0"/>
                  </a:moveTo>
                  <a:cubicBezTo>
                    <a:pt x="3508568" y="0"/>
                    <a:pt x="4219915" y="463445"/>
                    <a:pt x="4804175" y="1134258"/>
                  </a:cubicBezTo>
                  <a:cubicBezTo>
                    <a:pt x="5291694" y="1694109"/>
                    <a:pt x="5724011"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335329"/>
                  </a:lnTo>
                  <a:lnTo>
                    <a:pt x="17141" y="3448738"/>
                  </a:lnTo>
                  <a:cubicBezTo>
                    <a:pt x="50676" y="3613558"/>
                    <a:pt x="100867" y="3774516"/>
                    <a:pt x="167489" y="3930490"/>
                  </a:cubicBezTo>
                  <a:cubicBezTo>
                    <a:pt x="296255" y="4232138"/>
                    <a:pt x="480670" y="4502546"/>
                    <a:pt x="715471" y="4734212"/>
                  </a:cubicBezTo>
                  <a:cubicBezTo>
                    <a:pt x="1188993" y="5201464"/>
                    <a:pt x="1816250" y="5458772"/>
                    <a:pt x="2481689" y="5458772"/>
                  </a:cubicBezTo>
                  <a:cubicBezTo>
                    <a:pt x="3185758" y="5458772"/>
                    <a:pt x="3677755" y="5267191"/>
                    <a:pt x="4126644" y="4818302"/>
                  </a:cubicBezTo>
                  <a:cubicBezTo>
                    <a:pt x="4278363" y="4666583"/>
                    <a:pt x="4329982" y="4580701"/>
                    <a:pt x="4360437" y="4516766"/>
                  </a:cubicBezTo>
                  <a:cubicBezTo>
                    <a:pt x="4404890" y="4423495"/>
                    <a:pt x="4436577" y="4297417"/>
                    <a:pt x="4480357" y="4122855"/>
                  </a:cubicBezTo>
                  <a:cubicBezTo>
                    <a:pt x="4539030" y="3889285"/>
                    <a:pt x="4619425" y="3569275"/>
                    <a:pt x="4781557" y="3129791"/>
                  </a:cubicBezTo>
                  <a:cubicBezTo>
                    <a:pt x="4870238" y="2889503"/>
                    <a:pt x="4867103" y="2637010"/>
                    <a:pt x="4771928" y="2357869"/>
                  </a:cubicBezTo>
                  <a:cubicBezTo>
                    <a:pt x="4684815" y="2102465"/>
                    <a:pt x="4520779" y="1831945"/>
                    <a:pt x="4297510" y="1575533"/>
                  </a:cubicBezTo>
                  <a:cubicBezTo>
                    <a:pt x="4034492" y="1273549"/>
                    <a:pt x="3773266" y="1054983"/>
                    <a:pt x="3498715" y="907071"/>
                  </a:cubicBezTo>
                  <a:cubicBezTo>
                    <a:pt x="3204905" y="748745"/>
                    <a:pt x="2894187" y="671821"/>
                    <a:pt x="2549095" y="671821"/>
                  </a:cubicBezTo>
                  <a:cubicBezTo>
                    <a:pt x="1942553" y="671821"/>
                    <a:pt x="1518298" y="1049273"/>
                    <a:pt x="985319" y="1582475"/>
                  </a:cubicBezTo>
                  <a:cubicBezTo>
                    <a:pt x="865735" y="1702059"/>
                    <a:pt x="748278" y="1809774"/>
                    <a:pt x="634628" y="1913907"/>
                  </a:cubicBezTo>
                  <a:cubicBezTo>
                    <a:pt x="421325" y="2109407"/>
                    <a:pt x="237134" y="2278146"/>
                    <a:pt x="117662" y="2453044"/>
                  </a:cubicBezTo>
                  <a:cubicBezTo>
                    <a:pt x="64756" y="2530415"/>
                    <a:pt x="27022" y="2605799"/>
                    <a:pt x="2515" y="2685494"/>
                  </a:cubicBezTo>
                  <a:lnTo>
                    <a:pt x="0" y="2696965"/>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Shape 32">
              <a:extLst>
                <a:ext uri="{FF2B5EF4-FFF2-40B4-BE49-F238E27FC236}">
                  <a16:creationId xmlns:a16="http://schemas.microsoft.com/office/drawing/2014/main" id="{E653AAAF-CCEF-494B-9366-16BB3815A6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76241"/>
              <a:ext cx="5517475" cy="6130481"/>
            </a:xfrm>
            <a:custGeom>
              <a:avLst/>
              <a:gdLst>
                <a:gd name="connsiteX0" fmla="*/ 2549095 w 5517475"/>
                <a:gd name="connsiteY0" fmla="*/ 0 h 6130481"/>
                <a:gd name="connsiteX1" fmla="*/ 4804175 w 5517475"/>
                <a:gd name="connsiteY1" fmla="*/ 1134258 h 6130481"/>
                <a:gd name="connsiteX2" fmla="*/ 5411838 w 5517475"/>
                <a:gd name="connsiteY2" fmla="*/ 3362353 h 6130481"/>
                <a:gd name="connsiteX3" fmla="*/ 4601621 w 5517475"/>
                <a:gd name="connsiteY3" fmla="*/ 5293280 h 6130481"/>
                <a:gd name="connsiteX4" fmla="*/ 2481577 w 5517475"/>
                <a:gd name="connsiteY4" fmla="*/ 6130481 h 6130481"/>
                <a:gd name="connsiteX5" fmla="*/ 243517 w 5517475"/>
                <a:gd name="connsiteY5" fmla="*/ 5212325 h 6130481"/>
                <a:gd name="connsiteX6" fmla="*/ 34587 w 5517475"/>
                <a:gd name="connsiteY6" fmla="*/ 4985345 h 6130481"/>
                <a:gd name="connsiteX7" fmla="*/ 0 w 5517475"/>
                <a:gd name="connsiteY7" fmla="*/ 4939620 h 6130481"/>
                <a:gd name="connsiteX8" fmla="*/ 0 w 5517475"/>
                <a:gd name="connsiteY8" fmla="*/ 3799573 h 6130481"/>
                <a:gd name="connsiteX9" fmla="*/ 64364 w 5517475"/>
                <a:gd name="connsiteY9" fmla="*/ 3974159 h 6130481"/>
                <a:gd name="connsiteX10" fmla="*/ 636644 w 5517475"/>
                <a:gd name="connsiteY10" fmla="*/ 4813600 h 6130481"/>
                <a:gd name="connsiteX11" fmla="*/ 2481577 w 5517475"/>
                <a:gd name="connsiteY11" fmla="*/ 5570406 h 6130481"/>
                <a:gd name="connsiteX12" fmla="*/ 3449896 w 5517475"/>
                <a:gd name="connsiteY12" fmla="*/ 5407153 h 6130481"/>
                <a:gd name="connsiteX13" fmla="*/ 4205695 w 5517475"/>
                <a:gd name="connsiteY13" fmla="*/ 4897241 h 6130481"/>
                <a:gd name="connsiteX14" fmla="*/ 4461434 w 5517475"/>
                <a:gd name="connsiteY14" fmla="*/ 4564802 h 6130481"/>
                <a:gd name="connsiteX15" fmla="*/ 4588969 w 5517475"/>
                <a:gd name="connsiteY15" fmla="*/ 4149952 h 6130481"/>
                <a:gd name="connsiteX16" fmla="*/ 4886585 w 5517475"/>
                <a:gd name="connsiteY16" fmla="*/ 3168421 h 6130481"/>
                <a:gd name="connsiteX17" fmla="*/ 4877964 w 5517475"/>
                <a:gd name="connsiteY17" fmla="*/ 2321590 h 6130481"/>
                <a:gd name="connsiteX18" fmla="*/ 4382048 w 5517475"/>
                <a:gd name="connsiteY18" fmla="*/ 1501856 h 6130481"/>
                <a:gd name="connsiteX19" fmla="*/ 3551900 w 5517475"/>
                <a:gd name="connsiteY19" fmla="*/ 808425 h 6130481"/>
                <a:gd name="connsiteX20" fmla="*/ 2549095 w 5517475"/>
                <a:gd name="connsiteY20" fmla="*/ 559851 h 6130481"/>
                <a:gd name="connsiteX21" fmla="*/ 1712566 w 5517475"/>
                <a:gd name="connsiteY21" fmla="*/ 812008 h 6130481"/>
                <a:gd name="connsiteX22" fmla="*/ 906044 w 5517475"/>
                <a:gd name="connsiteY22" fmla="*/ 1502976 h 6130481"/>
                <a:gd name="connsiteX23" fmla="*/ 558825 w 5517475"/>
                <a:gd name="connsiteY23" fmla="*/ 1831049 h 6130481"/>
                <a:gd name="connsiteX24" fmla="*/ 25063 w 5517475"/>
                <a:gd name="connsiteY24" fmla="*/ 2389556 h 6130481"/>
                <a:gd name="connsiteX25" fmla="*/ 0 w 5517475"/>
                <a:gd name="connsiteY25" fmla="*/ 2432109 h 6130481"/>
                <a:gd name="connsiteX26" fmla="*/ 0 w 5517475"/>
                <a:gd name="connsiteY26" fmla="*/ 1587383 h 6130481"/>
                <a:gd name="connsiteX27" fmla="*/ 76951 w 5517475"/>
                <a:gd name="connsiteY27" fmla="*/ 1513741 h 6130481"/>
                <a:gd name="connsiteX28" fmla="*/ 510118 w 5517475"/>
                <a:gd name="connsiteY28" fmla="*/ 1107273 h 6130481"/>
                <a:gd name="connsiteX29" fmla="*/ 2549095 w 5517475"/>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475" h="6130481">
                  <a:moveTo>
                    <a:pt x="2549095" y="0"/>
                  </a:moveTo>
                  <a:cubicBezTo>
                    <a:pt x="3508568" y="0"/>
                    <a:pt x="4219915" y="463445"/>
                    <a:pt x="4804175" y="1134258"/>
                  </a:cubicBezTo>
                  <a:cubicBezTo>
                    <a:pt x="5291694" y="1694109"/>
                    <a:pt x="5723899"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799573"/>
                  </a:lnTo>
                  <a:lnTo>
                    <a:pt x="64364" y="3974159"/>
                  </a:lnTo>
                  <a:cubicBezTo>
                    <a:pt x="198841" y="4289243"/>
                    <a:pt x="391429" y="4571632"/>
                    <a:pt x="636644" y="4813600"/>
                  </a:cubicBezTo>
                  <a:cubicBezTo>
                    <a:pt x="1131328" y="5301566"/>
                    <a:pt x="1786578" y="5570406"/>
                    <a:pt x="2481577" y="5570406"/>
                  </a:cubicBezTo>
                  <a:cubicBezTo>
                    <a:pt x="2854550" y="5570406"/>
                    <a:pt x="3171314" y="5516996"/>
                    <a:pt x="3449896" y="5407153"/>
                  </a:cubicBezTo>
                  <a:cubicBezTo>
                    <a:pt x="3723103" y="5299438"/>
                    <a:pt x="3970333" y="5132603"/>
                    <a:pt x="4205695" y="4897241"/>
                  </a:cubicBezTo>
                  <a:cubicBezTo>
                    <a:pt x="4369395" y="4733653"/>
                    <a:pt x="4426836" y="4637358"/>
                    <a:pt x="4461434" y="4564802"/>
                  </a:cubicBezTo>
                  <a:cubicBezTo>
                    <a:pt x="4510701" y="4461453"/>
                    <a:pt x="4543509" y="4330784"/>
                    <a:pt x="4588969" y="4149952"/>
                  </a:cubicBezTo>
                  <a:cubicBezTo>
                    <a:pt x="4646969" y="3918846"/>
                    <a:pt x="4726468" y="3602194"/>
                    <a:pt x="4886585" y="3168421"/>
                  </a:cubicBezTo>
                  <a:cubicBezTo>
                    <a:pt x="4984560" y="2902940"/>
                    <a:pt x="4981760" y="2626037"/>
                    <a:pt x="4877964" y="2321590"/>
                  </a:cubicBezTo>
                  <a:cubicBezTo>
                    <a:pt x="4786260" y="2052526"/>
                    <a:pt x="4614834" y="1769129"/>
                    <a:pt x="4382048" y="1501856"/>
                  </a:cubicBezTo>
                  <a:cubicBezTo>
                    <a:pt x="4110072" y="1189683"/>
                    <a:pt x="3838544" y="962832"/>
                    <a:pt x="3551900" y="808425"/>
                  </a:cubicBezTo>
                  <a:cubicBezTo>
                    <a:pt x="3241183" y="641141"/>
                    <a:pt x="2913222" y="559851"/>
                    <a:pt x="2549095" y="559851"/>
                  </a:cubicBezTo>
                  <a:cubicBezTo>
                    <a:pt x="2253830" y="559851"/>
                    <a:pt x="1988013" y="640134"/>
                    <a:pt x="1712566" y="812008"/>
                  </a:cubicBezTo>
                  <a:cubicBezTo>
                    <a:pt x="1428385" y="989593"/>
                    <a:pt x="1158313" y="1250707"/>
                    <a:pt x="906044" y="1502976"/>
                  </a:cubicBezTo>
                  <a:cubicBezTo>
                    <a:pt x="788140" y="1620769"/>
                    <a:pt x="671579" y="1727700"/>
                    <a:pt x="558825" y="1831049"/>
                  </a:cubicBezTo>
                  <a:cubicBezTo>
                    <a:pt x="340371" y="2031140"/>
                    <a:pt x="151813" y="2204022"/>
                    <a:pt x="25063" y="2389556"/>
                  </a:cubicBezTo>
                  <a:lnTo>
                    <a:pt x="0" y="2432109"/>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Shape 33">
              <a:extLst>
                <a:ext uri="{FF2B5EF4-FFF2-40B4-BE49-F238E27FC236}">
                  <a16:creationId xmlns:a16="http://schemas.microsoft.com/office/drawing/2014/main" id="{34B356D9-49C3-412F-8E03-AC9AE83716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0"/>
              <a:ext cx="5646974" cy="6483075"/>
            </a:xfrm>
            <a:custGeom>
              <a:avLst/>
              <a:gdLst>
                <a:gd name="connsiteX0" fmla="*/ 2405773 w 5646974"/>
                <a:gd name="connsiteY0" fmla="*/ 0 h 6483075"/>
                <a:gd name="connsiteX1" fmla="*/ 5646974 w 5646974"/>
                <a:gd name="connsiteY1" fmla="*/ 3241538 h 6483075"/>
                <a:gd name="connsiteX2" fmla="*/ 2405773 w 5646974"/>
                <a:gd name="connsiteY2" fmla="*/ 6483075 h 6483075"/>
                <a:gd name="connsiteX3" fmla="*/ 113897 w 5646974"/>
                <a:gd name="connsiteY3" fmla="*/ 5533666 h 6483075"/>
                <a:gd name="connsiteX4" fmla="*/ 0 w 5646974"/>
                <a:gd name="connsiteY4" fmla="*/ 5408336 h 6483075"/>
                <a:gd name="connsiteX5" fmla="*/ 0 w 5646974"/>
                <a:gd name="connsiteY5" fmla="*/ 4983659 h 6483075"/>
                <a:gd name="connsiteX6" fmla="*/ 155731 w 5646974"/>
                <a:gd name="connsiteY6" fmla="*/ 5176047 h 6483075"/>
                <a:gd name="connsiteX7" fmla="*/ 1093706 w 5646974"/>
                <a:gd name="connsiteY7" fmla="*/ 5866903 h 6483075"/>
                <a:gd name="connsiteX8" fmla="*/ 1639673 w 5646974"/>
                <a:gd name="connsiteY8" fmla="*/ 6059940 h 6483075"/>
                <a:gd name="connsiteX9" fmla="*/ 1709990 w 5646974"/>
                <a:gd name="connsiteY9" fmla="*/ 6076287 h 6483075"/>
                <a:gd name="connsiteX10" fmla="*/ 1780307 w 5646974"/>
                <a:gd name="connsiteY10" fmla="*/ 6091963 h 6483075"/>
                <a:gd name="connsiteX11" fmla="*/ 1851072 w 5646974"/>
                <a:gd name="connsiteY11" fmla="*/ 6105176 h 6483075"/>
                <a:gd name="connsiteX12" fmla="*/ 1886455 w 5646974"/>
                <a:gd name="connsiteY12" fmla="*/ 6111782 h 6483075"/>
                <a:gd name="connsiteX13" fmla="*/ 1921949 w 5646974"/>
                <a:gd name="connsiteY13" fmla="*/ 6117716 h 6483075"/>
                <a:gd name="connsiteX14" fmla="*/ 2064152 w 5646974"/>
                <a:gd name="connsiteY14" fmla="*/ 6137647 h 6483075"/>
                <a:gd name="connsiteX15" fmla="*/ 2206914 w 5646974"/>
                <a:gd name="connsiteY15" fmla="*/ 6151195 h 6483075"/>
                <a:gd name="connsiteX16" fmla="*/ 2350011 w 5646974"/>
                <a:gd name="connsiteY16" fmla="*/ 6158250 h 6483075"/>
                <a:gd name="connsiteX17" fmla="*/ 2493109 w 5646974"/>
                <a:gd name="connsiteY17" fmla="*/ 6159705 h 6483075"/>
                <a:gd name="connsiteX18" fmla="*/ 2781321 w 5646974"/>
                <a:gd name="connsiteY18" fmla="*/ 6147277 h 6483075"/>
                <a:gd name="connsiteX19" fmla="*/ 3345091 w 5646974"/>
                <a:gd name="connsiteY19" fmla="*/ 6060276 h 6483075"/>
                <a:gd name="connsiteX20" fmla="*/ 3878853 w 5646974"/>
                <a:gd name="connsiteY20" fmla="*/ 5871718 h 6483075"/>
                <a:gd name="connsiteX21" fmla="*/ 4367267 w 5646974"/>
                <a:gd name="connsiteY21" fmla="*/ 5573093 h 6483075"/>
                <a:gd name="connsiteX22" fmla="*/ 4424484 w 5646974"/>
                <a:gd name="connsiteY22" fmla="*/ 5528529 h 6483075"/>
                <a:gd name="connsiteX23" fmla="*/ 4481252 w 5646974"/>
                <a:gd name="connsiteY23" fmla="*/ 5483069 h 6483075"/>
                <a:gd name="connsiteX24" fmla="*/ 4536790 w 5646974"/>
                <a:gd name="connsiteY24" fmla="*/ 5435818 h 6483075"/>
                <a:gd name="connsiteX25" fmla="*/ 4591543 w 5646974"/>
                <a:gd name="connsiteY25" fmla="*/ 5387671 h 6483075"/>
                <a:gd name="connsiteX26" fmla="*/ 4794209 w 5646974"/>
                <a:gd name="connsiteY26" fmla="*/ 5181198 h 6483075"/>
                <a:gd name="connsiteX27" fmla="*/ 4956678 w 5646974"/>
                <a:gd name="connsiteY27" fmla="*/ 4945836 h 6483075"/>
                <a:gd name="connsiteX28" fmla="*/ 4989262 w 5646974"/>
                <a:gd name="connsiteY28" fmla="*/ 4881453 h 6483075"/>
                <a:gd name="connsiteX29" fmla="*/ 5017814 w 5646974"/>
                <a:gd name="connsiteY29" fmla="*/ 4814607 h 6483075"/>
                <a:gd name="connsiteX30" fmla="*/ 5044127 w 5646974"/>
                <a:gd name="connsiteY30" fmla="*/ 4746193 h 6483075"/>
                <a:gd name="connsiteX31" fmla="*/ 5068425 w 5646974"/>
                <a:gd name="connsiteY31" fmla="*/ 4676436 h 6483075"/>
                <a:gd name="connsiteX32" fmla="*/ 5154641 w 5646974"/>
                <a:gd name="connsiteY32" fmla="*/ 4390352 h 6483075"/>
                <a:gd name="connsiteX33" fmla="*/ 5196854 w 5646974"/>
                <a:gd name="connsiteY33" fmla="*/ 4246134 h 6483075"/>
                <a:gd name="connsiteX34" fmla="*/ 5240299 w 5646974"/>
                <a:gd name="connsiteY34" fmla="*/ 4102140 h 6483075"/>
                <a:gd name="connsiteX35" fmla="*/ 5432440 w 5646974"/>
                <a:gd name="connsiteY35" fmla="*/ 3532884 h 6483075"/>
                <a:gd name="connsiteX36" fmla="*/ 5528846 w 5646974"/>
                <a:gd name="connsiteY36" fmla="*/ 2951647 h 6483075"/>
                <a:gd name="connsiteX37" fmla="*/ 5495927 w 5646974"/>
                <a:gd name="connsiteY37" fmla="*/ 2658733 h 6483075"/>
                <a:gd name="connsiteX38" fmla="*/ 5480027 w 5646974"/>
                <a:gd name="connsiteY38" fmla="*/ 2586848 h 6483075"/>
                <a:gd name="connsiteX39" fmla="*/ 5461328 w 5646974"/>
                <a:gd name="connsiteY39" fmla="*/ 2515635 h 6483075"/>
                <a:gd name="connsiteX40" fmla="*/ 5439605 w 5646974"/>
                <a:gd name="connsiteY40" fmla="*/ 2445317 h 6483075"/>
                <a:gd name="connsiteX41" fmla="*/ 5415532 w 5646974"/>
                <a:gd name="connsiteY41" fmla="*/ 2375896 h 6483075"/>
                <a:gd name="connsiteX42" fmla="*/ 5144564 w 5646974"/>
                <a:gd name="connsiteY42" fmla="*/ 1857138 h 6483075"/>
                <a:gd name="connsiteX43" fmla="*/ 4774838 w 5646974"/>
                <a:gd name="connsiteY43" fmla="*/ 1405450 h 6483075"/>
                <a:gd name="connsiteX44" fmla="*/ 4345769 w 5646974"/>
                <a:gd name="connsiteY44" fmla="*/ 1012323 h 6483075"/>
                <a:gd name="connsiteX45" fmla="*/ 4115334 w 5646974"/>
                <a:gd name="connsiteY45" fmla="*/ 841344 h 6483075"/>
                <a:gd name="connsiteX46" fmla="*/ 3874038 w 5646974"/>
                <a:gd name="connsiteY46" fmla="*/ 691528 h 6483075"/>
                <a:gd name="connsiteX47" fmla="*/ 3359535 w 5646974"/>
                <a:gd name="connsiteY47" fmla="*/ 468819 h 6483075"/>
                <a:gd name="connsiteX48" fmla="*/ 2811105 w 5646974"/>
                <a:gd name="connsiteY48" fmla="*/ 366031 h 6483075"/>
                <a:gd name="connsiteX49" fmla="*/ 2741124 w 5646974"/>
                <a:gd name="connsiteY49" fmla="*/ 361440 h 6483075"/>
                <a:gd name="connsiteX50" fmla="*/ 2671030 w 5646974"/>
                <a:gd name="connsiteY50" fmla="*/ 358417 h 6483075"/>
                <a:gd name="connsiteX51" fmla="*/ 2600713 w 5646974"/>
                <a:gd name="connsiteY51" fmla="*/ 357521 h 6483075"/>
                <a:gd name="connsiteX52" fmla="*/ 2531739 w 5646974"/>
                <a:gd name="connsiteY52" fmla="*/ 358529 h 6483075"/>
                <a:gd name="connsiteX53" fmla="*/ 2259988 w 5646974"/>
                <a:gd name="connsiteY53" fmla="*/ 385289 h 6483075"/>
                <a:gd name="connsiteX54" fmla="*/ 1740670 w 5646974"/>
                <a:gd name="connsiteY54" fmla="*/ 553917 h 6483075"/>
                <a:gd name="connsiteX55" fmla="*/ 1264124 w 5646974"/>
                <a:gd name="connsiteY55" fmla="*/ 853549 h 6483075"/>
                <a:gd name="connsiteX56" fmla="*/ 823074 w 5646974"/>
                <a:gd name="connsiteY56" fmla="*/ 1234136 h 6483075"/>
                <a:gd name="connsiteX57" fmla="*/ 715694 w 5646974"/>
                <a:gd name="connsiteY57" fmla="*/ 1336252 h 6483075"/>
                <a:gd name="connsiteX58" fmla="*/ 606859 w 5646974"/>
                <a:gd name="connsiteY58" fmla="*/ 1440945 h 6483075"/>
                <a:gd name="connsiteX59" fmla="*/ 382023 w 5646974"/>
                <a:gd name="connsiteY59" fmla="*/ 1646074 h 6483075"/>
                <a:gd name="connsiteX60" fmla="*/ 158531 w 5646974"/>
                <a:gd name="connsiteY60" fmla="*/ 1843813 h 6483075"/>
                <a:gd name="connsiteX61" fmla="*/ 0 w 5646974"/>
                <a:gd name="connsiteY61" fmla="*/ 1991775 h 6483075"/>
                <a:gd name="connsiteX62" fmla="*/ 0 w 5646974"/>
                <a:gd name="connsiteY62" fmla="*/ 1074740 h 6483075"/>
                <a:gd name="connsiteX63" fmla="*/ 113897 w 5646974"/>
                <a:gd name="connsiteY63" fmla="*/ 949410 h 6483075"/>
                <a:gd name="connsiteX64" fmla="*/ 2405773 w 5646974"/>
                <a:gd name="connsiteY64" fmla="*/ 0 h 648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646974" h="6483075">
                  <a:moveTo>
                    <a:pt x="2405773" y="0"/>
                  </a:moveTo>
                  <a:cubicBezTo>
                    <a:pt x="4195841" y="0"/>
                    <a:pt x="5646974" y="1451246"/>
                    <a:pt x="5646974" y="3241538"/>
                  </a:cubicBezTo>
                  <a:cubicBezTo>
                    <a:pt x="5646974" y="5031830"/>
                    <a:pt x="4195841" y="6483075"/>
                    <a:pt x="2405773" y="6483075"/>
                  </a:cubicBezTo>
                  <a:cubicBezTo>
                    <a:pt x="1510739" y="6483075"/>
                    <a:pt x="700439" y="6120264"/>
                    <a:pt x="113897" y="5533666"/>
                  </a:cubicBezTo>
                  <a:lnTo>
                    <a:pt x="0" y="5408336"/>
                  </a:lnTo>
                  <a:lnTo>
                    <a:pt x="0" y="4983659"/>
                  </a:lnTo>
                  <a:lnTo>
                    <a:pt x="155731" y="5176047"/>
                  </a:lnTo>
                  <a:cubicBezTo>
                    <a:pt x="417742" y="5469073"/>
                    <a:pt x="741224" y="5704211"/>
                    <a:pt x="1093706" y="5866903"/>
                  </a:cubicBezTo>
                  <a:cubicBezTo>
                    <a:pt x="1269947" y="5948418"/>
                    <a:pt x="1453018" y="6013137"/>
                    <a:pt x="1639673" y="6059940"/>
                  </a:cubicBezTo>
                  <a:lnTo>
                    <a:pt x="1709990" y="6076287"/>
                  </a:lnTo>
                  <a:cubicBezTo>
                    <a:pt x="1733504" y="6081550"/>
                    <a:pt x="1756570" y="6088156"/>
                    <a:pt x="1780307" y="6091963"/>
                  </a:cubicBezTo>
                  <a:lnTo>
                    <a:pt x="1851072" y="6105176"/>
                  </a:lnTo>
                  <a:lnTo>
                    <a:pt x="1886455" y="6111782"/>
                  </a:lnTo>
                  <a:cubicBezTo>
                    <a:pt x="1898212" y="6114021"/>
                    <a:pt x="1909969" y="6116373"/>
                    <a:pt x="1921949" y="6117716"/>
                  </a:cubicBezTo>
                  <a:cubicBezTo>
                    <a:pt x="1969425" y="6124323"/>
                    <a:pt x="2016676" y="6131489"/>
                    <a:pt x="2064152" y="6137647"/>
                  </a:cubicBezTo>
                  <a:cubicBezTo>
                    <a:pt x="2111851" y="6141790"/>
                    <a:pt x="2159438" y="6146381"/>
                    <a:pt x="2206914" y="6151195"/>
                  </a:cubicBezTo>
                  <a:lnTo>
                    <a:pt x="2350011" y="6158250"/>
                  </a:lnTo>
                  <a:cubicBezTo>
                    <a:pt x="2397711" y="6159593"/>
                    <a:pt x="2445410" y="6159146"/>
                    <a:pt x="2493109" y="6159705"/>
                  </a:cubicBezTo>
                  <a:cubicBezTo>
                    <a:pt x="2589068" y="6158137"/>
                    <a:pt x="2685922" y="6154666"/>
                    <a:pt x="2781321" y="6147277"/>
                  </a:cubicBezTo>
                  <a:cubicBezTo>
                    <a:pt x="2972566" y="6132944"/>
                    <a:pt x="3161348" y="6105288"/>
                    <a:pt x="3345091" y="6060276"/>
                  </a:cubicBezTo>
                  <a:cubicBezTo>
                    <a:pt x="3528834" y="6015375"/>
                    <a:pt x="3707539" y="5952785"/>
                    <a:pt x="3878853" y="5871718"/>
                  </a:cubicBezTo>
                  <a:cubicBezTo>
                    <a:pt x="4050167" y="5790428"/>
                    <a:pt x="4213084" y="5689318"/>
                    <a:pt x="4367267" y="5573093"/>
                  </a:cubicBezTo>
                  <a:lnTo>
                    <a:pt x="4424484" y="5528529"/>
                  </a:lnTo>
                  <a:cubicBezTo>
                    <a:pt x="4443631" y="5513637"/>
                    <a:pt x="4463113" y="5499193"/>
                    <a:pt x="4481252" y="5483069"/>
                  </a:cubicBezTo>
                  <a:lnTo>
                    <a:pt x="4536790" y="5435818"/>
                  </a:lnTo>
                  <a:cubicBezTo>
                    <a:pt x="4555265" y="5419918"/>
                    <a:pt x="4574188" y="5404466"/>
                    <a:pt x="4591543" y="5387671"/>
                  </a:cubicBezTo>
                  <a:cubicBezTo>
                    <a:pt x="4662980" y="5321944"/>
                    <a:pt x="4733074" y="5254650"/>
                    <a:pt x="4794209" y="5181198"/>
                  </a:cubicBezTo>
                  <a:cubicBezTo>
                    <a:pt x="4857808" y="5109089"/>
                    <a:pt x="4910434" y="5029926"/>
                    <a:pt x="4956678" y="4945836"/>
                  </a:cubicBezTo>
                  <a:cubicBezTo>
                    <a:pt x="4967651" y="4924450"/>
                    <a:pt x="4978624" y="4903064"/>
                    <a:pt x="4989262" y="4881453"/>
                  </a:cubicBezTo>
                  <a:lnTo>
                    <a:pt x="5017814" y="4814607"/>
                  </a:lnTo>
                  <a:cubicBezTo>
                    <a:pt x="5027891" y="4792549"/>
                    <a:pt x="5035393" y="4769035"/>
                    <a:pt x="5044127" y="4746193"/>
                  </a:cubicBezTo>
                  <a:cubicBezTo>
                    <a:pt x="5052636" y="4723128"/>
                    <a:pt x="5061146" y="4700174"/>
                    <a:pt x="5068425" y="4676436"/>
                  </a:cubicBezTo>
                  <a:cubicBezTo>
                    <a:pt x="5099552" y="4582717"/>
                    <a:pt x="5126985" y="4486422"/>
                    <a:pt x="5154641" y="4390352"/>
                  </a:cubicBezTo>
                  <a:lnTo>
                    <a:pt x="5196854" y="4246134"/>
                  </a:lnTo>
                  <a:lnTo>
                    <a:pt x="5240299" y="4102140"/>
                  </a:lnTo>
                  <a:cubicBezTo>
                    <a:pt x="5299195" y="3910560"/>
                    <a:pt x="5364697" y="3721330"/>
                    <a:pt x="5432440" y="3532884"/>
                  </a:cubicBezTo>
                  <a:cubicBezTo>
                    <a:pt x="5500294" y="3346902"/>
                    <a:pt x="5533549" y="3148714"/>
                    <a:pt x="5528846" y="2951647"/>
                  </a:cubicBezTo>
                  <a:cubicBezTo>
                    <a:pt x="5526831" y="2853113"/>
                    <a:pt x="5515409" y="2755027"/>
                    <a:pt x="5495927" y="2658733"/>
                  </a:cubicBezTo>
                  <a:cubicBezTo>
                    <a:pt x="5491112" y="2634659"/>
                    <a:pt x="5486297" y="2610585"/>
                    <a:pt x="5480027" y="2586848"/>
                  </a:cubicBezTo>
                  <a:cubicBezTo>
                    <a:pt x="5474205" y="2562998"/>
                    <a:pt x="5468718" y="2539036"/>
                    <a:pt x="5461328" y="2515635"/>
                  </a:cubicBezTo>
                  <a:cubicBezTo>
                    <a:pt x="5454386" y="2492009"/>
                    <a:pt x="5447668" y="2468495"/>
                    <a:pt x="5439605" y="2445317"/>
                  </a:cubicBezTo>
                  <a:cubicBezTo>
                    <a:pt x="5431879" y="2422028"/>
                    <a:pt x="5424378" y="2398738"/>
                    <a:pt x="5415532" y="2375896"/>
                  </a:cubicBezTo>
                  <a:cubicBezTo>
                    <a:pt x="5347790" y="2191817"/>
                    <a:pt x="5254071" y="2018599"/>
                    <a:pt x="5144564" y="1857138"/>
                  </a:cubicBezTo>
                  <a:cubicBezTo>
                    <a:pt x="5034946" y="1695565"/>
                    <a:pt x="4909762" y="1545301"/>
                    <a:pt x="4774838" y="1405450"/>
                  </a:cubicBezTo>
                  <a:cubicBezTo>
                    <a:pt x="4638907" y="1265040"/>
                    <a:pt x="4496145" y="1132131"/>
                    <a:pt x="4345769" y="1012323"/>
                  </a:cubicBezTo>
                  <a:cubicBezTo>
                    <a:pt x="4270749" y="952195"/>
                    <a:pt x="4194273" y="894642"/>
                    <a:pt x="4115334" y="841344"/>
                  </a:cubicBezTo>
                  <a:cubicBezTo>
                    <a:pt x="4037067" y="787263"/>
                    <a:pt x="3956336" y="737548"/>
                    <a:pt x="3874038" y="691528"/>
                  </a:cubicBezTo>
                  <a:cubicBezTo>
                    <a:pt x="3709554" y="599712"/>
                    <a:pt x="3537792" y="523349"/>
                    <a:pt x="3359535" y="468819"/>
                  </a:cubicBezTo>
                  <a:cubicBezTo>
                    <a:pt x="3181278" y="414514"/>
                    <a:pt x="2997311" y="380699"/>
                    <a:pt x="2811105" y="366031"/>
                  </a:cubicBezTo>
                  <a:cubicBezTo>
                    <a:pt x="2787703" y="364575"/>
                    <a:pt x="2764525" y="362448"/>
                    <a:pt x="2741124" y="361440"/>
                  </a:cubicBezTo>
                  <a:lnTo>
                    <a:pt x="2671030" y="358417"/>
                  </a:lnTo>
                  <a:lnTo>
                    <a:pt x="2600713" y="357521"/>
                  </a:lnTo>
                  <a:cubicBezTo>
                    <a:pt x="2577087" y="356961"/>
                    <a:pt x="2554805" y="358305"/>
                    <a:pt x="2531739" y="358529"/>
                  </a:cubicBezTo>
                  <a:cubicBezTo>
                    <a:pt x="2440259" y="360992"/>
                    <a:pt x="2349564" y="370285"/>
                    <a:pt x="2259988" y="385289"/>
                  </a:cubicBezTo>
                  <a:cubicBezTo>
                    <a:pt x="2080723" y="415521"/>
                    <a:pt x="1906945" y="473634"/>
                    <a:pt x="1740670" y="553917"/>
                  </a:cubicBezTo>
                  <a:cubicBezTo>
                    <a:pt x="1574506" y="634647"/>
                    <a:pt x="1415844" y="737100"/>
                    <a:pt x="1264124" y="853549"/>
                  </a:cubicBezTo>
                  <a:cubicBezTo>
                    <a:pt x="1112181" y="969886"/>
                    <a:pt x="966508" y="1099212"/>
                    <a:pt x="823074" y="1234136"/>
                  </a:cubicBezTo>
                  <a:cubicBezTo>
                    <a:pt x="787131" y="1267951"/>
                    <a:pt x="751413" y="1301990"/>
                    <a:pt x="715694" y="1336252"/>
                  </a:cubicBezTo>
                  <a:lnTo>
                    <a:pt x="606859" y="1440945"/>
                  </a:lnTo>
                  <a:cubicBezTo>
                    <a:pt x="532623" y="1511374"/>
                    <a:pt x="457267" y="1579452"/>
                    <a:pt x="382023" y="1646074"/>
                  </a:cubicBezTo>
                  <a:lnTo>
                    <a:pt x="158531" y="1843813"/>
                  </a:lnTo>
                  <a:lnTo>
                    <a:pt x="0" y="1991775"/>
                  </a:lnTo>
                  <a:lnTo>
                    <a:pt x="0" y="1074740"/>
                  </a:lnTo>
                  <a:lnTo>
                    <a:pt x="113897" y="949410"/>
                  </a:lnTo>
                  <a:cubicBezTo>
                    <a:pt x="700439" y="362812"/>
                    <a:pt x="1510739" y="0"/>
                    <a:pt x="2405773"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4" name="TextBox 14"/>
          <p:cNvSpPr txBox="1"/>
          <p:nvPr/>
        </p:nvSpPr>
        <p:spPr>
          <a:xfrm>
            <a:off x="1207008" y="3034854"/>
            <a:ext cx="5489665" cy="4231362"/>
          </a:xfrm>
          <a:prstGeom prst="rect">
            <a:avLst/>
          </a:prstGeom>
        </p:spPr>
        <p:txBody>
          <a:bodyPr vert="horz" lIns="91440" tIns="45720" rIns="91440" bIns="45720" rtlCol="0" anchor="ctr">
            <a:normAutofit fontScale="92500"/>
          </a:bodyPr>
          <a:lstStyle/>
          <a:p>
            <a:pPr>
              <a:lnSpc>
                <a:spcPct val="90000"/>
              </a:lnSpc>
              <a:spcBef>
                <a:spcPct val="0"/>
              </a:spcBef>
              <a:spcAft>
                <a:spcPts val="600"/>
              </a:spcAft>
            </a:pPr>
            <a:r>
              <a:rPr lang="en-US" sz="7200" b="1" kern="1200">
                <a:solidFill>
                  <a:schemeClr val="tx2"/>
                </a:solidFill>
                <a:latin typeface="+mj-lt"/>
                <a:ea typeface="+mj-ea"/>
                <a:cs typeface="+mj-cs"/>
                <a:sym typeface="Lato Bold"/>
              </a:rPr>
              <a:t>CDE </a:t>
            </a:r>
          </a:p>
          <a:p>
            <a:pPr>
              <a:lnSpc>
                <a:spcPct val="90000"/>
              </a:lnSpc>
              <a:spcBef>
                <a:spcPct val="0"/>
              </a:spcBef>
              <a:spcAft>
                <a:spcPts val="600"/>
              </a:spcAft>
            </a:pPr>
            <a:r>
              <a:rPr lang="en-US" sz="7200" b="1" kern="1200">
                <a:solidFill>
                  <a:schemeClr val="tx2"/>
                </a:solidFill>
                <a:latin typeface="+mj-lt"/>
                <a:ea typeface="+mj-ea"/>
                <a:cs typeface="+mj-cs"/>
                <a:sym typeface="Lato Bold"/>
              </a:rPr>
              <a:t>Funded Training Opportunities</a:t>
            </a:r>
          </a:p>
        </p:txBody>
      </p:sp>
      <p:sp>
        <p:nvSpPr>
          <p:cNvPr id="19" name="Freeform 19"/>
          <p:cNvSpPr/>
          <p:nvPr/>
        </p:nvSpPr>
        <p:spPr>
          <a:xfrm>
            <a:off x="9136857" y="4487778"/>
            <a:ext cx="7673236" cy="1313128"/>
          </a:xfrm>
          <a:custGeom>
            <a:avLst/>
            <a:gdLst/>
            <a:ahLst/>
            <a:cxnLst/>
            <a:rect l="l" t="t" r="r" b="b"/>
            <a:pathLst>
              <a:path w="2844800" h="486833">
                <a:moveTo>
                  <a:pt x="0" y="0"/>
                </a:moveTo>
                <a:lnTo>
                  <a:pt x="2844800" y="0"/>
                </a:lnTo>
                <a:lnTo>
                  <a:pt x="2844800" y="486833"/>
                </a:lnTo>
                <a:lnTo>
                  <a:pt x="0" y="486833"/>
                </a:lnTo>
                <a:close/>
              </a:path>
            </a:pathLst>
          </a:custGeom>
          <a:solidFill>
            <a:srgbClr val="000000">
              <a:alpha val="0"/>
            </a:srgbClr>
          </a:solidFill>
        </p:spPr>
        <p:txBody>
          <a:bodyPr/>
          <a:lstStyle/>
          <a:p>
            <a:endParaRPr lang="en-GB"/>
          </a:p>
        </p:txBody>
      </p:sp>
      <p:sp>
        <p:nvSpPr>
          <p:cNvPr id="21" name="Freeform 20" descr="A logo with text on it  AI-generated content may be incorrect.">
            <a:extLst>
              <a:ext uri="{FF2B5EF4-FFF2-40B4-BE49-F238E27FC236}">
                <a16:creationId xmlns:a16="http://schemas.microsoft.com/office/drawing/2014/main" id="{3D6F0588-6C30-3415-13D2-BD3362FCFA76}"/>
              </a:ext>
            </a:extLst>
          </p:cNvPr>
          <p:cNvSpPr/>
          <p:nvPr/>
        </p:nvSpPr>
        <p:spPr>
          <a:xfrm>
            <a:off x="9464171" y="3314699"/>
            <a:ext cx="6248629" cy="3128811"/>
          </a:xfrm>
          <a:custGeom>
            <a:avLst/>
            <a:gdLst/>
            <a:ahLst/>
            <a:cxnLst/>
            <a:rect l="l" t="t" r="r" b="b"/>
            <a:pathLst>
              <a:path w="4041565" h="1838912">
                <a:moveTo>
                  <a:pt x="0" y="0"/>
                </a:moveTo>
                <a:lnTo>
                  <a:pt x="4041565" y="0"/>
                </a:lnTo>
                <a:lnTo>
                  <a:pt x="4041565" y="1838912"/>
                </a:lnTo>
                <a:lnTo>
                  <a:pt x="0" y="1838912"/>
                </a:lnTo>
                <a:lnTo>
                  <a:pt x="0" y="0"/>
                </a:lnTo>
                <a:close/>
              </a:path>
            </a:pathLst>
          </a:custGeom>
          <a:blipFill>
            <a:blip r:embed="rId2"/>
            <a:stretch>
              <a:fillRect l="-79" r="-79"/>
            </a:stretch>
          </a:blipFill>
        </p:spPr>
        <p:txBody>
          <a:bodyPr/>
          <a:lstStyle/>
          <a:p>
            <a:endParaRPr lang="en-GB"/>
          </a:p>
        </p:txBody>
      </p:sp>
    </p:spTree>
  </p:cSld>
  <p:clrMapOvr>
    <a:masterClrMapping/>
  </p:clrMapOvr>
  <p:transition>
    <p:fade/>
  </p:transition>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6C9F64E8-8F1D-4A06-B1A4-685E72C092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8" name="Rectangle 37">
            <a:extLst>
              <a:ext uri="{FF2B5EF4-FFF2-40B4-BE49-F238E27FC236}">
                <a16:creationId xmlns:a16="http://schemas.microsoft.com/office/drawing/2014/main" id="{9073D962-D3D2-4A72-8593-65C213CBFF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361" y="950428"/>
            <a:ext cx="6781368" cy="8243888"/>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2387511B-F6E1-4929-AC90-94FB8B6B0F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8347" y="1772304"/>
            <a:ext cx="192024" cy="10561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AA58F78C-27AB-465F-AA33-15E08AF267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9039" y="3278124"/>
            <a:ext cx="5500116"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B694D50-8BF6-2385-6668-88AAA4519D8B}"/>
              </a:ext>
            </a:extLst>
          </p:cNvPr>
          <p:cNvSpPr txBox="1"/>
          <p:nvPr/>
        </p:nvSpPr>
        <p:spPr>
          <a:xfrm>
            <a:off x="1257300" y="3552444"/>
            <a:ext cx="5582412" cy="5253228"/>
          </a:xfrm>
          <a:prstGeom prst="rect">
            <a:avLst/>
          </a:prstGeom>
        </p:spPr>
        <p:txBody>
          <a:bodyPr vert="horz" lIns="91440" tIns="45720" rIns="91440" bIns="45720" rtlCol="0">
            <a:normAutofit fontScale="92500" lnSpcReduction="10000"/>
          </a:bodyPr>
          <a:lstStyle/>
          <a:p>
            <a:pPr>
              <a:lnSpc>
                <a:spcPct val="90000"/>
              </a:lnSpc>
              <a:spcAft>
                <a:spcPts val="600"/>
              </a:spcAft>
            </a:pPr>
            <a:r>
              <a:rPr lang="en-US" sz="4000" b="1" i="0" u="sng">
                <a:effectLst/>
              </a:rPr>
              <a:t>New Workshops</a:t>
            </a:r>
            <a:br>
              <a:rPr lang="en-US" sz="4000" b="0" i="0">
                <a:effectLst/>
              </a:rPr>
            </a:br>
            <a:br>
              <a:rPr lang="en-US" sz="4000" b="0" i="0">
                <a:effectLst/>
              </a:rPr>
            </a:br>
            <a:r>
              <a:rPr lang="en-US" sz="4000" b="0" i="0">
                <a:effectLst/>
              </a:rPr>
              <a:t>We’re excited to announce four upcoming training workshops designed to support and strengthen skills in the care sector. </a:t>
            </a:r>
          </a:p>
          <a:p>
            <a:pPr>
              <a:lnSpc>
                <a:spcPct val="90000"/>
              </a:lnSpc>
              <a:spcAft>
                <a:spcPts val="600"/>
              </a:spcAft>
            </a:pPr>
            <a:endParaRPr lang="en-US" sz="4000"/>
          </a:p>
          <a:p>
            <a:pPr>
              <a:lnSpc>
                <a:spcPct val="90000"/>
              </a:lnSpc>
              <a:spcAft>
                <a:spcPts val="600"/>
              </a:spcAft>
            </a:pPr>
            <a:r>
              <a:rPr lang="en-US" sz="4000" b="0" i="0">
                <a:effectLst/>
              </a:rPr>
              <a:t>Open to all social care staff – limited spaces available, so book your place today</a:t>
            </a:r>
            <a:r>
              <a:rPr lang="en-US" sz="4000"/>
              <a:t>!</a:t>
            </a:r>
          </a:p>
        </p:txBody>
      </p:sp>
      <p:pic>
        <p:nvPicPr>
          <p:cNvPr id="17" name="Picture 16">
            <a:extLst>
              <a:ext uri="{FF2B5EF4-FFF2-40B4-BE49-F238E27FC236}">
                <a16:creationId xmlns:a16="http://schemas.microsoft.com/office/drawing/2014/main" id="{7ADEB059-C07C-7E18-732B-28DA286F68AA}"/>
              </a:ext>
            </a:extLst>
          </p:cNvPr>
          <p:cNvPicPr>
            <a:picLocks noChangeAspect="1"/>
          </p:cNvPicPr>
          <p:nvPr/>
        </p:nvPicPr>
        <p:blipFill>
          <a:blip r:embed="rId2"/>
          <a:srcRect l="1470" r="2" b="2"/>
          <a:stretch>
            <a:fillRect/>
          </a:stretch>
        </p:blipFill>
        <p:spPr>
          <a:xfrm>
            <a:off x="7756549" y="950427"/>
            <a:ext cx="3977640" cy="4018788"/>
          </a:xfrm>
          <a:prstGeom prst="rect">
            <a:avLst/>
          </a:prstGeom>
        </p:spPr>
      </p:pic>
      <p:pic>
        <p:nvPicPr>
          <p:cNvPr id="11" name="Picture 10" descr="A close-up of a medical poster&#10;&#10;AI-generated content may be incorrect.">
            <a:extLst>
              <a:ext uri="{FF2B5EF4-FFF2-40B4-BE49-F238E27FC236}">
                <a16:creationId xmlns:a16="http://schemas.microsoft.com/office/drawing/2014/main" id="{4291C740-44DB-7B64-83E7-62D0EFF2C25C}"/>
              </a:ext>
            </a:extLst>
          </p:cNvPr>
          <p:cNvPicPr>
            <a:picLocks noChangeAspect="1"/>
          </p:cNvPicPr>
          <p:nvPr/>
        </p:nvPicPr>
        <p:blipFill>
          <a:blip r:embed="rId3" cstate="print">
            <a:extLst>
              <a:ext uri="{28A0092B-C50C-407E-A947-70E740481C1C}">
                <a14:useLocalDpi xmlns:a14="http://schemas.microsoft.com/office/drawing/2010/main" val="0"/>
              </a:ext>
            </a:extLst>
          </a:blip>
          <a:srcRect t="18970" r="-2" b="9546"/>
          <a:stretch>
            <a:fillRect/>
          </a:stretch>
        </p:blipFill>
        <p:spPr>
          <a:xfrm>
            <a:off x="7756549" y="5175523"/>
            <a:ext cx="3977640" cy="4018788"/>
          </a:xfrm>
          <a:prstGeom prst="rect">
            <a:avLst/>
          </a:prstGeom>
        </p:spPr>
      </p:pic>
      <p:pic>
        <p:nvPicPr>
          <p:cNvPr id="9" name="Picture 8" descr="A close-up of a paper&#10;&#10;AI-generated content may be incorrect.">
            <a:extLst>
              <a:ext uri="{FF2B5EF4-FFF2-40B4-BE49-F238E27FC236}">
                <a16:creationId xmlns:a16="http://schemas.microsoft.com/office/drawing/2014/main" id="{5B435570-F2D4-42A1-89D5-D1055624781B}"/>
              </a:ext>
            </a:extLst>
          </p:cNvPr>
          <p:cNvPicPr>
            <a:picLocks noChangeAspect="1"/>
          </p:cNvPicPr>
          <p:nvPr/>
        </p:nvPicPr>
        <p:blipFill>
          <a:blip r:embed="rId4" cstate="print">
            <a:extLst>
              <a:ext uri="{28A0092B-C50C-407E-A947-70E740481C1C}">
                <a14:useLocalDpi xmlns:a14="http://schemas.microsoft.com/office/drawing/2010/main" val="0"/>
              </a:ext>
            </a:extLst>
          </a:blip>
          <a:srcRect r="2752" b="1"/>
          <a:stretch>
            <a:fillRect/>
          </a:stretch>
        </p:blipFill>
        <p:spPr>
          <a:xfrm>
            <a:off x="12001500" y="950424"/>
            <a:ext cx="5672140" cy="8243887"/>
          </a:xfrm>
          <a:prstGeom prst="rect">
            <a:avLst/>
          </a:prstGeom>
        </p:spPr>
      </p:pic>
    </p:spTree>
    <p:extLst>
      <p:ext uri="{BB962C8B-B14F-4D97-AF65-F5344CB8AC3E}">
        <p14:creationId xmlns:p14="http://schemas.microsoft.com/office/powerpoint/2010/main" val="31781453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itle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peaker Slide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Holding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Workshop Theme Template ">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orkshop Theme Template " id="{B62F6766-FDF9-4C3F-A729-3A9D71E77722}" vid="{A1F99674-BF33-4CFE-8100-18DB374C4E58}"/>
    </a:ext>
  </a:extLst>
</a:theme>
</file>

<file path=ppt/theme/theme8.xml><?xml version="1.0" encoding="utf-8"?>
<a:theme xmlns:a="http://schemas.openxmlformats.org/drawingml/2006/main" name="ShapesVTI">
  <a:themeElements>
    <a:clrScheme name="Office">
      <a:dk1>
        <a:srgbClr val="000000"/>
      </a:dk1>
      <a:lt1>
        <a:srgbClr val="FFFFFF"/>
      </a:lt1>
      <a:dk2>
        <a:srgbClr val="57495C"/>
      </a:dk2>
      <a:lt2>
        <a:srgbClr val="E7E6E6"/>
      </a:lt2>
      <a:accent1>
        <a:srgbClr val="F07C98"/>
      </a:accent1>
      <a:accent2>
        <a:srgbClr val="A6778D"/>
      </a:accent2>
      <a:accent3>
        <a:srgbClr val="768BA6"/>
      </a:accent3>
      <a:accent4>
        <a:srgbClr val="E8908B"/>
      </a:accent4>
      <a:accent5>
        <a:srgbClr val="C47A93"/>
      </a:accent5>
      <a:accent6>
        <a:srgbClr val="70A8DB"/>
      </a:accent6>
      <a:hlink>
        <a:srgbClr val="EB8067"/>
      </a:hlink>
      <a:folHlink>
        <a:srgbClr val="7BC7C0"/>
      </a:folHlink>
    </a:clrScheme>
    <a:fontScheme name="Festival">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apesVTI" id="{C78D20FD-A872-4243-8597-B534C62538FF}" vid="{7CAFCCF9-7834-41D6-B6AB-7D225A18A4E9}"/>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131E13C03BE494BB2BA4E3649D6DACB" ma:contentTypeVersion="18" ma:contentTypeDescription="Create a new document." ma:contentTypeScope="" ma:versionID="d278fe09602cdf1614792989c786f0a6">
  <xsd:schema xmlns:xsd="http://www.w3.org/2001/XMLSchema" xmlns:xs="http://www.w3.org/2001/XMLSchema" xmlns:p="http://schemas.microsoft.com/office/2006/metadata/properties" xmlns:ns2="5d2e8415-54c2-4f0f-af63-01dd52164198" xmlns:ns3="60ab6a75-310e-40e9-8738-75c9965fb83d" targetNamespace="http://schemas.microsoft.com/office/2006/metadata/properties" ma:root="true" ma:fieldsID="2486d274fe469fa6d8ca1f17822bb4d8" ns2:_="" ns3:_="">
    <xsd:import namespace="5d2e8415-54c2-4f0f-af63-01dd52164198"/>
    <xsd:import namespace="60ab6a75-310e-40e9-8738-75c9965fb83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2e8415-54c2-4f0f-af63-01dd5216419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852ccbf-49cb-433f-9d29-79b71ab37a6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0ab6a75-310e-40e9-8738-75c9965fb83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7d22561-d6b8-49d5-a130-7aa366c670ed}" ma:internalName="TaxCatchAll" ma:showField="CatchAllData" ma:web="60ab6a75-310e-40e9-8738-75c9965fb83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60ab6a75-310e-40e9-8738-75c9965fb83d" xsi:nil="true"/>
    <lcf76f155ced4ddcb4097134ff3c332f xmlns="5d2e8415-54c2-4f0f-af63-01dd5216419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4999374-CED7-4CC8-866F-DCB140DD608B}">
  <ds:schemaRefs>
    <ds:schemaRef ds:uri="http://schemas.microsoft.com/sharepoint/v3/contenttype/forms"/>
  </ds:schemaRefs>
</ds:datastoreItem>
</file>

<file path=customXml/itemProps2.xml><?xml version="1.0" encoding="utf-8"?>
<ds:datastoreItem xmlns:ds="http://schemas.openxmlformats.org/officeDocument/2006/customXml" ds:itemID="{ACE8B372-EFCF-438B-93E3-C14A4A99BFD1}">
  <ds:schemaRefs>
    <ds:schemaRef ds:uri="5d2e8415-54c2-4f0f-af63-01dd52164198"/>
    <ds:schemaRef ds:uri="60ab6a75-310e-40e9-8738-75c9965fb83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58F3DBE-F61D-4945-A1DF-E2407869A828}">
  <ds:schemaRefs>
    <ds:schemaRef ds:uri="5d2e8415-54c2-4f0f-af63-01dd52164198"/>
    <ds:schemaRef ds:uri="60ab6a75-310e-40e9-8738-75c9965fb83d"/>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TotalTime>
  <Words>9033</Words>
  <Application>Microsoft Office PowerPoint</Application>
  <PresentationFormat>Custom</PresentationFormat>
  <Paragraphs>813</Paragraphs>
  <Slides>105</Slides>
  <Notes>40</Notes>
  <HiddenSlides>0</HiddenSlides>
  <MMClips>0</MMClips>
  <ScaleCrop>false</ScaleCrop>
  <HeadingPairs>
    <vt:vector size="8" baseType="variant">
      <vt:variant>
        <vt:lpstr>Fonts Used</vt:lpstr>
      </vt:variant>
      <vt:variant>
        <vt:i4>16</vt:i4>
      </vt:variant>
      <vt:variant>
        <vt:lpstr>Theme</vt:lpstr>
      </vt:variant>
      <vt:variant>
        <vt:i4>8</vt:i4>
      </vt:variant>
      <vt:variant>
        <vt:lpstr>Embedded OLE Servers</vt:lpstr>
      </vt:variant>
      <vt:variant>
        <vt:i4>2</vt:i4>
      </vt:variant>
      <vt:variant>
        <vt:lpstr>Slide Titles</vt:lpstr>
      </vt:variant>
      <vt:variant>
        <vt:i4>105</vt:i4>
      </vt:variant>
    </vt:vector>
  </HeadingPairs>
  <TitlesOfParts>
    <vt:vector size="131" baseType="lpstr">
      <vt:lpstr>Aptos</vt:lpstr>
      <vt:lpstr>Trebuchet MS</vt:lpstr>
      <vt:lpstr>Calibri (MS) Bold</vt:lpstr>
      <vt:lpstr>Helvetica</vt:lpstr>
      <vt:lpstr>Calibri (MS)</vt:lpstr>
      <vt:lpstr>Century Gothic</vt:lpstr>
      <vt:lpstr>Outfit Medium</vt:lpstr>
      <vt:lpstr>Open Sans Medium</vt:lpstr>
      <vt:lpstr>Open dyslexia</vt:lpstr>
      <vt:lpstr>Arial</vt:lpstr>
      <vt:lpstr>Wingdings</vt:lpstr>
      <vt:lpstr>Times New Roman</vt:lpstr>
      <vt:lpstr>Outfit</vt:lpstr>
      <vt:lpstr>Open Sans</vt:lpstr>
      <vt:lpstr>Calibri Light</vt:lpstr>
      <vt:lpstr>Calibri</vt:lpstr>
      <vt:lpstr>Office Theme</vt:lpstr>
      <vt:lpstr>Title slides</vt:lpstr>
      <vt:lpstr>Speaker Slides</vt:lpstr>
      <vt:lpstr>Holding slides</vt:lpstr>
      <vt:lpstr>Office Theme</vt:lpstr>
      <vt:lpstr>Simple Light</vt:lpstr>
      <vt:lpstr>Workshop Theme Template </vt:lpstr>
      <vt:lpstr>ShapesVTI</vt:lpstr>
      <vt:lpstr>Acrobat Document</vt:lpstr>
      <vt:lpstr>Document</vt:lpstr>
      <vt:lpstr>PowerPoint Presentation</vt:lpstr>
      <vt:lpstr>PowerPoint Presentation</vt:lpstr>
      <vt:lpstr>PowerPoint Presentation</vt:lpstr>
      <vt:lpstr>Skills for Care provider update</vt:lpstr>
      <vt:lpstr>PowerPoint Presentation</vt:lpstr>
      <vt:lpstr>PowerPoint Presentation</vt:lpstr>
      <vt:lpstr>PowerPoint Presentation</vt:lpstr>
      <vt:lpstr>Care Workforce Pathway</vt:lpstr>
      <vt:lpstr>PowerPoint Presentation</vt:lpstr>
      <vt:lpstr>PowerPoint Presentation</vt:lpstr>
      <vt:lpstr>PowerPoint Presentation</vt:lpstr>
      <vt:lpstr>Adult Social Care Workforce Data Set  ( ASC WDS)</vt:lpstr>
      <vt:lpstr>PowerPoint Presentation</vt:lpstr>
      <vt:lpstr>PowerPoint Presentation</vt:lpstr>
      <vt:lpstr>PowerPoint Presentation</vt:lpstr>
      <vt:lpstr>PowerPoint Presentation</vt:lpstr>
      <vt:lpstr>Strategy to see social care as a placement of choice for all student nurses and nursing associates</vt:lpstr>
      <vt:lpstr>PowerPoint Presentation</vt:lpstr>
      <vt:lpstr>PowerPoint Presentation</vt:lpstr>
      <vt:lpstr>PowerPoint Presentation</vt:lpstr>
      <vt:lpstr>Fair Pay Agreement</vt:lpstr>
      <vt:lpstr>PowerPoint Presentation</vt:lpstr>
      <vt:lpstr>PowerPoint Presentation</vt:lpstr>
      <vt:lpstr>PowerPoint Presentation</vt:lpstr>
      <vt:lpstr>Any questions or thoughts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Care Homes in Suffolk</vt:lpstr>
      <vt:lpstr>Current and future situation – Suffolk (exc Waveney) </vt:lpstr>
      <vt:lpstr>Waveney - Support for Care Homes now and in the future  (Location- Lowestoft) </vt:lpstr>
      <vt:lpstr>Contacts </vt:lpstr>
      <vt:lpstr>PowerPoint Presentation</vt:lpstr>
      <vt:lpstr>Introducing Reverie:</vt:lpstr>
      <vt:lpstr>Hello …</vt:lpstr>
      <vt:lpstr>PowerPoint Presentation</vt:lpstr>
      <vt:lpstr>PowerPoint Presentation</vt:lpstr>
      <vt:lpstr>Healthwatch Suffolk’s Dementia Report 2023</vt:lpstr>
      <vt:lpstr>Healthwatch Suffolk’s Dementia Report 2023</vt:lpstr>
      <vt:lpstr>PowerPoint Presentation</vt:lpstr>
      <vt:lpstr>PowerPoint Presentation</vt:lpstr>
      <vt:lpstr>PowerPoint Presentation</vt:lpstr>
      <vt:lpstr>Synergy Workshop 1: March 2023</vt:lpstr>
      <vt:lpstr>PowerPoint Presentation</vt:lpstr>
      <vt:lpstr>Development: 2023 - 2024</vt:lpstr>
      <vt:lpstr>How to get Reverie:  1/ Hardware – one-off cost 2/ Software – Monthly or annual payment for license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SOS+ Core Learning Offer on Suffolk CPD</vt:lpstr>
      <vt:lpstr>PowerPoint Presentation</vt:lpstr>
      <vt:lpstr>Some feedback from our Evaluations</vt:lpstr>
      <vt:lpstr>PowerPoint Presentation</vt:lpstr>
      <vt:lpstr>PowerPoint Presentation</vt:lpstr>
      <vt:lpstr>PowerPoint Presentation</vt:lpstr>
      <vt:lpstr>PowerPoint Presentation</vt:lpstr>
      <vt:lpstr>Winter Planning </vt:lpstr>
      <vt:lpstr>Winter Planning – Introduction</vt:lpstr>
      <vt:lpstr>PowerPoint Presentation</vt:lpstr>
      <vt:lpstr>Contingency Planning</vt:lpstr>
      <vt:lpstr>Weather Plans</vt:lpstr>
      <vt:lpstr>Advance Care Planning </vt:lpstr>
      <vt:lpstr>Feel Good in the Forest – from anywhere</vt:lpstr>
      <vt:lpstr>The idea…</vt:lpstr>
      <vt:lpstr>Bringing the forests to you</vt:lpstr>
      <vt:lpstr>Resources for health professionals – one stop shop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Leaders In Care June 2025 - Presentation</dc:title>
  <dc:creator>Kelly Worton</dc:creator>
  <cp:lastModifiedBy>Nicola Rushbrook</cp:lastModifiedBy>
  <cp:revision>48</cp:revision>
  <dcterms:created xsi:type="dcterms:W3CDTF">2006-08-16T00:00:00Z</dcterms:created>
  <dcterms:modified xsi:type="dcterms:W3CDTF">2025-09-30T10:22:17Z</dcterms:modified>
  <dc:identifier>DAGp8BFCHW0</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0x0101007131E13C03BE494BB2BA4E3649D6DACB</vt:lpwstr>
  </property>
  <property fmtid="{D5CDD505-2E9C-101B-9397-08002B2CF9AE}" pid="3" name="MediaServiceImageTags">
    <vt:lpwstr/>
  </property>
</Properties>
</file>