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0" r:id="rId25"/>
  </p:sldIdLst>
  <p:sldSz cx="18288000" cy="10287000"/>
  <p:notesSz cx="6858000" cy="9144000"/>
  <p:embeddedFontLst>
    <p:embeddedFont>
      <p:font typeface="Barlow SemiCondensed Bold" panose="020B0604020202020204" charset="0"/>
      <p:regular r:id="rId26"/>
    </p:embeddedFont>
    <p:embeddedFont>
      <p:font typeface="Barlow SemiCondensed Semi-Bold" panose="020B0604020202020204" charset="0"/>
      <p:regular r:id="rId27"/>
    </p:embeddedFont>
    <p:embeddedFont>
      <p:font typeface="Calibri (MS)" panose="020B0604020202020204" charset="0"/>
      <p:regular r:id="rId28"/>
    </p:embeddedFont>
    <p:embeddedFont>
      <p:font typeface="Calibri (MS) Bold" panose="020B0604020202020204" charset="0"/>
      <p:regular r:id="rId29"/>
    </p:embeddedFont>
    <p:embeddedFont>
      <p:font typeface="DM Sans Bold" panose="020B0604020202020204" charset="0"/>
      <p:regular r:id="rId30"/>
    </p:embeddedFont>
    <p:embeddedFont>
      <p:font typeface="Lato" panose="020F0502020204030203" pitchFamily="34" charset="0"/>
      <p:regular r:id="rId31"/>
    </p:embeddedFont>
    <p:embeddedFont>
      <p:font typeface="Lato Bold" panose="020F0502020204030203" charset="0"/>
      <p:regular r:id="rId32"/>
    </p:embeddedFont>
    <p:embeddedFont>
      <p:font typeface="Notable" panose="020B0604020202020204" charset="0"/>
      <p:regular r:id="rId33"/>
    </p:embeddedFont>
    <p:embeddedFont>
      <p:font typeface="Poppins" panose="00000500000000000000" pitchFamily="2" charset="0"/>
      <p:regular r:id="rId34"/>
    </p:embeddedFont>
    <p:embeddedFont>
      <p:font typeface="Poppins Bold" panose="020B0604020202020204" charset="0"/>
      <p:regular r:id="rId35"/>
    </p:embeddedFont>
    <p:embeddedFont>
      <p:font typeface="Poppins Semi-Bold Italics"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6.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jpe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svg"/><Relationship Id="rId17" Type="http://schemas.openxmlformats.org/officeDocument/2006/relationships/image" Target="../media/image37.png"/><Relationship Id="rId2" Type="http://schemas.openxmlformats.org/officeDocument/2006/relationships/image" Target="../media/image22.jpeg"/><Relationship Id="rId16"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25.jpe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jpeg"/><Relationship Id="rId4" Type="http://schemas.openxmlformats.org/officeDocument/2006/relationships/image" Target="../media/image24.jpeg"/><Relationship Id="rId9" Type="http://schemas.openxmlformats.org/officeDocument/2006/relationships/image" Target="../media/image29.png"/><Relationship Id="rId14" Type="http://schemas.openxmlformats.org/officeDocument/2006/relationships/image" Target="../media/image34.svg"/></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mailto:conferences@caredevelopmenteast.co.uk" TargetMode="Externa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8595B"/>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txBody>
            <a:bodyPr/>
            <a:lstStyle/>
            <a:p>
              <a:endParaRPr lang="en-GB"/>
            </a:p>
          </p:txBody>
        </p:sp>
      </p:grpSp>
      <p:grpSp>
        <p:nvGrpSpPr>
          <p:cNvPr id="4" name="Group 4"/>
          <p:cNvGrpSpPr/>
          <p:nvPr/>
        </p:nvGrpSpPr>
        <p:grpSpPr>
          <a:xfrm rot="5400000">
            <a:off x="7152365" y="-4066344"/>
            <a:ext cx="4186582" cy="18491312"/>
            <a:chOff x="0" y="0"/>
            <a:chExt cx="5582109" cy="24655082"/>
          </a:xfrm>
        </p:grpSpPr>
        <p:sp>
          <p:nvSpPr>
            <p:cNvPr id="5" name="Freeform 5"/>
            <p:cNvSpPr/>
            <p:nvPr/>
          </p:nvSpPr>
          <p:spPr>
            <a:xfrm>
              <a:off x="0" y="0"/>
              <a:ext cx="5582059" cy="24655126"/>
            </a:xfrm>
            <a:custGeom>
              <a:avLst/>
              <a:gdLst/>
              <a:ahLst/>
              <a:cxnLst/>
              <a:rect l="l" t="t" r="r" b="b"/>
              <a:pathLst>
                <a:path w="5582059" h="24655126">
                  <a:moveTo>
                    <a:pt x="0" y="0"/>
                  </a:moveTo>
                  <a:lnTo>
                    <a:pt x="5582059" y="0"/>
                  </a:lnTo>
                  <a:lnTo>
                    <a:pt x="5582059" y="24655126"/>
                  </a:lnTo>
                  <a:lnTo>
                    <a:pt x="0" y="24655126"/>
                  </a:lnTo>
                  <a:close/>
                </a:path>
              </a:pathLst>
            </a:custGeom>
            <a:solidFill>
              <a:srgbClr val="65C8C7"/>
            </a:solidFill>
          </p:spPr>
          <p:txBody>
            <a:bodyPr/>
            <a:lstStyle/>
            <a:p>
              <a:endParaRPr lang="en-GB"/>
            </a:p>
          </p:txBody>
        </p:sp>
      </p:grpSp>
      <p:sp>
        <p:nvSpPr>
          <p:cNvPr id="6" name="TextBox 6"/>
          <p:cNvSpPr txBox="1"/>
          <p:nvPr/>
        </p:nvSpPr>
        <p:spPr>
          <a:xfrm>
            <a:off x="1026287" y="3095546"/>
            <a:ext cx="16235426" cy="4091332"/>
          </a:xfrm>
          <a:prstGeom prst="rect">
            <a:avLst/>
          </a:prstGeom>
        </p:spPr>
        <p:txBody>
          <a:bodyPr lIns="0" tIns="0" rIns="0" bIns="0" rtlCol="0" anchor="t">
            <a:spAutoFit/>
          </a:bodyPr>
          <a:lstStyle/>
          <a:p>
            <a:pPr algn="ctr">
              <a:lnSpc>
                <a:spcPts val="9233"/>
              </a:lnSpc>
            </a:pPr>
            <a:r>
              <a:rPr lang="en-US" sz="9499" b="1">
                <a:solidFill>
                  <a:srgbClr val="414244"/>
                </a:solidFill>
                <a:latin typeface="Calibri (MS) Bold"/>
                <a:ea typeface="Calibri (MS) Bold"/>
                <a:cs typeface="Calibri (MS) Bold"/>
                <a:sym typeface="Calibri (MS) Bold"/>
              </a:rPr>
              <a:t>Agenda</a:t>
            </a:r>
          </a:p>
          <a:p>
            <a:pPr algn="ctr">
              <a:lnSpc>
                <a:spcPts val="7095"/>
              </a:lnSpc>
            </a:pPr>
            <a:endParaRPr lang="en-US" sz="9499" b="1">
              <a:solidFill>
                <a:srgbClr val="414244"/>
              </a:solidFill>
              <a:latin typeface="Calibri (MS) Bold"/>
              <a:ea typeface="Calibri (MS) Bold"/>
              <a:cs typeface="Calibri (MS) Bold"/>
              <a:sym typeface="Calibri (MS) Bold"/>
            </a:endParaRPr>
          </a:p>
          <a:p>
            <a:pPr algn="ctr">
              <a:lnSpc>
                <a:spcPts val="7095"/>
              </a:lnSpc>
            </a:pPr>
            <a:r>
              <a:rPr lang="en-US" sz="7300" b="1">
                <a:solidFill>
                  <a:srgbClr val="414244"/>
                </a:solidFill>
                <a:latin typeface="Calibri (MS) Bold"/>
                <a:ea typeface="Calibri (MS) Bold"/>
                <a:cs typeface="Calibri (MS) Bold"/>
                <a:sym typeface="Calibri (MS) Bold"/>
              </a:rPr>
              <a:t>1.30-2pm Networking</a:t>
            </a:r>
          </a:p>
          <a:p>
            <a:pPr algn="ctr">
              <a:lnSpc>
                <a:spcPts val="7095"/>
              </a:lnSpc>
            </a:pPr>
            <a:r>
              <a:rPr lang="en-US" sz="7300" b="1">
                <a:solidFill>
                  <a:srgbClr val="414244"/>
                </a:solidFill>
                <a:latin typeface="Calibri (MS) Bold"/>
                <a:ea typeface="Calibri (MS) Bold"/>
                <a:cs typeface="Calibri (MS) Bold"/>
                <a:sym typeface="Calibri (MS) Bold"/>
              </a:rPr>
              <a:t>2-3.30pm Suffolk Care Awards Special</a:t>
            </a:r>
          </a:p>
        </p:txBody>
      </p:sp>
      <p:grpSp>
        <p:nvGrpSpPr>
          <p:cNvPr id="7" name="Group 7"/>
          <p:cNvGrpSpPr/>
          <p:nvPr/>
        </p:nvGrpSpPr>
        <p:grpSpPr>
          <a:xfrm>
            <a:off x="5211538" y="875017"/>
            <a:ext cx="208559" cy="208559"/>
            <a:chOff x="0" y="0"/>
            <a:chExt cx="278079" cy="278079"/>
          </a:xfrm>
        </p:grpSpPr>
        <p:sp>
          <p:nvSpPr>
            <p:cNvPr id="8" name="Freeform 8"/>
            <p:cNvSpPr/>
            <p:nvPr/>
          </p:nvSpPr>
          <p:spPr>
            <a:xfrm>
              <a:off x="0" y="0"/>
              <a:ext cx="278257" cy="278257"/>
            </a:xfrm>
            <a:custGeom>
              <a:avLst/>
              <a:gdLst/>
              <a:ahLst/>
              <a:cxnLst/>
              <a:rect l="l" t="t" r="r" b="b"/>
              <a:pathLst>
                <a:path w="278257" h="278257">
                  <a:moveTo>
                    <a:pt x="259207" y="120142"/>
                  </a:moveTo>
                  <a:lnTo>
                    <a:pt x="157861" y="120142"/>
                  </a:lnTo>
                  <a:lnTo>
                    <a:pt x="157861" y="18923"/>
                  </a:lnTo>
                  <a:cubicBezTo>
                    <a:pt x="157861" y="8509"/>
                    <a:pt x="149479" y="0"/>
                    <a:pt x="139065" y="0"/>
                  </a:cubicBezTo>
                  <a:cubicBezTo>
                    <a:pt x="128651" y="0"/>
                    <a:pt x="120142" y="8509"/>
                    <a:pt x="120142" y="18923"/>
                  </a:cubicBezTo>
                  <a:lnTo>
                    <a:pt x="120142" y="120142"/>
                  </a:lnTo>
                  <a:lnTo>
                    <a:pt x="18923" y="120142"/>
                  </a:lnTo>
                  <a:cubicBezTo>
                    <a:pt x="8509" y="120142"/>
                    <a:pt x="0" y="128651"/>
                    <a:pt x="0" y="139065"/>
                  </a:cubicBezTo>
                  <a:cubicBezTo>
                    <a:pt x="0" y="149479"/>
                    <a:pt x="8509" y="157988"/>
                    <a:pt x="18923" y="157988"/>
                  </a:cubicBezTo>
                  <a:lnTo>
                    <a:pt x="120142" y="157988"/>
                  </a:lnTo>
                  <a:lnTo>
                    <a:pt x="120142" y="259334"/>
                  </a:lnTo>
                  <a:cubicBezTo>
                    <a:pt x="120142" y="269748"/>
                    <a:pt x="128651" y="278257"/>
                    <a:pt x="139065" y="278257"/>
                  </a:cubicBezTo>
                  <a:cubicBezTo>
                    <a:pt x="149479" y="278257"/>
                    <a:pt x="157988" y="269748"/>
                    <a:pt x="157988" y="259334"/>
                  </a:cubicBezTo>
                  <a:lnTo>
                    <a:pt x="157988" y="157861"/>
                  </a:lnTo>
                  <a:lnTo>
                    <a:pt x="259334" y="157861"/>
                  </a:lnTo>
                  <a:cubicBezTo>
                    <a:pt x="269748" y="157861"/>
                    <a:pt x="278257" y="149352"/>
                    <a:pt x="278257" y="138938"/>
                  </a:cubicBezTo>
                  <a:cubicBezTo>
                    <a:pt x="278257" y="128524"/>
                    <a:pt x="269748" y="120015"/>
                    <a:pt x="259334" y="120015"/>
                  </a:cubicBezTo>
                  <a:close/>
                </a:path>
              </a:pathLst>
            </a:custGeom>
            <a:solidFill>
              <a:srgbClr val="58595B"/>
            </a:solidFill>
          </p:spPr>
          <p:txBody>
            <a:bodyPr/>
            <a:lstStyle/>
            <a:p>
              <a:endParaRPr lang="en-GB"/>
            </a:p>
          </p:txBody>
        </p:sp>
      </p:grpSp>
      <p:grpSp>
        <p:nvGrpSpPr>
          <p:cNvPr id="9" name="Group 9"/>
          <p:cNvGrpSpPr/>
          <p:nvPr/>
        </p:nvGrpSpPr>
        <p:grpSpPr>
          <a:xfrm>
            <a:off x="5749708" y="1218960"/>
            <a:ext cx="136707" cy="136707"/>
            <a:chOff x="0" y="0"/>
            <a:chExt cx="182276" cy="182276"/>
          </a:xfrm>
        </p:grpSpPr>
        <p:sp>
          <p:nvSpPr>
            <p:cNvPr id="10" name="Freeform 10"/>
            <p:cNvSpPr/>
            <p:nvPr/>
          </p:nvSpPr>
          <p:spPr>
            <a:xfrm>
              <a:off x="0" y="0"/>
              <a:ext cx="182372" cy="182372"/>
            </a:xfrm>
            <a:custGeom>
              <a:avLst/>
              <a:gdLst/>
              <a:ahLst/>
              <a:cxnLst/>
              <a:rect l="l" t="t" r="r" b="b"/>
              <a:pathLst>
                <a:path w="182372" h="182372">
                  <a:moveTo>
                    <a:pt x="182245" y="91186"/>
                  </a:moveTo>
                  <a:cubicBezTo>
                    <a:pt x="182245" y="141478"/>
                    <a:pt x="141478" y="182372"/>
                    <a:pt x="91059" y="182372"/>
                  </a:cubicBezTo>
                  <a:cubicBezTo>
                    <a:pt x="40640" y="182372"/>
                    <a:pt x="0" y="141478"/>
                    <a:pt x="0" y="91186"/>
                  </a:cubicBezTo>
                  <a:cubicBezTo>
                    <a:pt x="0" y="40894"/>
                    <a:pt x="40767" y="0"/>
                    <a:pt x="91186" y="0"/>
                  </a:cubicBezTo>
                  <a:cubicBezTo>
                    <a:pt x="141605" y="0"/>
                    <a:pt x="182372" y="40767"/>
                    <a:pt x="182372" y="91186"/>
                  </a:cubicBezTo>
                  <a:close/>
                </a:path>
              </a:pathLst>
            </a:custGeom>
            <a:solidFill>
              <a:srgbClr val="58595B"/>
            </a:solidFill>
          </p:spPr>
          <p:txBody>
            <a:bodyPr/>
            <a:lstStyle/>
            <a:p>
              <a:endParaRPr lang="en-GB"/>
            </a:p>
          </p:txBody>
        </p:sp>
      </p:grpSp>
      <p:grpSp>
        <p:nvGrpSpPr>
          <p:cNvPr id="11" name="Group 11"/>
          <p:cNvGrpSpPr/>
          <p:nvPr/>
        </p:nvGrpSpPr>
        <p:grpSpPr>
          <a:xfrm>
            <a:off x="5188228" y="1555599"/>
            <a:ext cx="191571" cy="191571"/>
            <a:chOff x="0" y="0"/>
            <a:chExt cx="255428" cy="255428"/>
          </a:xfrm>
        </p:grpSpPr>
        <p:sp>
          <p:nvSpPr>
            <p:cNvPr id="12" name="Freeform 12"/>
            <p:cNvSpPr/>
            <p:nvPr/>
          </p:nvSpPr>
          <p:spPr>
            <a:xfrm>
              <a:off x="0" y="0"/>
              <a:ext cx="255524" cy="255397"/>
            </a:xfrm>
            <a:custGeom>
              <a:avLst/>
              <a:gdLst/>
              <a:ahLst/>
              <a:cxnLst/>
              <a:rect l="l" t="t" r="r" b="b"/>
              <a:pathLst>
                <a:path w="255524" h="255397">
                  <a:moveTo>
                    <a:pt x="127762" y="37719"/>
                  </a:moveTo>
                  <a:cubicBezTo>
                    <a:pt x="177419" y="37719"/>
                    <a:pt x="217678" y="77978"/>
                    <a:pt x="217678" y="127635"/>
                  </a:cubicBezTo>
                  <a:cubicBezTo>
                    <a:pt x="217678" y="177292"/>
                    <a:pt x="177419" y="217551"/>
                    <a:pt x="127762" y="217551"/>
                  </a:cubicBezTo>
                  <a:cubicBezTo>
                    <a:pt x="78105" y="217551"/>
                    <a:pt x="37846" y="177292"/>
                    <a:pt x="37846" y="127635"/>
                  </a:cubicBezTo>
                  <a:cubicBezTo>
                    <a:pt x="37846" y="77978"/>
                    <a:pt x="78105" y="37719"/>
                    <a:pt x="127762" y="37719"/>
                  </a:cubicBezTo>
                  <a:moveTo>
                    <a:pt x="127762" y="0"/>
                  </a:moveTo>
                  <a:cubicBezTo>
                    <a:pt x="57150" y="0"/>
                    <a:pt x="0" y="57150"/>
                    <a:pt x="0" y="127762"/>
                  </a:cubicBezTo>
                  <a:cubicBezTo>
                    <a:pt x="0" y="198374"/>
                    <a:pt x="57150" y="255397"/>
                    <a:pt x="127762" y="255397"/>
                  </a:cubicBezTo>
                  <a:cubicBezTo>
                    <a:pt x="198374" y="255397"/>
                    <a:pt x="255524" y="198247"/>
                    <a:pt x="255524" y="127635"/>
                  </a:cubicBezTo>
                  <a:cubicBezTo>
                    <a:pt x="255524" y="57023"/>
                    <a:pt x="198247" y="0"/>
                    <a:pt x="127762" y="0"/>
                  </a:cubicBezTo>
                  <a:close/>
                </a:path>
              </a:pathLst>
            </a:custGeom>
            <a:solidFill>
              <a:srgbClr val="58595B"/>
            </a:solidFill>
          </p:spPr>
          <p:txBody>
            <a:bodyPr/>
            <a:lstStyle/>
            <a:p>
              <a:endParaRPr lang="en-GB"/>
            </a:p>
          </p:txBody>
        </p:sp>
      </p:grpSp>
      <p:grpSp>
        <p:nvGrpSpPr>
          <p:cNvPr id="13" name="Group 13"/>
          <p:cNvGrpSpPr/>
          <p:nvPr/>
        </p:nvGrpSpPr>
        <p:grpSpPr>
          <a:xfrm>
            <a:off x="16254637" y="8455020"/>
            <a:ext cx="227304" cy="227304"/>
            <a:chOff x="0" y="0"/>
            <a:chExt cx="303072" cy="303072"/>
          </a:xfrm>
        </p:grpSpPr>
        <p:sp>
          <p:nvSpPr>
            <p:cNvPr id="14" name="Freeform 14"/>
            <p:cNvSpPr/>
            <p:nvPr/>
          </p:nvSpPr>
          <p:spPr>
            <a:xfrm>
              <a:off x="0" y="0"/>
              <a:ext cx="303022" cy="303022"/>
            </a:xfrm>
            <a:custGeom>
              <a:avLst/>
              <a:gdLst/>
              <a:ahLst/>
              <a:cxnLst/>
              <a:rect l="l" t="t" r="r" b="b"/>
              <a:pathLst>
                <a:path w="303022" h="303022">
                  <a:moveTo>
                    <a:pt x="282448" y="130937"/>
                  </a:moveTo>
                  <a:lnTo>
                    <a:pt x="172085" y="130937"/>
                  </a:lnTo>
                  <a:lnTo>
                    <a:pt x="172085" y="20574"/>
                  </a:lnTo>
                  <a:cubicBezTo>
                    <a:pt x="172085" y="9271"/>
                    <a:pt x="162941" y="0"/>
                    <a:pt x="151511" y="0"/>
                  </a:cubicBezTo>
                  <a:cubicBezTo>
                    <a:pt x="140081" y="0"/>
                    <a:pt x="130937" y="9271"/>
                    <a:pt x="130937" y="20574"/>
                  </a:cubicBezTo>
                  <a:lnTo>
                    <a:pt x="130937" y="130937"/>
                  </a:lnTo>
                  <a:lnTo>
                    <a:pt x="20574" y="130937"/>
                  </a:lnTo>
                  <a:cubicBezTo>
                    <a:pt x="9271" y="130937"/>
                    <a:pt x="0" y="140208"/>
                    <a:pt x="0" y="151511"/>
                  </a:cubicBezTo>
                  <a:cubicBezTo>
                    <a:pt x="0" y="162814"/>
                    <a:pt x="9271" y="172085"/>
                    <a:pt x="20574" y="172085"/>
                  </a:cubicBezTo>
                  <a:lnTo>
                    <a:pt x="130937" y="172085"/>
                  </a:lnTo>
                  <a:lnTo>
                    <a:pt x="130937" y="282448"/>
                  </a:lnTo>
                  <a:cubicBezTo>
                    <a:pt x="130937" y="293751"/>
                    <a:pt x="140208" y="303022"/>
                    <a:pt x="151511" y="303022"/>
                  </a:cubicBezTo>
                  <a:cubicBezTo>
                    <a:pt x="162814" y="303022"/>
                    <a:pt x="172085" y="293751"/>
                    <a:pt x="172085" y="282448"/>
                  </a:cubicBezTo>
                  <a:lnTo>
                    <a:pt x="172085" y="172085"/>
                  </a:lnTo>
                  <a:lnTo>
                    <a:pt x="282448" y="172085"/>
                  </a:lnTo>
                  <a:cubicBezTo>
                    <a:pt x="293751" y="172085"/>
                    <a:pt x="303022" y="162814"/>
                    <a:pt x="303022" y="151511"/>
                  </a:cubicBezTo>
                  <a:cubicBezTo>
                    <a:pt x="303022" y="140208"/>
                    <a:pt x="293751" y="130937"/>
                    <a:pt x="282448" y="130937"/>
                  </a:cubicBezTo>
                  <a:close/>
                </a:path>
              </a:pathLst>
            </a:custGeom>
            <a:solidFill>
              <a:srgbClr val="58595B"/>
            </a:solidFill>
          </p:spPr>
          <p:txBody>
            <a:bodyPr/>
            <a:lstStyle/>
            <a:p>
              <a:endParaRPr lang="en-GB"/>
            </a:p>
          </p:txBody>
        </p:sp>
      </p:grpSp>
      <p:grpSp>
        <p:nvGrpSpPr>
          <p:cNvPr id="15" name="Group 15"/>
          <p:cNvGrpSpPr/>
          <p:nvPr/>
        </p:nvGrpSpPr>
        <p:grpSpPr>
          <a:xfrm>
            <a:off x="16867762" y="9145138"/>
            <a:ext cx="162938" cy="162938"/>
            <a:chOff x="0" y="0"/>
            <a:chExt cx="217251" cy="217251"/>
          </a:xfrm>
        </p:grpSpPr>
        <p:sp>
          <p:nvSpPr>
            <p:cNvPr id="16" name="Freeform 16"/>
            <p:cNvSpPr/>
            <p:nvPr/>
          </p:nvSpPr>
          <p:spPr>
            <a:xfrm>
              <a:off x="0" y="0"/>
              <a:ext cx="217170" cy="217170"/>
            </a:xfrm>
            <a:custGeom>
              <a:avLst/>
              <a:gdLst/>
              <a:ahLst/>
              <a:cxnLst/>
              <a:rect l="l" t="t" r="r" b="b"/>
              <a:pathLst>
                <a:path w="217170" h="217170">
                  <a:moveTo>
                    <a:pt x="108585" y="32131"/>
                  </a:moveTo>
                  <a:cubicBezTo>
                    <a:pt x="150876" y="32131"/>
                    <a:pt x="185166" y="66421"/>
                    <a:pt x="185166" y="108712"/>
                  </a:cubicBezTo>
                  <a:cubicBezTo>
                    <a:pt x="185166" y="151003"/>
                    <a:pt x="150876" y="185293"/>
                    <a:pt x="108585" y="185293"/>
                  </a:cubicBezTo>
                  <a:cubicBezTo>
                    <a:pt x="66294" y="185293"/>
                    <a:pt x="32004" y="151003"/>
                    <a:pt x="32004" y="108712"/>
                  </a:cubicBezTo>
                  <a:cubicBezTo>
                    <a:pt x="32004" y="66421"/>
                    <a:pt x="66294" y="32258"/>
                    <a:pt x="108585" y="32131"/>
                  </a:cubicBezTo>
                  <a:moveTo>
                    <a:pt x="108585" y="0"/>
                  </a:moveTo>
                  <a:cubicBezTo>
                    <a:pt x="48641" y="0"/>
                    <a:pt x="0" y="48641"/>
                    <a:pt x="0" y="108585"/>
                  </a:cubicBezTo>
                  <a:cubicBezTo>
                    <a:pt x="0" y="168529"/>
                    <a:pt x="48641" y="217170"/>
                    <a:pt x="108585" y="217170"/>
                  </a:cubicBezTo>
                  <a:cubicBezTo>
                    <a:pt x="168529" y="217170"/>
                    <a:pt x="217170" y="168529"/>
                    <a:pt x="217170" y="108585"/>
                  </a:cubicBezTo>
                  <a:cubicBezTo>
                    <a:pt x="217170" y="48641"/>
                    <a:pt x="168656" y="0"/>
                    <a:pt x="108585" y="0"/>
                  </a:cubicBezTo>
                  <a:close/>
                </a:path>
              </a:pathLst>
            </a:custGeom>
            <a:solidFill>
              <a:srgbClr val="58595B"/>
            </a:solidFill>
          </p:spPr>
          <p:txBody>
            <a:bodyPr/>
            <a:lstStyle/>
            <a:p>
              <a:endParaRPr lang="en-GB"/>
            </a:p>
          </p:txBody>
        </p:sp>
      </p:grpSp>
      <p:grpSp>
        <p:nvGrpSpPr>
          <p:cNvPr id="17" name="Group 17"/>
          <p:cNvGrpSpPr/>
          <p:nvPr/>
        </p:nvGrpSpPr>
        <p:grpSpPr>
          <a:xfrm>
            <a:off x="15831432" y="9357043"/>
            <a:ext cx="143638" cy="143639"/>
            <a:chOff x="0" y="0"/>
            <a:chExt cx="191517" cy="191519"/>
          </a:xfrm>
        </p:grpSpPr>
        <p:sp>
          <p:nvSpPr>
            <p:cNvPr id="18" name="Freeform 18"/>
            <p:cNvSpPr/>
            <p:nvPr/>
          </p:nvSpPr>
          <p:spPr>
            <a:xfrm>
              <a:off x="0" y="0"/>
              <a:ext cx="191516" cy="191516"/>
            </a:xfrm>
            <a:custGeom>
              <a:avLst/>
              <a:gdLst/>
              <a:ahLst/>
              <a:cxnLst/>
              <a:rect l="l" t="t" r="r" b="b"/>
              <a:pathLst>
                <a:path w="191516" h="191516">
                  <a:moveTo>
                    <a:pt x="191516" y="95758"/>
                  </a:moveTo>
                  <a:cubicBezTo>
                    <a:pt x="191516" y="148590"/>
                    <a:pt x="148590" y="191516"/>
                    <a:pt x="95758" y="191516"/>
                  </a:cubicBezTo>
                  <a:cubicBezTo>
                    <a:pt x="42926" y="191516"/>
                    <a:pt x="0" y="148590"/>
                    <a:pt x="0" y="95758"/>
                  </a:cubicBezTo>
                  <a:cubicBezTo>
                    <a:pt x="0" y="42926"/>
                    <a:pt x="42926" y="0"/>
                    <a:pt x="95758" y="0"/>
                  </a:cubicBezTo>
                  <a:cubicBezTo>
                    <a:pt x="148590" y="0"/>
                    <a:pt x="191516" y="42926"/>
                    <a:pt x="191516" y="95758"/>
                  </a:cubicBezTo>
                  <a:close/>
                </a:path>
              </a:pathLst>
            </a:custGeom>
            <a:solidFill>
              <a:srgbClr val="58595B"/>
            </a:solidFill>
          </p:spPr>
          <p:txBody>
            <a:bodyPr/>
            <a:lstStyle/>
            <a:p>
              <a:endParaRPr lang="en-GB"/>
            </a:p>
          </p:txBody>
        </p:sp>
      </p:grpSp>
      <p:sp>
        <p:nvSpPr>
          <p:cNvPr id="19" name="TextBox 19"/>
          <p:cNvSpPr txBox="1"/>
          <p:nvPr/>
        </p:nvSpPr>
        <p:spPr>
          <a:xfrm>
            <a:off x="5089453" y="7852468"/>
            <a:ext cx="8109093" cy="1147953"/>
          </a:xfrm>
          <a:prstGeom prst="rect">
            <a:avLst/>
          </a:prstGeom>
        </p:spPr>
        <p:txBody>
          <a:bodyPr lIns="0" tIns="0" rIns="0" bIns="0" rtlCol="0" anchor="t">
            <a:spAutoFit/>
          </a:bodyPr>
          <a:lstStyle/>
          <a:p>
            <a:pPr algn="r">
              <a:lnSpc>
                <a:spcPts val="7776"/>
              </a:lnSpc>
            </a:pPr>
            <a:r>
              <a:rPr lang="en-US" sz="7200" b="1">
                <a:solidFill>
                  <a:srgbClr val="46C0C0"/>
                </a:solidFill>
                <a:latin typeface="Calibri (MS) Bold"/>
                <a:ea typeface="Calibri (MS) Bold"/>
                <a:cs typeface="Calibri (MS) Bold"/>
                <a:sym typeface="Calibri (MS) Bold"/>
              </a:rPr>
              <a:t>Please choose a seat</a:t>
            </a:r>
          </a:p>
        </p:txBody>
      </p:sp>
      <p:sp>
        <p:nvSpPr>
          <p:cNvPr id="20" name="Freeform 20" descr="A logo with text on it  AI-generated content may be incorrect."/>
          <p:cNvSpPr/>
          <p:nvPr/>
        </p:nvSpPr>
        <p:spPr>
          <a:xfrm>
            <a:off x="1026287" y="636143"/>
            <a:ext cx="4041565" cy="1838912"/>
          </a:xfrm>
          <a:custGeom>
            <a:avLst/>
            <a:gdLst/>
            <a:ahLst/>
            <a:cxnLst/>
            <a:rect l="l" t="t" r="r" b="b"/>
            <a:pathLst>
              <a:path w="4041565" h="1838912">
                <a:moveTo>
                  <a:pt x="0" y="0"/>
                </a:moveTo>
                <a:lnTo>
                  <a:pt x="4041565" y="0"/>
                </a:lnTo>
                <a:lnTo>
                  <a:pt x="4041565" y="1838912"/>
                </a:lnTo>
                <a:lnTo>
                  <a:pt x="0" y="1838912"/>
                </a:lnTo>
                <a:lnTo>
                  <a:pt x="0" y="0"/>
                </a:lnTo>
                <a:close/>
              </a:path>
            </a:pathLst>
          </a:custGeom>
          <a:blipFill>
            <a:blip r:embed="rId2"/>
            <a:stretch>
              <a:fillRect l="-79" r="-79"/>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825" t="-11487" b="-11487"/>
            </a:stretch>
          </a:blipFill>
        </p:spPr>
        <p:txBody>
          <a:bodyPr/>
          <a:lstStyle/>
          <a:p>
            <a:endParaRPr lang="en-GB"/>
          </a:p>
        </p:txBody>
      </p:sp>
      <p:sp>
        <p:nvSpPr>
          <p:cNvPr id="3" name="TextBox 3"/>
          <p:cNvSpPr txBox="1"/>
          <p:nvPr/>
        </p:nvSpPr>
        <p:spPr>
          <a:xfrm>
            <a:off x="5247499" y="876300"/>
            <a:ext cx="8011301" cy="1812038"/>
          </a:xfrm>
          <a:prstGeom prst="rect">
            <a:avLst/>
          </a:prstGeom>
        </p:spPr>
        <p:txBody>
          <a:bodyPr lIns="0" tIns="0" rIns="0" bIns="0" rtlCol="0" anchor="t">
            <a:spAutoFit/>
          </a:bodyPr>
          <a:lstStyle/>
          <a:p>
            <a:pPr algn="ctr">
              <a:lnSpc>
                <a:spcPts val="7391"/>
              </a:lnSpc>
            </a:pPr>
            <a:r>
              <a:rPr lang="en-US" sz="4799" spc="715">
                <a:solidFill>
                  <a:srgbClr val="000000"/>
                </a:solidFill>
                <a:latin typeface="Notable"/>
                <a:ea typeface="Notable"/>
                <a:cs typeface="Notable"/>
                <a:sym typeface="Notable"/>
              </a:rPr>
              <a:t>BLOW </a:t>
            </a:r>
            <a:r>
              <a:rPr lang="en-US" sz="4799" u="sng" spc="715">
                <a:solidFill>
                  <a:srgbClr val="000000"/>
                </a:solidFill>
                <a:latin typeface="Notable"/>
                <a:ea typeface="Notable"/>
                <a:cs typeface="Notable"/>
                <a:sym typeface="Notable"/>
              </a:rPr>
              <a:t>YOUR OWN </a:t>
            </a:r>
            <a:r>
              <a:rPr lang="en-US" sz="4799" spc="715">
                <a:solidFill>
                  <a:srgbClr val="000000"/>
                </a:solidFill>
                <a:latin typeface="Notable"/>
                <a:ea typeface="Notable"/>
                <a:cs typeface="Notable"/>
                <a:sym typeface="Notable"/>
              </a:rPr>
              <a:t>TRUMPET</a:t>
            </a:r>
          </a:p>
        </p:txBody>
      </p:sp>
      <p:grpSp>
        <p:nvGrpSpPr>
          <p:cNvPr id="4" name="Group 4"/>
          <p:cNvGrpSpPr/>
          <p:nvPr/>
        </p:nvGrpSpPr>
        <p:grpSpPr>
          <a:xfrm>
            <a:off x="5029200" y="7918413"/>
            <a:ext cx="1882576" cy="1339887"/>
            <a:chOff x="0" y="0"/>
            <a:chExt cx="2510101" cy="1786516"/>
          </a:xfrm>
        </p:grpSpPr>
        <p:sp>
          <p:nvSpPr>
            <p:cNvPr id="5" name="AutoShape 5"/>
            <p:cNvSpPr/>
            <p:nvPr/>
          </p:nvSpPr>
          <p:spPr>
            <a:xfrm flipH="1" flipV="1">
              <a:off x="21503" y="0"/>
              <a:ext cx="0" cy="1786516"/>
            </a:xfrm>
            <a:prstGeom prst="line">
              <a:avLst/>
            </a:prstGeom>
            <a:ln w="43006" cap="rnd">
              <a:solidFill>
                <a:srgbClr val="000000"/>
              </a:solidFill>
              <a:prstDash val="solid"/>
              <a:headEnd type="none" w="sm" len="sm"/>
              <a:tailEnd type="none" w="sm" len="sm"/>
            </a:ln>
          </p:spPr>
          <p:txBody>
            <a:bodyPr/>
            <a:lstStyle/>
            <a:p>
              <a:endParaRPr lang="en-GB"/>
            </a:p>
          </p:txBody>
        </p:sp>
        <p:sp>
          <p:nvSpPr>
            <p:cNvPr id="6" name="TextBox 6"/>
            <p:cNvSpPr txBox="1"/>
            <p:nvPr/>
          </p:nvSpPr>
          <p:spPr>
            <a:xfrm>
              <a:off x="175038" y="38100"/>
              <a:ext cx="2335063" cy="1748416"/>
            </a:xfrm>
            <a:prstGeom prst="rect">
              <a:avLst/>
            </a:prstGeom>
          </p:spPr>
          <p:txBody>
            <a:bodyPr lIns="0" tIns="0" rIns="0" bIns="0" rtlCol="0" anchor="t">
              <a:spAutoFit/>
            </a:bodyPr>
            <a:lstStyle/>
            <a:p>
              <a:pPr algn="l">
                <a:lnSpc>
                  <a:spcPts val="2507"/>
                </a:lnSpc>
              </a:pPr>
              <a:r>
                <a:rPr lang="en-US" sz="2585" b="1">
                  <a:solidFill>
                    <a:srgbClr val="000000"/>
                  </a:solidFill>
                  <a:latin typeface="Poppins Bold"/>
                  <a:ea typeface="Poppins Bold"/>
                  <a:cs typeface="Poppins Bold"/>
                  <a:sym typeface="Poppins Bold"/>
                </a:rPr>
                <a:t>SUFFOLK</a:t>
              </a:r>
            </a:p>
            <a:p>
              <a:pPr algn="l">
                <a:lnSpc>
                  <a:spcPts val="2507"/>
                </a:lnSpc>
              </a:pPr>
              <a:r>
                <a:rPr lang="en-US" sz="2585" b="1">
                  <a:solidFill>
                    <a:srgbClr val="000000"/>
                  </a:solidFill>
                  <a:latin typeface="Poppins Bold"/>
                  <a:ea typeface="Poppins Bold"/>
                  <a:cs typeface="Poppins Bold"/>
                  <a:sym typeface="Poppins Bold"/>
                </a:rPr>
                <a:t>CARE</a:t>
              </a:r>
            </a:p>
            <a:p>
              <a:pPr algn="l">
                <a:lnSpc>
                  <a:spcPts val="2507"/>
                </a:lnSpc>
              </a:pPr>
              <a:r>
                <a:rPr lang="en-US" sz="2585" b="1">
                  <a:solidFill>
                    <a:srgbClr val="000000"/>
                  </a:solidFill>
                  <a:latin typeface="Poppins Bold"/>
                  <a:ea typeface="Poppins Bold"/>
                  <a:cs typeface="Poppins Bold"/>
                  <a:sym typeface="Poppins Bold"/>
                </a:rPr>
                <a:t>AWARDS</a:t>
              </a:r>
            </a:p>
            <a:p>
              <a:pPr algn="l">
                <a:lnSpc>
                  <a:spcPts val="2507"/>
                </a:lnSpc>
              </a:pPr>
              <a:r>
                <a:rPr lang="en-US" sz="2585" b="1">
                  <a:solidFill>
                    <a:srgbClr val="000000"/>
                  </a:solidFill>
                  <a:latin typeface="Poppins Bold"/>
                  <a:ea typeface="Poppins Bold"/>
                  <a:cs typeface="Poppins Bold"/>
                  <a:sym typeface="Poppins Bold"/>
                </a:rPr>
                <a:t>2025</a:t>
              </a:r>
            </a:p>
          </p:txBody>
        </p:sp>
      </p:gr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F9AC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48627"/>
              </a:srgbClr>
            </a:solidFill>
          </p:spPr>
          <p:txBody>
            <a:bodyPr/>
            <a:lstStyle/>
            <a:p>
              <a:endParaRPr lang="en-GB"/>
            </a:p>
          </p:txBody>
        </p:sp>
      </p:grpSp>
      <p:sp>
        <p:nvSpPr>
          <p:cNvPr id="4" name="TextBox 4"/>
          <p:cNvSpPr txBox="1"/>
          <p:nvPr/>
        </p:nvSpPr>
        <p:spPr>
          <a:xfrm>
            <a:off x="3834057" y="2248472"/>
            <a:ext cx="10619887" cy="5980557"/>
          </a:xfrm>
          <a:prstGeom prst="rect">
            <a:avLst/>
          </a:prstGeom>
        </p:spPr>
        <p:txBody>
          <a:bodyPr lIns="0" tIns="0" rIns="0" bIns="0" rtlCol="0" anchor="t">
            <a:spAutoFit/>
          </a:bodyPr>
          <a:lstStyle/>
          <a:p>
            <a:pPr algn="ctr">
              <a:lnSpc>
                <a:spcPts val="5184"/>
              </a:lnSpc>
            </a:pPr>
            <a:r>
              <a:rPr lang="en-US" sz="6000" b="1">
                <a:solidFill>
                  <a:srgbClr val="000000"/>
                </a:solidFill>
                <a:latin typeface="Lato Bold"/>
                <a:ea typeface="Lato Bold"/>
                <a:cs typeface="Lato Bold"/>
                <a:sym typeface="Lato Bold"/>
              </a:rPr>
              <a:t>"By choosing to nominate, you’ve already made a powerful difference. </a:t>
            </a:r>
          </a:p>
          <a:p>
            <a:pPr algn="ctr">
              <a:lnSpc>
                <a:spcPts val="5184"/>
              </a:lnSpc>
            </a:pPr>
            <a:endParaRPr lang="en-US" sz="6000" b="1">
              <a:solidFill>
                <a:srgbClr val="000000"/>
              </a:solidFill>
              <a:latin typeface="Lato Bold"/>
              <a:ea typeface="Lato Bold"/>
              <a:cs typeface="Lato Bold"/>
              <a:sym typeface="Lato Bold"/>
            </a:endParaRPr>
          </a:p>
          <a:p>
            <a:pPr algn="ctr">
              <a:lnSpc>
                <a:spcPts val="5184"/>
              </a:lnSpc>
            </a:pPr>
            <a:r>
              <a:rPr lang="en-US" sz="6000" b="1">
                <a:solidFill>
                  <a:srgbClr val="000000"/>
                </a:solidFill>
                <a:latin typeface="Lato Bold"/>
                <a:ea typeface="Lato Bold"/>
                <a:cs typeface="Lato Bold"/>
                <a:sym typeface="Lato Bold"/>
              </a:rPr>
              <a:t>Whether you win or not, your compassion, dedication, and impact on others’ lives are what truly deserve to be celebrated."</a:t>
            </a:r>
          </a:p>
        </p:txBody>
      </p:sp>
      <p:grpSp>
        <p:nvGrpSpPr>
          <p:cNvPr id="5" name="Group 5"/>
          <p:cNvGrpSpPr/>
          <p:nvPr/>
        </p:nvGrpSpPr>
        <p:grpSpPr>
          <a:xfrm>
            <a:off x="5211538" y="875017"/>
            <a:ext cx="208559" cy="208559"/>
            <a:chOff x="0" y="0"/>
            <a:chExt cx="278079" cy="278079"/>
          </a:xfrm>
        </p:grpSpPr>
        <p:sp>
          <p:nvSpPr>
            <p:cNvPr id="6" name="Freeform 6"/>
            <p:cNvSpPr/>
            <p:nvPr/>
          </p:nvSpPr>
          <p:spPr>
            <a:xfrm>
              <a:off x="0" y="0"/>
              <a:ext cx="278257" cy="278257"/>
            </a:xfrm>
            <a:custGeom>
              <a:avLst/>
              <a:gdLst/>
              <a:ahLst/>
              <a:cxnLst/>
              <a:rect l="l" t="t" r="r" b="b"/>
              <a:pathLst>
                <a:path w="278257" h="278257">
                  <a:moveTo>
                    <a:pt x="259207" y="120142"/>
                  </a:moveTo>
                  <a:lnTo>
                    <a:pt x="157861" y="120142"/>
                  </a:lnTo>
                  <a:lnTo>
                    <a:pt x="157861" y="18923"/>
                  </a:lnTo>
                  <a:cubicBezTo>
                    <a:pt x="157861" y="8509"/>
                    <a:pt x="149479" y="0"/>
                    <a:pt x="139065" y="0"/>
                  </a:cubicBezTo>
                  <a:cubicBezTo>
                    <a:pt x="128651" y="0"/>
                    <a:pt x="120142" y="8509"/>
                    <a:pt x="120142" y="18923"/>
                  </a:cubicBezTo>
                  <a:lnTo>
                    <a:pt x="120142" y="120142"/>
                  </a:lnTo>
                  <a:lnTo>
                    <a:pt x="18923" y="120142"/>
                  </a:lnTo>
                  <a:cubicBezTo>
                    <a:pt x="8509" y="120142"/>
                    <a:pt x="0" y="128651"/>
                    <a:pt x="0" y="139065"/>
                  </a:cubicBezTo>
                  <a:cubicBezTo>
                    <a:pt x="0" y="149479"/>
                    <a:pt x="8509" y="157988"/>
                    <a:pt x="18923" y="157988"/>
                  </a:cubicBezTo>
                  <a:lnTo>
                    <a:pt x="120142" y="157988"/>
                  </a:lnTo>
                  <a:lnTo>
                    <a:pt x="120142" y="259334"/>
                  </a:lnTo>
                  <a:cubicBezTo>
                    <a:pt x="120142" y="269748"/>
                    <a:pt x="128651" y="278257"/>
                    <a:pt x="139065" y="278257"/>
                  </a:cubicBezTo>
                  <a:cubicBezTo>
                    <a:pt x="149479" y="278257"/>
                    <a:pt x="157988" y="269748"/>
                    <a:pt x="157988" y="259334"/>
                  </a:cubicBezTo>
                  <a:lnTo>
                    <a:pt x="157988" y="157861"/>
                  </a:lnTo>
                  <a:lnTo>
                    <a:pt x="259334" y="157861"/>
                  </a:lnTo>
                  <a:cubicBezTo>
                    <a:pt x="269748" y="157861"/>
                    <a:pt x="278257" y="149352"/>
                    <a:pt x="278257" y="138938"/>
                  </a:cubicBezTo>
                  <a:cubicBezTo>
                    <a:pt x="278257" y="128524"/>
                    <a:pt x="269748" y="120015"/>
                    <a:pt x="259334" y="120015"/>
                  </a:cubicBezTo>
                  <a:close/>
                </a:path>
              </a:pathLst>
            </a:custGeom>
            <a:solidFill>
              <a:srgbClr val="AF9AC9"/>
            </a:solidFill>
          </p:spPr>
          <p:txBody>
            <a:bodyPr/>
            <a:lstStyle/>
            <a:p>
              <a:endParaRPr lang="en-GB"/>
            </a:p>
          </p:txBody>
        </p:sp>
      </p:grpSp>
      <p:grpSp>
        <p:nvGrpSpPr>
          <p:cNvPr id="7" name="Group 7"/>
          <p:cNvGrpSpPr/>
          <p:nvPr/>
        </p:nvGrpSpPr>
        <p:grpSpPr>
          <a:xfrm>
            <a:off x="5749708" y="1218960"/>
            <a:ext cx="136707" cy="136707"/>
            <a:chOff x="0" y="0"/>
            <a:chExt cx="182276" cy="182276"/>
          </a:xfrm>
        </p:grpSpPr>
        <p:sp>
          <p:nvSpPr>
            <p:cNvPr id="8" name="Freeform 8"/>
            <p:cNvSpPr/>
            <p:nvPr/>
          </p:nvSpPr>
          <p:spPr>
            <a:xfrm>
              <a:off x="0" y="0"/>
              <a:ext cx="182372" cy="182372"/>
            </a:xfrm>
            <a:custGeom>
              <a:avLst/>
              <a:gdLst/>
              <a:ahLst/>
              <a:cxnLst/>
              <a:rect l="l" t="t" r="r" b="b"/>
              <a:pathLst>
                <a:path w="182372" h="182372">
                  <a:moveTo>
                    <a:pt x="182245" y="91186"/>
                  </a:moveTo>
                  <a:cubicBezTo>
                    <a:pt x="182245" y="141478"/>
                    <a:pt x="141478" y="182372"/>
                    <a:pt x="91059" y="182372"/>
                  </a:cubicBezTo>
                  <a:cubicBezTo>
                    <a:pt x="40640" y="182372"/>
                    <a:pt x="0" y="141478"/>
                    <a:pt x="0" y="91186"/>
                  </a:cubicBezTo>
                  <a:cubicBezTo>
                    <a:pt x="0" y="40894"/>
                    <a:pt x="40767" y="0"/>
                    <a:pt x="91186" y="0"/>
                  </a:cubicBezTo>
                  <a:cubicBezTo>
                    <a:pt x="141605" y="0"/>
                    <a:pt x="182372" y="40767"/>
                    <a:pt x="182372" y="91186"/>
                  </a:cubicBezTo>
                  <a:close/>
                </a:path>
              </a:pathLst>
            </a:custGeom>
            <a:solidFill>
              <a:srgbClr val="AF9AC9"/>
            </a:solidFill>
          </p:spPr>
          <p:txBody>
            <a:bodyPr/>
            <a:lstStyle/>
            <a:p>
              <a:endParaRPr lang="en-GB"/>
            </a:p>
          </p:txBody>
        </p:sp>
      </p:grpSp>
      <p:grpSp>
        <p:nvGrpSpPr>
          <p:cNvPr id="9" name="Group 9"/>
          <p:cNvGrpSpPr/>
          <p:nvPr/>
        </p:nvGrpSpPr>
        <p:grpSpPr>
          <a:xfrm>
            <a:off x="5188228" y="1555599"/>
            <a:ext cx="191571" cy="191571"/>
            <a:chOff x="0" y="0"/>
            <a:chExt cx="255428" cy="255428"/>
          </a:xfrm>
        </p:grpSpPr>
        <p:sp>
          <p:nvSpPr>
            <p:cNvPr id="10" name="Freeform 10"/>
            <p:cNvSpPr/>
            <p:nvPr/>
          </p:nvSpPr>
          <p:spPr>
            <a:xfrm>
              <a:off x="0" y="0"/>
              <a:ext cx="255524" cy="255397"/>
            </a:xfrm>
            <a:custGeom>
              <a:avLst/>
              <a:gdLst/>
              <a:ahLst/>
              <a:cxnLst/>
              <a:rect l="l" t="t" r="r" b="b"/>
              <a:pathLst>
                <a:path w="255524" h="255397">
                  <a:moveTo>
                    <a:pt x="127762" y="37719"/>
                  </a:moveTo>
                  <a:cubicBezTo>
                    <a:pt x="177419" y="37719"/>
                    <a:pt x="217678" y="77978"/>
                    <a:pt x="217678" y="127635"/>
                  </a:cubicBezTo>
                  <a:cubicBezTo>
                    <a:pt x="217678" y="177292"/>
                    <a:pt x="177419" y="217551"/>
                    <a:pt x="127762" y="217551"/>
                  </a:cubicBezTo>
                  <a:cubicBezTo>
                    <a:pt x="78105" y="217551"/>
                    <a:pt x="37846" y="177292"/>
                    <a:pt x="37846" y="127635"/>
                  </a:cubicBezTo>
                  <a:cubicBezTo>
                    <a:pt x="37846" y="77978"/>
                    <a:pt x="78105" y="37719"/>
                    <a:pt x="127762" y="37719"/>
                  </a:cubicBezTo>
                  <a:moveTo>
                    <a:pt x="127762" y="0"/>
                  </a:moveTo>
                  <a:cubicBezTo>
                    <a:pt x="57150" y="0"/>
                    <a:pt x="0" y="57150"/>
                    <a:pt x="0" y="127762"/>
                  </a:cubicBezTo>
                  <a:cubicBezTo>
                    <a:pt x="0" y="198374"/>
                    <a:pt x="57150" y="255397"/>
                    <a:pt x="127762" y="255397"/>
                  </a:cubicBezTo>
                  <a:cubicBezTo>
                    <a:pt x="198374" y="255397"/>
                    <a:pt x="255524" y="198247"/>
                    <a:pt x="255524" y="127635"/>
                  </a:cubicBezTo>
                  <a:cubicBezTo>
                    <a:pt x="255524" y="57023"/>
                    <a:pt x="198247" y="0"/>
                    <a:pt x="127762" y="0"/>
                  </a:cubicBezTo>
                  <a:close/>
                </a:path>
              </a:pathLst>
            </a:custGeom>
            <a:solidFill>
              <a:srgbClr val="AF9AC9"/>
            </a:solidFill>
          </p:spPr>
          <p:txBody>
            <a:bodyPr/>
            <a:lstStyle/>
            <a:p>
              <a:endParaRPr lang="en-GB"/>
            </a:p>
          </p:txBody>
        </p:sp>
      </p:grpSp>
      <p:sp>
        <p:nvSpPr>
          <p:cNvPr id="11" name="AutoShape 11"/>
          <p:cNvSpPr/>
          <p:nvPr/>
        </p:nvSpPr>
        <p:spPr>
          <a:xfrm rot="5382690">
            <a:off x="-1238128" y="7754590"/>
            <a:ext cx="5044599" cy="0"/>
          </a:xfrm>
          <a:prstGeom prst="line">
            <a:avLst/>
          </a:prstGeom>
          <a:ln w="19050" cap="rnd">
            <a:solidFill>
              <a:srgbClr val="AF9AC9"/>
            </a:solidFill>
            <a:prstDash val="solid"/>
            <a:headEnd type="none" w="sm" len="sm"/>
            <a:tailEnd type="none" w="sm" len="sm"/>
          </a:ln>
        </p:spPr>
        <p:txBody>
          <a:bodyPr/>
          <a:lstStyle/>
          <a:p>
            <a:endParaRPr lang="en-GB"/>
          </a:p>
        </p:txBody>
      </p:sp>
      <p:grpSp>
        <p:nvGrpSpPr>
          <p:cNvPr id="12" name="Group 12"/>
          <p:cNvGrpSpPr/>
          <p:nvPr/>
        </p:nvGrpSpPr>
        <p:grpSpPr>
          <a:xfrm>
            <a:off x="16254637" y="8455020"/>
            <a:ext cx="227304" cy="227304"/>
            <a:chOff x="0" y="0"/>
            <a:chExt cx="303072" cy="303072"/>
          </a:xfrm>
        </p:grpSpPr>
        <p:sp>
          <p:nvSpPr>
            <p:cNvPr id="13" name="Freeform 13"/>
            <p:cNvSpPr/>
            <p:nvPr/>
          </p:nvSpPr>
          <p:spPr>
            <a:xfrm>
              <a:off x="0" y="0"/>
              <a:ext cx="303022" cy="303022"/>
            </a:xfrm>
            <a:custGeom>
              <a:avLst/>
              <a:gdLst/>
              <a:ahLst/>
              <a:cxnLst/>
              <a:rect l="l" t="t" r="r" b="b"/>
              <a:pathLst>
                <a:path w="303022" h="303022">
                  <a:moveTo>
                    <a:pt x="282448" y="130937"/>
                  </a:moveTo>
                  <a:lnTo>
                    <a:pt x="172085" y="130937"/>
                  </a:lnTo>
                  <a:lnTo>
                    <a:pt x="172085" y="20574"/>
                  </a:lnTo>
                  <a:cubicBezTo>
                    <a:pt x="172085" y="9271"/>
                    <a:pt x="162941" y="0"/>
                    <a:pt x="151511" y="0"/>
                  </a:cubicBezTo>
                  <a:cubicBezTo>
                    <a:pt x="140081" y="0"/>
                    <a:pt x="130937" y="9271"/>
                    <a:pt x="130937" y="20574"/>
                  </a:cubicBezTo>
                  <a:lnTo>
                    <a:pt x="130937" y="130937"/>
                  </a:lnTo>
                  <a:lnTo>
                    <a:pt x="20574" y="130937"/>
                  </a:lnTo>
                  <a:cubicBezTo>
                    <a:pt x="9271" y="130937"/>
                    <a:pt x="0" y="140208"/>
                    <a:pt x="0" y="151511"/>
                  </a:cubicBezTo>
                  <a:cubicBezTo>
                    <a:pt x="0" y="162814"/>
                    <a:pt x="9271" y="172085"/>
                    <a:pt x="20574" y="172085"/>
                  </a:cubicBezTo>
                  <a:lnTo>
                    <a:pt x="130937" y="172085"/>
                  </a:lnTo>
                  <a:lnTo>
                    <a:pt x="130937" y="282448"/>
                  </a:lnTo>
                  <a:cubicBezTo>
                    <a:pt x="130937" y="293751"/>
                    <a:pt x="140208" y="303022"/>
                    <a:pt x="151511" y="303022"/>
                  </a:cubicBezTo>
                  <a:cubicBezTo>
                    <a:pt x="162814" y="303022"/>
                    <a:pt x="172085" y="293751"/>
                    <a:pt x="172085" y="282448"/>
                  </a:cubicBezTo>
                  <a:lnTo>
                    <a:pt x="172085" y="172085"/>
                  </a:lnTo>
                  <a:lnTo>
                    <a:pt x="282448" y="172085"/>
                  </a:lnTo>
                  <a:cubicBezTo>
                    <a:pt x="293751" y="172085"/>
                    <a:pt x="303022" y="162814"/>
                    <a:pt x="303022" y="151511"/>
                  </a:cubicBezTo>
                  <a:cubicBezTo>
                    <a:pt x="303022" y="140208"/>
                    <a:pt x="293751" y="130937"/>
                    <a:pt x="282448" y="130937"/>
                  </a:cubicBezTo>
                  <a:close/>
                </a:path>
              </a:pathLst>
            </a:custGeom>
            <a:solidFill>
              <a:srgbClr val="AF9AC9"/>
            </a:solidFill>
          </p:spPr>
          <p:txBody>
            <a:bodyPr/>
            <a:lstStyle/>
            <a:p>
              <a:endParaRPr lang="en-GB"/>
            </a:p>
          </p:txBody>
        </p:sp>
      </p:grpSp>
      <p:grpSp>
        <p:nvGrpSpPr>
          <p:cNvPr id="14" name="Group 14"/>
          <p:cNvGrpSpPr/>
          <p:nvPr/>
        </p:nvGrpSpPr>
        <p:grpSpPr>
          <a:xfrm>
            <a:off x="16867762" y="9145138"/>
            <a:ext cx="162938" cy="162938"/>
            <a:chOff x="0" y="0"/>
            <a:chExt cx="217251" cy="217251"/>
          </a:xfrm>
        </p:grpSpPr>
        <p:sp>
          <p:nvSpPr>
            <p:cNvPr id="15" name="Freeform 15"/>
            <p:cNvSpPr/>
            <p:nvPr/>
          </p:nvSpPr>
          <p:spPr>
            <a:xfrm>
              <a:off x="0" y="0"/>
              <a:ext cx="217170" cy="217170"/>
            </a:xfrm>
            <a:custGeom>
              <a:avLst/>
              <a:gdLst/>
              <a:ahLst/>
              <a:cxnLst/>
              <a:rect l="l" t="t" r="r" b="b"/>
              <a:pathLst>
                <a:path w="217170" h="217170">
                  <a:moveTo>
                    <a:pt x="108585" y="32131"/>
                  </a:moveTo>
                  <a:cubicBezTo>
                    <a:pt x="150876" y="32131"/>
                    <a:pt x="185166" y="66421"/>
                    <a:pt x="185166" y="108712"/>
                  </a:cubicBezTo>
                  <a:cubicBezTo>
                    <a:pt x="185166" y="151003"/>
                    <a:pt x="150876" y="185293"/>
                    <a:pt x="108585" y="185293"/>
                  </a:cubicBezTo>
                  <a:cubicBezTo>
                    <a:pt x="66294" y="185293"/>
                    <a:pt x="32004" y="151003"/>
                    <a:pt x="32004" y="108712"/>
                  </a:cubicBezTo>
                  <a:cubicBezTo>
                    <a:pt x="32004" y="66421"/>
                    <a:pt x="66294" y="32258"/>
                    <a:pt x="108585" y="32131"/>
                  </a:cubicBezTo>
                  <a:moveTo>
                    <a:pt x="108585" y="0"/>
                  </a:moveTo>
                  <a:cubicBezTo>
                    <a:pt x="48641" y="0"/>
                    <a:pt x="0" y="48641"/>
                    <a:pt x="0" y="108585"/>
                  </a:cubicBezTo>
                  <a:cubicBezTo>
                    <a:pt x="0" y="168529"/>
                    <a:pt x="48641" y="217170"/>
                    <a:pt x="108585" y="217170"/>
                  </a:cubicBezTo>
                  <a:cubicBezTo>
                    <a:pt x="168529" y="217170"/>
                    <a:pt x="217170" y="168529"/>
                    <a:pt x="217170" y="108585"/>
                  </a:cubicBezTo>
                  <a:cubicBezTo>
                    <a:pt x="217170" y="48641"/>
                    <a:pt x="168656" y="0"/>
                    <a:pt x="108585" y="0"/>
                  </a:cubicBezTo>
                  <a:close/>
                </a:path>
              </a:pathLst>
            </a:custGeom>
            <a:solidFill>
              <a:srgbClr val="AF9AC9"/>
            </a:solidFill>
          </p:spPr>
          <p:txBody>
            <a:bodyPr/>
            <a:lstStyle/>
            <a:p>
              <a:endParaRPr lang="en-GB"/>
            </a:p>
          </p:txBody>
        </p:sp>
      </p:grpSp>
      <p:grpSp>
        <p:nvGrpSpPr>
          <p:cNvPr id="16" name="Group 16"/>
          <p:cNvGrpSpPr/>
          <p:nvPr/>
        </p:nvGrpSpPr>
        <p:grpSpPr>
          <a:xfrm>
            <a:off x="15831432" y="9357043"/>
            <a:ext cx="143638" cy="143639"/>
            <a:chOff x="0" y="0"/>
            <a:chExt cx="191517" cy="191519"/>
          </a:xfrm>
        </p:grpSpPr>
        <p:sp>
          <p:nvSpPr>
            <p:cNvPr id="17" name="Freeform 17"/>
            <p:cNvSpPr/>
            <p:nvPr/>
          </p:nvSpPr>
          <p:spPr>
            <a:xfrm>
              <a:off x="0" y="0"/>
              <a:ext cx="191516" cy="191516"/>
            </a:xfrm>
            <a:custGeom>
              <a:avLst/>
              <a:gdLst/>
              <a:ahLst/>
              <a:cxnLst/>
              <a:rect l="l" t="t" r="r" b="b"/>
              <a:pathLst>
                <a:path w="191516" h="191516">
                  <a:moveTo>
                    <a:pt x="191516" y="95758"/>
                  </a:moveTo>
                  <a:cubicBezTo>
                    <a:pt x="191516" y="148590"/>
                    <a:pt x="148590" y="191516"/>
                    <a:pt x="95758" y="191516"/>
                  </a:cubicBezTo>
                  <a:cubicBezTo>
                    <a:pt x="42926" y="191516"/>
                    <a:pt x="0" y="148590"/>
                    <a:pt x="0" y="95758"/>
                  </a:cubicBezTo>
                  <a:cubicBezTo>
                    <a:pt x="0" y="42926"/>
                    <a:pt x="42926" y="0"/>
                    <a:pt x="95758" y="0"/>
                  </a:cubicBezTo>
                  <a:cubicBezTo>
                    <a:pt x="148590" y="0"/>
                    <a:pt x="191516" y="42926"/>
                    <a:pt x="191516" y="95758"/>
                  </a:cubicBezTo>
                  <a:close/>
                </a:path>
              </a:pathLst>
            </a:custGeom>
            <a:solidFill>
              <a:srgbClr val="AF9AC9"/>
            </a:solidFill>
          </p:spPr>
          <p:txBody>
            <a:bodyPr/>
            <a:lstStyle/>
            <a:p>
              <a:endParaRPr lang="en-GB"/>
            </a:p>
          </p:txBody>
        </p:sp>
      </p:grpSp>
      <p:sp>
        <p:nvSpPr>
          <p:cNvPr id="18" name="Freeform 18" descr="A logo with text on it  AI-generated content may be incorrect."/>
          <p:cNvSpPr/>
          <p:nvPr/>
        </p:nvSpPr>
        <p:spPr>
          <a:xfrm>
            <a:off x="14980059" y="604853"/>
            <a:ext cx="2808335" cy="1277792"/>
          </a:xfrm>
          <a:custGeom>
            <a:avLst/>
            <a:gdLst/>
            <a:ahLst/>
            <a:cxnLst/>
            <a:rect l="l" t="t" r="r" b="b"/>
            <a:pathLst>
              <a:path w="2808335" h="1277792">
                <a:moveTo>
                  <a:pt x="0" y="0"/>
                </a:moveTo>
                <a:lnTo>
                  <a:pt x="2808334" y="0"/>
                </a:lnTo>
                <a:lnTo>
                  <a:pt x="2808334" y="1277792"/>
                </a:lnTo>
                <a:lnTo>
                  <a:pt x="0" y="1277792"/>
                </a:lnTo>
                <a:lnTo>
                  <a:pt x="0" y="0"/>
                </a:lnTo>
                <a:close/>
              </a:path>
            </a:pathLst>
          </a:custGeom>
          <a:blipFill>
            <a:blip r:embed="rId2"/>
            <a:stretch>
              <a:fillRect l="-79" r="-79"/>
            </a:stretch>
          </a:blipFill>
        </p:spPr>
        <p:txBody>
          <a:bodyPr/>
          <a:lstStyle/>
          <a:p>
            <a:endParaRPr lang="en-GB"/>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F9AC9"/>
        </a:solidFill>
        <a:effectLst/>
      </p:bgPr>
    </p:bg>
    <p:spTree>
      <p:nvGrpSpPr>
        <p:cNvPr id="1" name=""/>
        <p:cNvGrpSpPr/>
        <p:nvPr/>
      </p:nvGrpSpPr>
      <p:grpSpPr>
        <a:xfrm>
          <a:off x="0" y="0"/>
          <a:ext cx="0" cy="0"/>
          <a:chOff x="0" y="0"/>
          <a:chExt cx="0" cy="0"/>
        </a:xfrm>
      </p:grpSpPr>
      <p:grpSp>
        <p:nvGrpSpPr>
          <p:cNvPr id="2" name="Group 2"/>
          <p:cNvGrpSpPr/>
          <p:nvPr/>
        </p:nvGrpSpPr>
        <p:grpSpPr>
          <a:xfrm>
            <a:off x="0" y="3710054"/>
            <a:ext cx="18288000" cy="2866892"/>
            <a:chOff x="0" y="0"/>
            <a:chExt cx="24384000" cy="3822523"/>
          </a:xfrm>
        </p:grpSpPr>
        <p:sp>
          <p:nvSpPr>
            <p:cNvPr id="3" name="Freeform 3"/>
            <p:cNvSpPr/>
            <p:nvPr/>
          </p:nvSpPr>
          <p:spPr>
            <a:xfrm>
              <a:off x="0" y="0"/>
              <a:ext cx="24384000" cy="3822522"/>
            </a:xfrm>
            <a:custGeom>
              <a:avLst/>
              <a:gdLst/>
              <a:ahLst/>
              <a:cxnLst/>
              <a:rect l="l" t="t" r="r" b="b"/>
              <a:pathLst>
                <a:path w="24384000" h="3822522">
                  <a:moveTo>
                    <a:pt x="0" y="0"/>
                  </a:moveTo>
                  <a:lnTo>
                    <a:pt x="24384000" y="0"/>
                  </a:lnTo>
                  <a:lnTo>
                    <a:pt x="24384000" y="3822522"/>
                  </a:lnTo>
                  <a:lnTo>
                    <a:pt x="0" y="3822522"/>
                  </a:lnTo>
                  <a:close/>
                </a:path>
              </a:pathLst>
            </a:custGeom>
            <a:solidFill>
              <a:srgbClr val="65C8C7"/>
            </a:solidFill>
          </p:spPr>
          <p:txBody>
            <a:bodyPr/>
            <a:lstStyle/>
            <a:p>
              <a:endParaRPr lang="en-GB"/>
            </a:p>
          </p:txBody>
        </p:sp>
      </p:grpSp>
      <p:sp>
        <p:nvSpPr>
          <p:cNvPr id="4" name="TextBox 4"/>
          <p:cNvSpPr txBox="1"/>
          <p:nvPr/>
        </p:nvSpPr>
        <p:spPr>
          <a:xfrm>
            <a:off x="5278955" y="4118610"/>
            <a:ext cx="7730090" cy="2009773"/>
          </a:xfrm>
          <a:prstGeom prst="rect">
            <a:avLst/>
          </a:prstGeom>
        </p:spPr>
        <p:txBody>
          <a:bodyPr lIns="0" tIns="0" rIns="0" bIns="0" rtlCol="0" anchor="t">
            <a:spAutoFit/>
          </a:bodyPr>
          <a:lstStyle/>
          <a:p>
            <a:pPr algn="r">
              <a:lnSpc>
                <a:spcPts val="13499"/>
              </a:lnSpc>
            </a:pPr>
            <a:r>
              <a:rPr lang="en-US" sz="12499" b="1">
                <a:solidFill>
                  <a:srgbClr val="FFFFFF"/>
                </a:solidFill>
                <a:latin typeface="Calibri (MS) Bold"/>
                <a:ea typeface="Calibri (MS) Bold"/>
                <a:cs typeface="Calibri (MS) Bold"/>
                <a:sym typeface="Calibri (MS) Bold"/>
              </a:rPr>
              <a:t>Shortlisting</a:t>
            </a:r>
          </a:p>
        </p:txBody>
      </p:sp>
      <p:grpSp>
        <p:nvGrpSpPr>
          <p:cNvPr id="5" name="Group 5"/>
          <p:cNvGrpSpPr/>
          <p:nvPr/>
        </p:nvGrpSpPr>
        <p:grpSpPr>
          <a:xfrm>
            <a:off x="5211538" y="875017"/>
            <a:ext cx="208559" cy="208559"/>
            <a:chOff x="0" y="0"/>
            <a:chExt cx="278079" cy="278079"/>
          </a:xfrm>
        </p:grpSpPr>
        <p:sp>
          <p:nvSpPr>
            <p:cNvPr id="6" name="Freeform 6"/>
            <p:cNvSpPr/>
            <p:nvPr/>
          </p:nvSpPr>
          <p:spPr>
            <a:xfrm>
              <a:off x="0" y="0"/>
              <a:ext cx="278257" cy="278257"/>
            </a:xfrm>
            <a:custGeom>
              <a:avLst/>
              <a:gdLst/>
              <a:ahLst/>
              <a:cxnLst/>
              <a:rect l="l" t="t" r="r" b="b"/>
              <a:pathLst>
                <a:path w="278257" h="278257">
                  <a:moveTo>
                    <a:pt x="259207" y="120142"/>
                  </a:moveTo>
                  <a:lnTo>
                    <a:pt x="157861" y="120142"/>
                  </a:lnTo>
                  <a:lnTo>
                    <a:pt x="157861" y="18923"/>
                  </a:lnTo>
                  <a:cubicBezTo>
                    <a:pt x="157861" y="8509"/>
                    <a:pt x="149479" y="0"/>
                    <a:pt x="139065" y="0"/>
                  </a:cubicBezTo>
                  <a:cubicBezTo>
                    <a:pt x="128651" y="0"/>
                    <a:pt x="120142" y="8509"/>
                    <a:pt x="120142" y="18923"/>
                  </a:cubicBezTo>
                  <a:lnTo>
                    <a:pt x="120142" y="120142"/>
                  </a:lnTo>
                  <a:lnTo>
                    <a:pt x="18923" y="120142"/>
                  </a:lnTo>
                  <a:cubicBezTo>
                    <a:pt x="8509" y="120142"/>
                    <a:pt x="0" y="128651"/>
                    <a:pt x="0" y="139065"/>
                  </a:cubicBezTo>
                  <a:cubicBezTo>
                    <a:pt x="0" y="149479"/>
                    <a:pt x="8509" y="157988"/>
                    <a:pt x="18923" y="157988"/>
                  </a:cubicBezTo>
                  <a:lnTo>
                    <a:pt x="120142" y="157988"/>
                  </a:lnTo>
                  <a:lnTo>
                    <a:pt x="120142" y="259334"/>
                  </a:lnTo>
                  <a:cubicBezTo>
                    <a:pt x="120142" y="269748"/>
                    <a:pt x="128651" y="278257"/>
                    <a:pt x="139065" y="278257"/>
                  </a:cubicBezTo>
                  <a:cubicBezTo>
                    <a:pt x="149479" y="278257"/>
                    <a:pt x="157988" y="269748"/>
                    <a:pt x="157988" y="259334"/>
                  </a:cubicBezTo>
                  <a:lnTo>
                    <a:pt x="157988" y="157861"/>
                  </a:lnTo>
                  <a:lnTo>
                    <a:pt x="259334" y="157861"/>
                  </a:lnTo>
                  <a:cubicBezTo>
                    <a:pt x="269748" y="157861"/>
                    <a:pt x="278257" y="149352"/>
                    <a:pt x="278257" y="138938"/>
                  </a:cubicBezTo>
                  <a:cubicBezTo>
                    <a:pt x="278257" y="128524"/>
                    <a:pt x="269748" y="120015"/>
                    <a:pt x="259334" y="120015"/>
                  </a:cubicBezTo>
                  <a:close/>
                </a:path>
              </a:pathLst>
            </a:custGeom>
            <a:solidFill>
              <a:srgbClr val="AF9AC9"/>
            </a:solidFill>
          </p:spPr>
          <p:txBody>
            <a:bodyPr/>
            <a:lstStyle/>
            <a:p>
              <a:endParaRPr lang="en-GB"/>
            </a:p>
          </p:txBody>
        </p:sp>
      </p:grpSp>
      <p:grpSp>
        <p:nvGrpSpPr>
          <p:cNvPr id="7" name="Group 7"/>
          <p:cNvGrpSpPr/>
          <p:nvPr/>
        </p:nvGrpSpPr>
        <p:grpSpPr>
          <a:xfrm>
            <a:off x="5749708" y="1218960"/>
            <a:ext cx="136707" cy="136707"/>
            <a:chOff x="0" y="0"/>
            <a:chExt cx="182276" cy="182276"/>
          </a:xfrm>
        </p:grpSpPr>
        <p:sp>
          <p:nvSpPr>
            <p:cNvPr id="8" name="Freeform 8"/>
            <p:cNvSpPr/>
            <p:nvPr/>
          </p:nvSpPr>
          <p:spPr>
            <a:xfrm>
              <a:off x="0" y="0"/>
              <a:ext cx="182372" cy="182372"/>
            </a:xfrm>
            <a:custGeom>
              <a:avLst/>
              <a:gdLst/>
              <a:ahLst/>
              <a:cxnLst/>
              <a:rect l="l" t="t" r="r" b="b"/>
              <a:pathLst>
                <a:path w="182372" h="182372">
                  <a:moveTo>
                    <a:pt x="182245" y="91186"/>
                  </a:moveTo>
                  <a:cubicBezTo>
                    <a:pt x="182245" y="141478"/>
                    <a:pt x="141478" y="182372"/>
                    <a:pt x="91059" y="182372"/>
                  </a:cubicBezTo>
                  <a:cubicBezTo>
                    <a:pt x="40640" y="182372"/>
                    <a:pt x="0" y="141478"/>
                    <a:pt x="0" y="91186"/>
                  </a:cubicBezTo>
                  <a:cubicBezTo>
                    <a:pt x="0" y="40894"/>
                    <a:pt x="40767" y="0"/>
                    <a:pt x="91186" y="0"/>
                  </a:cubicBezTo>
                  <a:cubicBezTo>
                    <a:pt x="141605" y="0"/>
                    <a:pt x="182372" y="40767"/>
                    <a:pt x="182372" y="91186"/>
                  </a:cubicBezTo>
                  <a:close/>
                </a:path>
              </a:pathLst>
            </a:custGeom>
            <a:solidFill>
              <a:srgbClr val="AF9AC9"/>
            </a:solidFill>
          </p:spPr>
          <p:txBody>
            <a:bodyPr/>
            <a:lstStyle/>
            <a:p>
              <a:endParaRPr lang="en-GB"/>
            </a:p>
          </p:txBody>
        </p:sp>
      </p:grpSp>
      <p:grpSp>
        <p:nvGrpSpPr>
          <p:cNvPr id="9" name="Group 9"/>
          <p:cNvGrpSpPr/>
          <p:nvPr/>
        </p:nvGrpSpPr>
        <p:grpSpPr>
          <a:xfrm>
            <a:off x="5188228" y="1555599"/>
            <a:ext cx="191571" cy="191571"/>
            <a:chOff x="0" y="0"/>
            <a:chExt cx="255428" cy="255428"/>
          </a:xfrm>
        </p:grpSpPr>
        <p:sp>
          <p:nvSpPr>
            <p:cNvPr id="10" name="Freeform 10"/>
            <p:cNvSpPr/>
            <p:nvPr/>
          </p:nvSpPr>
          <p:spPr>
            <a:xfrm>
              <a:off x="0" y="0"/>
              <a:ext cx="255524" cy="255397"/>
            </a:xfrm>
            <a:custGeom>
              <a:avLst/>
              <a:gdLst/>
              <a:ahLst/>
              <a:cxnLst/>
              <a:rect l="l" t="t" r="r" b="b"/>
              <a:pathLst>
                <a:path w="255524" h="255397">
                  <a:moveTo>
                    <a:pt x="127762" y="37719"/>
                  </a:moveTo>
                  <a:cubicBezTo>
                    <a:pt x="177419" y="37719"/>
                    <a:pt x="217678" y="77978"/>
                    <a:pt x="217678" y="127635"/>
                  </a:cubicBezTo>
                  <a:cubicBezTo>
                    <a:pt x="217678" y="177292"/>
                    <a:pt x="177419" y="217551"/>
                    <a:pt x="127762" y="217551"/>
                  </a:cubicBezTo>
                  <a:cubicBezTo>
                    <a:pt x="78105" y="217551"/>
                    <a:pt x="37846" y="177292"/>
                    <a:pt x="37846" y="127635"/>
                  </a:cubicBezTo>
                  <a:cubicBezTo>
                    <a:pt x="37846" y="77978"/>
                    <a:pt x="78105" y="37719"/>
                    <a:pt x="127762" y="37719"/>
                  </a:cubicBezTo>
                  <a:moveTo>
                    <a:pt x="127762" y="0"/>
                  </a:moveTo>
                  <a:cubicBezTo>
                    <a:pt x="57150" y="0"/>
                    <a:pt x="0" y="57150"/>
                    <a:pt x="0" y="127762"/>
                  </a:cubicBezTo>
                  <a:cubicBezTo>
                    <a:pt x="0" y="198374"/>
                    <a:pt x="57150" y="255397"/>
                    <a:pt x="127762" y="255397"/>
                  </a:cubicBezTo>
                  <a:cubicBezTo>
                    <a:pt x="198374" y="255397"/>
                    <a:pt x="255524" y="198247"/>
                    <a:pt x="255524" y="127635"/>
                  </a:cubicBezTo>
                  <a:cubicBezTo>
                    <a:pt x="255524" y="57023"/>
                    <a:pt x="198247" y="0"/>
                    <a:pt x="127762" y="0"/>
                  </a:cubicBezTo>
                  <a:close/>
                </a:path>
              </a:pathLst>
            </a:custGeom>
            <a:solidFill>
              <a:srgbClr val="AF9AC9"/>
            </a:solidFill>
          </p:spPr>
          <p:txBody>
            <a:bodyPr/>
            <a:lstStyle/>
            <a:p>
              <a:endParaRPr lang="en-GB"/>
            </a:p>
          </p:txBody>
        </p:sp>
      </p:grpSp>
      <p:sp>
        <p:nvSpPr>
          <p:cNvPr id="11" name="AutoShape 11"/>
          <p:cNvSpPr/>
          <p:nvPr/>
        </p:nvSpPr>
        <p:spPr>
          <a:xfrm rot="5382690">
            <a:off x="-1238128" y="7754590"/>
            <a:ext cx="5044599" cy="0"/>
          </a:xfrm>
          <a:prstGeom prst="line">
            <a:avLst/>
          </a:prstGeom>
          <a:ln w="19050" cap="rnd">
            <a:solidFill>
              <a:srgbClr val="AF9AC9"/>
            </a:solidFill>
            <a:prstDash val="solid"/>
            <a:headEnd type="none" w="sm" len="sm"/>
            <a:tailEnd type="none" w="sm" len="sm"/>
          </a:ln>
        </p:spPr>
        <p:txBody>
          <a:bodyPr/>
          <a:lstStyle/>
          <a:p>
            <a:endParaRPr lang="en-GB"/>
          </a:p>
        </p:txBody>
      </p:sp>
      <p:grpSp>
        <p:nvGrpSpPr>
          <p:cNvPr id="12" name="Group 12"/>
          <p:cNvGrpSpPr/>
          <p:nvPr/>
        </p:nvGrpSpPr>
        <p:grpSpPr>
          <a:xfrm>
            <a:off x="16254637" y="8455020"/>
            <a:ext cx="227304" cy="227304"/>
            <a:chOff x="0" y="0"/>
            <a:chExt cx="303072" cy="303072"/>
          </a:xfrm>
        </p:grpSpPr>
        <p:sp>
          <p:nvSpPr>
            <p:cNvPr id="13" name="Freeform 13"/>
            <p:cNvSpPr/>
            <p:nvPr/>
          </p:nvSpPr>
          <p:spPr>
            <a:xfrm>
              <a:off x="0" y="0"/>
              <a:ext cx="303022" cy="303022"/>
            </a:xfrm>
            <a:custGeom>
              <a:avLst/>
              <a:gdLst/>
              <a:ahLst/>
              <a:cxnLst/>
              <a:rect l="l" t="t" r="r" b="b"/>
              <a:pathLst>
                <a:path w="303022" h="303022">
                  <a:moveTo>
                    <a:pt x="282448" y="130937"/>
                  </a:moveTo>
                  <a:lnTo>
                    <a:pt x="172085" y="130937"/>
                  </a:lnTo>
                  <a:lnTo>
                    <a:pt x="172085" y="20574"/>
                  </a:lnTo>
                  <a:cubicBezTo>
                    <a:pt x="172085" y="9271"/>
                    <a:pt x="162941" y="0"/>
                    <a:pt x="151511" y="0"/>
                  </a:cubicBezTo>
                  <a:cubicBezTo>
                    <a:pt x="140081" y="0"/>
                    <a:pt x="130937" y="9271"/>
                    <a:pt x="130937" y="20574"/>
                  </a:cubicBezTo>
                  <a:lnTo>
                    <a:pt x="130937" y="130937"/>
                  </a:lnTo>
                  <a:lnTo>
                    <a:pt x="20574" y="130937"/>
                  </a:lnTo>
                  <a:cubicBezTo>
                    <a:pt x="9271" y="130937"/>
                    <a:pt x="0" y="140208"/>
                    <a:pt x="0" y="151511"/>
                  </a:cubicBezTo>
                  <a:cubicBezTo>
                    <a:pt x="0" y="162814"/>
                    <a:pt x="9271" y="172085"/>
                    <a:pt x="20574" y="172085"/>
                  </a:cubicBezTo>
                  <a:lnTo>
                    <a:pt x="130937" y="172085"/>
                  </a:lnTo>
                  <a:lnTo>
                    <a:pt x="130937" y="282448"/>
                  </a:lnTo>
                  <a:cubicBezTo>
                    <a:pt x="130937" y="293751"/>
                    <a:pt x="140208" y="303022"/>
                    <a:pt x="151511" y="303022"/>
                  </a:cubicBezTo>
                  <a:cubicBezTo>
                    <a:pt x="162814" y="303022"/>
                    <a:pt x="172085" y="293751"/>
                    <a:pt x="172085" y="282448"/>
                  </a:cubicBezTo>
                  <a:lnTo>
                    <a:pt x="172085" y="172085"/>
                  </a:lnTo>
                  <a:lnTo>
                    <a:pt x="282448" y="172085"/>
                  </a:lnTo>
                  <a:cubicBezTo>
                    <a:pt x="293751" y="172085"/>
                    <a:pt x="303022" y="162814"/>
                    <a:pt x="303022" y="151511"/>
                  </a:cubicBezTo>
                  <a:cubicBezTo>
                    <a:pt x="303022" y="140208"/>
                    <a:pt x="293751" y="130937"/>
                    <a:pt x="282448" y="130937"/>
                  </a:cubicBezTo>
                  <a:close/>
                </a:path>
              </a:pathLst>
            </a:custGeom>
            <a:solidFill>
              <a:srgbClr val="AF9AC9"/>
            </a:solidFill>
          </p:spPr>
          <p:txBody>
            <a:bodyPr/>
            <a:lstStyle/>
            <a:p>
              <a:endParaRPr lang="en-GB"/>
            </a:p>
          </p:txBody>
        </p:sp>
      </p:grpSp>
      <p:grpSp>
        <p:nvGrpSpPr>
          <p:cNvPr id="14" name="Group 14"/>
          <p:cNvGrpSpPr/>
          <p:nvPr/>
        </p:nvGrpSpPr>
        <p:grpSpPr>
          <a:xfrm>
            <a:off x="16867762" y="9145138"/>
            <a:ext cx="162938" cy="162938"/>
            <a:chOff x="0" y="0"/>
            <a:chExt cx="217251" cy="217251"/>
          </a:xfrm>
        </p:grpSpPr>
        <p:sp>
          <p:nvSpPr>
            <p:cNvPr id="15" name="Freeform 15"/>
            <p:cNvSpPr/>
            <p:nvPr/>
          </p:nvSpPr>
          <p:spPr>
            <a:xfrm>
              <a:off x="0" y="0"/>
              <a:ext cx="217170" cy="217170"/>
            </a:xfrm>
            <a:custGeom>
              <a:avLst/>
              <a:gdLst/>
              <a:ahLst/>
              <a:cxnLst/>
              <a:rect l="l" t="t" r="r" b="b"/>
              <a:pathLst>
                <a:path w="217170" h="217170">
                  <a:moveTo>
                    <a:pt x="108585" y="32131"/>
                  </a:moveTo>
                  <a:cubicBezTo>
                    <a:pt x="150876" y="32131"/>
                    <a:pt x="185166" y="66421"/>
                    <a:pt x="185166" y="108712"/>
                  </a:cubicBezTo>
                  <a:cubicBezTo>
                    <a:pt x="185166" y="151003"/>
                    <a:pt x="150876" y="185293"/>
                    <a:pt x="108585" y="185293"/>
                  </a:cubicBezTo>
                  <a:cubicBezTo>
                    <a:pt x="66294" y="185293"/>
                    <a:pt x="32004" y="151003"/>
                    <a:pt x="32004" y="108712"/>
                  </a:cubicBezTo>
                  <a:cubicBezTo>
                    <a:pt x="32004" y="66421"/>
                    <a:pt x="66294" y="32258"/>
                    <a:pt x="108585" y="32131"/>
                  </a:cubicBezTo>
                  <a:moveTo>
                    <a:pt x="108585" y="0"/>
                  </a:moveTo>
                  <a:cubicBezTo>
                    <a:pt x="48641" y="0"/>
                    <a:pt x="0" y="48641"/>
                    <a:pt x="0" y="108585"/>
                  </a:cubicBezTo>
                  <a:cubicBezTo>
                    <a:pt x="0" y="168529"/>
                    <a:pt x="48641" y="217170"/>
                    <a:pt x="108585" y="217170"/>
                  </a:cubicBezTo>
                  <a:cubicBezTo>
                    <a:pt x="168529" y="217170"/>
                    <a:pt x="217170" y="168529"/>
                    <a:pt x="217170" y="108585"/>
                  </a:cubicBezTo>
                  <a:cubicBezTo>
                    <a:pt x="217170" y="48641"/>
                    <a:pt x="168656" y="0"/>
                    <a:pt x="108585" y="0"/>
                  </a:cubicBezTo>
                  <a:close/>
                </a:path>
              </a:pathLst>
            </a:custGeom>
            <a:solidFill>
              <a:srgbClr val="AF9AC9"/>
            </a:solidFill>
          </p:spPr>
          <p:txBody>
            <a:bodyPr/>
            <a:lstStyle/>
            <a:p>
              <a:endParaRPr lang="en-GB"/>
            </a:p>
          </p:txBody>
        </p:sp>
      </p:grpSp>
      <p:grpSp>
        <p:nvGrpSpPr>
          <p:cNvPr id="16" name="Group 16"/>
          <p:cNvGrpSpPr/>
          <p:nvPr/>
        </p:nvGrpSpPr>
        <p:grpSpPr>
          <a:xfrm>
            <a:off x="15831432" y="9357043"/>
            <a:ext cx="143638" cy="143639"/>
            <a:chOff x="0" y="0"/>
            <a:chExt cx="191517" cy="191519"/>
          </a:xfrm>
        </p:grpSpPr>
        <p:sp>
          <p:nvSpPr>
            <p:cNvPr id="17" name="Freeform 17"/>
            <p:cNvSpPr/>
            <p:nvPr/>
          </p:nvSpPr>
          <p:spPr>
            <a:xfrm>
              <a:off x="0" y="0"/>
              <a:ext cx="191516" cy="191516"/>
            </a:xfrm>
            <a:custGeom>
              <a:avLst/>
              <a:gdLst/>
              <a:ahLst/>
              <a:cxnLst/>
              <a:rect l="l" t="t" r="r" b="b"/>
              <a:pathLst>
                <a:path w="191516" h="191516">
                  <a:moveTo>
                    <a:pt x="191516" y="95758"/>
                  </a:moveTo>
                  <a:cubicBezTo>
                    <a:pt x="191516" y="148590"/>
                    <a:pt x="148590" y="191516"/>
                    <a:pt x="95758" y="191516"/>
                  </a:cubicBezTo>
                  <a:cubicBezTo>
                    <a:pt x="42926" y="191516"/>
                    <a:pt x="0" y="148590"/>
                    <a:pt x="0" y="95758"/>
                  </a:cubicBezTo>
                  <a:cubicBezTo>
                    <a:pt x="0" y="42926"/>
                    <a:pt x="42926" y="0"/>
                    <a:pt x="95758" y="0"/>
                  </a:cubicBezTo>
                  <a:cubicBezTo>
                    <a:pt x="148590" y="0"/>
                    <a:pt x="191516" y="42926"/>
                    <a:pt x="191516" y="95758"/>
                  </a:cubicBezTo>
                  <a:close/>
                </a:path>
              </a:pathLst>
            </a:custGeom>
            <a:solidFill>
              <a:srgbClr val="AF9AC9"/>
            </a:solidFill>
          </p:spPr>
          <p:txBody>
            <a:bodyPr/>
            <a:lstStyle/>
            <a:p>
              <a:endParaRPr lang="en-GB"/>
            </a:p>
          </p:txBody>
        </p:sp>
      </p:gr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F9AC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txBody>
            <a:bodyPr/>
            <a:lstStyle/>
            <a:p>
              <a:endParaRPr lang="en-GB"/>
            </a:p>
          </p:txBody>
        </p:sp>
      </p:grpSp>
      <p:sp>
        <p:nvSpPr>
          <p:cNvPr id="4" name="AutoShape 4"/>
          <p:cNvSpPr/>
          <p:nvPr/>
        </p:nvSpPr>
        <p:spPr>
          <a:xfrm rot="6872">
            <a:off x="604" y="1200180"/>
            <a:ext cx="12705580" cy="0"/>
          </a:xfrm>
          <a:prstGeom prst="line">
            <a:avLst/>
          </a:prstGeom>
          <a:ln w="19050" cap="rnd">
            <a:solidFill>
              <a:srgbClr val="AF9AC9"/>
            </a:solidFill>
            <a:prstDash val="solid"/>
            <a:headEnd type="none" w="sm" len="sm"/>
            <a:tailEnd type="none" w="sm" len="sm"/>
          </a:ln>
        </p:spPr>
        <p:txBody>
          <a:bodyPr/>
          <a:lstStyle/>
          <a:p>
            <a:endParaRPr lang="en-GB"/>
          </a:p>
        </p:txBody>
      </p:sp>
      <p:grpSp>
        <p:nvGrpSpPr>
          <p:cNvPr id="5" name="Group 5"/>
          <p:cNvGrpSpPr/>
          <p:nvPr/>
        </p:nvGrpSpPr>
        <p:grpSpPr>
          <a:xfrm>
            <a:off x="817431" y="4312639"/>
            <a:ext cx="208558" cy="208559"/>
            <a:chOff x="0" y="0"/>
            <a:chExt cx="278077" cy="278079"/>
          </a:xfrm>
        </p:grpSpPr>
        <p:sp>
          <p:nvSpPr>
            <p:cNvPr id="6" name="Freeform 6"/>
            <p:cNvSpPr/>
            <p:nvPr/>
          </p:nvSpPr>
          <p:spPr>
            <a:xfrm>
              <a:off x="0" y="0"/>
              <a:ext cx="278257" cy="278257"/>
            </a:xfrm>
            <a:custGeom>
              <a:avLst/>
              <a:gdLst/>
              <a:ahLst/>
              <a:cxnLst/>
              <a:rect l="l" t="t" r="r" b="b"/>
              <a:pathLst>
                <a:path w="278257" h="278257">
                  <a:moveTo>
                    <a:pt x="259207" y="120142"/>
                  </a:moveTo>
                  <a:lnTo>
                    <a:pt x="157861" y="120142"/>
                  </a:lnTo>
                  <a:lnTo>
                    <a:pt x="157861" y="18923"/>
                  </a:lnTo>
                  <a:cubicBezTo>
                    <a:pt x="157861" y="8509"/>
                    <a:pt x="149479" y="0"/>
                    <a:pt x="139065" y="0"/>
                  </a:cubicBezTo>
                  <a:cubicBezTo>
                    <a:pt x="128651" y="0"/>
                    <a:pt x="120142" y="8509"/>
                    <a:pt x="120142" y="18923"/>
                  </a:cubicBezTo>
                  <a:lnTo>
                    <a:pt x="120142" y="120142"/>
                  </a:lnTo>
                  <a:lnTo>
                    <a:pt x="18923" y="120142"/>
                  </a:lnTo>
                  <a:cubicBezTo>
                    <a:pt x="8509" y="120142"/>
                    <a:pt x="0" y="128651"/>
                    <a:pt x="0" y="139065"/>
                  </a:cubicBezTo>
                  <a:cubicBezTo>
                    <a:pt x="0" y="149479"/>
                    <a:pt x="8509" y="157988"/>
                    <a:pt x="18923" y="157988"/>
                  </a:cubicBezTo>
                  <a:lnTo>
                    <a:pt x="120142" y="157988"/>
                  </a:lnTo>
                  <a:lnTo>
                    <a:pt x="120142" y="259334"/>
                  </a:lnTo>
                  <a:cubicBezTo>
                    <a:pt x="120142" y="269748"/>
                    <a:pt x="128651" y="278257"/>
                    <a:pt x="139065" y="278257"/>
                  </a:cubicBezTo>
                  <a:cubicBezTo>
                    <a:pt x="149479" y="278257"/>
                    <a:pt x="157988" y="269748"/>
                    <a:pt x="157988" y="259334"/>
                  </a:cubicBezTo>
                  <a:lnTo>
                    <a:pt x="157988" y="157861"/>
                  </a:lnTo>
                  <a:lnTo>
                    <a:pt x="259334" y="157861"/>
                  </a:lnTo>
                  <a:cubicBezTo>
                    <a:pt x="269748" y="157861"/>
                    <a:pt x="278257" y="149352"/>
                    <a:pt x="278257" y="138938"/>
                  </a:cubicBezTo>
                  <a:cubicBezTo>
                    <a:pt x="278257" y="128524"/>
                    <a:pt x="269748" y="120015"/>
                    <a:pt x="259334" y="120015"/>
                  </a:cubicBezTo>
                  <a:close/>
                </a:path>
              </a:pathLst>
            </a:custGeom>
            <a:solidFill>
              <a:srgbClr val="AF9AC9"/>
            </a:solidFill>
          </p:spPr>
          <p:txBody>
            <a:bodyPr/>
            <a:lstStyle/>
            <a:p>
              <a:endParaRPr lang="en-GB"/>
            </a:p>
          </p:txBody>
        </p:sp>
      </p:grpSp>
      <p:grpSp>
        <p:nvGrpSpPr>
          <p:cNvPr id="7" name="Group 7"/>
          <p:cNvGrpSpPr/>
          <p:nvPr/>
        </p:nvGrpSpPr>
        <p:grpSpPr>
          <a:xfrm>
            <a:off x="1355601" y="4656582"/>
            <a:ext cx="136707" cy="136707"/>
            <a:chOff x="0" y="0"/>
            <a:chExt cx="182276" cy="182276"/>
          </a:xfrm>
        </p:grpSpPr>
        <p:sp>
          <p:nvSpPr>
            <p:cNvPr id="8" name="Freeform 8"/>
            <p:cNvSpPr/>
            <p:nvPr/>
          </p:nvSpPr>
          <p:spPr>
            <a:xfrm>
              <a:off x="0" y="0"/>
              <a:ext cx="182372" cy="182372"/>
            </a:xfrm>
            <a:custGeom>
              <a:avLst/>
              <a:gdLst/>
              <a:ahLst/>
              <a:cxnLst/>
              <a:rect l="l" t="t" r="r" b="b"/>
              <a:pathLst>
                <a:path w="182372" h="182372">
                  <a:moveTo>
                    <a:pt x="182245" y="91186"/>
                  </a:moveTo>
                  <a:cubicBezTo>
                    <a:pt x="182245" y="141478"/>
                    <a:pt x="141478" y="182372"/>
                    <a:pt x="91059" y="182372"/>
                  </a:cubicBezTo>
                  <a:cubicBezTo>
                    <a:pt x="40640" y="182372"/>
                    <a:pt x="0" y="141478"/>
                    <a:pt x="0" y="91186"/>
                  </a:cubicBezTo>
                  <a:cubicBezTo>
                    <a:pt x="0" y="40894"/>
                    <a:pt x="40767" y="0"/>
                    <a:pt x="91186" y="0"/>
                  </a:cubicBezTo>
                  <a:cubicBezTo>
                    <a:pt x="141605" y="0"/>
                    <a:pt x="182372" y="40767"/>
                    <a:pt x="182372" y="91186"/>
                  </a:cubicBezTo>
                  <a:close/>
                </a:path>
              </a:pathLst>
            </a:custGeom>
            <a:solidFill>
              <a:srgbClr val="AF9AC9"/>
            </a:solidFill>
          </p:spPr>
          <p:txBody>
            <a:bodyPr/>
            <a:lstStyle/>
            <a:p>
              <a:endParaRPr lang="en-GB"/>
            </a:p>
          </p:txBody>
        </p:sp>
      </p:grpSp>
      <p:grpSp>
        <p:nvGrpSpPr>
          <p:cNvPr id="9" name="Group 9"/>
          <p:cNvGrpSpPr/>
          <p:nvPr/>
        </p:nvGrpSpPr>
        <p:grpSpPr>
          <a:xfrm>
            <a:off x="794121" y="5429298"/>
            <a:ext cx="191571" cy="191571"/>
            <a:chOff x="0" y="0"/>
            <a:chExt cx="255428" cy="255428"/>
          </a:xfrm>
        </p:grpSpPr>
        <p:sp>
          <p:nvSpPr>
            <p:cNvPr id="10" name="Freeform 10"/>
            <p:cNvSpPr/>
            <p:nvPr/>
          </p:nvSpPr>
          <p:spPr>
            <a:xfrm>
              <a:off x="0" y="0"/>
              <a:ext cx="255524" cy="255397"/>
            </a:xfrm>
            <a:custGeom>
              <a:avLst/>
              <a:gdLst/>
              <a:ahLst/>
              <a:cxnLst/>
              <a:rect l="l" t="t" r="r" b="b"/>
              <a:pathLst>
                <a:path w="255524" h="255397">
                  <a:moveTo>
                    <a:pt x="127762" y="37719"/>
                  </a:moveTo>
                  <a:cubicBezTo>
                    <a:pt x="177419" y="37719"/>
                    <a:pt x="217678" y="77978"/>
                    <a:pt x="217678" y="127635"/>
                  </a:cubicBezTo>
                  <a:cubicBezTo>
                    <a:pt x="217678" y="177292"/>
                    <a:pt x="177419" y="217551"/>
                    <a:pt x="127762" y="217551"/>
                  </a:cubicBezTo>
                  <a:cubicBezTo>
                    <a:pt x="78105" y="217551"/>
                    <a:pt x="37846" y="177292"/>
                    <a:pt x="37846" y="127635"/>
                  </a:cubicBezTo>
                  <a:cubicBezTo>
                    <a:pt x="37846" y="77978"/>
                    <a:pt x="78105" y="37719"/>
                    <a:pt x="127762" y="37719"/>
                  </a:cubicBezTo>
                  <a:moveTo>
                    <a:pt x="127762" y="0"/>
                  </a:moveTo>
                  <a:cubicBezTo>
                    <a:pt x="57150" y="0"/>
                    <a:pt x="0" y="57150"/>
                    <a:pt x="0" y="127762"/>
                  </a:cubicBezTo>
                  <a:cubicBezTo>
                    <a:pt x="0" y="198374"/>
                    <a:pt x="57150" y="255397"/>
                    <a:pt x="127762" y="255397"/>
                  </a:cubicBezTo>
                  <a:cubicBezTo>
                    <a:pt x="198374" y="255397"/>
                    <a:pt x="255524" y="198247"/>
                    <a:pt x="255524" y="127635"/>
                  </a:cubicBezTo>
                  <a:cubicBezTo>
                    <a:pt x="255524" y="57023"/>
                    <a:pt x="198247" y="0"/>
                    <a:pt x="127762" y="0"/>
                  </a:cubicBezTo>
                  <a:close/>
                </a:path>
              </a:pathLst>
            </a:custGeom>
            <a:solidFill>
              <a:srgbClr val="AF9AC9"/>
            </a:solidFill>
          </p:spPr>
          <p:txBody>
            <a:bodyPr/>
            <a:lstStyle/>
            <a:p>
              <a:endParaRPr lang="en-GB"/>
            </a:p>
          </p:txBody>
        </p:sp>
      </p:grpSp>
      <p:sp>
        <p:nvSpPr>
          <p:cNvPr id="11" name="TextBox 11"/>
          <p:cNvSpPr txBox="1"/>
          <p:nvPr/>
        </p:nvSpPr>
        <p:spPr>
          <a:xfrm>
            <a:off x="-4971011" y="130364"/>
            <a:ext cx="18287999" cy="948978"/>
          </a:xfrm>
          <a:prstGeom prst="rect">
            <a:avLst/>
          </a:prstGeom>
        </p:spPr>
        <p:txBody>
          <a:bodyPr lIns="0" tIns="0" rIns="0" bIns="0" rtlCol="0" anchor="t">
            <a:spAutoFit/>
          </a:bodyPr>
          <a:lstStyle/>
          <a:p>
            <a:pPr algn="ctr">
              <a:lnSpc>
                <a:spcPts val="7440"/>
              </a:lnSpc>
            </a:pPr>
            <a:r>
              <a:rPr lang="en-US" sz="6199" b="1">
                <a:solidFill>
                  <a:srgbClr val="000000"/>
                </a:solidFill>
                <a:latin typeface="Lato Bold"/>
                <a:ea typeface="Lato Bold"/>
                <a:cs typeface="Lato Bold"/>
                <a:sym typeface="Lato Bold"/>
              </a:rPr>
              <a:t>Shortlisting Process</a:t>
            </a:r>
          </a:p>
        </p:txBody>
      </p:sp>
      <p:grpSp>
        <p:nvGrpSpPr>
          <p:cNvPr id="12" name="Group 12"/>
          <p:cNvGrpSpPr/>
          <p:nvPr/>
        </p:nvGrpSpPr>
        <p:grpSpPr>
          <a:xfrm>
            <a:off x="483620" y="1782849"/>
            <a:ext cx="12782404" cy="1791746"/>
            <a:chOff x="0" y="0"/>
            <a:chExt cx="17043205" cy="2388995"/>
          </a:xfrm>
        </p:grpSpPr>
        <p:sp>
          <p:nvSpPr>
            <p:cNvPr id="13" name="Freeform 13"/>
            <p:cNvSpPr/>
            <p:nvPr/>
          </p:nvSpPr>
          <p:spPr>
            <a:xfrm>
              <a:off x="16891" y="16891"/>
              <a:ext cx="17009364" cy="2355088"/>
            </a:xfrm>
            <a:custGeom>
              <a:avLst/>
              <a:gdLst/>
              <a:ahLst/>
              <a:cxnLst/>
              <a:rect l="l" t="t" r="r" b="b"/>
              <a:pathLst>
                <a:path w="17009364" h="2355088">
                  <a:moveTo>
                    <a:pt x="0" y="235585"/>
                  </a:moveTo>
                  <a:cubicBezTo>
                    <a:pt x="0" y="105537"/>
                    <a:pt x="106807" y="0"/>
                    <a:pt x="238506" y="0"/>
                  </a:cubicBezTo>
                  <a:lnTo>
                    <a:pt x="16770985" y="0"/>
                  </a:lnTo>
                  <a:cubicBezTo>
                    <a:pt x="16902684" y="0"/>
                    <a:pt x="17009364" y="105410"/>
                    <a:pt x="17009364" y="235458"/>
                  </a:cubicBezTo>
                  <a:lnTo>
                    <a:pt x="17009364" y="2119630"/>
                  </a:lnTo>
                  <a:cubicBezTo>
                    <a:pt x="17009364" y="2249678"/>
                    <a:pt x="16902557" y="2355088"/>
                    <a:pt x="16770985" y="2355088"/>
                  </a:cubicBezTo>
                  <a:lnTo>
                    <a:pt x="238506" y="2355088"/>
                  </a:lnTo>
                  <a:cubicBezTo>
                    <a:pt x="106807" y="2355088"/>
                    <a:pt x="127" y="2249678"/>
                    <a:pt x="127" y="2119630"/>
                  </a:cubicBezTo>
                  <a:close/>
                </a:path>
              </a:pathLst>
            </a:custGeom>
            <a:solidFill>
              <a:srgbClr val="65C8C7"/>
            </a:solidFill>
          </p:spPr>
          <p:txBody>
            <a:bodyPr/>
            <a:lstStyle/>
            <a:p>
              <a:endParaRPr lang="en-GB"/>
            </a:p>
          </p:txBody>
        </p:sp>
        <p:sp>
          <p:nvSpPr>
            <p:cNvPr id="14" name="Freeform 14"/>
            <p:cNvSpPr/>
            <p:nvPr/>
          </p:nvSpPr>
          <p:spPr>
            <a:xfrm>
              <a:off x="0" y="0"/>
              <a:ext cx="17043273" cy="2388997"/>
            </a:xfrm>
            <a:custGeom>
              <a:avLst/>
              <a:gdLst/>
              <a:ahLst/>
              <a:cxnLst/>
              <a:rect l="l" t="t" r="r" b="b"/>
              <a:pathLst>
                <a:path w="17043273" h="2388997">
                  <a:moveTo>
                    <a:pt x="0" y="252476"/>
                  </a:moveTo>
                  <a:cubicBezTo>
                    <a:pt x="0" y="112776"/>
                    <a:pt x="114554" y="0"/>
                    <a:pt x="255397" y="0"/>
                  </a:cubicBezTo>
                  <a:lnTo>
                    <a:pt x="16787876" y="0"/>
                  </a:lnTo>
                  <a:lnTo>
                    <a:pt x="16787876" y="16891"/>
                  </a:lnTo>
                  <a:lnTo>
                    <a:pt x="16787876" y="0"/>
                  </a:lnTo>
                  <a:cubicBezTo>
                    <a:pt x="16928719" y="0"/>
                    <a:pt x="17043273" y="112776"/>
                    <a:pt x="17043273" y="252476"/>
                  </a:cubicBezTo>
                  <a:lnTo>
                    <a:pt x="17026382" y="252476"/>
                  </a:lnTo>
                  <a:lnTo>
                    <a:pt x="17043273" y="252476"/>
                  </a:lnTo>
                  <a:lnTo>
                    <a:pt x="17043273" y="2136521"/>
                  </a:lnTo>
                  <a:lnTo>
                    <a:pt x="17026382" y="2136521"/>
                  </a:lnTo>
                  <a:lnTo>
                    <a:pt x="17043273" y="2136521"/>
                  </a:lnTo>
                  <a:cubicBezTo>
                    <a:pt x="17043273" y="2276094"/>
                    <a:pt x="16928719" y="2388997"/>
                    <a:pt x="16787876" y="2388997"/>
                  </a:cubicBezTo>
                  <a:lnTo>
                    <a:pt x="16787876" y="2372106"/>
                  </a:lnTo>
                  <a:lnTo>
                    <a:pt x="16787876" y="2388997"/>
                  </a:lnTo>
                  <a:lnTo>
                    <a:pt x="255397" y="2388997"/>
                  </a:lnTo>
                  <a:lnTo>
                    <a:pt x="255397" y="2372106"/>
                  </a:lnTo>
                  <a:lnTo>
                    <a:pt x="255397" y="2388997"/>
                  </a:lnTo>
                  <a:cubicBezTo>
                    <a:pt x="114554" y="2388997"/>
                    <a:pt x="0" y="2276221"/>
                    <a:pt x="0" y="2136521"/>
                  </a:cubicBezTo>
                  <a:lnTo>
                    <a:pt x="0" y="252476"/>
                  </a:lnTo>
                  <a:lnTo>
                    <a:pt x="16891" y="252476"/>
                  </a:lnTo>
                  <a:lnTo>
                    <a:pt x="0" y="252476"/>
                  </a:lnTo>
                  <a:moveTo>
                    <a:pt x="33909" y="252476"/>
                  </a:moveTo>
                  <a:lnTo>
                    <a:pt x="33909" y="2136521"/>
                  </a:lnTo>
                  <a:lnTo>
                    <a:pt x="16891" y="2136521"/>
                  </a:lnTo>
                  <a:lnTo>
                    <a:pt x="33909" y="2136521"/>
                  </a:lnTo>
                  <a:cubicBezTo>
                    <a:pt x="33909" y="2257044"/>
                    <a:pt x="132842" y="2355088"/>
                    <a:pt x="255397" y="2355088"/>
                  </a:cubicBezTo>
                  <a:lnTo>
                    <a:pt x="16787876" y="2355088"/>
                  </a:lnTo>
                  <a:cubicBezTo>
                    <a:pt x="16910431" y="2355088"/>
                    <a:pt x="17009365" y="2257044"/>
                    <a:pt x="17009365" y="2136521"/>
                  </a:cubicBezTo>
                  <a:lnTo>
                    <a:pt x="17009365" y="252476"/>
                  </a:lnTo>
                  <a:cubicBezTo>
                    <a:pt x="17009365" y="131953"/>
                    <a:pt x="16910431" y="33909"/>
                    <a:pt x="16787876" y="33909"/>
                  </a:cubicBezTo>
                  <a:lnTo>
                    <a:pt x="255397" y="33909"/>
                  </a:lnTo>
                  <a:lnTo>
                    <a:pt x="255397" y="16891"/>
                  </a:lnTo>
                  <a:lnTo>
                    <a:pt x="255397" y="33909"/>
                  </a:lnTo>
                  <a:cubicBezTo>
                    <a:pt x="132842" y="33909"/>
                    <a:pt x="33909" y="131953"/>
                    <a:pt x="33909" y="252476"/>
                  </a:cubicBezTo>
                  <a:close/>
                </a:path>
              </a:pathLst>
            </a:custGeom>
            <a:solidFill>
              <a:srgbClr val="AF9AC9"/>
            </a:solidFill>
          </p:spPr>
          <p:txBody>
            <a:bodyPr/>
            <a:lstStyle/>
            <a:p>
              <a:endParaRPr lang="en-GB"/>
            </a:p>
          </p:txBody>
        </p:sp>
      </p:grpSp>
      <p:grpSp>
        <p:nvGrpSpPr>
          <p:cNvPr id="15" name="Group 15"/>
          <p:cNvGrpSpPr/>
          <p:nvPr/>
        </p:nvGrpSpPr>
        <p:grpSpPr>
          <a:xfrm>
            <a:off x="535355" y="1834584"/>
            <a:ext cx="10727122" cy="1688276"/>
            <a:chOff x="0" y="0"/>
            <a:chExt cx="14302829" cy="2251035"/>
          </a:xfrm>
        </p:grpSpPr>
        <p:sp>
          <p:nvSpPr>
            <p:cNvPr id="16" name="Freeform 16"/>
            <p:cNvSpPr/>
            <p:nvPr/>
          </p:nvSpPr>
          <p:spPr>
            <a:xfrm>
              <a:off x="0" y="0"/>
              <a:ext cx="14302829" cy="2251035"/>
            </a:xfrm>
            <a:custGeom>
              <a:avLst/>
              <a:gdLst/>
              <a:ahLst/>
              <a:cxnLst/>
              <a:rect l="l" t="t" r="r" b="b"/>
              <a:pathLst>
                <a:path w="14302829" h="2251035">
                  <a:moveTo>
                    <a:pt x="0" y="0"/>
                  </a:moveTo>
                  <a:lnTo>
                    <a:pt x="14302829" y="0"/>
                  </a:lnTo>
                  <a:lnTo>
                    <a:pt x="14302829" y="2251035"/>
                  </a:lnTo>
                  <a:lnTo>
                    <a:pt x="0" y="2251035"/>
                  </a:lnTo>
                  <a:close/>
                </a:path>
              </a:pathLst>
            </a:custGeom>
            <a:solidFill>
              <a:srgbClr val="000000">
                <a:alpha val="0"/>
              </a:srgbClr>
            </a:solidFill>
          </p:spPr>
          <p:txBody>
            <a:bodyPr/>
            <a:lstStyle/>
            <a:p>
              <a:endParaRPr lang="en-GB"/>
            </a:p>
          </p:txBody>
        </p:sp>
        <p:sp>
          <p:nvSpPr>
            <p:cNvPr id="17" name="TextBox 17"/>
            <p:cNvSpPr txBox="1"/>
            <p:nvPr/>
          </p:nvSpPr>
          <p:spPr>
            <a:xfrm>
              <a:off x="0" y="-19050"/>
              <a:ext cx="14302829" cy="2270085"/>
            </a:xfrm>
            <a:prstGeom prst="rect">
              <a:avLst/>
            </a:prstGeom>
          </p:spPr>
          <p:txBody>
            <a:bodyPr lIns="0" tIns="0" rIns="0" bIns="0" rtlCol="0" anchor="ctr"/>
            <a:lstStyle/>
            <a:p>
              <a:pPr algn="l">
                <a:lnSpc>
                  <a:spcPts val="3888"/>
                </a:lnSpc>
              </a:pPr>
              <a:r>
                <a:rPr lang="en-US" sz="3600">
                  <a:solidFill>
                    <a:srgbClr val="000000"/>
                  </a:solidFill>
                  <a:latin typeface="Calibri (MS)"/>
                  <a:ea typeface="Calibri (MS)"/>
                  <a:cs typeface="Calibri (MS)"/>
                  <a:sym typeface="Calibri (MS)"/>
                </a:rPr>
                <a:t>All entries are redacted prior to shortlisting</a:t>
              </a:r>
            </a:p>
          </p:txBody>
        </p:sp>
      </p:grpSp>
      <p:grpSp>
        <p:nvGrpSpPr>
          <p:cNvPr id="18" name="Group 18"/>
          <p:cNvGrpSpPr/>
          <p:nvPr/>
        </p:nvGrpSpPr>
        <p:grpSpPr>
          <a:xfrm>
            <a:off x="1552019" y="3870349"/>
            <a:ext cx="12782404" cy="1791746"/>
            <a:chOff x="0" y="0"/>
            <a:chExt cx="17043205" cy="2388995"/>
          </a:xfrm>
        </p:grpSpPr>
        <p:sp>
          <p:nvSpPr>
            <p:cNvPr id="19" name="Freeform 19"/>
            <p:cNvSpPr/>
            <p:nvPr/>
          </p:nvSpPr>
          <p:spPr>
            <a:xfrm>
              <a:off x="16891" y="16891"/>
              <a:ext cx="17009364" cy="2355088"/>
            </a:xfrm>
            <a:custGeom>
              <a:avLst/>
              <a:gdLst/>
              <a:ahLst/>
              <a:cxnLst/>
              <a:rect l="l" t="t" r="r" b="b"/>
              <a:pathLst>
                <a:path w="17009364" h="2355088">
                  <a:moveTo>
                    <a:pt x="0" y="235585"/>
                  </a:moveTo>
                  <a:cubicBezTo>
                    <a:pt x="0" y="105537"/>
                    <a:pt x="106807" y="0"/>
                    <a:pt x="238506" y="0"/>
                  </a:cubicBezTo>
                  <a:lnTo>
                    <a:pt x="16770985" y="0"/>
                  </a:lnTo>
                  <a:cubicBezTo>
                    <a:pt x="16902684" y="0"/>
                    <a:pt x="17009364" y="105410"/>
                    <a:pt x="17009364" y="235458"/>
                  </a:cubicBezTo>
                  <a:lnTo>
                    <a:pt x="17009364" y="2119630"/>
                  </a:lnTo>
                  <a:cubicBezTo>
                    <a:pt x="17009364" y="2249678"/>
                    <a:pt x="16902557" y="2355088"/>
                    <a:pt x="16770985" y="2355088"/>
                  </a:cubicBezTo>
                  <a:lnTo>
                    <a:pt x="238506" y="2355088"/>
                  </a:lnTo>
                  <a:cubicBezTo>
                    <a:pt x="106807" y="2355088"/>
                    <a:pt x="127" y="2249678"/>
                    <a:pt x="127" y="2119630"/>
                  </a:cubicBezTo>
                  <a:close/>
                </a:path>
              </a:pathLst>
            </a:custGeom>
            <a:solidFill>
              <a:srgbClr val="65C8C7"/>
            </a:solidFill>
          </p:spPr>
          <p:txBody>
            <a:bodyPr/>
            <a:lstStyle/>
            <a:p>
              <a:endParaRPr lang="en-GB"/>
            </a:p>
          </p:txBody>
        </p:sp>
        <p:sp>
          <p:nvSpPr>
            <p:cNvPr id="20" name="Freeform 20"/>
            <p:cNvSpPr/>
            <p:nvPr/>
          </p:nvSpPr>
          <p:spPr>
            <a:xfrm>
              <a:off x="0" y="0"/>
              <a:ext cx="17043273" cy="2388997"/>
            </a:xfrm>
            <a:custGeom>
              <a:avLst/>
              <a:gdLst/>
              <a:ahLst/>
              <a:cxnLst/>
              <a:rect l="l" t="t" r="r" b="b"/>
              <a:pathLst>
                <a:path w="17043273" h="2388997">
                  <a:moveTo>
                    <a:pt x="0" y="252476"/>
                  </a:moveTo>
                  <a:cubicBezTo>
                    <a:pt x="0" y="112776"/>
                    <a:pt x="114554" y="0"/>
                    <a:pt x="255397" y="0"/>
                  </a:cubicBezTo>
                  <a:lnTo>
                    <a:pt x="16787876" y="0"/>
                  </a:lnTo>
                  <a:lnTo>
                    <a:pt x="16787876" y="16891"/>
                  </a:lnTo>
                  <a:lnTo>
                    <a:pt x="16787876" y="0"/>
                  </a:lnTo>
                  <a:cubicBezTo>
                    <a:pt x="16928719" y="0"/>
                    <a:pt x="17043273" y="112776"/>
                    <a:pt x="17043273" y="252476"/>
                  </a:cubicBezTo>
                  <a:lnTo>
                    <a:pt x="17026382" y="252476"/>
                  </a:lnTo>
                  <a:lnTo>
                    <a:pt x="17043273" y="252476"/>
                  </a:lnTo>
                  <a:lnTo>
                    <a:pt x="17043273" y="2136521"/>
                  </a:lnTo>
                  <a:lnTo>
                    <a:pt x="17026382" y="2136521"/>
                  </a:lnTo>
                  <a:lnTo>
                    <a:pt x="17043273" y="2136521"/>
                  </a:lnTo>
                  <a:cubicBezTo>
                    <a:pt x="17043273" y="2276094"/>
                    <a:pt x="16928719" y="2388997"/>
                    <a:pt x="16787876" y="2388997"/>
                  </a:cubicBezTo>
                  <a:lnTo>
                    <a:pt x="16787876" y="2372106"/>
                  </a:lnTo>
                  <a:lnTo>
                    <a:pt x="16787876" y="2388997"/>
                  </a:lnTo>
                  <a:lnTo>
                    <a:pt x="255397" y="2388997"/>
                  </a:lnTo>
                  <a:lnTo>
                    <a:pt x="255397" y="2372106"/>
                  </a:lnTo>
                  <a:lnTo>
                    <a:pt x="255397" y="2388997"/>
                  </a:lnTo>
                  <a:cubicBezTo>
                    <a:pt x="114554" y="2388997"/>
                    <a:pt x="0" y="2276221"/>
                    <a:pt x="0" y="2136521"/>
                  </a:cubicBezTo>
                  <a:lnTo>
                    <a:pt x="0" y="252476"/>
                  </a:lnTo>
                  <a:lnTo>
                    <a:pt x="16891" y="252476"/>
                  </a:lnTo>
                  <a:lnTo>
                    <a:pt x="0" y="252476"/>
                  </a:lnTo>
                  <a:moveTo>
                    <a:pt x="33909" y="252476"/>
                  </a:moveTo>
                  <a:lnTo>
                    <a:pt x="33909" y="2136521"/>
                  </a:lnTo>
                  <a:lnTo>
                    <a:pt x="16891" y="2136521"/>
                  </a:lnTo>
                  <a:lnTo>
                    <a:pt x="33909" y="2136521"/>
                  </a:lnTo>
                  <a:cubicBezTo>
                    <a:pt x="33909" y="2257044"/>
                    <a:pt x="132842" y="2355088"/>
                    <a:pt x="255397" y="2355088"/>
                  </a:cubicBezTo>
                  <a:lnTo>
                    <a:pt x="16787876" y="2355088"/>
                  </a:lnTo>
                  <a:cubicBezTo>
                    <a:pt x="16910431" y="2355088"/>
                    <a:pt x="17009365" y="2257044"/>
                    <a:pt x="17009365" y="2136521"/>
                  </a:cubicBezTo>
                  <a:lnTo>
                    <a:pt x="17009365" y="252476"/>
                  </a:lnTo>
                  <a:cubicBezTo>
                    <a:pt x="17009365" y="131953"/>
                    <a:pt x="16910431" y="33909"/>
                    <a:pt x="16787876" y="33909"/>
                  </a:cubicBezTo>
                  <a:lnTo>
                    <a:pt x="255397" y="33909"/>
                  </a:lnTo>
                  <a:lnTo>
                    <a:pt x="255397" y="16891"/>
                  </a:lnTo>
                  <a:lnTo>
                    <a:pt x="255397" y="33909"/>
                  </a:lnTo>
                  <a:cubicBezTo>
                    <a:pt x="132842" y="33909"/>
                    <a:pt x="33909" y="131953"/>
                    <a:pt x="33909" y="252476"/>
                  </a:cubicBezTo>
                  <a:close/>
                </a:path>
              </a:pathLst>
            </a:custGeom>
            <a:solidFill>
              <a:srgbClr val="AF9AC9"/>
            </a:solidFill>
          </p:spPr>
          <p:txBody>
            <a:bodyPr/>
            <a:lstStyle/>
            <a:p>
              <a:endParaRPr lang="en-GB"/>
            </a:p>
          </p:txBody>
        </p:sp>
      </p:grpSp>
      <p:grpSp>
        <p:nvGrpSpPr>
          <p:cNvPr id="21" name="Group 21"/>
          <p:cNvGrpSpPr/>
          <p:nvPr/>
        </p:nvGrpSpPr>
        <p:grpSpPr>
          <a:xfrm>
            <a:off x="1603754" y="3922084"/>
            <a:ext cx="10462410" cy="1688276"/>
            <a:chOff x="0" y="0"/>
            <a:chExt cx="13949880" cy="2251035"/>
          </a:xfrm>
        </p:grpSpPr>
        <p:sp>
          <p:nvSpPr>
            <p:cNvPr id="22" name="Freeform 22"/>
            <p:cNvSpPr/>
            <p:nvPr/>
          </p:nvSpPr>
          <p:spPr>
            <a:xfrm>
              <a:off x="0" y="0"/>
              <a:ext cx="13949880" cy="2251035"/>
            </a:xfrm>
            <a:custGeom>
              <a:avLst/>
              <a:gdLst/>
              <a:ahLst/>
              <a:cxnLst/>
              <a:rect l="l" t="t" r="r" b="b"/>
              <a:pathLst>
                <a:path w="13949880" h="2251035">
                  <a:moveTo>
                    <a:pt x="0" y="0"/>
                  </a:moveTo>
                  <a:lnTo>
                    <a:pt x="13949880" y="0"/>
                  </a:lnTo>
                  <a:lnTo>
                    <a:pt x="13949880" y="2251035"/>
                  </a:lnTo>
                  <a:lnTo>
                    <a:pt x="0" y="2251035"/>
                  </a:lnTo>
                  <a:close/>
                </a:path>
              </a:pathLst>
            </a:custGeom>
            <a:solidFill>
              <a:srgbClr val="000000">
                <a:alpha val="0"/>
              </a:srgbClr>
            </a:solidFill>
          </p:spPr>
          <p:txBody>
            <a:bodyPr/>
            <a:lstStyle/>
            <a:p>
              <a:endParaRPr lang="en-GB"/>
            </a:p>
          </p:txBody>
        </p:sp>
        <p:sp>
          <p:nvSpPr>
            <p:cNvPr id="23" name="TextBox 23"/>
            <p:cNvSpPr txBox="1"/>
            <p:nvPr/>
          </p:nvSpPr>
          <p:spPr>
            <a:xfrm>
              <a:off x="0" y="-19050"/>
              <a:ext cx="13949880" cy="2270085"/>
            </a:xfrm>
            <a:prstGeom prst="rect">
              <a:avLst/>
            </a:prstGeom>
          </p:spPr>
          <p:txBody>
            <a:bodyPr lIns="0" tIns="0" rIns="0" bIns="0" rtlCol="0" anchor="ctr"/>
            <a:lstStyle/>
            <a:p>
              <a:pPr algn="l">
                <a:lnSpc>
                  <a:spcPts val="3888"/>
                </a:lnSpc>
              </a:pPr>
              <a:r>
                <a:rPr lang="en-US" sz="3600">
                  <a:solidFill>
                    <a:srgbClr val="000000"/>
                  </a:solidFill>
                  <a:latin typeface="Calibri (MS)"/>
                  <a:ea typeface="Calibri (MS)"/>
                  <a:cs typeface="Calibri (MS)"/>
                  <a:sym typeface="Calibri (MS)"/>
                </a:rPr>
                <a:t>Matched against the criteria</a:t>
              </a:r>
            </a:p>
          </p:txBody>
        </p:sp>
      </p:grpSp>
      <p:grpSp>
        <p:nvGrpSpPr>
          <p:cNvPr id="24" name="Group 24"/>
          <p:cNvGrpSpPr/>
          <p:nvPr/>
        </p:nvGrpSpPr>
        <p:grpSpPr>
          <a:xfrm>
            <a:off x="2604472" y="5957849"/>
            <a:ext cx="12782404" cy="1791746"/>
            <a:chOff x="0" y="0"/>
            <a:chExt cx="17043205" cy="2388995"/>
          </a:xfrm>
        </p:grpSpPr>
        <p:sp>
          <p:nvSpPr>
            <p:cNvPr id="25" name="Freeform 25"/>
            <p:cNvSpPr/>
            <p:nvPr/>
          </p:nvSpPr>
          <p:spPr>
            <a:xfrm>
              <a:off x="16891" y="16891"/>
              <a:ext cx="17009364" cy="2355088"/>
            </a:xfrm>
            <a:custGeom>
              <a:avLst/>
              <a:gdLst/>
              <a:ahLst/>
              <a:cxnLst/>
              <a:rect l="l" t="t" r="r" b="b"/>
              <a:pathLst>
                <a:path w="17009364" h="2355088">
                  <a:moveTo>
                    <a:pt x="0" y="235585"/>
                  </a:moveTo>
                  <a:cubicBezTo>
                    <a:pt x="0" y="105537"/>
                    <a:pt x="106807" y="0"/>
                    <a:pt x="238506" y="0"/>
                  </a:cubicBezTo>
                  <a:lnTo>
                    <a:pt x="16770985" y="0"/>
                  </a:lnTo>
                  <a:cubicBezTo>
                    <a:pt x="16902684" y="0"/>
                    <a:pt x="17009364" y="105410"/>
                    <a:pt x="17009364" y="235458"/>
                  </a:cubicBezTo>
                  <a:lnTo>
                    <a:pt x="17009364" y="2119630"/>
                  </a:lnTo>
                  <a:cubicBezTo>
                    <a:pt x="17009364" y="2249678"/>
                    <a:pt x="16902557" y="2355088"/>
                    <a:pt x="16770985" y="2355088"/>
                  </a:cubicBezTo>
                  <a:lnTo>
                    <a:pt x="238506" y="2355088"/>
                  </a:lnTo>
                  <a:cubicBezTo>
                    <a:pt x="106807" y="2355088"/>
                    <a:pt x="127" y="2249678"/>
                    <a:pt x="127" y="2119630"/>
                  </a:cubicBezTo>
                  <a:close/>
                </a:path>
              </a:pathLst>
            </a:custGeom>
            <a:solidFill>
              <a:srgbClr val="65C8C7"/>
            </a:solidFill>
          </p:spPr>
          <p:txBody>
            <a:bodyPr/>
            <a:lstStyle/>
            <a:p>
              <a:endParaRPr lang="en-GB"/>
            </a:p>
          </p:txBody>
        </p:sp>
        <p:sp>
          <p:nvSpPr>
            <p:cNvPr id="26" name="Freeform 26"/>
            <p:cNvSpPr/>
            <p:nvPr/>
          </p:nvSpPr>
          <p:spPr>
            <a:xfrm>
              <a:off x="0" y="0"/>
              <a:ext cx="17043273" cy="2388997"/>
            </a:xfrm>
            <a:custGeom>
              <a:avLst/>
              <a:gdLst/>
              <a:ahLst/>
              <a:cxnLst/>
              <a:rect l="l" t="t" r="r" b="b"/>
              <a:pathLst>
                <a:path w="17043273" h="2388997">
                  <a:moveTo>
                    <a:pt x="0" y="252476"/>
                  </a:moveTo>
                  <a:cubicBezTo>
                    <a:pt x="0" y="112776"/>
                    <a:pt x="114554" y="0"/>
                    <a:pt x="255397" y="0"/>
                  </a:cubicBezTo>
                  <a:lnTo>
                    <a:pt x="16787876" y="0"/>
                  </a:lnTo>
                  <a:lnTo>
                    <a:pt x="16787876" y="16891"/>
                  </a:lnTo>
                  <a:lnTo>
                    <a:pt x="16787876" y="0"/>
                  </a:lnTo>
                  <a:cubicBezTo>
                    <a:pt x="16928719" y="0"/>
                    <a:pt x="17043273" y="112776"/>
                    <a:pt x="17043273" y="252476"/>
                  </a:cubicBezTo>
                  <a:lnTo>
                    <a:pt x="17026382" y="252476"/>
                  </a:lnTo>
                  <a:lnTo>
                    <a:pt x="17043273" y="252476"/>
                  </a:lnTo>
                  <a:lnTo>
                    <a:pt x="17043273" y="2136521"/>
                  </a:lnTo>
                  <a:lnTo>
                    <a:pt x="17026382" y="2136521"/>
                  </a:lnTo>
                  <a:lnTo>
                    <a:pt x="17043273" y="2136521"/>
                  </a:lnTo>
                  <a:cubicBezTo>
                    <a:pt x="17043273" y="2276094"/>
                    <a:pt x="16928719" y="2388997"/>
                    <a:pt x="16787876" y="2388997"/>
                  </a:cubicBezTo>
                  <a:lnTo>
                    <a:pt x="16787876" y="2372106"/>
                  </a:lnTo>
                  <a:lnTo>
                    <a:pt x="16787876" y="2388997"/>
                  </a:lnTo>
                  <a:lnTo>
                    <a:pt x="255397" y="2388997"/>
                  </a:lnTo>
                  <a:lnTo>
                    <a:pt x="255397" y="2372106"/>
                  </a:lnTo>
                  <a:lnTo>
                    <a:pt x="255397" y="2388997"/>
                  </a:lnTo>
                  <a:cubicBezTo>
                    <a:pt x="114554" y="2388997"/>
                    <a:pt x="0" y="2276221"/>
                    <a:pt x="0" y="2136521"/>
                  </a:cubicBezTo>
                  <a:lnTo>
                    <a:pt x="0" y="252476"/>
                  </a:lnTo>
                  <a:lnTo>
                    <a:pt x="16891" y="252476"/>
                  </a:lnTo>
                  <a:lnTo>
                    <a:pt x="0" y="252476"/>
                  </a:lnTo>
                  <a:moveTo>
                    <a:pt x="33909" y="252476"/>
                  </a:moveTo>
                  <a:lnTo>
                    <a:pt x="33909" y="2136521"/>
                  </a:lnTo>
                  <a:lnTo>
                    <a:pt x="16891" y="2136521"/>
                  </a:lnTo>
                  <a:lnTo>
                    <a:pt x="33909" y="2136521"/>
                  </a:lnTo>
                  <a:cubicBezTo>
                    <a:pt x="33909" y="2257044"/>
                    <a:pt x="132842" y="2355088"/>
                    <a:pt x="255397" y="2355088"/>
                  </a:cubicBezTo>
                  <a:lnTo>
                    <a:pt x="16787876" y="2355088"/>
                  </a:lnTo>
                  <a:cubicBezTo>
                    <a:pt x="16910431" y="2355088"/>
                    <a:pt x="17009365" y="2257044"/>
                    <a:pt x="17009365" y="2136521"/>
                  </a:cubicBezTo>
                  <a:lnTo>
                    <a:pt x="17009365" y="252476"/>
                  </a:lnTo>
                  <a:cubicBezTo>
                    <a:pt x="17009365" y="131953"/>
                    <a:pt x="16910431" y="33909"/>
                    <a:pt x="16787876" y="33909"/>
                  </a:cubicBezTo>
                  <a:lnTo>
                    <a:pt x="255397" y="33909"/>
                  </a:lnTo>
                  <a:lnTo>
                    <a:pt x="255397" y="16891"/>
                  </a:lnTo>
                  <a:lnTo>
                    <a:pt x="255397" y="33909"/>
                  </a:lnTo>
                  <a:cubicBezTo>
                    <a:pt x="132842" y="33909"/>
                    <a:pt x="33909" y="131953"/>
                    <a:pt x="33909" y="252476"/>
                  </a:cubicBezTo>
                  <a:close/>
                </a:path>
              </a:pathLst>
            </a:custGeom>
            <a:solidFill>
              <a:srgbClr val="AF9AC9"/>
            </a:solidFill>
          </p:spPr>
          <p:txBody>
            <a:bodyPr/>
            <a:lstStyle/>
            <a:p>
              <a:endParaRPr lang="en-GB"/>
            </a:p>
          </p:txBody>
        </p:sp>
      </p:grpSp>
      <p:grpSp>
        <p:nvGrpSpPr>
          <p:cNvPr id="27" name="Group 27"/>
          <p:cNvGrpSpPr/>
          <p:nvPr/>
        </p:nvGrpSpPr>
        <p:grpSpPr>
          <a:xfrm>
            <a:off x="2656207" y="6009584"/>
            <a:ext cx="10478356" cy="1688276"/>
            <a:chOff x="0" y="0"/>
            <a:chExt cx="13971141" cy="2251035"/>
          </a:xfrm>
        </p:grpSpPr>
        <p:sp>
          <p:nvSpPr>
            <p:cNvPr id="28" name="Freeform 28"/>
            <p:cNvSpPr/>
            <p:nvPr/>
          </p:nvSpPr>
          <p:spPr>
            <a:xfrm>
              <a:off x="0" y="0"/>
              <a:ext cx="13971141" cy="2251035"/>
            </a:xfrm>
            <a:custGeom>
              <a:avLst/>
              <a:gdLst/>
              <a:ahLst/>
              <a:cxnLst/>
              <a:rect l="l" t="t" r="r" b="b"/>
              <a:pathLst>
                <a:path w="13971141" h="2251035">
                  <a:moveTo>
                    <a:pt x="0" y="0"/>
                  </a:moveTo>
                  <a:lnTo>
                    <a:pt x="13971141" y="0"/>
                  </a:lnTo>
                  <a:lnTo>
                    <a:pt x="13971141" y="2251035"/>
                  </a:lnTo>
                  <a:lnTo>
                    <a:pt x="0" y="2251035"/>
                  </a:lnTo>
                  <a:close/>
                </a:path>
              </a:pathLst>
            </a:custGeom>
            <a:solidFill>
              <a:srgbClr val="000000">
                <a:alpha val="0"/>
              </a:srgbClr>
            </a:solidFill>
          </p:spPr>
          <p:txBody>
            <a:bodyPr/>
            <a:lstStyle/>
            <a:p>
              <a:endParaRPr lang="en-GB"/>
            </a:p>
          </p:txBody>
        </p:sp>
        <p:sp>
          <p:nvSpPr>
            <p:cNvPr id="29" name="TextBox 29"/>
            <p:cNvSpPr txBox="1"/>
            <p:nvPr/>
          </p:nvSpPr>
          <p:spPr>
            <a:xfrm>
              <a:off x="0" y="-19050"/>
              <a:ext cx="13971141" cy="2270085"/>
            </a:xfrm>
            <a:prstGeom prst="rect">
              <a:avLst/>
            </a:prstGeom>
          </p:spPr>
          <p:txBody>
            <a:bodyPr lIns="0" tIns="0" rIns="0" bIns="0" rtlCol="0" anchor="ctr"/>
            <a:lstStyle/>
            <a:p>
              <a:pPr algn="l">
                <a:lnSpc>
                  <a:spcPts val="3888"/>
                </a:lnSpc>
              </a:pPr>
              <a:r>
                <a:rPr lang="en-US" sz="3600">
                  <a:solidFill>
                    <a:srgbClr val="000000"/>
                  </a:solidFill>
                  <a:latin typeface="Calibri (MS)"/>
                  <a:ea typeface="Calibri (MS)"/>
                  <a:cs typeface="Calibri (MS)"/>
                  <a:sym typeface="Calibri (MS)"/>
                </a:rPr>
                <a:t>SCC will be completing additional checks this year in respect of significant quality or safeguarding concerns.</a:t>
              </a:r>
            </a:p>
          </p:txBody>
        </p:sp>
      </p:grpSp>
      <p:grpSp>
        <p:nvGrpSpPr>
          <p:cNvPr id="30" name="Group 30"/>
          <p:cNvGrpSpPr/>
          <p:nvPr/>
        </p:nvGrpSpPr>
        <p:grpSpPr>
          <a:xfrm>
            <a:off x="3672871" y="8045349"/>
            <a:ext cx="12782404" cy="1791746"/>
            <a:chOff x="0" y="0"/>
            <a:chExt cx="17043205" cy="2388995"/>
          </a:xfrm>
        </p:grpSpPr>
        <p:sp>
          <p:nvSpPr>
            <p:cNvPr id="31" name="Freeform 31"/>
            <p:cNvSpPr/>
            <p:nvPr/>
          </p:nvSpPr>
          <p:spPr>
            <a:xfrm>
              <a:off x="16891" y="16891"/>
              <a:ext cx="17009364" cy="2355088"/>
            </a:xfrm>
            <a:custGeom>
              <a:avLst/>
              <a:gdLst/>
              <a:ahLst/>
              <a:cxnLst/>
              <a:rect l="l" t="t" r="r" b="b"/>
              <a:pathLst>
                <a:path w="17009364" h="2355088">
                  <a:moveTo>
                    <a:pt x="0" y="235585"/>
                  </a:moveTo>
                  <a:cubicBezTo>
                    <a:pt x="0" y="105537"/>
                    <a:pt x="106807" y="0"/>
                    <a:pt x="238506" y="0"/>
                  </a:cubicBezTo>
                  <a:lnTo>
                    <a:pt x="16770985" y="0"/>
                  </a:lnTo>
                  <a:cubicBezTo>
                    <a:pt x="16902684" y="0"/>
                    <a:pt x="17009364" y="105410"/>
                    <a:pt x="17009364" y="235458"/>
                  </a:cubicBezTo>
                  <a:lnTo>
                    <a:pt x="17009364" y="2119630"/>
                  </a:lnTo>
                  <a:cubicBezTo>
                    <a:pt x="17009364" y="2249678"/>
                    <a:pt x="16902557" y="2355088"/>
                    <a:pt x="16770985" y="2355088"/>
                  </a:cubicBezTo>
                  <a:lnTo>
                    <a:pt x="238506" y="2355088"/>
                  </a:lnTo>
                  <a:cubicBezTo>
                    <a:pt x="106807" y="2355088"/>
                    <a:pt x="127" y="2249678"/>
                    <a:pt x="127" y="2119630"/>
                  </a:cubicBezTo>
                  <a:close/>
                </a:path>
              </a:pathLst>
            </a:custGeom>
            <a:solidFill>
              <a:srgbClr val="65C8C7"/>
            </a:solidFill>
          </p:spPr>
          <p:txBody>
            <a:bodyPr/>
            <a:lstStyle/>
            <a:p>
              <a:endParaRPr lang="en-GB"/>
            </a:p>
          </p:txBody>
        </p:sp>
        <p:sp>
          <p:nvSpPr>
            <p:cNvPr id="32" name="Freeform 32"/>
            <p:cNvSpPr/>
            <p:nvPr/>
          </p:nvSpPr>
          <p:spPr>
            <a:xfrm>
              <a:off x="0" y="0"/>
              <a:ext cx="17043273" cy="2388997"/>
            </a:xfrm>
            <a:custGeom>
              <a:avLst/>
              <a:gdLst/>
              <a:ahLst/>
              <a:cxnLst/>
              <a:rect l="l" t="t" r="r" b="b"/>
              <a:pathLst>
                <a:path w="17043273" h="2388997">
                  <a:moveTo>
                    <a:pt x="0" y="252476"/>
                  </a:moveTo>
                  <a:cubicBezTo>
                    <a:pt x="0" y="112776"/>
                    <a:pt x="114554" y="0"/>
                    <a:pt x="255397" y="0"/>
                  </a:cubicBezTo>
                  <a:lnTo>
                    <a:pt x="16787876" y="0"/>
                  </a:lnTo>
                  <a:lnTo>
                    <a:pt x="16787876" y="16891"/>
                  </a:lnTo>
                  <a:lnTo>
                    <a:pt x="16787876" y="0"/>
                  </a:lnTo>
                  <a:cubicBezTo>
                    <a:pt x="16928719" y="0"/>
                    <a:pt x="17043273" y="112776"/>
                    <a:pt x="17043273" y="252476"/>
                  </a:cubicBezTo>
                  <a:lnTo>
                    <a:pt x="17026382" y="252476"/>
                  </a:lnTo>
                  <a:lnTo>
                    <a:pt x="17043273" y="252476"/>
                  </a:lnTo>
                  <a:lnTo>
                    <a:pt x="17043273" y="2136521"/>
                  </a:lnTo>
                  <a:lnTo>
                    <a:pt x="17026382" y="2136521"/>
                  </a:lnTo>
                  <a:lnTo>
                    <a:pt x="17043273" y="2136521"/>
                  </a:lnTo>
                  <a:cubicBezTo>
                    <a:pt x="17043273" y="2276094"/>
                    <a:pt x="16928719" y="2388997"/>
                    <a:pt x="16787876" y="2388997"/>
                  </a:cubicBezTo>
                  <a:lnTo>
                    <a:pt x="16787876" y="2372106"/>
                  </a:lnTo>
                  <a:lnTo>
                    <a:pt x="16787876" y="2388997"/>
                  </a:lnTo>
                  <a:lnTo>
                    <a:pt x="255397" y="2388997"/>
                  </a:lnTo>
                  <a:lnTo>
                    <a:pt x="255397" y="2372106"/>
                  </a:lnTo>
                  <a:lnTo>
                    <a:pt x="255397" y="2388997"/>
                  </a:lnTo>
                  <a:cubicBezTo>
                    <a:pt x="114554" y="2388997"/>
                    <a:pt x="0" y="2276221"/>
                    <a:pt x="0" y="2136521"/>
                  </a:cubicBezTo>
                  <a:lnTo>
                    <a:pt x="0" y="252476"/>
                  </a:lnTo>
                  <a:lnTo>
                    <a:pt x="16891" y="252476"/>
                  </a:lnTo>
                  <a:lnTo>
                    <a:pt x="0" y="252476"/>
                  </a:lnTo>
                  <a:moveTo>
                    <a:pt x="33909" y="252476"/>
                  </a:moveTo>
                  <a:lnTo>
                    <a:pt x="33909" y="2136521"/>
                  </a:lnTo>
                  <a:lnTo>
                    <a:pt x="16891" y="2136521"/>
                  </a:lnTo>
                  <a:lnTo>
                    <a:pt x="33909" y="2136521"/>
                  </a:lnTo>
                  <a:cubicBezTo>
                    <a:pt x="33909" y="2257044"/>
                    <a:pt x="132842" y="2355088"/>
                    <a:pt x="255397" y="2355088"/>
                  </a:cubicBezTo>
                  <a:lnTo>
                    <a:pt x="16787876" y="2355088"/>
                  </a:lnTo>
                  <a:cubicBezTo>
                    <a:pt x="16910431" y="2355088"/>
                    <a:pt x="17009365" y="2257044"/>
                    <a:pt x="17009365" y="2136521"/>
                  </a:cubicBezTo>
                  <a:lnTo>
                    <a:pt x="17009365" y="252476"/>
                  </a:lnTo>
                  <a:cubicBezTo>
                    <a:pt x="17009365" y="131953"/>
                    <a:pt x="16910431" y="33909"/>
                    <a:pt x="16787876" y="33909"/>
                  </a:cubicBezTo>
                  <a:lnTo>
                    <a:pt x="255397" y="33909"/>
                  </a:lnTo>
                  <a:lnTo>
                    <a:pt x="255397" y="16891"/>
                  </a:lnTo>
                  <a:lnTo>
                    <a:pt x="255397" y="33909"/>
                  </a:lnTo>
                  <a:cubicBezTo>
                    <a:pt x="132842" y="33909"/>
                    <a:pt x="33909" y="131953"/>
                    <a:pt x="33909" y="252476"/>
                  </a:cubicBezTo>
                  <a:close/>
                </a:path>
              </a:pathLst>
            </a:custGeom>
            <a:solidFill>
              <a:srgbClr val="AF9AC9"/>
            </a:solidFill>
          </p:spPr>
          <p:txBody>
            <a:bodyPr/>
            <a:lstStyle/>
            <a:p>
              <a:endParaRPr lang="en-GB"/>
            </a:p>
          </p:txBody>
        </p:sp>
      </p:grpSp>
      <p:grpSp>
        <p:nvGrpSpPr>
          <p:cNvPr id="33" name="Group 33"/>
          <p:cNvGrpSpPr/>
          <p:nvPr/>
        </p:nvGrpSpPr>
        <p:grpSpPr>
          <a:xfrm>
            <a:off x="3724606" y="8097084"/>
            <a:ext cx="10462410" cy="1688276"/>
            <a:chOff x="0" y="0"/>
            <a:chExt cx="13949880" cy="2251035"/>
          </a:xfrm>
        </p:grpSpPr>
        <p:sp>
          <p:nvSpPr>
            <p:cNvPr id="34" name="Freeform 34"/>
            <p:cNvSpPr/>
            <p:nvPr/>
          </p:nvSpPr>
          <p:spPr>
            <a:xfrm>
              <a:off x="0" y="0"/>
              <a:ext cx="13949880" cy="2251035"/>
            </a:xfrm>
            <a:custGeom>
              <a:avLst/>
              <a:gdLst/>
              <a:ahLst/>
              <a:cxnLst/>
              <a:rect l="l" t="t" r="r" b="b"/>
              <a:pathLst>
                <a:path w="13949880" h="2251035">
                  <a:moveTo>
                    <a:pt x="0" y="0"/>
                  </a:moveTo>
                  <a:lnTo>
                    <a:pt x="13949880" y="0"/>
                  </a:lnTo>
                  <a:lnTo>
                    <a:pt x="13949880" y="2251035"/>
                  </a:lnTo>
                  <a:lnTo>
                    <a:pt x="0" y="2251035"/>
                  </a:lnTo>
                  <a:close/>
                </a:path>
              </a:pathLst>
            </a:custGeom>
            <a:solidFill>
              <a:srgbClr val="000000">
                <a:alpha val="0"/>
              </a:srgbClr>
            </a:solidFill>
          </p:spPr>
          <p:txBody>
            <a:bodyPr/>
            <a:lstStyle/>
            <a:p>
              <a:endParaRPr lang="en-GB"/>
            </a:p>
          </p:txBody>
        </p:sp>
        <p:sp>
          <p:nvSpPr>
            <p:cNvPr id="35" name="TextBox 35"/>
            <p:cNvSpPr txBox="1"/>
            <p:nvPr/>
          </p:nvSpPr>
          <p:spPr>
            <a:xfrm>
              <a:off x="0" y="-19050"/>
              <a:ext cx="13949880" cy="2270085"/>
            </a:xfrm>
            <a:prstGeom prst="rect">
              <a:avLst/>
            </a:prstGeom>
          </p:spPr>
          <p:txBody>
            <a:bodyPr lIns="0" tIns="0" rIns="0" bIns="0" rtlCol="0" anchor="ctr"/>
            <a:lstStyle/>
            <a:p>
              <a:pPr algn="l">
                <a:lnSpc>
                  <a:spcPts val="3888"/>
                </a:lnSpc>
              </a:pPr>
              <a:r>
                <a:rPr lang="en-US" sz="3600">
                  <a:solidFill>
                    <a:srgbClr val="000000"/>
                  </a:solidFill>
                  <a:latin typeface="Calibri (MS)"/>
                  <a:ea typeface="Calibri (MS)"/>
                  <a:cs typeface="Calibri (MS)"/>
                  <a:sym typeface="Calibri (MS)"/>
                </a:rPr>
                <a:t>Minimum 3 entries sent to a judging panel</a:t>
              </a:r>
            </a:p>
          </p:txBody>
        </p:sp>
      </p:grpSp>
      <p:grpSp>
        <p:nvGrpSpPr>
          <p:cNvPr id="36" name="Group 36"/>
          <p:cNvGrpSpPr/>
          <p:nvPr/>
        </p:nvGrpSpPr>
        <p:grpSpPr>
          <a:xfrm>
            <a:off x="12092499" y="3135709"/>
            <a:ext cx="1173525" cy="1173525"/>
            <a:chOff x="0" y="0"/>
            <a:chExt cx="1564700" cy="1564700"/>
          </a:xfrm>
        </p:grpSpPr>
        <p:sp>
          <p:nvSpPr>
            <p:cNvPr id="37" name="Freeform 37"/>
            <p:cNvSpPr/>
            <p:nvPr/>
          </p:nvSpPr>
          <p:spPr>
            <a:xfrm>
              <a:off x="16891" y="16891"/>
              <a:ext cx="1530858" cy="1530858"/>
            </a:xfrm>
            <a:custGeom>
              <a:avLst/>
              <a:gdLst/>
              <a:ahLst/>
              <a:cxnLst/>
              <a:rect l="l" t="t" r="r" b="b"/>
              <a:pathLst>
                <a:path w="1530858" h="1530858">
                  <a:moveTo>
                    <a:pt x="0" y="842010"/>
                  </a:moveTo>
                  <a:lnTo>
                    <a:pt x="344424" y="842010"/>
                  </a:lnTo>
                  <a:lnTo>
                    <a:pt x="344424" y="0"/>
                  </a:lnTo>
                  <a:lnTo>
                    <a:pt x="1186434" y="0"/>
                  </a:lnTo>
                  <a:lnTo>
                    <a:pt x="1186434" y="842010"/>
                  </a:lnTo>
                  <a:lnTo>
                    <a:pt x="1530858" y="842010"/>
                  </a:lnTo>
                  <a:lnTo>
                    <a:pt x="765429" y="1530858"/>
                  </a:lnTo>
                  <a:close/>
                </a:path>
              </a:pathLst>
            </a:custGeom>
            <a:solidFill>
              <a:srgbClr val="AF9AC9">
                <a:alpha val="80784"/>
              </a:srgbClr>
            </a:solidFill>
          </p:spPr>
          <p:txBody>
            <a:bodyPr/>
            <a:lstStyle/>
            <a:p>
              <a:endParaRPr lang="en-GB"/>
            </a:p>
          </p:txBody>
        </p:sp>
        <p:sp>
          <p:nvSpPr>
            <p:cNvPr id="38" name="Freeform 38"/>
            <p:cNvSpPr/>
            <p:nvPr/>
          </p:nvSpPr>
          <p:spPr>
            <a:xfrm>
              <a:off x="-1397" y="0"/>
              <a:ext cx="1567307" cy="1566164"/>
            </a:xfrm>
            <a:custGeom>
              <a:avLst/>
              <a:gdLst/>
              <a:ahLst/>
              <a:cxnLst/>
              <a:rect l="l" t="t" r="r" b="b"/>
              <a:pathLst>
                <a:path w="1567307" h="1566164">
                  <a:moveTo>
                    <a:pt x="18288" y="842010"/>
                  </a:moveTo>
                  <a:lnTo>
                    <a:pt x="362712" y="842010"/>
                  </a:lnTo>
                  <a:lnTo>
                    <a:pt x="362712" y="858901"/>
                  </a:lnTo>
                  <a:lnTo>
                    <a:pt x="345821" y="858901"/>
                  </a:lnTo>
                  <a:lnTo>
                    <a:pt x="345821" y="16891"/>
                  </a:lnTo>
                  <a:cubicBezTo>
                    <a:pt x="345821" y="7493"/>
                    <a:pt x="353441" y="0"/>
                    <a:pt x="362712" y="0"/>
                  </a:cubicBezTo>
                  <a:lnTo>
                    <a:pt x="1204722" y="0"/>
                  </a:lnTo>
                  <a:cubicBezTo>
                    <a:pt x="1214120" y="0"/>
                    <a:pt x="1221613" y="7620"/>
                    <a:pt x="1221613" y="16891"/>
                  </a:cubicBezTo>
                  <a:lnTo>
                    <a:pt x="1221613" y="858901"/>
                  </a:lnTo>
                  <a:lnTo>
                    <a:pt x="1204722" y="858901"/>
                  </a:lnTo>
                  <a:lnTo>
                    <a:pt x="1204722" y="842010"/>
                  </a:lnTo>
                  <a:lnTo>
                    <a:pt x="1549146" y="842010"/>
                  </a:lnTo>
                  <a:cubicBezTo>
                    <a:pt x="1556131" y="842010"/>
                    <a:pt x="1562481" y="846328"/>
                    <a:pt x="1564894" y="852932"/>
                  </a:cubicBezTo>
                  <a:cubicBezTo>
                    <a:pt x="1567307" y="859536"/>
                    <a:pt x="1565656" y="866902"/>
                    <a:pt x="1560449" y="871601"/>
                  </a:cubicBezTo>
                  <a:lnTo>
                    <a:pt x="795020" y="1560322"/>
                  </a:lnTo>
                  <a:cubicBezTo>
                    <a:pt x="788543" y="1566164"/>
                    <a:pt x="778764" y="1566164"/>
                    <a:pt x="772414" y="1560322"/>
                  </a:cubicBezTo>
                  <a:lnTo>
                    <a:pt x="6985" y="871474"/>
                  </a:lnTo>
                  <a:cubicBezTo>
                    <a:pt x="1778" y="866775"/>
                    <a:pt x="0" y="859409"/>
                    <a:pt x="2540" y="852805"/>
                  </a:cubicBezTo>
                  <a:cubicBezTo>
                    <a:pt x="5080" y="846201"/>
                    <a:pt x="11303" y="841883"/>
                    <a:pt x="18288" y="841883"/>
                  </a:cubicBezTo>
                  <a:moveTo>
                    <a:pt x="18288" y="875792"/>
                  </a:moveTo>
                  <a:lnTo>
                    <a:pt x="18288" y="858901"/>
                  </a:lnTo>
                  <a:lnTo>
                    <a:pt x="29591" y="846328"/>
                  </a:lnTo>
                  <a:lnTo>
                    <a:pt x="795020" y="1535176"/>
                  </a:lnTo>
                  <a:lnTo>
                    <a:pt x="783717" y="1547749"/>
                  </a:lnTo>
                  <a:lnTo>
                    <a:pt x="772414" y="1535176"/>
                  </a:lnTo>
                  <a:lnTo>
                    <a:pt x="1537843" y="846328"/>
                  </a:lnTo>
                  <a:lnTo>
                    <a:pt x="1549146" y="858901"/>
                  </a:lnTo>
                  <a:lnTo>
                    <a:pt x="1549146" y="875792"/>
                  </a:lnTo>
                  <a:lnTo>
                    <a:pt x="1204722" y="875792"/>
                  </a:lnTo>
                  <a:cubicBezTo>
                    <a:pt x="1195324" y="875792"/>
                    <a:pt x="1187831" y="868172"/>
                    <a:pt x="1187831" y="858901"/>
                  </a:cubicBezTo>
                  <a:lnTo>
                    <a:pt x="1187831" y="16891"/>
                  </a:lnTo>
                  <a:lnTo>
                    <a:pt x="1204722" y="16891"/>
                  </a:lnTo>
                  <a:lnTo>
                    <a:pt x="1204722" y="33909"/>
                  </a:lnTo>
                  <a:lnTo>
                    <a:pt x="362712" y="33909"/>
                  </a:lnTo>
                  <a:lnTo>
                    <a:pt x="362712" y="16891"/>
                  </a:lnTo>
                  <a:lnTo>
                    <a:pt x="379603" y="16891"/>
                  </a:lnTo>
                  <a:lnTo>
                    <a:pt x="379603" y="858901"/>
                  </a:lnTo>
                  <a:cubicBezTo>
                    <a:pt x="379603" y="868299"/>
                    <a:pt x="371983" y="875792"/>
                    <a:pt x="362712" y="875792"/>
                  </a:cubicBezTo>
                  <a:lnTo>
                    <a:pt x="18288" y="875792"/>
                  </a:lnTo>
                  <a:close/>
                </a:path>
              </a:pathLst>
            </a:custGeom>
            <a:solidFill>
              <a:srgbClr val="D0D8E8">
                <a:alpha val="80784"/>
              </a:srgbClr>
            </a:solidFill>
          </p:spPr>
          <p:txBody>
            <a:bodyPr/>
            <a:lstStyle/>
            <a:p>
              <a:endParaRPr lang="en-GB"/>
            </a:p>
          </p:txBody>
        </p:sp>
      </p:grpSp>
      <p:grpSp>
        <p:nvGrpSpPr>
          <p:cNvPr id="39" name="Group 39"/>
          <p:cNvGrpSpPr/>
          <p:nvPr/>
        </p:nvGrpSpPr>
        <p:grpSpPr>
          <a:xfrm>
            <a:off x="13160898" y="5223209"/>
            <a:ext cx="1173525" cy="1173525"/>
            <a:chOff x="0" y="0"/>
            <a:chExt cx="1564700" cy="1564700"/>
          </a:xfrm>
        </p:grpSpPr>
        <p:sp>
          <p:nvSpPr>
            <p:cNvPr id="40" name="Freeform 40"/>
            <p:cNvSpPr/>
            <p:nvPr/>
          </p:nvSpPr>
          <p:spPr>
            <a:xfrm>
              <a:off x="16891" y="16891"/>
              <a:ext cx="1530858" cy="1530858"/>
            </a:xfrm>
            <a:custGeom>
              <a:avLst/>
              <a:gdLst/>
              <a:ahLst/>
              <a:cxnLst/>
              <a:rect l="l" t="t" r="r" b="b"/>
              <a:pathLst>
                <a:path w="1530858" h="1530858">
                  <a:moveTo>
                    <a:pt x="0" y="842010"/>
                  </a:moveTo>
                  <a:lnTo>
                    <a:pt x="344424" y="842010"/>
                  </a:lnTo>
                  <a:lnTo>
                    <a:pt x="344424" y="0"/>
                  </a:lnTo>
                  <a:lnTo>
                    <a:pt x="1186434" y="0"/>
                  </a:lnTo>
                  <a:lnTo>
                    <a:pt x="1186434" y="842010"/>
                  </a:lnTo>
                  <a:lnTo>
                    <a:pt x="1530858" y="842010"/>
                  </a:lnTo>
                  <a:lnTo>
                    <a:pt x="765429" y="1530858"/>
                  </a:lnTo>
                  <a:close/>
                </a:path>
              </a:pathLst>
            </a:custGeom>
            <a:solidFill>
              <a:srgbClr val="AF9AC9">
                <a:alpha val="80784"/>
              </a:srgbClr>
            </a:solidFill>
          </p:spPr>
          <p:txBody>
            <a:bodyPr/>
            <a:lstStyle/>
            <a:p>
              <a:endParaRPr lang="en-GB"/>
            </a:p>
          </p:txBody>
        </p:sp>
        <p:sp>
          <p:nvSpPr>
            <p:cNvPr id="41" name="Freeform 41"/>
            <p:cNvSpPr/>
            <p:nvPr/>
          </p:nvSpPr>
          <p:spPr>
            <a:xfrm>
              <a:off x="-1397" y="0"/>
              <a:ext cx="1567307" cy="1566164"/>
            </a:xfrm>
            <a:custGeom>
              <a:avLst/>
              <a:gdLst/>
              <a:ahLst/>
              <a:cxnLst/>
              <a:rect l="l" t="t" r="r" b="b"/>
              <a:pathLst>
                <a:path w="1567307" h="1566164">
                  <a:moveTo>
                    <a:pt x="18288" y="842010"/>
                  </a:moveTo>
                  <a:lnTo>
                    <a:pt x="362712" y="842010"/>
                  </a:lnTo>
                  <a:lnTo>
                    <a:pt x="362712" y="858901"/>
                  </a:lnTo>
                  <a:lnTo>
                    <a:pt x="345821" y="858901"/>
                  </a:lnTo>
                  <a:lnTo>
                    <a:pt x="345821" y="16891"/>
                  </a:lnTo>
                  <a:cubicBezTo>
                    <a:pt x="345821" y="7493"/>
                    <a:pt x="353441" y="0"/>
                    <a:pt x="362712" y="0"/>
                  </a:cubicBezTo>
                  <a:lnTo>
                    <a:pt x="1204722" y="0"/>
                  </a:lnTo>
                  <a:cubicBezTo>
                    <a:pt x="1214120" y="0"/>
                    <a:pt x="1221613" y="7620"/>
                    <a:pt x="1221613" y="16891"/>
                  </a:cubicBezTo>
                  <a:lnTo>
                    <a:pt x="1221613" y="858901"/>
                  </a:lnTo>
                  <a:lnTo>
                    <a:pt x="1204722" y="858901"/>
                  </a:lnTo>
                  <a:lnTo>
                    <a:pt x="1204722" y="842010"/>
                  </a:lnTo>
                  <a:lnTo>
                    <a:pt x="1549146" y="842010"/>
                  </a:lnTo>
                  <a:cubicBezTo>
                    <a:pt x="1556131" y="842010"/>
                    <a:pt x="1562481" y="846328"/>
                    <a:pt x="1564894" y="852932"/>
                  </a:cubicBezTo>
                  <a:cubicBezTo>
                    <a:pt x="1567307" y="859536"/>
                    <a:pt x="1565656" y="866902"/>
                    <a:pt x="1560449" y="871601"/>
                  </a:cubicBezTo>
                  <a:lnTo>
                    <a:pt x="795020" y="1560322"/>
                  </a:lnTo>
                  <a:cubicBezTo>
                    <a:pt x="788543" y="1566164"/>
                    <a:pt x="778764" y="1566164"/>
                    <a:pt x="772414" y="1560322"/>
                  </a:cubicBezTo>
                  <a:lnTo>
                    <a:pt x="6985" y="871474"/>
                  </a:lnTo>
                  <a:cubicBezTo>
                    <a:pt x="1778" y="866775"/>
                    <a:pt x="0" y="859409"/>
                    <a:pt x="2540" y="852805"/>
                  </a:cubicBezTo>
                  <a:cubicBezTo>
                    <a:pt x="5080" y="846201"/>
                    <a:pt x="11303" y="841883"/>
                    <a:pt x="18288" y="841883"/>
                  </a:cubicBezTo>
                  <a:moveTo>
                    <a:pt x="18288" y="875792"/>
                  </a:moveTo>
                  <a:lnTo>
                    <a:pt x="18288" y="858901"/>
                  </a:lnTo>
                  <a:lnTo>
                    <a:pt x="29591" y="846328"/>
                  </a:lnTo>
                  <a:lnTo>
                    <a:pt x="795020" y="1535176"/>
                  </a:lnTo>
                  <a:lnTo>
                    <a:pt x="783717" y="1547749"/>
                  </a:lnTo>
                  <a:lnTo>
                    <a:pt x="772414" y="1535176"/>
                  </a:lnTo>
                  <a:lnTo>
                    <a:pt x="1537843" y="846328"/>
                  </a:lnTo>
                  <a:lnTo>
                    <a:pt x="1549146" y="858901"/>
                  </a:lnTo>
                  <a:lnTo>
                    <a:pt x="1549146" y="875792"/>
                  </a:lnTo>
                  <a:lnTo>
                    <a:pt x="1204722" y="875792"/>
                  </a:lnTo>
                  <a:cubicBezTo>
                    <a:pt x="1195324" y="875792"/>
                    <a:pt x="1187831" y="868172"/>
                    <a:pt x="1187831" y="858901"/>
                  </a:cubicBezTo>
                  <a:lnTo>
                    <a:pt x="1187831" y="16891"/>
                  </a:lnTo>
                  <a:lnTo>
                    <a:pt x="1204722" y="16891"/>
                  </a:lnTo>
                  <a:lnTo>
                    <a:pt x="1204722" y="33909"/>
                  </a:lnTo>
                  <a:lnTo>
                    <a:pt x="362712" y="33909"/>
                  </a:lnTo>
                  <a:lnTo>
                    <a:pt x="362712" y="16891"/>
                  </a:lnTo>
                  <a:lnTo>
                    <a:pt x="379603" y="16891"/>
                  </a:lnTo>
                  <a:lnTo>
                    <a:pt x="379603" y="858901"/>
                  </a:lnTo>
                  <a:cubicBezTo>
                    <a:pt x="379603" y="868299"/>
                    <a:pt x="371983" y="875792"/>
                    <a:pt x="362712" y="875792"/>
                  </a:cubicBezTo>
                  <a:lnTo>
                    <a:pt x="18288" y="875792"/>
                  </a:lnTo>
                  <a:close/>
                </a:path>
              </a:pathLst>
            </a:custGeom>
            <a:solidFill>
              <a:srgbClr val="D0D8E8">
                <a:alpha val="80784"/>
              </a:srgbClr>
            </a:solidFill>
          </p:spPr>
          <p:txBody>
            <a:bodyPr/>
            <a:lstStyle/>
            <a:p>
              <a:endParaRPr lang="en-GB"/>
            </a:p>
          </p:txBody>
        </p:sp>
      </p:grpSp>
      <p:grpSp>
        <p:nvGrpSpPr>
          <p:cNvPr id="42" name="Group 42"/>
          <p:cNvGrpSpPr/>
          <p:nvPr/>
        </p:nvGrpSpPr>
        <p:grpSpPr>
          <a:xfrm>
            <a:off x="14213351" y="7310710"/>
            <a:ext cx="1173525" cy="1173525"/>
            <a:chOff x="0" y="0"/>
            <a:chExt cx="1564700" cy="1564700"/>
          </a:xfrm>
        </p:grpSpPr>
        <p:sp>
          <p:nvSpPr>
            <p:cNvPr id="43" name="Freeform 43"/>
            <p:cNvSpPr/>
            <p:nvPr/>
          </p:nvSpPr>
          <p:spPr>
            <a:xfrm>
              <a:off x="16891" y="16891"/>
              <a:ext cx="1530858" cy="1530858"/>
            </a:xfrm>
            <a:custGeom>
              <a:avLst/>
              <a:gdLst/>
              <a:ahLst/>
              <a:cxnLst/>
              <a:rect l="l" t="t" r="r" b="b"/>
              <a:pathLst>
                <a:path w="1530858" h="1530858">
                  <a:moveTo>
                    <a:pt x="0" y="842010"/>
                  </a:moveTo>
                  <a:lnTo>
                    <a:pt x="344424" y="842010"/>
                  </a:lnTo>
                  <a:lnTo>
                    <a:pt x="344424" y="0"/>
                  </a:lnTo>
                  <a:lnTo>
                    <a:pt x="1186434" y="0"/>
                  </a:lnTo>
                  <a:lnTo>
                    <a:pt x="1186434" y="842010"/>
                  </a:lnTo>
                  <a:lnTo>
                    <a:pt x="1530858" y="842010"/>
                  </a:lnTo>
                  <a:lnTo>
                    <a:pt x="765429" y="1530858"/>
                  </a:lnTo>
                  <a:close/>
                </a:path>
              </a:pathLst>
            </a:custGeom>
            <a:solidFill>
              <a:srgbClr val="AF9AC9">
                <a:alpha val="80784"/>
              </a:srgbClr>
            </a:solidFill>
          </p:spPr>
          <p:txBody>
            <a:bodyPr/>
            <a:lstStyle/>
            <a:p>
              <a:endParaRPr lang="en-GB"/>
            </a:p>
          </p:txBody>
        </p:sp>
        <p:sp>
          <p:nvSpPr>
            <p:cNvPr id="44" name="Freeform 44"/>
            <p:cNvSpPr/>
            <p:nvPr/>
          </p:nvSpPr>
          <p:spPr>
            <a:xfrm>
              <a:off x="-1397" y="0"/>
              <a:ext cx="1567307" cy="1566164"/>
            </a:xfrm>
            <a:custGeom>
              <a:avLst/>
              <a:gdLst/>
              <a:ahLst/>
              <a:cxnLst/>
              <a:rect l="l" t="t" r="r" b="b"/>
              <a:pathLst>
                <a:path w="1567307" h="1566164">
                  <a:moveTo>
                    <a:pt x="18288" y="842010"/>
                  </a:moveTo>
                  <a:lnTo>
                    <a:pt x="362712" y="842010"/>
                  </a:lnTo>
                  <a:lnTo>
                    <a:pt x="362712" y="858901"/>
                  </a:lnTo>
                  <a:lnTo>
                    <a:pt x="345821" y="858901"/>
                  </a:lnTo>
                  <a:lnTo>
                    <a:pt x="345821" y="16891"/>
                  </a:lnTo>
                  <a:cubicBezTo>
                    <a:pt x="345821" y="7493"/>
                    <a:pt x="353441" y="0"/>
                    <a:pt x="362712" y="0"/>
                  </a:cubicBezTo>
                  <a:lnTo>
                    <a:pt x="1204722" y="0"/>
                  </a:lnTo>
                  <a:cubicBezTo>
                    <a:pt x="1214120" y="0"/>
                    <a:pt x="1221613" y="7620"/>
                    <a:pt x="1221613" y="16891"/>
                  </a:cubicBezTo>
                  <a:lnTo>
                    <a:pt x="1221613" y="858901"/>
                  </a:lnTo>
                  <a:lnTo>
                    <a:pt x="1204722" y="858901"/>
                  </a:lnTo>
                  <a:lnTo>
                    <a:pt x="1204722" y="842010"/>
                  </a:lnTo>
                  <a:lnTo>
                    <a:pt x="1549146" y="842010"/>
                  </a:lnTo>
                  <a:cubicBezTo>
                    <a:pt x="1556131" y="842010"/>
                    <a:pt x="1562481" y="846328"/>
                    <a:pt x="1564894" y="852932"/>
                  </a:cubicBezTo>
                  <a:cubicBezTo>
                    <a:pt x="1567307" y="859536"/>
                    <a:pt x="1565656" y="866902"/>
                    <a:pt x="1560449" y="871601"/>
                  </a:cubicBezTo>
                  <a:lnTo>
                    <a:pt x="795020" y="1560322"/>
                  </a:lnTo>
                  <a:cubicBezTo>
                    <a:pt x="788543" y="1566164"/>
                    <a:pt x="778764" y="1566164"/>
                    <a:pt x="772414" y="1560322"/>
                  </a:cubicBezTo>
                  <a:lnTo>
                    <a:pt x="6985" y="871474"/>
                  </a:lnTo>
                  <a:cubicBezTo>
                    <a:pt x="1778" y="866775"/>
                    <a:pt x="0" y="859409"/>
                    <a:pt x="2540" y="852805"/>
                  </a:cubicBezTo>
                  <a:cubicBezTo>
                    <a:pt x="5080" y="846201"/>
                    <a:pt x="11303" y="841883"/>
                    <a:pt x="18288" y="841883"/>
                  </a:cubicBezTo>
                  <a:moveTo>
                    <a:pt x="18288" y="875792"/>
                  </a:moveTo>
                  <a:lnTo>
                    <a:pt x="18288" y="858901"/>
                  </a:lnTo>
                  <a:lnTo>
                    <a:pt x="29591" y="846328"/>
                  </a:lnTo>
                  <a:lnTo>
                    <a:pt x="795020" y="1535176"/>
                  </a:lnTo>
                  <a:lnTo>
                    <a:pt x="783717" y="1547749"/>
                  </a:lnTo>
                  <a:lnTo>
                    <a:pt x="772414" y="1535176"/>
                  </a:lnTo>
                  <a:lnTo>
                    <a:pt x="1537843" y="846328"/>
                  </a:lnTo>
                  <a:lnTo>
                    <a:pt x="1549146" y="858901"/>
                  </a:lnTo>
                  <a:lnTo>
                    <a:pt x="1549146" y="875792"/>
                  </a:lnTo>
                  <a:lnTo>
                    <a:pt x="1204722" y="875792"/>
                  </a:lnTo>
                  <a:cubicBezTo>
                    <a:pt x="1195324" y="875792"/>
                    <a:pt x="1187831" y="868172"/>
                    <a:pt x="1187831" y="858901"/>
                  </a:cubicBezTo>
                  <a:lnTo>
                    <a:pt x="1187831" y="16891"/>
                  </a:lnTo>
                  <a:lnTo>
                    <a:pt x="1204722" y="16891"/>
                  </a:lnTo>
                  <a:lnTo>
                    <a:pt x="1204722" y="33909"/>
                  </a:lnTo>
                  <a:lnTo>
                    <a:pt x="362712" y="33909"/>
                  </a:lnTo>
                  <a:lnTo>
                    <a:pt x="362712" y="16891"/>
                  </a:lnTo>
                  <a:lnTo>
                    <a:pt x="379603" y="16891"/>
                  </a:lnTo>
                  <a:lnTo>
                    <a:pt x="379603" y="858901"/>
                  </a:lnTo>
                  <a:cubicBezTo>
                    <a:pt x="379603" y="868299"/>
                    <a:pt x="371983" y="875792"/>
                    <a:pt x="362712" y="875792"/>
                  </a:cubicBezTo>
                  <a:lnTo>
                    <a:pt x="18288" y="875792"/>
                  </a:lnTo>
                  <a:close/>
                </a:path>
              </a:pathLst>
            </a:custGeom>
            <a:solidFill>
              <a:srgbClr val="D0D8E8">
                <a:alpha val="80784"/>
              </a:srgbClr>
            </a:solidFill>
          </p:spPr>
          <p:txBody>
            <a:bodyPr/>
            <a:lstStyle/>
            <a:p>
              <a:endParaRPr lang="en-GB"/>
            </a:p>
          </p:txBody>
        </p:sp>
      </p:grpSp>
      <p:sp>
        <p:nvSpPr>
          <p:cNvPr id="45" name="Freeform 45" descr="A logo with text on it  AI-generated content may be incorrect."/>
          <p:cNvSpPr/>
          <p:nvPr/>
        </p:nvSpPr>
        <p:spPr>
          <a:xfrm>
            <a:off x="14980059" y="604853"/>
            <a:ext cx="2808335" cy="1277792"/>
          </a:xfrm>
          <a:custGeom>
            <a:avLst/>
            <a:gdLst/>
            <a:ahLst/>
            <a:cxnLst/>
            <a:rect l="l" t="t" r="r" b="b"/>
            <a:pathLst>
              <a:path w="2808335" h="1277792">
                <a:moveTo>
                  <a:pt x="0" y="0"/>
                </a:moveTo>
                <a:lnTo>
                  <a:pt x="2808334" y="0"/>
                </a:lnTo>
                <a:lnTo>
                  <a:pt x="2808334" y="1277792"/>
                </a:lnTo>
                <a:lnTo>
                  <a:pt x="0" y="1277792"/>
                </a:lnTo>
                <a:lnTo>
                  <a:pt x="0" y="0"/>
                </a:lnTo>
                <a:close/>
              </a:path>
            </a:pathLst>
          </a:custGeom>
          <a:blipFill>
            <a:blip r:embed="rId2"/>
            <a:stretch>
              <a:fillRect l="-79" r="-79"/>
            </a:stretch>
          </a:blipFill>
        </p:spPr>
        <p:txBody>
          <a:bodyPr/>
          <a:lstStyle/>
          <a:p>
            <a:endParaRPr lang="en-GB"/>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F9AC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txBody>
            <a:bodyPr/>
            <a:lstStyle/>
            <a:p>
              <a:endParaRPr lang="en-GB"/>
            </a:p>
          </p:txBody>
        </p:sp>
      </p:grpSp>
      <p:sp>
        <p:nvSpPr>
          <p:cNvPr id="4" name="Freeform 4" descr="Black pen against a sheet with shaded numbers"/>
          <p:cNvSpPr/>
          <p:nvPr/>
        </p:nvSpPr>
        <p:spPr>
          <a:xfrm>
            <a:off x="20" y="10"/>
            <a:ext cx="18287981" cy="10286988"/>
          </a:xfrm>
          <a:custGeom>
            <a:avLst/>
            <a:gdLst/>
            <a:ahLst/>
            <a:cxnLst/>
            <a:rect l="l" t="t" r="r" b="b"/>
            <a:pathLst>
              <a:path w="18287981" h="10286988">
                <a:moveTo>
                  <a:pt x="0" y="0"/>
                </a:moveTo>
                <a:lnTo>
                  <a:pt x="18287981" y="0"/>
                </a:lnTo>
                <a:lnTo>
                  <a:pt x="18287981" y="10286988"/>
                </a:lnTo>
                <a:lnTo>
                  <a:pt x="0" y="10286988"/>
                </a:lnTo>
                <a:lnTo>
                  <a:pt x="0" y="0"/>
                </a:lnTo>
                <a:close/>
              </a:path>
            </a:pathLst>
          </a:custGeom>
          <a:blipFill>
            <a:blip r:embed="rId2">
              <a:alphaModFix amt="23100"/>
            </a:blip>
            <a:stretch>
              <a:fillRect t="-6557" r="-2" b="-12108"/>
            </a:stretch>
          </a:blipFill>
        </p:spPr>
        <p:txBody>
          <a:bodyPr/>
          <a:lstStyle/>
          <a:p>
            <a:endParaRPr lang="en-GB"/>
          </a:p>
        </p:txBody>
      </p:sp>
      <p:grpSp>
        <p:nvGrpSpPr>
          <p:cNvPr id="5" name="Group 5"/>
          <p:cNvGrpSpPr/>
          <p:nvPr/>
        </p:nvGrpSpPr>
        <p:grpSpPr>
          <a:xfrm>
            <a:off x="1884412" y="3407173"/>
            <a:ext cx="14519174" cy="4270587"/>
            <a:chOff x="0" y="0"/>
            <a:chExt cx="19358899" cy="5694116"/>
          </a:xfrm>
        </p:grpSpPr>
        <p:sp>
          <p:nvSpPr>
            <p:cNvPr id="6" name="Freeform 6"/>
            <p:cNvSpPr/>
            <p:nvPr/>
          </p:nvSpPr>
          <p:spPr>
            <a:xfrm>
              <a:off x="0" y="0"/>
              <a:ext cx="19358899" cy="5694116"/>
            </a:xfrm>
            <a:custGeom>
              <a:avLst/>
              <a:gdLst/>
              <a:ahLst/>
              <a:cxnLst/>
              <a:rect l="l" t="t" r="r" b="b"/>
              <a:pathLst>
                <a:path w="19358899" h="5694116">
                  <a:moveTo>
                    <a:pt x="0" y="0"/>
                  </a:moveTo>
                  <a:lnTo>
                    <a:pt x="19358899" y="0"/>
                  </a:lnTo>
                  <a:lnTo>
                    <a:pt x="19358899" y="5694116"/>
                  </a:lnTo>
                  <a:lnTo>
                    <a:pt x="0" y="5694116"/>
                  </a:lnTo>
                  <a:close/>
                </a:path>
              </a:pathLst>
            </a:custGeom>
            <a:solidFill>
              <a:srgbClr val="000000">
                <a:alpha val="0"/>
              </a:srgbClr>
            </a:solidFill>
          </p:spPr>
          <p:txBody>
            <a:bodyPr/>
            <a:lstStyle/>
            <a:p>
              <a:endParaRPr lang="en-GB"/>
            </a:p>
          </p:txBody>
        </p:sp>
        <p:sp>
          <p:nvSpPr>
            <p:cNvPr id="7" name="TextBox 7"/>
            <p:cNvSpPr txBox="1"/>
            <p:nvPr/>
          </p:nvSpPr>
          <p:spPr>
            <a:xfrm>
              <a:off x="0" y="-104775"/>
              <a:ext cx="19358899" cy="5798891"/>
            </a:xfrm>
            <a:prstGeom prst="rect">
              <a:avLst/>
            </a:prstGeom>
          </p:spPr>
          <p:txBody>
            <a:bodyPr lIns="0" tIns="0" rIns="0" bIns="0" rtlCol="0" anchor="b"/>
            <a:lstStyle/>
            <a:p>
              <a:pPr algn="l">
                <a:lnSpc>
                  <a:spcPts val="12960"/>
                </a:lnSpc>
              </a:pPr>
              <a:r>
                <a:rPr lang="en-US" sz="12000" b="1">
                  <a:solidFill>
                    <a:srgbClr val="000000"/>
                  </a:solidFill>
                  <a:latin typeface="Calibri (MS) Bold"/>
                  <a:ea typeface="Calibri (MS) Bold"/>
                  <a:cs typeface="Calibri (MS) Bold"/>
                  <a:sym typeface="Calibri (MS) Bold"/>
                </a:rPr>
                <a:t>Judging Panel</a:t>
              </a:r>
            </a:p>
          </p:txBody>
        </p:sp>
      </p:grpSp>
      <p:sp>
        <p:nvSpPr>
          <p:cNvPr id="8" name="AutoShape 8"/>
          <p:cNvSpPr/>
          <p:nvPr/>
        </p:nvSpPr>
        <p:spPr>
          <a:xfrm rot="6872">
            <a:off x="604" y="1200180"/>
            <a:ext cx="12705580" cy="0"/>
          </a:xfrm>
          <a:prstGeom prst="line">
            <a:avLst/>
          </a:prstGeom>
          <a:ln w="19050" cap="rnd">
            <a:solidFill>
              <a:srgbClr val="AF9AC9"/>
            </a:solidFill>
            <a:prstDash val="solid"/>
            <a:headEnd type="none" w="sm" len="sm"/>
            <a:tailEnd type="none" w="sm" len="sm"/>
          </a:ln>
        </p:spPr>
        <p:txBody>
          <a:bodyPr/>
          <a:lstStyle/>
          <a:p>
            <a:endParaRPr lang="en-GB"/>
          </a:p>
        </p:txBody>
      </p:sp>
      <p:grpSp>
        <p:nvGrpSpPr>
          <p:cNvPr id="9" name="Group 9"/>
          <p:cNvGrpSpPr/>
          <p:nvPr/>
        </p:nvGrpSpPr>
        <p:grpSpPr>
          <a:xfrm>
            <a:off x="817431" y="4312639"/>
            <a:ext cx="208558" cy="208559"/>
            <a:chOff x="0" y="0"/>
            <a:chExt cx="278077" cy="278079"/>
          </a:xfrm>
        </p:grpSpPr>
        <p:sp>
          <p:nvSpPr>
            <p:cNvPr id="10" name="Freeform 10"/>
            <p:cNvSpPr/>
            <p:nvPr/>
          </p:nvSpPr>
          <p:spPr>
            <a:xfrm>
              <a:off x="0" y="0"/>
              <a:ext cx="278257" cy="278257"/>
            </a:xfrm>
            <a:custGeom>
              <a:avLst/>
              <a:gdLst/>
              <a:ahLst/>
              <a:cxnLst/>
              <a:rect l="l" t="t" r="r" b="b"/>
              <a:pathLst>
                <a:path w="278257" h="278257">
                  <a:moveTo>
                    <a:pt x="259207" y="120142"/>
                  </a:moveTo>
                  <a:lnTo>
                    <a:pt x="157861" y="120142"/>
                  </a:lnTo>
                  <a:lnTo>
                    <a:pt x="157861" y="18923"/>
                  </a:lnTo>
                  <a:cubicBezTo>
                    <a:pt x="157861" y="8509"/>
                    <a:pt x="149479" y="0"/>
                    <a:pt x="139065" y="0"/>
                  </a:cubicBezTo>
                  <a:cubicBezTo>
                    <a:pt x="128651" y="0"/>
                    <a:pt x="120142" y="8509"/>
                    <a:pt x="120142" y="18923"/>
                  </a:cubicBezTo>
                  <a:lnTo>
                    <a:pt x="120142" y="120142"/>
                  </a:lnTo>
                  <a:lnTo>
                    <a:pt x="18923" y="120142"/>
                  </a:lnTo>
                  <a:cubicBezTo>
                    <a:pt x="8509" y="120142"/>
                    <a:pt x="0" y="128651"/>
                    <a:pt x="0" y="139065"/>
                  </a:cubicBezTo>
                  <a:cubicBezTo>
                    <a:pt x="0" y="149479"/>
                    <a:pt x="8509" y="157988"/>
                    <a:pt x="18923" y="157988"/>
                  </a:cubicBezTo>
                  <a:lnTo>
                    <a:pt x="120142" y="157988"/>
                  </a:lnTo>
                  <a:lnTo>
                    <a:pt x="120142" y="259334"/>
                  </a:lnTo>
                  <a:cubicBezTo>
                    <a:pt x="120142" y="269748"/>
                    <a:pt x="128651" y="278257"/>
                    <a:pt x="139065" y="278257"/>
                  </a:cubicBezTo>
                  <a:cubicBezTo>
                    <a:pt x="149479" y="278257"/>
                    <a:pt x="157988" y="269748"/>
                    <a:pt x="157988" y="259334"/>
                  </a:cubicBezTo>
                  <a:lnTo>
                    <a:pt x="157988" y="157861"/>
                  </a:lnTo>
                  <a:lnTo>
                    <a:pt x="259334" y="157861"/>
                  </a:lnTo>
                  <a:cubicBezTo>
                    <a:pt x="269748" y="157861"/>
                    <a:pt x="278257" y="149352"/>
                    <a:pt x="278257" y="138938"/>
                  </a:cubicBezTo>
                  <a:cubicBezTo>
                    <a:pt x="278257" y="128524"/>
                    <a:pt x="269748" y="120015"/>
                    <a:pt x="259334" y="120015"/>
                  </a:cubicBezTo>
                  <a:close/>
                </a:path>
              </a:pathLst>
            </a:custGeom>
            <a:solidFill>
              <a:srgbClr val="AF9AC9"/>
            </a:solidFill>
          </p:spPr>
          <p:txBody>
            <a:bodyPr/>
            <a:lstStyle/>
            <a:p>
              <a:endParaRPr lang="en-GB"/>
            </a:p>
          </p:txBody>
        </p:sp>
      </p:grpSp>
      <p:grpSp>
        <p:nvGrpSpPr>
          <p:cNvPr id="11" name="Group 11"/>
          <p:cNvGrpSpPr/>
          <p:nvPr/>
        </p:nvGrpSpPr>
        <p:grpSpPr>
          <a:xfrm>
            <a:off x="1355601" y="4656582"/>
            <a:ext cx="136707" cy="136707"/>
            <a:chOff x="0" y="0"/>
            <a:chExt cx="182276" cy="182276"/>
          </a:xfrm>
        </p:grpSpPr>
        <p:sp>
          <p:nvSpPr>
            <p:cNvPr id="12" name="Freeform 12"/>
            <p:cNvSpPr/>
            <p:nvPr/>
          </p:nvSpPr>
          <p:spPr>
            <a:xfrm>
              <a:off x="0" y="0"/>
              <a:ext cx="182372" cy="182372"/>
            </a:xfrm>
            <a:custGeom>
              <a:avLst/>
              <a:gdLst/>
              <a:ahLst/>
              <a:cxnLst/>
              <a:rect l="l" t="t" r="r" b="b"/>
              <a:pathLst>
                <a:path w="182372" h="182372">
                  <a:moveTo>
                    <a:pt x="182245" y="91186"/>
                  </a:moveTo>
                  <a:cubicBezTo>
                    <a:pt x="182245" y="141478"/>
                    <a:pt x="141478" y="182372"/>
                    <a:pt x="91059" y="182372"/>
                  </a:cubicBezTo>
                  <a:cubicBezTo>
                    <a:pt x="40640" y="182372"/>
                    <a:pt x="0" y="141478"/>
                    <a:pt x="0" y="91186"/>
                  </a:cubicBezTo>
                  <a:cubicBezTo>
                    <a:pt x="0" y="40894"/>
                    <a:pt x="40767" y="0"/>
                    <a:pt x="91186" y="0"/>
                  </a:cubicBezTo>
                  <a:cubicBezTo>
                    <a:pt x="141605" y="0"/>
                    <a:pt x="182372" y="40767"/>
                    <a:pt x="182372" y="91186"/>
                  </a:cubicBezTo>
                  <a:close/>
                </a:path>
              </a:pathLst>
            </a:custGeom>
            <a:solidFill>
              <a:srgbClr val="AF9AC9"/>
            </a:solidFill>
          </p:spPr>
          <p:txBody>
            <a:bodyPr/>
            <a:lstStyle/>
            <a:p>
              <a:endParaRPr lang="en-GB"/>
            </a:p>
          </p:txBody>
        </p:sp>
      </p:grpSp>
      <p:grpSp>
        <p:nvGrpSpPr>
          <p:cNvPr id="13" name="Group 13"/>
          <p:cNvGrpSpPr/>
          <p:nvPr/>
        </p:nvGrpSpPr>
        <p:grpSpPr>
          <a:xfrm>
            <a:off x="794121" y="5429298"/>
            <a:ext cx="191571" cy="191571"/>
            <a:chOff x="0" y="0"/>
            <a:chExt cx="255428" cy="255428"/>
          </a:xfrm>
        </p:grpSpPr>
        <p:sp>
          <p:nvSpPr>
            <p:cNvPr id="14" name="Freeform 14"/>
            <p:cNvSpPr/>
            <p:nvPr/>
          </p:nvSpPr>
          <p:spPr>
            <a:xfrm>
              <a:off x="0" y="0"/>
              <a:ext cx="255524" cy="255397"/>
            </a:xfrm>
            <a:custGeom>
              <a:avLst/>
              <a:gdLst/>
              <a:ahLst/>
              <a:cxnLst/>
              <a:rect l="l" t="t" r="r" b="b"/>
              <a:pathLst>
                <a:path w="255524" h="255397">
                  <a:moveTo>
                    <a:pt x="127762" y="37719"/>
                  </a:moveTo>
                  <a:cubicBezTo>
                    <a:pt x="177419" y="37719"/>
                    <a:pt x="217678" y="77978"/>
                    <a:pt x="217678" y="127635"/>
                  </a:cubicBezTo>
                  <a:cubicBezTo>
                    <a:pt x="217678" y="177292"/>
                    <a:pt x="177419" y="217551"/>
                    <a:pt x="127762" y="217551"/>
                  </a:cubicBezTo>
                  <a:cubicBezTo>
                    <a:pt x="78105" y="217551"/>
                    <a:pt x="37846" y="177292"/>
                    <a:pt x="37846" y="127635"/>
                  </a:cubicBezTo>
                  <a:cubicBezTo>
                    <a:pt x="37846" y="77978"/>
                    <a:pt x="78105" y="37719"/>
                    <a:pt x="127762" y="37719"/>
                  </a:cubicBezTo>
                  <a:moveTo>
                    <a:pt x="127762" y="0"/>
                  </a:moveTo>
                  <a:cubicBezTo>
                    <a:pt x="57150" y="0"/>
                    <a:pt x="0" y="57150"/>
                    <a:pt x="0" y="127762"/>
                  </a:cubicBezTo>
                  <a:cubicBezTo>
                    <a:pt x="0" y="198374"/>
                    <a:pt x="57150" y="255397"/>
                    <a:pt x="127762" y="255397"/>
                  </a:cubicBezTo>
                  <a:cubicBezTo>
                    <a:pt x="198374" y="255397"/>
                    <a:pt x="255524" y="198247"/>
                    <a:pt x="255524" y="127635"/>
                  </a:cubicBezTo>
                  <a:cubicBezTo>
                    <a:pt x="255524" y="57023"/>
                    <a:pt x="198247" y="0"/>
                    <a:pt x="127762" y="0"/>
                  </a:cubicBezTo>
                  <a:close/>
                </a:path>
              </a:pathLst>
            </a:custGeom>
            <a:solidFill>
              <a:srgbClr val="AF9AC9"/>
            </a:solidFill>
          </p:spPr>
          <p:txBody>
            <a:bodyPr/>
            <a:lstStyle/>
            <a:p>
              <a:endParaRPr lang="en-GB"/>
            </a:p>
          </p:txBody>
        </p:sp>
      </p:grpSp>
      <p:sp>
        <p:nvSpPr>
          <p:cNvPr id="15" name="Freeform 15" descr="A logo with text on it  AI-generated content may be incorrect."/>
          <p:cNvSpPr/>
          <p:nvPr/>
        </p:nvSpPr>
        <p:spPr>
          <a:xfrm>
            <a:off x="14980059" y="604853"/>
            <a:ext cx="2808335" cy="1277792"/>
          </a:xfrm>
          <a:custGeom>
            <a:avLst/>
            <a:gdLst/>
            <a:ahLst/>
            <a:cxnLst/>
            <a:rect l="l" t="t" r="r" b="b"/>
            <a:pathLst>
              <a:path w="2808335" h="1277792">
                <a:moveTo>
                  <a:pt x="0" y="0"/>
                </a:moveTo>
                <a:lnTo>
                  <a:pt x="2808334" y="0"/>
                </a:lnTo>
                <a:lnTo>
                  <a:pt x="2808334" y="1277792"/>
                </a:lnTo>
                <a:lnTo>
                  <a:pt x="0" y="1277792"/>
                </a:lnTo>
                <a:lnTo>
                  <a:pt x="0" y="0"/>
                </a:lnTo>
                <a:close/>
              </a:path>
            </a:pathLst>
          </a:custGeom>
          <a:blipFill>
            <a:blip r:embed="rId3"/>
            <a:stretch>
              <a:fillRect l="-79" r="-79"/>
            </a:stretch>
          </a:blipFill>
        </p:spPr>
        <p:txBody>
          <a:bodyPr/>
          <a:lstStyle/>
          <a:p>
            <a:endParaRPr lang="en-GB"/>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F9AC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txBody>
            <a:bodyPr/>
            <a:lstStyle/>
            <a:p>
              <a:endParaRPr lang="en-GB"/>
            </a:p>
          </p:txBody>
        </p:sp>
      </p:grpSp>
      <p:grpSp>
        <p:nvGrpSpPr>
          <p:cNvPr id="4" name="Group 4"/>
          <p:cNvGrpSpPr/>
          <p:nvPr/>
        </p:nvGrpSpPr>
        <p:grpSpPr>
          <a:xfrm>
            <a:off x="1892803" y="3574615"/>
            <a:ext cx="227304" cy="227304"/>
            <a:chOff x="0" y="0"/>
            <a:chExt cx="303072" cy="303072"/>
          </a:xfrm>
        </p:grpSpPr>
        <p:sp>
          <p:nvSpPr>
            <p:cNvPr id="5" name="Freeform 5"/>
            <p:cNvSpPr/>
            <p:nvPr/>
          </p:nvSpPr>
          <p:spPr>
            <a:xfrm>
              <a:off x="0" y="0"/>
              <a:ext cx="303022" cy="303022"/>
            </a:xfrm>
            <a:custGeom>
              <a:avLst/>
              <a:gdLst/>
              <a:ahLst/>
              <a:cxnLst/>
              <a:rect l="l" t="t" r="r" b="b"/>
              <a:pathLst>
                <a:path w="303022" h="303022">
                  <a:moveTo>
                    <a:pt x="282448" y="130937"/>
                  </a:moveTo>
                  <a:lnTo>
                    <a:pt x="172085" y="130937"/>
                  </a:lnTo>
                  <a:lnTo>
                    <a:pt x="172085" y="20574"/>
                  </a:lnTo>
                  <a:cubicBezTo>
                    <a:pt x="172085" y="9271"/>
                    <a:pt x="162941" y="0"/>
                    <a:pt x="151511" y="0"/>
                  </a:cubicBezTo>
                  <a:cubicBezTo>
                    <a:pt x="140081" y="0"/>
                    <a:pt x="130937" y="9271"/>
                    <a:pt x="130937" y="20574"/>
                  </a:cubicBezTo>
                  <a:lnTo>
                    <a:pt x="130937" y="130937"/>
                  </a:lnTo>
                  <a:lnTo>
                    <a:pt x="20574" y="130937"/>
                  </a:lnTo>
                  <a:cubicBezTo>
                    <a:pt x="9271" y="130937"/>
                    <a:pt x="0" y="140208"/>
                    <a:pt x="0" y="151511"/>
                  </a:cubicBezTo>
                  <a:cubicBezTo>
                    <a:pt x="0" y="162814"/>
                    <a:pt x="9271" y="172085"/>
                    <a:pt x="20574" y="172085"/>
                  </a:cubicBezTo>
                  <a:lnTo>
                    <a:pt x="130937" y="172085"/>
                  </a:lnTo>
                  <a:lnTo>
                    <a:pt x="130937" y="282448"/>
                  </a:lnTo>
                  <a:cubicBezTo>
                    <a:pt x="130937" y="293751"/>
                    <a:pt x="140208" y="303022"/>
                    <a:pt x="151511" y="303022"/>
                  </a:cubicBezTo>
                  <a:cubicBezTo>
                    <a:pt x="162814" y="303022"/>
                    <a:pt x="172085" y="293751"/>
                    <a:pt x="172085" y="282448"/>
                  </a:cubicBezTo>
                  <a:lnTo>
                    <a:pt x="172085" y="172085"/>
                  </a:lnTo>
                  <a:lnTo>
                    <a:pt x="282448" y="172085"/>
                  </a:lnTo>
                  <a:cubicBezTo>
                    <a:pt x="293751" y="172085"/>
                    <a:pt x="303022" y="162814"/>
                    <a:pt x="303022" y="151511"/>
                  </a:cubicBezTo>
                  <a:cubicBezTo>
                    <a:pt x="303022" y="140208"/>
                    <a:pt x="293751" y="130937"/>
                    <a:pt x="282448" y="130937"/>
                  </a:cubicBezTo>
                  <a:close/>
                </a:path>
              </a:pathLst>
            </a:custGeom>
            <a:solidFill>
              <a:srgbClr val="AF9AC9"/>
            </a:solidFill>
          </p:spPr>
          <p:txBody>
            <a:bodyPr/>
            <a:lstStyle/>
            <a:p>
              <a:endParaRPr lang="en-GB"/>
            </a:p>
          </p:txBody>
        </p:sp>
      </p:grpSp>
      <p:grpSp>
        <p:nvGrpSpPr>
          <p:cNvPr id="6" name="Group 6"/>
          <p:cNvGrpSpPr/>
          <p:nvPr/>
        </p:nvGrpSpPr>
        <p:grpSpPr>
          <a:xfrm>
            <a:off x="16086546" y="3398200"/>
            <a:ext cx="208558" cy="208559"/>
            <a:chOff x="0" y="0"/>
            <a:chExt cx="278077" cy="278079"/>
          </a:xfrm>
        </p:grpSpPr>
        <p:sp>
          <p:nvSpPr>
            <p:cNvPr id="7" name="Freeform 7"/>
            <p:cNvSpPr/>
            <p:nvPr/>
          </p:nvSpPr>
          <p:spPr>
            <a:xfrm>
              <a:off x="0" y="0"/>
              <a:ext cx="278257" cy="278257"/>
            </a:xfrm>
            <a:custGeom>
              <a:avLst/>
              <a:gdLst/>
              <a:ahLst/>
              <a:cxnLst/>
              <a:rect l="l" t="t" r="r" b="b"/>
              <a:pathLst>
                <a:path w="278257" h="278257">
                  <a:moveTo>
                    <a:pt x="259207" y="120142"/>
                  </a:moveTo>
                  <a:lnTo>
                    <a:pt x="157861" y="120142"/>
                  </a:lnTo>
                  <a:lnTo>
                    <a:pt x="157861" y="18923"/>
                  </a:lnTo>
                  <a:cubicBezTo>
                    <a:pt x="157861" y="8509"/>
                    <a:pt x="149479" y="0"/>
                    <a:pt x="139065" y="0"/>
                  </a:cubicBezTo>
                  <a:cubicBezTo>
                    <a:pt x="128651" y="0"/>
                    <a:pt x="120142" y="8509"/>
                    <a:pt x="120142" y="18923"/>
                  </a:cubicBezTo>
                  <a:lnTo>
                    <a:pt x="120142" y="120142"/>
                  </a:lnTo>
                  <a:lnTo>
                    <a:pt x="18923" y="120142"/>
                  </a:lnTo>
                  <a:cubicBezTo>
                    <a:pt x="8509" y="120142"/>
                    <a:pt x="0" y="128651"/>
                    <a:pt x="0" y="139065"/>
                  </a:cubicBezTo>
                  <a:cubicBezTo>
                    <a:pt x="0" y="149479"/>
                    <a:pt x="8509" y="157988"/>
                    <a:pt x="18923" y="157988"/>
                  </a:cubicBezTo>
                  <a:lnTo>
                    <a:pt x="120142" y="157988"/>
                  </a:lnTo>
                  <a:lnTo>
                    <a:pt x="120142" y="259334"/>
                  </a:lnTo>
                  <a:cubicBezTo>
                    <a:pt x="120142" y="269748"/>
                    <a:pt x="128651" y="278257"/>
                    <a:pt x="139065" y="278257"/>
                  </a:cubicBezTo>
                  <a:cubicBezTo>
                    <a:pt x="149479" y="278257"/>
                    <a:pt x="157988" y="269748"/>
                    <a:pt x="157988" y="259334"/>
                  </a:cubicBezTo>
                  <a:lnTo>
                    <a:pt x="157988" y="157861"/>
                  </a:lnTo>
                  <a:lnTo>
                    <a:pt x="259334" y="157861"/>
                  </a:lnTo>
                  <a:cubicBezTo>
                    <a:pt x="269748" y="157861"/>
                    <a:pt x="278257" y="149352"/>
                    <a:pt x="278257" y="138938"/>
                  </a:cubicBezTo>
                  <a:cubicBezTo>
                    <a:pt x="278257" y="128524"/>
                    <a:pt x="269748" y="120015"/>
                    <a:pt x="259334" y="120015"/>
                  </a:cubicBezTo>
                  <a:close/>
                </a:path>
              </a:pathLst>
            </a:custGeom>
            <a:solidFill>
              <a:srgbClr val="AF9AC9"/>
            </a:solidFill>
          </p:spPr>
          <p:txBody>
            <a:bodyPr/>
            <a:lstStyle/>
            <a:p>
              <a:endParaRPr lang="en-GB"/>
            </a:p>
          </p:txBody>
        </p:sp>
      </p:grpSp>
      <p:grpSp>
        <p:nvGrpSpPr>
          <p:cNvPr id="8" name="Group 8"/>
          <p:cNvGrpSpPr/>
          <p:nvPr/>
        </p:nvGrpSpPr>
        <p:grpSpPr>
          <a:xfrm>
            <a:off x="16537251" y="3805801"/>
            <a:ext cx="191571" cy="191571"/>
            <a:chOff x="0" y="0"/>
            <a:chExt cx="255428" cy="255428"/>
          </a:xfrm>
        </p:grpSpPr>
        <p:sp>
          <p:nvSpPr>
            <p:cNvPr id="9" name="Freeform 9"/>
            <p:cNvSpPr/>
            <p:nvPr/>
          </p:nvSpPr>
          <p:spPr>
            <a:xfrm>
              <a:off x="0" y="0"/>
              <a:ext cx="255524" cy="255397"/>
            </a:xfrm>
            <a:custGeom>
              <a:avLst/>
              <a:gdLst/>
              <a:ahLst/>
              <a:cxnLst/>
              <a:rect l="l" t="t" r="r" b="b"/>
              <a:pathLst>
                <a:path w="255524" h="255397">
                  <a:moveTo>
                    <a:pt x="127762" y="37719"/>
                  </a:moveTo>
                  <a:cubicBezTo>
                    <a:pt x="177419" y="37719"/>
                    <a:pt x="217678" y="77978"/>
                    <a:pt x="217678" y="127635"/>
                  </a:cubicBezTo>
                  <a:cubicBezTo>
                    <a:pt x="217678" y="177292"/>
                    <a:pt x="177419" y="217551"/>
                    <a:pt x="127762" y="217551"/>
                  </a:cubicBezTo>
                  <a:cubicBezTo>
                    <a:pt x="78105" y="217551"/>
                    <a:pt x="37846" y="177292"/>
                    <a:pt x="37846" y="127635"/>
                  </a:cubicBezTo>
                  <a:cubicBezTo>
                    <a:pt x="37846" y="77978"/>
                    <a:pt x="78105" y="37719"/>
                    <a:pt x="127762" y="37719"/>
                  </a:cubicBezTo>
                  <a:moveTo>
                    <a:pt x="127762" y="0"/>
                  </a:moveTo>
                  <a:cubicBezTo>
                    <a:pt x="57150" y="0"/>
                    <a:pt x="0" y="57150"/>
                    <a:pt x="0" y="127762"/>
                  </a:cubicBezTo>
                  <a:cubicBezTo>
                    <a:pt x="0" y="198374"/>
                    <a:pt x="57150" y="255397"/>
                    <a:pt x="127762" y="255397"/>
                  </a:cubicBezTo>
                  <a:cubicBezTo>
                    <a:pt x="198374" y="255397"/>
                    <a:pt x="255524" y="198247"/>
                    <a:pt x="255524" y="127635"/>
                  </a:cubicBezTo>
                  <a:cubicBezTo>
                    <a:pt x="255524" y="57023"/>
                    <a:pt x="198247" y="0"/>
                    <a:pt x="127762" y="0"/>
                  </a:cubicBezTo>
                  <a:close/>
                </a:path>
              </a:pathLst>
            </a:custGeom>
            <a:solidFill>
              <a:srgbClr val="AF9AC9"/>
            </a:solidFill>
          </p:spPr>
          <p:txBody>
            <a:bodyPr/>
            <a:lstStyle/>
            <a:p>
              <a:endParaRPr lang="en-GB"/>
            </a:p>
          </p:txBody>
        </p:sp>
      </p:grpSp>
      <p:grpSp>
        <p:nvGrpSpPr>
          <p:cNvPr id="10" name="Group 10"/>
          <p:cNvGrpSpPr/>
          <p:nvPr/>
        </p:nvGrpSpPr>
        <p:grpSpPr>
          <a:xfrm>
            <a:off x="1596079" y="4249450"/>
            <a:ext cx="143639" cy="143639"/>
            <a:chOff x="0" y="0"/>
            <a:chExt cx="191519" cy="191519"/>
          </a:xfrm>
        </p:grpSpPr>
        <p:sp>
          <p:nvSpPr>
            <p:cNvPr id="11" name="Freeform 11"/>
            <p:cNvSpPr/>
            <p:nvPr/>
          </p:nvSpPr>
          <p:spPr>
            <a:xfrm>
              <a:off x="0" y="0"/>
              <a:ext cx="191516" cy="191516"/>
            </a:xfrm>
            <a:custGeom>
              <a:avLst/>
              <a:gdLst/>
              <a:ahLst/>
              <a:cxnLst/>
              <a:rect l="l" t="t" r="r" b="b"/>
              <a:pathLst>
                <a:path w="191516" h="191516">
                  <a:moveTo>
                    <a:pt x="191516" y="95758"/>
                  </a:moveTo>
                  <a:cubicBezTo>
                    <a:pt x="191516" y="148590"/>
                    <a:pt x="148590" y="191516"/>
                    <a:pt x="95758" y="191516"/>
                  </a:cubicBezTo>
                  <a:cubicBezTo>
                    <a:pt x="42926" y="191516"/>
                    <a:pt x="0" y="148590"/>
                    <a:pt x="0" y="95758"/>
                  </a:cubicBezTo>
                  <a:cubicBezTo>
                    <a:pt x="0" y="42926"/>
                    <a:pt x="42926" y="0"/>
                    <a:pt x="95758" y="0"/>
                  </a:cubicBezTo>
                  <a:cubicBezTo>
                    <a:pt x="148590" y="0"/>
                    <a:pt x="191516" y="42926"/>
                    <a:pt x="191516" y="95758"/>
                  </a:cubicBezTo>
                  <a:close/>
                </a:path>
              </a:pathLst>
            </a:custGeom>
            <a:solidFill>
              <a:srgbClr val="AF9AC9"/>
            </a:solidFill>
          </p:spPr>
          <p:txBody>
            <a:bodyPr/>
            <a:lstStyle/>
            <a:p>
              <a:endParaRPr lang="en-GB"/>
            </a:p>
          </p:txBody>
        </p:sp>
      </p:grpSp>
      <p:grpSp>
        <p:nvGrpSpPr>
          <p:cNvPr id="12" name="Group 12"/>
          <p:cNvGrpSpPr/>
          <p:nvPr/>
        </p:nvGrpSpPr>
        <p:grpSpPr>
          <a:xfrm>
            <a:off x="16158399" y="4205982"/>
            <a:ext cx="136707" cy="136707"/>
            <a:chOff x="0" y="0"/>
            <a:chExt cx="182276" cy="182276"/>
          </a:xfrm>
        </p:grpSpPr>
        <p:sp>
          <p:nvSpPr>
            <p:cNvPr id="13" name="Freeform 13"/>
            <p:cNvSpPr/>
            <p:nvPr/>
          </p:nvSpPr>
          <p:spPr>
            <a:xfrm>
              <a:off x="0" y="0"/>
              <a:ext cx="182372" cy="182372"/>
            </a:xfrm>
            <a:custGeom>
              <a:avLst/>
              <a:gdLst/>
              <a:ahLst/>
              <a:cxnLst/>
              <a:rect l="l" t="t" r="r" b="b"/>
              <a:pathLst>
                <a:path w="182372" h="182372">
                  <a:moveTo>
                    <a:pt x="182245" y="91186"/>
                  </a:moveTo>
                  <a:cubicBezTo>
                    <a:pt x="182245" y="141478"/>
                    <a:pt x="141478" y="182372"/>
                    <a:pt x="91059" y="182372"/>
                  </a:cubicBezTo>
                  <a:cubicBezTo>
                    <a:pt x="40640" y="182372"/>
                    <a:pt x="0" y="141478"/>
                    <a:pt x="0" y="91186"/>
                  </a:cubicBezTo>
                  <a:cubicBezTo>
                    <a:pt x="0" y="40894"/>
                    <a:pt x="40767" y="0"/>
                    <a:pt x="91186" y="0"/>
                  </a:cubicBezTo>
                  <a:cubicBezTo>
                    <a:pt x="141605" y="0"/>
                    <a:pt x="182372" y="40767"/>
                    <a:pt x="182372" y="91186"/>
                  </a:cubicBezTo>
                  <a:close/>
                </a:path>
              </a:pathLst>
            </a:custGeom>
            <a:solidFill>
              <a:srgbClr val="AF9AC9"/>
            </a:solidFill>
          </p:spPr>
          <p:txBody>
            <a:bodyPr/>
            <a:lstStyle/>
            <a:p>
              <a:endParaRPr lang="en-GB"/>
            </a:p>
          </p:txBody>
        </p:sp>
      </p:grpSp>
      <p:grpSp>
        <p:nvGrpSpPr>
          <p:cNvPr id="14" name="Group 14"/>
          <p:cNvGrpSpPr/>
          <p:nvPr/>
        </p:nvGrpSpPr>
        <p:grpSpPr>
          <a:xfrm>
            <a:off x="2120107" y="4863748"/>
            <a:ext cx="162938" cy="162938"/>
            <a:chOff x="0" y="0"/>
            <a:chExt cx="217251" cy="217251"/>
          </a:xfrm>
        </p:grpSpPr>
        <p:sp>
          <p:nvSpPr>
            <p:cNvPr id="15" name="Freeform 15"/>
            <p:cNvSpPr/>
            <p:nvPr/>
          </p:nvSpPr>
          <p:spPr>
            <a:xfrm>
              <a:off x="0" y="0"/>
              <a:ext cx="217170" cy="217170"/>
            </a:xfrm>
            <a:custGeom>
              <a:avLst/>
              <a:gdLst/>
              <a:ahLst/>
              <a:cxnLst/>
              <a:rect l="l" t="t" r="r" b="b"/>
              <a:pathLst>
                <a:path w="217170" h="217170">
                  <a:moveTo>
                    <a:pt x="108585" y="32131"/>
                  </a:moveTo>
                  <a:cubicBezTo>
                    <a:pt x="150876" y="32131"/>
                    <a:pt x="185166" y="66421"/>
                    <a:pt x="185166" y="108712"/>
                  </a:cubicBezTo>
                  <a:cubicBezTo>
                    <a:pt x="185166" y="151003"/>
                    <a:pt x="150876" y="185293"/>
                    <a:pt x="108585" y="185293"/>
                  </a:cubicBezTo>
                  <a:cubicBezTo>
                    <a:pt x="66294" y="185293"/>
                    <a:pt x="32004" y="151003"/>
                    <a:pt x="32004" y="108712"/>
                  </a:cubicBezTo>
                  <a:cubicBezTo>
                    <a:pt x="32004" y="66421"/>
                    <a:pt x="66294" y="32258"/>
                    <a:pt x="108585" y="32131"/>
                  </a:cubicBezTo>
                  <a:moveTo>
                    <a:pt x="108585" y="0"/>
                  </a:moveTo>
                  <a:cubicBezTo>
                    <a:pt x="48641" y="0"/>
                    <a:pt x="0" y="48641"/>
                    <a:pt x="0" y="108585"/>
                  </a:cubicBezTo>
                  <a:cubicBezTo>
                    <a:pt x="0" y="168529"/>
                    <a:pt x="48641" y="217170"/>
                    <a:pt x="108585" y="217170"/>
                  </a:cubicBezTo>
                  <a:cubicBezTo>
                    <a:pt x="168529" y="217170"/>
                    <a:pt x="217170" y="168529"/>
                    <a:pt x="217170" y="108585"/>
                  </a:cubicBezTo>
                  <a:cubicBezTo>
                    <a:pt x="217170" y="48641"/>
                    <a:pt x="168656" y="0"/>
                    <a:pt x="108585" y="0"/>
                  </a:cubicBezTo>
                  <a:close/>
                </a:path>
              </a:pathLst>
            </a:custGeom>
            <a:solidFill>
              <a:srgbClr val="AF9AC9"/>
            </a:solidFill>
          </p:spPr>
          <p:txBody>
            <a:bodyPr/>
            <a:lstStyle/>
            <a:p>
              <a:endParaRPr lang="en-GB"/>
            </a:p>
          </p:txBody>
        </p:sp>
      </p:grpSp>
      <p:grpSp>
        <p:nvGrpSpPr>
          <p:cNvPr id="16" name="Group 16"/>
          <p:cNvGrpSpPr/>
          <p:nvPr/>
        </p:nvGrpSpPr>
        <p:grpSpPr>
          <a:xfrm>
            <a:off x="4586639" y="-267277"/>
            <a:ext cx="9677573" cy="9677573"/>
            <a:chOff x="0" y="0"/>
            <a:chExt cx="10961340" cy="10961340"/>
          </a:xfrm>
        </p:grpSpPr>
        <p:sp>
          <p:nvSpPr>
            <p:cNvPr id="17" name="Freeform 17"/>
            <p:cNvSpPr/>
            <p:nvPr/>
          </p:nvSpPr>
          <p:spPr>
            <a:xfrm>
              <a:off x="-312674" y="1372489"/>
              <a:ext cx="11576304" cy="9913112"/>
            </a:xfrm>
            <a:custGeom>
              <a:avLst/>
              <a:gdLst/>
              <a:ahLst/>
              <a:cxnLst/>
              <a:rect l="l" t="t" r="r" b="b"/>
              <a:pathLst>
                <a:path w="11576304" h="9913112">
                  <a:moveTo>
                    <a:pt x="8890508" y="0"/>
                  </a:moveTo>
                  <a:cubicBezTo>
                    <a:pt x="11037951" y="1618996"/>
                    <a:pt x="11576304" y="4618736"/>
                    <a:pt x="10125583" y="6883400"/>
                  </a:cubicBezTo>
                  <a:cubicBezTo>
                    <a:pt x="8674862" y="9148064"/>
                    <a:pt x="5724906" y="9913112"/>
                    <a:pt x="3356356" y="8639302"/>
                  </a:cubicBezTo>
                  <a:cubicBezTo>
                    <a:pt x="987806" y="7365492"/>
                    <a:pt x="0" y="4482211"/>
                    <a:pt x="1089787" y="2023491"/>
                  </a:cubicBezTo>
                  <a:lnTo>
                    <a:pt x="797941" y="1860169"/>
                  </a:lnTo>
                  <a:lnTo>
                    <a:pt x="1575816" y="1747774"/>
                  </a:lnTo>
                  <a:lnTo>
                    <a:pt x="1928241" y="2492629"/>
                  </a:lnTo>
                  <a:lnTo>
                    <a:pt x="1636649" y="2329434"/>
                  </a:lnTo>
                  <a:cubicBezTo>
                    <a:pt x="709803" y="4495419"/>
                    <a:pt x="1601597" y="7010146"/>
                    <a:pt x="3686048" y="8108188"/>
                  </a:cubicBezTo>
                  <a:cubicBezTo>
                    <a:pt x="5770499" y="9206230"/>
                    <a:pt x="8348726" y="8519668"/>
                    <a:pt x="9610979" y="6530467"/>
                  </a:cubicBezTo>
                  <a:cubicBezTo>
                    <a:pt x="10873232" y="4541266"/>
                    <a:pt x="10396347" y="1916049"/>
                    <a:pt x="8515096" y="497840"/>
                  </a:cubicBezTo>
                  <a:close/>
                </a:path>
              </a:pathLst>
            </a:custGeom>
            <a:solidFill>
              <a:srgbClr val="65C8C7"/>
            </a:solidFill>
          </p:spPr>
          <p:txBody>
            <a:bodyPr/>
            <a:lstStyle/>
            <a:p>
              <a:endParaRPr lang="en-GB"/>
            </a:p>
          </p:txBody>
        </p:sp>
      </p:grpSp>
      <p:grpSp>
        <p:nvGrpSpPr>
          <p:cNvPr id="18" name="Group 18"/>
          <p:cNvGrpSpPr/>
          <p:nvPr/>
        </p:nvGrpSpPr>
        <p:grpSpPr>
          <a:xfrm>
            <a:off x="6115908" y="175475"/>
            <a:ext cx="6051610" cy="3038505"/>
            <a:chOff x="0" y="0"/>
            <a:chExt cx="8068813" cy="4051340"/>
          </a:xfrm>
        </p:grpSpPr>
        <p:sp>
          <p:nvSpPr>
            <p:cNvPr id="19" name="Freeform 19"/>
            <p:cNvSpPr/>
            <p:nvPr/>
          </p:nvSpPr>
          <p:spPr>
            <a:xfrm>
              <a:off x="16891" y="17018"/>
              <a:ext cx="8035036" cy="4017391"/>
            </a:xfrm>
            <a:custGeom>
              <a:avLst/>
              <a:gdLst/>
              <a:ahLst/>
              <a:cxnLst/>
              <a:rect l="l" t="t" r="r" b="b"/>
              <a:pathLst>
                <a:path w="8035036" h="4017391">
                  <a:moveTo>
                    <a:pt x="0" y="669544"/>
                  </a:moveTo>
                  <a:cubicBezTo>
                    <a:pt x="0" y="299720"/>
                    <a:pt x="300990" y="0"/>
                    <a:pt x="672465" y="0"/>
                  </a:cubicBezTo>
                  <a:lnTo>
                    <a:pt x="7362571" y="0"/>
                  </a:lnTo>
                  <a:cubicBezTo>
                    <a:pt x="7733919" y="0"/>
                    <a:pt x="8035036" y="299847"/>
                    <a:pt x="8035036" y="669544"/>
                  </a:cubicBezTo>
                  <a:lnTo>
                    <a:pt x="8035036" y="3347847"/>
                  </a:lnTo>
                  <a:cubicBezTo>
                    <a:pt x="8035036" y="3717671"/>
                    <a:pt x="7734046" y="4017391"/>
                    <a:pt x="7362571" y="4017391"/>
                  </a:cubicBezTo>
                  <a:lnTo>
                    <a:pt x="672465" y="4017391"/>
                  </a:lnTo>
                  <a:cubicBezTo>
                    <a:pt x="301117" y="4017391"/>
                    <a:pt x="0" y="3717544"/>
                    <a:pt x="0" y="3347847"/>
                  </a:cubicBezTo>
                  <a:close/>
                </a:path>
              </a:pathLst>
            </a:custGeom>
            <a:solidFill>
              <a:srgbClr val="AF9AC9"/>
            </a:solidFill>
          </p:spPr>
          <p:txBody>
            <a:bodyPr/>
            <a:lstStyle/>
            <a:p>
              <a:endParaRPr lang="en-GB"/>
            </a:p>
          </p:txBody>
        </p:sp>
        <p:sp>
          <p:nvSpPr>
            <p:cNvPr id="20" name="Freeform 20"/>
            <p:cNvSpPr/>
            <p:nvPr/>
          </p:nvSpPr>
          <p:spPr>
            <a:xfrm>
              <a:off x="0" y="0"/>
              <a:ext cx="8068818" cy="4051427"/>
            </a:xfrm>
            <a:custGeom>
              <a:avLst/>
              <a:gdLst/>
              <a:ahLst/>
              <a:cxnLst/>
              <a:rect l="l" t="t" r="r" b="b"/>
              <a:pathLst>
                <a:path w="8068818" h="4051427">
                  <a:moveTo>
                    <a:pt x="0" y="686562"/>
                  </a:moveTo>
                  <a:cubicBezTo>
                    <a:pt x="0" y="307340"/>
                    <a:pt x="308737" y="0"/>
                    <a:pt x="689356" y="0"/>
                  </a:cubicBezTo>
                  <a:lnTo>
                    <a:pt x="7379462" y="0"/>
                  </a:lnTo>
                  <a:lnTo>
                    <a:pt x="7379462" y="16891"/>
                  </a:lnTo>
                  <a:lnTo>
                    <a:pt x="7379462" y="0"/>
                  </a:lnTo>
                  <a:cubicBezTo>
                    <a:pt x="7760081" y="0"/>
                    <a:pt x="8068818" y="307340"/>
                    <a:pt x="8068818" y="686562"/>
                  </a:cubicBezTo>
                  <a:lnTo>
                    <a:pt x="8051927" y="686562"/>
                  </a:lnTo>
                  <a:lnTo>
                    <a:pt x="8068818" y="686562"/>
                  </a:lnTo>
                  <a:lnTo>
                    <a:pt x="8068818" y="3364865"/>
                  </a:lnTo>
                  <a:lnTo>
                    <a:pt x="8051927" y="3364865"/>
                  </a:lnTo>
                  <a:lnTo>
                    <a:pt x="8068818" y="3364865"/>
                  </a:lnTo>
                  <a:cubicBezTo>
                    <a:pt x="8068818" y="3744087"/>
                    <a:pt x="7760081" y="4051427"/>
                    <a:pt x="7379462" y="4051427"/>
                  </a:cubicBezTo>
                  <a:lnTo>
                    <a:pt x="7379462" y="4034536"/>
                  </a:lnTo>
                  <a:lnTo>
                    <a:pt x="7379462" y="4051300"/>
                  </a:lnTo>
                  <a:lnTo>
                    <a:pt x="689356" y="4051300"/>
                  </a:lnTo>
                  <a:lnTo>
                    <a:pt x="689356" y="4034409"/>
                  </a:lnTo>
                  <a:lnTo>
                    <a:pt x="689356" y="4051300"/>
                  </a:lnTo>
                  <a:cubicBezTo>
                    <a:pt x="308737" y="4051300"/>
                    <a:pt x="0" y="3744087"/>
                    <a:pt x="0" y="3364865"/>
                  </a:cubicBezTo>
                  <a:lnTo>
                    <a:pt x="0" y="686562"/>
                  </a:lnTo>
                  <a:lnTo>
                    <a:pt x="16891" y="686562"/>
                  </a:lnTo>
                  <a:lnTo>
                    <a:pt x="0" y="686562"/>
                  </a:lnTo>
                  <a:moveTo>
                    <a:pt x="33909" y="686562"/>
                  </a:moveTo>
                  <a:lnTo>
                    <a:pt x="33909" y="3364865"/>
                  </a:lnTo>
                  <a:lnTo>
                    <a:pt x="16891" y="3364865"/>
                  </a:lnTo>
                  <a:lnTo>
                    <a:pt x="33909" y="3364865"/>
                  </a:lnTo>
                  <a:cubicBezTo>
                    <a:pt x="33909" y="3725291"/>
                    <a:pt x="327279" y="4017518"/>
                    <a:pt x="689356" y="4017518"/>
                  </a:cubicBezTo>
                  <a:lnTo>
                    <a:pt x="7379462" y="4017518"/>
                  </a:lnTo>
                  <a:cubicBezTo>
                    <a:pt x="7741539" y="4017518"/>
                    <a:pt x="8034909" y="3725291"/>
                    <a:pt x="8034909" y="3364865"/>
                  </a:cubicBezTo>
                  <a:lnTo>
                    <a:pt x="8034909" y="686562"/>
                  </a:lnTo>
                  <a:cubicBezTo>
                    <a:pt x="8034909" y="326136"/>
                    <a:pt x="7741539" y="33909"/>
                    <a:pt x="7379462" y="33909"/>
                  </a:cubicBezTo>
                  <a:lnTo>
                    <a:pt x="689356" y="33909"/>
                  </a:lnTo>
                  <a:lnTo>
                    <a:pt x="689356" y="16891"/>
                  </a:lnTo>
                  <a:lnTo>
                    <a:pt x="689356" y="33909"/>
                  </a:lnTo>
                  <a:cubicBezTo>
                    <a:pt x="327279" y="33909"/>
                    <a:pt x="33909" y="326136"/>
                    <a:pt x="33909" y="686562"/>
                  </a:cubicBezTo>
                  <a:close/>
                </a:path>
              </a:pathLst>
            </a:custGeom>
            <a:solidFill>
              <a:srgbClr val="AF9AC9"/>
            </a:solidFill>
          </p:spPr>
          <p:txBody>
            <a:bodyPr/>
            <a:lstStyle/>
            <a:p>
              <a:endParaRPr lang="en-GB"/>
            </a:p>
          </p:txBody>
        </p:sp>
      </p:grpSp>
      <p:grpSp>
        <p:nvGrpSpPr>
          <p:cNvPr id="21" name="Group 21"/>
          <p:cNvGrpSpPr/>
          <p:nvPr/>
        </p:nvGrpSpPr>
        <p:grpSpPr>
          <a:xfrm>
            <a:off x="6262996" y="322563"/>
            <a:ext cx="5757434" cy="2744329"/>
            <a:chOff x="0" y="0"/>
            <a:chExt cx="7676579" cy="3659105"/>
          </a:xfrm>
        </p:grpSpPr>
        <p:sp>
          <p:nvSpPr>
            <p:cNvPr id="22" name="Freeform 22"/>
            <p:cNvSpPr/>
            <p:nvPr/>
          </p:nvSpPr>
          <p:spPr>
            <a:xfrm>
              <a:off x="0" y="0"/>
              <a:ext cx="7676579" cy="3659105"/>
            </a:xfrm>
            <a:custGeom>
              <a:avLst/>
              <a:gdLst/>
              <a:ahLst/>
              <a:cxnLst/>
              <a:rect l="l" t="t" r="r" b="b"/>
              <a:pathLst>
                <a:path w="7676579" h="3659105">
                  <a:moveTo>
                    <a:pt x="0" y="0"/>
                  </a:moveTo>
                  <a:lnTo>
                    <a:pt x="7676579" y="0"/>
                  </a:lnTo>
                  <a:lnTo>
                    <a:pt x="7676579" y="3659105"/>
                  </a:lnTo>
                  <a:lnTo>
                    <a:pt x="0" y="3659105"/>
                  </a:lnTo>
                  <a:close/>
                </a:path>
              </a:pathLst>
            </a:custGeom>
            <a:solidFill>
              <a:srgbClr val="000000">
                <a:alpha val="0"/>
              </a:srgbClr>
            </a:solidFill>
          </p:spPr>
          <p:txBody>
            <a:bodyPr/>
            <a:lstStyle/>
            <a:p>
              <a:endParaRPr lang="en-GB"/>
            </a:p>
          </p:txBody>
        </p:sp>
        <p:sp>
          <p:nvSpPr>
            <p:cNvPr id="23" name="TextBox 23"/>
            <p:cNvSpPr txBox="1"/>
            <p:nvPr/>
          </p:nvSpPr>
          <p:spPr>
            <a:xfrm>
              <a:off x="0" y="-47625"/>
              <a:ext cx="7676579" cy="3706730"/>
            </a:xfrm>
            <a:prstGeom prst="rect">
              <a:avLst/>
            </a:prstGeom>
          </p:spPr>
          <p:txBody>
            <a:bodyPr lIns="0" tIns="0" rIns="0" bIns="0" rtlCol="0" anchor="ctr"/>
            <a:lstStyle/>
            <a:p>
              <a:pPr algn="ctr">
                <a:lnSpc>
                  <a:spcPts val="4319"/>
                </a:lnSpc>
              </a:pPr>
              <a:r>
                <a:rPr lang="en-US" sz="3999">
                  <a:solidFill>
                    <a:srgbClr val="000000"/>
                  </a:solidFill>
                  <a:latin typeface="Calibri (MS)"/>
                  <a:ea typeface="Calibri (MS)"/>
                  <a:cs typeface="Calibri (MS)"/>
                  <a:sym typeface="Calibri (MS)"/>
                </a:rPr>
                <a:t>Representatives from CDE, sponsor &amp; area of expertise.</a:t>
              </a:r>
            </a:p>
          </p:txBody>
        </p:sp>
      </p:grpSp>
      <p:grpSp>
        <p:nvGrpSpPr>
          <p:cNvPr id="24" name="Group 24"/>
          <p:cNvGrpSpPr/>
          <p:nvPr/>
        </p:nvGrpSpPr>
        <p:grpSpPr>
          <a:xfrm>
            <a:off x="9231706" y="5572196"/>
            <a:ext cx="6051610" cy="3038505"/>
            <a:chOff x="0" y="0"/>
            <a:chExt cx="8068813" cy="4051340"/>
          </a:xfrm>
        </p:grpSpPr>
        <p:sp>
          <p:nvSpPr>
            <p:cNvPr id="25" name="Freeform 25"/>
            <p:cNvSpPr/>
            <p:nvPr/>
          </p:nvSpPr>
          <p:spPr>
            <a:xfrm>
              <a:off x="16891" y="17018"/>
              <a:ext cx="8035036" cy="4017391"/>
            </a:xfrm>
            <a:custGeom>
              <a:avLst/>
              <a:gdLst/>
              <a:ahLst/>
              <a:cxnLst/>
              <a:rect l="l" t="t" r="r" b="b"/>
              <a:pathLst>
                <a:path w="8035036" h="4017391">
                  <a:moveTo>
                    <a:pt x="0" y="669544"/>
                  </a:moveTo>
                  <a:cubicBezTo>
                    <a:pt x="0" y="299720"/>
                    <a:pt x="300990" y="0"/>
                    <a:pt x="672465" y="0"/>
                  </a:cubicBezTo>
                  <a:lnTo>
                    <a:pt x="7362571" y="0"/>
                  </a:lnTo>
                  <a:cubicBezTo>
                    <a:pt x="7733919" y="0"/>
                    <a:pt x="8035036" y="299847"/>
                    <a:pt x="8035036" y="669544"/>
                  </a:cubicBezTo>
                  <a:lnTo>
                    <a:pt x="8035036" y="3347847"/>
                  </a:lnTo>
                  <a:cubicBezTo>
                    <a:pt x="8035036" y="3717671"/>
                    <a:pt x="7734046" y="4017391"/>
                    <a:pt x="7362571" y="4017391"/>
                  </a:cubicBezTo>
                  <a:lnTo>
                    <a:pt x="672465" y="4017391"/>
                  </a:lnTo>
                  <a:cubicBezTo>
                    <a:pt x="301117" y="4017391"/>
                    <a:pt x="0" y="3717544"/>
                    <a:pt x="0" y="3347847"/>
                  </a:cubicBezTo>
                  <a:close/>
                </a:path>
              </a:pathLst>
            </a:custGeom>
            <a:solidFill>
              <a:srgbClr val="AF9AC9"/>
            </a:solidFill>
          </p:spPr>
          <p:txBody>
            <a:bodyPr/>
            <a:lstStyle/>
            <a:p>
              <a:endParaRPr lang="en-GB"/>
            </a:p>
          </p:txBody>
        </p:sp>
        <p:sp>
          <p:nvSpPr>
            <p:cNvPr id="26" name="Freeform 26"/>
            <p:cNvSpPr/>
            <p:nvPr/>
          </p:nvSpPr>
          <p:spPr>
            <a:xfrm>
              <a:off x="0" y="0"/>
              <a:ext cx="8068818" cy="4051427"/>
            </a:xfrm>
            <a:custGeom>
              <a:avLst/>
              <a:gdLst/>
              <a:ahLst/>
              <a:cxnLst/>
              <a:rect l="l" t="t" r="r" b="b"/>
              <a:pathLst>
                <a:path w="8068818" h="4051427">
                  <a:moveTo>
                    <a:pt x="0" y="686562"/>
                  </a:moveTo>
                  <a:cubicBezTo>
                    <a:pt x="0" y="307340"/>
                    <a:pt x="308737" y="0"/>
                    <a:pt x="689356" y="0"/>
                  </a:cubicBezTo>
                  <a:lnTo>
                    <a:pt x="7379462" y="0"/>
                  </a:lnTo>
                  <a:lnTo>
                    <a:pt x="7379462" y="16891"/>
                  </a:lnTo>
                  <a:lnTo>
                    <a:pt x="7379462" y="0"/>
                  </a:lnTo>
                  <a:cubicBezTo>
                    <a:pt x="7760081" y="0"/>
                    <a:pt x="8068818" y="307340"/>
                    <a:pt x="8068818" y="686562"/>
                  </a:cubicBezTo>
                  <a:lnTo>
                    <a:pt x="8051927" y="686562"/>
                  </a:lnTo>
                  <a:lnTo>
                    <a:pt x="8068818" y="686562"/>
                  </a:lnTo>
                  <a:lnTo>
                    <a:pt x="8068818" y="3364865"/>
                  </a:lnTo>
                  <a:lnTo>
                    <a:pt x="8051927" y="3364865"/>
                  </a:lnTo>
                  <a:lnTo>
                    <a:pt x="8068818" y="3364865"/>
                  </a:lnTo>
                  <a:cubicBezTo>
                    <a:pt x="8068818" y="3744087"/>
                    <a:pt x="7760081" y="4051427"/>
                    <a:pt x="7379462" y="4051427"/>
                  </a:cubicBezTo>
                  <a:lnTo>
                    <a:pt x="7379462" y="4034536"/>
                  </a:lnTo>
                  <a:lnTo>
                    <a:pt x="7379462" y="4051300"/>
                  </a:lnTo>
                  <a:lnTo>
                    <a:pt x="689356" y="4051300"/>
                  </a:lnTo>
                  <a:lnTo>
                    <a:pt x="689356" y="4034409"/>
                  </a:lnTo>
                  <a:lnTo>
                    <a:pt x="689356" y="4051300"/>
                  </a:lnTo>
                  <a:cubicBezTo>
                    <a:pt x="308737" y="4051300"/>
                    <a:pt x="0" y="3744087"/>
                    <a:pt x="0" y="3364865"/>
                  </a:cubicBezTo>
                  <a:lnTo>
                    <a:pt x="0" y="686562"/>
                  </a:lnTo>
                  <a:lnTo>
                    <a:pt x="16891" y="686562"/>
                  </a:lnTo>
                  <a:lnTo>
                    <a:pt x="0" y="686562"/>
                  </a:lnTo>
                  <a:moveTo>
                    <a:pt x="33909" y="686562"/>
                  </a:moveTo>
                  <a:lnTo>
                    <a:pt x="33909" y="3364865"/>
                  </a:lnTo>
                  <a:lnTo>
                    <a:pt x="16891" y="3364865"/>
                  </a:lnTo>
                  <a:lnTo>
                    <a:pt x="33909" y="3364865"/>
                  </a:lnTo>
                  <a:cubicBezTo>
                    <a:pt x="33909" y="3725291"/>
                    <a:pt x="327279" y="4017518"/>
                    <a:pt x="689356" y="4017518"/>
                  </a:cubicBezTo>
                  <a:lnTo>
                    <a:pt x="7379462" y="4017518"/>
                  </a:lnTo>
                  <a:cubicBezTo>
                    <a:pt x="7741539" y="4017518"/>
                    <a:pt x="8034909" y="3725291"/>
                    <a:pt x="8034909" y="3364865"/>
                  </a:cubicBezTo>
                  <a:lnTo>
                    <a:pt x="8034909" y="686562"/>
                  </a:lnTo>
                  <a:cubicBezTo>
                    <a:pt x="8034909" y="326136"/>
                    <a:pt x="7741539" y="33909"/>
                    <a:pt x="7379462" y="33909"/>
                  </a:cubicBezTo>
                  <a:lnTo>
                    <a:pt x="689356" y="33909"/>
                  </a:lnTo>
                  <a:lnTo>
                    <a:pt x="689356" y="16891"/>
                  </a:lnTo>
                  <a:lnTo>
                    <a:pt x="689356" y="33909"/>
                  </a:lnTo>
                  <a:cubicBezTo>
                    <a:pt x="327279" y="33909"/>
                    <a:pt x="33909" y="326136"/>
                    <a:pt x="33909" y="686562"/>
                  </a:cubicBezTo>
                  <a:close/>
                </a:path>
              </a:pathLst>
            </a:custGeom>
            <a:solidFill>
              <a:srgbClr val="AF9AC9"/>
            </a:solidFill>
          </p:spPr>
          <p:txBody>
            <a:bodyPr/>
            <a:lstStyle/>
            <a:p>
              <a:endParaRPr lang="en-GB"/>
            </a:p>
          </p:txBody>
        </p:sp>
      </p:grpSp>
      <p:sp>
        <p:nvSpPr>
          <p:cNvPr id="27" name="TextBox 27"/>
          <p:cNvSpPr txBox="1"/>
          <p:nvPr/>
        </p:nvSpPr>
        <p:spPr>
          <a:xfrm>
            <a:off x="9515954" y="5818344"/>
            <a:ext cx="5483114" cy="2447163"/>
          </a:xfrm>
          <a:prstGeom prst="rect">
            <a:avLst/>
          </a:prstGeom>
        </p:spPr>
        <p:txBody>
          <a:bodyPr lIns="0" tIns="0" rIns="0" bIns="0" rtlCol="0" anchor="t">
            <a:spAutoFit/>
          </a:bodyPr>
          <a:lstStyle/>
          <a:p>
            <a:pPr algn="l">
              <a:lnSpc>
                <a:spcPts val="4427"/>
              </a:lnSpc>
            </a:pPr>
            <a:r>
              <a:rPr lang="en-US" sz="4099">
                <a:solidFill>
                  <a:srgbClr val="000000"/>
                </a:solidFill>
                <a:latin typeface="Calibri (MS)"/>
                <a:ea typeface="Calibri (MS)"/>
                <a:cs typeface="Calibri (MS)"/>
                <a:sym typeface="Calibri (MS)"/>
              </a:rPr>
              <a:t>Judging guidelines </a:t>
            </a:r>
          </a:p>
          <a:p>
            <a:pPr marL="398144" lvl="2" indent="-132715" algn="l">
              <a:lnSpc>
                <a:spcPts val="3563"/>
              </a:lnSpc>
              <a:buFont typeface="Arial"/>
              <a:buChar char="⚬"/>
            </a:pPr>
            <a:r>
              <a:rPr lang="en-US" sz="3299">
                <a:solidFill>
                  <a:srgbClr val="000000"/>
                </a:solidFill>
                <a:latin typeface="Calibri (MS)"/>
                <a:ea typeface="Calibri (MS)"/>
                <a:cs typeface="Calibri (MS)"/>
                <a:sym typeface="Calibri (MS)"/>
              </a:rPr>
              <a:t>All entries redacted</a:t>
            </a:r>
          </a:p>
          <a:p>
            <a:pPr marL="398144" lvl="2" indent="-132715" algn="l">
              <a:lnSpc>
                <a:spcPts val="3563"/>
              </a:lnSpc>
              <a:buFont typeface="Arial"/>
              <a:buChar char="⚬"/>
            </a:pPr>
            <a:r>
              <a:rPr lang="en-US" sz="3299">
                <a:solidFill>
                  <a:srgbClr val="000000"/>
                </a:solidFill>
                <a:latin typeface="Calibri (MS)"/>
                <a:ea typeface="Calibri (MS)"/>
                <a:cs typeface="Calibri (MS)"/>
                <a:sym typeface="Calibri (MS)"/>
              </a:rPr>
              <a:t>All nominations compared to criteria</a:t>
            </a:r>
          </a:p>
          <a:p>
            <a:pPr marL="398144" lvl="2" indent="-132715" algn="l">
              <a:lnSpc>
                <a:spcPts val="3563"/>
              </a:lnSpc>
              <a:buFont typeface="Arial"/>
              <a:buChar char="⚬"/>
            </a:pPr>
            <a:r>
              <a:rPr lang="en-US" sz="3299">
                <a:solidFill>
                  <a:srgbClr val="000000"/>
                </a:solidFill>
                <a:latin typeface="Calibri (MS)"/>
                <a:ea typeface="Calibri (MS)"/>
                <a:cs typeface="Calibri (MS)"/>
                <a:sym typeface="Calibri (MS)"/>
              </a:rPr>
              <a:t>Top 3 selected</a:t>
            </a:r>
          </a:p>
        </p:txBody>
      </p:sp>
      <p:grpSp>
        <p:nvGrpSpPr>
          <p:cNvPr id="28" name="Group 28"/>
          <p:cNvGrpSpPr/>
          <p:nvPr/>
        </p:nvGrpSpPr>
        <p:grpSpPr>
          <a:xfrm>
            <a:off x="3000109" y="5572196"/>
            <a:ext cx="6051610" cy="3038505"/>
            <a:chOff x="0" y="0"/>
            <a:chExt cx="8068813" cy="4051340"/>
          </a:xfrm>
        </p:grpSpPr>
        <p:sp>
          <p:nvSpPr>
            <p:cNvPr id="29" name="Freeform 29"/>
            <p:cNvSpPr/>
            <p:nvPr/>
          </p:nvSpPr>
          <p:spPr>
            <a:xfrm>
              <a:off x="16891" y="17018"/>
              <a:ext cx="8035036" cy="4017391"/>
            </a:xfrm>
            <a:custGeom>
              <a:avLst/>
              <a:gdLst/>
              <a:ahLst/>
              <a:cxnLst/>
              <a:rect l="l" t="t" r="r" b="b"/>
              <a:pathLst>
                <a:path w="8035036" h="4017391">
                  <a:moveTo>
                    <a:pt x="0" y="669544"/>
                  </a:moveTo>
                  <a:cubicBezTo>
                    <a:pt x="0" y="299720"/>
                    <a:pt x="300990" y="0"/>
                    <a:pt x="672465" y="0"/>
                  </a:cubicBezTo>
                  <a:lnTo>
                    <a:pt x="7362571" y="0"/>
                  </a:lnTo>
                  <a:cubicBezTo>
                    <a:pt x="7733919" y="0"/>
                    <a:pt x="8035036" y="299847"/>
                    <a:pt x="8035036" y="669544"/>
                  </a:cubicBezTo>
                  <a:lnTo>
                    <a:pt x="8035036" y="3347847"/>
                  </a:lnTo>
                  <a:cubicBezTo>
                    <a:pt x="8035036" y="3717671"/>
                    <a:pt x="7734046" y="4017391"/>
                    <a:pt x="7362571" y="4017391"/>
                  </a:cubicBezTo>
                  <a:lnTo>
                    <a:pt x="672465" y="4017391"/>
                  </a:lnTo>
                  <a:cubicBezTo>
                    <a:pt x="301117" y="4017391"/>
                    <a:pt x="0" y="3717544"/>
                    <a:pt x="0" y="3347847"/>
                  </a:cubicBezTo>
                  <a:close/>
                </a:path>
              </a:pathLst>
            </a:custGeom>
            <a:solidFill>
              <a:srgbClr val="AF9AC9"/>
            </a:solidFill>
          </p:spPr>
          <p:txBody>
            <a:bodyPr/>
            <a:lstStyle/>
            <a:p>
              <a:endParaRPr lang="en-GB"/>
            </a:p>
          </p:txBody>
        </p:sp>
        <p:sp>
          <p:nvSpPr>
            <p:cNvPr id="30" name="Freeform 30"/>
            <p:cNvSpPr/>
            <p:nvPr/>
          </p:nvSpPr>
          <p:spPr>
            <a:xfrm>
              <a:off x="0" y="0"/>
              <a:ext cx="8068818" cy="4051427"/>
            </a:xfrm>
            <a:custGeom>
              <a:avLst/>
              <a:gdLst/>
              <a:ahLst/>
              <a:cxnLst/>
              <a:rect l="l" t="t" r="r" b="b"/>
              <a:pathLst>
                <a:path w="8068818" h="4051427">
                  <a:moveTo>
                    <a:pt x="0" y="686562"/>
                  </a:moveTo>
                  <a:cubicBezTo>
                    <a:pt x="0" y="307340"/>
                    <a:pt x="308737" y="0"/>
                    <a:pt x="689356" y="0"/>
                  </a:cubicBezTo>
                  <a:lnTo>
                    <a:pt x="7379462" y="0"/>
                  </a:lnTo>
                  <a:lnTo>
                    <a:pt x="7379462" y="16891"/>
                  </a:lnTo>
                  <a:lnTo>
                    <a:pt x="7379462" y="0"/>
                  </a:lnTo>
                  <a:cubicBezTo>
                    <a:pt x="7760081" y="0"/>
                    <a:pt x="8068818" y="307340"/>
                    <a:pt x="8068818" y="686562"/>
                  </a:cubicBezTo>
                  <a:lnTo>
                    <a:pt x="8051927" y="686562"/>
                  </a:lnTo>
                  <a:lnTo>
                    <a:pt x="8068818" y="686562"/>
                  </a:lnTo>
                  <a:lnTo>
                    <a:pt x="8068818" y="3364865"/>
                  </a:lnTo>
                  <a:lnTo>
                    <a:pt x="8051927" y="3364865"/>
                  </a:lnTo>
                  <a:lnTo>
                    <a:pt x="8068818" y="3364865"/>
                  </a:lnTo>
                  <a:cubicBezTo>
                    <a:pt x="8068818" y="3744087"/>
                    <a:pt x="7760081" y="4051427"/>
                    <a:pt x="7379462" y="4051427"/>
                  </a:cubicBezTo>
                  <a:lnTo>
                    <a:pt x="7379462" y="4034536"/>
                  </a:lnTo>
                  <a:lnTo>
                    <a:pt x="7379462" y="4051300"/>
                  </a:lnTo>
                  <a:lnTo>
                    <a:pt x="689356" y="4051300"/>
                  </a:lnTo>
                  <a:lnTo>
                    <a:pt x="689356" y="4034409"/>
                  </a:lnTo>
                  <a:lnTo>
                    <a:pt x="689356" y="4051300"/>
                  </a:lnTo>
                  <a:cubicBezTo>
                    <a:pt x="308737" y="4051300"/>
                    <a:pt x="0" y="3744087"/>
                    <a:pt x="0" y="3364865"/>
                  </a:cubicBezTo>
                  <a:lnTo>
                    <a:pt x="0" y="686562"/>
                  </a:lnTo>
                  <a:lnTo>
                    <a:pt x="16891" y="686562"/>
                  </a:lnTo>
                  <a:lnTo>
                    <a:pt x="0" y="686562"/>
                  </a:lnTo>
                  <a:moveTo>
                    <a:pt x="33909" y="686562"/>
                  </a:moveTo>
                  <a:lnTo>
                    <a:pt x="33909" y="3364865"/>
                  </a:lnTo>
                  <a:lnTo>
                    <a:pt x="16891" y="3364865"/>
                  </a:lnTo>
                  <a:lnTo>
                    <a:pt x="33909" y="3364865"/>
                  </a:lnTo>
                  <a:cubicBezTo>
                    <a:pt x="33909" y="3725291"/>
                    <a:pt x="327279" y="4017518"/>
                    <a:pt x="689356" y="4017518"/>
                  </a:cubicBezTo>
                  <a:lnTo>
                    <a:pt x="7379462" y="4017518"/>
                  </a:lnTo>
                  <a:cubicBezTo>
                    <a:pt x="7741539" y="4017518"/>
                    <a:pt x="8034909" y="3725291"/>
                    <a:pt x="8034909" y="3364865"/>
                  </a:cubicBezTo>
                  <a:lnTo>
                    <a:pt x="8034909" y="686562"/>
                  </a:lnTo>
                  <a:cubicBezTo>
                    <a:pt x="8034909" y="326136"/>
                    <a:pt x="7741539" y="33909"/>
                    <a:pt x="7379462" y="33909"/>
                  </a:cubicBezTo>
                  <a:lnTo>
                    <a:pt x="689356" y="33909"/>
                  </a:lnTo>
                  <a:lnTo>
                    <a:pt x="689356" y="16891"/>
                  </a:lnTo>
                  <a:lnTo>
                    <a:pt x="689356" y="33909"/>
                  </a:lnTo>
                  <a:cubicBezTo>
                    <a:pt x="327279" y="33909"/>
                    <a:pt x="33909" y="326136"/>
                    <a:pt x="33909" y="686562"/>
                  </a:cubicBezTo>
                  <a:close/>
                </a:path>
              </a:pathLst>
            </a:custGeom>
            <a:solidFill>
              <a:srgbClr val="AF9AC9"/>
            </a:solidFill>
          </p:spPr>
          <p:txBody>
            <a:bodyPr/>
            <a:lstStyle/>
            <a:p>
              <a:endParaRPr lang="en-GB"/>
            </a:p>
          </p:txBody>
        </p:sp>
      </p:grpSp>
      <p:sp>
        <p:nvSpPr>
          <p:cNvPr id="31" name="TextBox 31"/>
          <p:cNvSpPr txBox="1"/>
          <p:nvPr/>
        </p:nvSpPr>
        <p:spPr>
          <a:xfrm>
            <a:off x="3284357" y="5818344"/>
            <a:ext cx="5483114" cy="2107311"/>
          </a:xfrm>
          <a:prstGeom prst="rect">
            <a:avLst/>
          </a:prstGeom>
        </p:spPr>
        <p:txBody>
          <a:bodyPr lIns="0" tIns="0" rIns="0" bIns="0" rtlCol="0" anchor="t">
            <a:spAutoFit/>
          </a:bodyPr>
          <a:lstStyle/>
          <a:p>
            <a:pPr algn="l">
              <a:lnSpc>
                <a:spcPts val="4643"/>
              </a:lnSpc>
            </a:pPr>
            <a:r>
              <a:rPr lang="en-US" sz="4299">
                <a:solidFill>
                  <a:srgbClr val="000000"/>
                </a:solidFill>
                <a:latin typeface="Calibri (MS)"/>
                <a:ea typeface="Calibri (MS)"/>
                <a:cs typeface="Calibri (MS)"/>
                <a:sym typeface="Calibri (MS)"/>
              </a:rPr>
              <a:t>No conflict of interest</a:t>
            </a:r>
          </a:p>
          <a:p>
            <a:pPr marL="422273" lvl="2" indent="-140758" algn="l">
              <a:lnSpc>
                <a:spcPts val="3779"/>
              </a:lnSpc>
              <a:buFont typeface="Arial"/>
              <a:buChar char="⚬"/>
            </a:pPr>
            <a:r>
              <a:rPr lang="en-US" sz="3499">
                <a:solidFill>
                  <a:srgbClr val="000000"/>
                </a:solidFill>
                <a:latin typeface="Calibri (MS)"/>
                <a:ea typeface="Calibri (MS)"/>
                <a:cs typeface="Calibri (MS)"/>
                <a:sym typeface="Calibri (MS)"/>
              </a:rPr>
              <a:t>No one on the panel is employed by a company applying.</a:t>
            </a:r>
          </a:p>
        </p:txBody>
      </p:sp>
      <p:sp>
        <p:nvSpPr>
          <p:cNvPr id="32" name="Freeform 32" descr="A logo with text on it  AI-generated content may be incorrect."/>
          <p:cNvSpPr/>
          <p:nvPr/>
        </p:nvSpPr>
        <p:spPr>
          <a:xfrm>
            <a:off x="14980059" y="604853"/>
            <a:ext cx="2808335" cy="1277792"/>
          </a:xfrm>
          <a:custGeom>
            <a:avLst/>
            <a:gdLst/>
            <a:ahLst/>
            <a:cxnLst/>
            <a:rect l="l" t="t" r="r" b="b"/>
            <a:pathLst>
              <a:path w="2808335" h="1277792">
                <a:moveTo>
                  <a:pt x="0" y="0"/>
                </a:moveTo>
                <a:lnTo>
                  <a:pt x="2808334" y="0"/>
                </a:lnTo>
                <a:lnTo>
                  <a:pt x="2808334" y="1277792"/>
                </a:lnTo>
                <a:lnTo>
                  <a:pt x="0" y="1277792"/>
                </a:lnTo>
                <a:lnTo>
                  <a:pt x="0" y="0"/>
                </a:lnTo>
                <a:close/>
              </a:path>
            </a:pathLst>
          </a:custGeom>
          <a:blipFill>
            <a:blip r:embed="rId2"/>
            <a:stretch>
              <a:fillRect l="-79" r="-79"/>
            </a:stretch>
          </a:blipFill>
        </p:spPr>
        <p:txBody>
          <a:bodyPr/>
          <a:lstStyle/>
          <a:p>
            <a:endParaRPr lang="en-GB"/>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a:off x="-12700" y="-669027"/>
            <a:ext cx="18907294" cy="11625054"/>
          </a:xfrm>
          <a:custGeom>
            <a:avLst/>
            <a:gdLst/>
            <a:ahLst/>
            <a:cxnLst/>
            <a:rect l="l" t="t" r="r" b="b"/>
            <a:pathLst>
              <a:path w="18907294" h="11625054">
                <a:moveTo>
                  <a:pt x="0" y="0"/>
                </a:moveTo>
                <a:lnTo>
                  <a:pt x="18907294" y="0"/>
                </a:lnTo>
                <a:lnTo>
                  <a:pt x="18907294" y="11625054"/>
                </a:lnTo>
                <a:lnTo>
                  <a:pt x="0" y="11625054"/>
                </a:lnTo>
                <a:lnTo>
                  <a:pt x="0" y="0"/>
                </a:lnTo>
                <a:close/>
              </a:path>
            </a:pathLst>
          </a:custGeom>
          <a:blipFill>
            <a:blip r:embed="rId3"/>
            <a:stretch>
              <a:fillRect t="-4180" b="-4180"/>
            </a:stretch>
          </a:blipFill>
        </p:spPr>
        <p:txBody>
          <a:bodyPr/>
          <a:lstStyle/>
          <a:p>
            <a:endParaRPr lang="en-GB"/>
          </a:p>
        </p:txBody>
      </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AF9AC9">
                <a:alpha val="64706"/>
              </a:srgbClr>
            </a:solidFill>
          </p:spPr>
          <p:txBody>
            <a:bodyPr/>
            <a:lstStyle/>
            <a:p>
              <a:endParaRPr lang="en-GB"/>
            </a:p>
          </p:txBody>
        </p:sp>
      </p:grpSp>
      <p:grpSp>
        <p:nvGrpSpPr>
          <p:cNvPr id="6" name="Group 6"/>
          <p:cNvGrpSpPr/>
          <p:nvPr/>
        </p:nvGrpSpPr>
        <p:grpSpPr>
          <a:xfrm>
            <a:off x="4566090" y="3135637"/>
            <a:ext cx="13721910" cy="4772145"/>
            <a:chOff x="0" y="0"/>
            <a:chExt cx="18295880" cy="6362860"/>
          </a:xfrm>
        </p:grpSpPr>
        <p:sp>
          <p:nvSpPr>
            <p:cNvPr id="7" name="Freeform 7"/>
            <p:cNvSpPr/>
            <p:nvPr/>
          </p:nvSpPr>
          <p:spPr>
            <a:xfrm>
              <a:off x="0" y="0"/>
              <a:ext cx="18295880" cy="6362859"/>
            </a:xfrm>
            <a:custGeom>
              <a:avLst/>
              <a:gdLst/>
              <a:ahLst/>
              <a:cxnLst/>
              <a:rect l="l" t="t" r="r" b="b"/>
              <a:pathLst>
                <a:path w="18295880" h="6362859">
                  <a:moveTo>
                    <a:pt x="0" y="0"/>
                  </a:moveTo>
                  <a:lnTo>
                    <a:pt x="18295880" y="0"/>
                  </a:lnTo>
                  <a:lnTo>
                    <a:pt x="18295880" y="6362859"/>
                  </a:lnTo>
                  <a:lnTo>
                    <a:pt x="0" y="6362859"/>
                  </a:lnTo>
                  <a:close/>
                </a:path>
              </a:pathLst>
            </a:custGeom>
            <a:solidFill>
              <a:srgbClr val="000000">
                <a:alpha val="0"/>
              </a:srgbClr>
            </a:solidFill>
          </p:spPr>
          <p:txBody>
            <a:bodyPr/>
            <a:lstStyle/>
            <a:p>
              <a:endParaRPr lang="en-GB"/>
            </a:p>
          </p:txBody>
        </p:sp>
        <p:sp>
          <p:nvSpPr>
            <p:cNvPr id="8" name="TextBox 8"/>
            <p:cNvSpPr txBox="1"/>
            <p:nvPr/>
          </p:nvSpPr>
          <p:spPr>
            <a:xfrm>
              <a:off x="0" y="9525"/>
              <a:ext cx="18295880" cy="6353335"/>
            </a:xfrm>
            <a:prstGeom prst="rect">
              <a:avLst/>
            </a:prstGeom>
          </p:spPr>
          <p:txBody>
            <a:bodyPr lIns="0" tIns="0" rIns="0" bIns="0" rtlCol="0" anchor="b"/>
            <a:lstStyle/>
            <a:p>
              <a:pPr algn="ctr">
                <a:lnSpc>
                  <a:spcPts val="7192"/>
                </a:lnSpc>
              </a:pPr>
              <a:r>
                <a:rPr lang="en-US" sz="7399" b="1">
                  <a:solidFill>
                    <a:srgbClr val="000000"/>
                  </a:solidFill>
                  <a:latin typeface="Calibri (MS) Bold"/>
                  <a:ea typeface="Calibri (MS) Bold"/>
                  <a:cs typeface="Calibri (MS) Bold"/>
                  <a:sym typeface="Calibri (MS) Bold"/>
                </a:rPr>
                <a:t>Any questions?</a:t>
              </a:r>
            </a:p>
            <a:p>
              <a:pPr algn="ctr">
                <a:lnSpc>
                  <a:spcPts val="7192"/>
                </a:lnSpc>
              </a:pPr>
              <a:endParaRPr lang="en-US" sz="7399" b="1">
                <a:solidFill>
                  <a:srgbClr val="000000"/>
                </a:solidFill>
                <a:latin typeface="Calibri (MS) Bold"/>
                <a:ea typeface="Calibri (MS) Bold"/>
                <a:cs typeface="Calibri (MS) Bold"/>
                <a:sym typeface="Calibri (MS) Bold"/>
              </a:endParaRPr>
            </a:p>
            <a:p>
              <a:pPr algn="ctr">
                <a:lnSpc>
                  <a:spcPts val="7192"/>
                </a:lnSpc>
              </a:pPr>
              <a:r>
                <a:rPr lang="en-US" sz="7399" b="1">
                  <a:solidFill>
                    <a:srgbClr val="000000"/>
                  </a:solidFill>
                  <a:latin typeface="Calibri (MS) Bold"/>
                  <a:ea typeface="Calibri (MS) Bold"/>
                  <a:cs typeface="Calibri (MS) Bold"/>
                  <a:sym typeface="Calibri (MS) Bold"/>
                </a:rPr>
                <a:t>Have you applied?</a:t>
              </a:r>
            </a:p>
            <a:p>
              <a:pPr algn="ctr">
                <a:lnSpc>
                  <a:spcPts val="7192"/>
                </a:lnSpc>
              </a:pPr>
              <a:r>
                <a:rPr lang="en-US" sz="7399" b="1">
                  <a:solidFill>
                    <a:srgbClr val="000000"/>
                  </a:solidFill>
                  <a:latin typeface="Calibri (MS) Bold"/>
                  <a:ea typeface="Calibri (MS) Bold"/>
                  <a:cs typeface="Calibri (MS) Bold"/>
                  <a:sym typeface="Calibri (MS) Bold"/>
                </a:rPr>
                <a:t>If not, what’s stopping you?</a:t>
              </a:r>
            </a:p>
          </p:txBody>
        </p:sp>
      </p:grpSp>
      <p:grpSp>
        <p:nvGrpSpPr>
          <p:cNvPr id="9" name="Group 9"/>
          <p:cNvGrpSpPr/>
          <p:nvPr/>
        </p:nvGrpSpPr>
        <p:grpSpPr>
          <a:xfrm>
            <a:off x="16086546" y="3398200"/>
            <a:ext cx="208558" cy="208559"/>
            <a:chOff x="0" y="0"/>
            <a:chExt cx="278077" cy="278079"/>
          </a:xfrm>
        </p:grpSpPr>
        <p:sp>
          <p:nvSpPr>
            <p:cNvPr id="10" name="Freeform 10"/>
            <p:cNvSpPr/>
            <p:nvPr/>
          </p:nvSpPr>
          <p:spPr>
            <a:xfrm>
              <a:off x="0" y="0"/>
              <a:ext cx="278257" cy="278257"/>
            </a:xfrm>
            <a:custGeom>
              <a:avLst/>
              <a:gdLst/>
              <a:ahLst/>
              <a:cxnLst/>
              <a:rect l="l" t="t" r="r" b="b"/>
              <a:pathLst>
                <a:path w="278257" h="278257">
                  <a:moveTo>
                    <a:pt x="259207" y="120142"/>
                  </a:moveTo>
                  <a:lnTo>
                    <a:pt x="157861" y="120142"/>
                  </a:lnTo>
                  <a:lnTo>
                    <a:pt x="157861" y="18923"/>
                  </a:lnTo>
                  <a:cubicBezTo>
                    <a:pt x="157861" y="8509"/>
                    <a:pt x="149479" y="0"/>
                    <a:pt x="139065" y="0"/>
                  </a:cubicBezTo>
                  <a:cubicBezTo>
                    <a:pt x="128651" y="0"/>
                    <a:pt x="120142" y="8509"/>
                    <a:pt x="120142" y="18923"/>
                  </a:cubicBezTo>
                  <a:lnTo>
                    <a:pt x="120142" y="120142"/>
                  </a:lnTo>
                  <a:lnTo>
                    <a:pt x="18923" y="120142"/>
                  </a:lnTo>
                  <a:cubicBezTo>
                    <a:pt x="8509" y="120142"/>
                    <a:pt x="0" y="128651"/>
                    <a:pt x="0" y="139065"/>
                  </a:cubicBezTo>
                  <a:cubicBezTo>
                    <a:pt x="0" y="149479"/>
                    <a:pt x="8509" y="157988"/>
                    <a:pt x="18923" y="157988"/>
                  </a:cubicBezTo>
                  <a:lnTo>
                    <a:pt x="120142" y="157988"/>
                  </a:lnTo>
                  <a:lnTo>
                    <a:pt x="120142" y="259334"/>
                  </a:lnTo>
                  <a:cubicBezTo>
                    <a:pt x="120142" y="269748"/>
                    <a:pt x="128651" y="278257"/>
                    <a:pt x="139065" y="278257"/>
                  </a:cubicBezTo>
                  <a:cubicBezTo>
                    <a:pt x="149479" y="278257"/>
                    <a:pt x="157988" y="269748"/>
                    <a:pt x="157988" y="259334"/>
                  </a:cubicBezTo>
                  <a:lnTo>
                    <a:pt x="157988" y="157861"/>
                  </a:lnTo>
                  <a:lnTo>
                    <a:pt x="259334" y="157861"/>
                  </a:lnTo>
                  <a:cubicBezTo>
                    <a:pt x="269748" y="157861"/>
                    <a:pt x="278257" y="149352"/>
                    <a:pt x="278257" y="138938"/>
                  </a:cubicBezTo>
                  <a:cubicBezTo>
                    <a:pt x="278257" y="128524"/>
                    <a:pt x="269748" y="120015"/>
                    <a:pt x="259334" y="120015"/>
                  </a:cubicBezTo>
                  <a:close/>
                </a:path>
              </a:pathLst>
            </a:custGeom>
            <a:solidFill>
              <a:srgbClr val="AF9AC9"/>
            </a:solidFill>
          </p:spPr>
          <p:txBody>
            <a:bodyPr/>
            <a:lstStyle/>
            <a:p>
              <a:endParaRPr lang="en-GB"/>
            </a:p>
          </p:txBody>
        </p:sp>
      </p:grpSp>
      <p:grpSp>
        <p:nvGrpSpPr>
          <p:cNvPr id="11" name="Group 11"/>
          <p:cNvGrpSpPr/>
          <p:nvPr/>
        </p:nvGrpSpPr>
        <p:grpSpPr>
          <a:xfrm>
            <a:off x="16537251" y="3805801"/>
            <a:ext cx="191571" cy="191571"/>
            <a:chOff x="0" y="0"/>
            <a:chExt cx="255428" cy="255428"/>
          </a:xfrm>
        </p:grpSpPr>
        <p:sp>
          <p:nvSpPr>
            <p:cNvPr id="12" name="Freeform 12"/>
            <p:cNvSpPr/>
            <p:nvPr/>
          </p:nvSpPr>
          <p:spPr>
            <a:xfrm>
              <a:off x="0" y="0"/>
              <a:ext cx="255524" cy="255397"/>
            </a:xfrm>
            <a:custGeom>
              <a:avLst/>
              <a:gdLst/>
              <a:ahLst/>
              <a:cxnLst/>
              <a:rect l="l" t="t" r="r" b="b"/>
              <a:pathLst>
                <a:path w="255524" h="255397">
                  <a:moveTo>
                    <a:pt x="127762" y="37719"/>
                  </a:moveTo>
                  <a:cubicBezTo>
                    <a:pt x="177419" y="37719"/>
                    <a:pt x="217678" y="77978"/>
                    <a:pt x="217678" y="127635"/>
                  </a:cubicBezTo>
                  <a:cubicBezTo>
                    <a:pt x="217678" y="177292"/>
                    <a:pt x="177419" y="217551"/>
                    <a:pt x="127762" y="217551"/>
                  </a:cubicBezTo>
                  <a:cubicBezTo>
                    <a:pt x="78105" y="217551"/>
                    <a:pt x="37846" y="177292"/>
                    <a:pt x="37846" y="127635"/>
                  </a:cubicBezTo>
                  <a:cubicBezTo>
                    <a:pt x="37846" y="77978"/>
                    <a:pt x="78105" y="37719"/>
                    <a:pt x="127762" y="37719"/>
                  </a:cubicBezTo>
                  <a:moveTo>
                    <a:pt x="127762" y="0"/>
                  </a:moveTo>
                  <a:cubicBezTo>
                    <a:pt x="57150" y="0"/>
                    <a:pt x="0" y="57150"/>
                    <a:pt x="0" y="127762"/>
                  </a:cubicBezTo>
                  <a:cubicBezTo>
                    <a:pt x="0" y="198374"/>
                    <a:pt x="57150" y="255397"/>
                    <a:pt x="127762" y="255397"/>
                  </a:cubicBezTo>
                  <a:cubicBezTo>
                    <a:pt x="198374" y="255397"/>
                    <a:pt x="255524" y="198247"/>
                    <a:pt x="255524" y="127635"/>
                  </a:cubicBezTo>
                  <a:cubicBezTo>
                    <a:pt x="255524" y="57023"/>
                    <a:pt x="198247" y="0"/>
                    <a:pt x="127762" y="0"/>
                  </a:cubicBezTo>
                  <a:close/>
                </a:path>
              </a:pathLst>
            </a:custGeom>
            <a:solidFill>
              <a:srgbClr val="AF9AC9"/>
            </a:solidFill>
          </p:spPr>
          <p:txBody>
            <a:bodyPr/>
            <a:lstStyle/>
            <a:p>
              <a:endParaRPr lang="en-GB"/>
            </a:p>
          </p:txBody>
        </p:sp>
      </p:grpSp>
      <p:grpSp>
        <p:nvGrpSpPr>
          <p:cNvPr id="13" name="Group 13"/>
          <p:cNvGrpSpPr/>
          <p:nvPr/>
        </p:nvGrpSpPr>
        <p:grpSpPr>
          <a:xfrm>
            <a:off x="16158399" y="4205982"/>
            <a:ext cx="136707" cy="136707"/>
            <a:chOff x="0" y="0"/>
            <a:chExt cx="182276" cy="182276"/>
          </a:xfrm>
        </p:grpSpPr>
        <p:sp>
          <p:nvSpPr>
            <p:cNvPr id="14" name="Freeform 14"/>
            <p:cNvSpPr/>
            <p:nvPr/>
          </p:nvSpPr>
          <p:spPr>
            <a:xfrm>
              <a:off x="0" y="0"/>
              <a:ext cx="182372" cy="182372"/>
            </a:xfrm>
            <a:custGeom>
              <a:avLst/>
              <a:gdLst/>
              <a:ahLst/>
              <a:cxnLst/>
              <a:rect l="l" t="t" r="r" b="b"/>
              <a:pathLst>
                <a:path w="182372" h="182372">
                  <a:moveTo>
                    <a:pt x="182245" y="91186"/>
                  </a:moveTo>
                  <a:cubicBezTo>
                    <a:pt x="182245" y="141478"/>
                    <a:pt x="141478" y="182372"/>
                    <a:pt x="91059" y="182372"/>
                  </a:cubicBezTo>
                  <a:cubicBezTo>
                    <a:pt x="40640" y="182372"/>
                    <a:pt x="0" y="141478"/>
                    <a:pt x="0" y="91186"/>
                  </a:cubicBezTo>
                  <a:cubicBezTo>
                    <a:pt x="0" y="40894"/>
                    <a:pt x="40767" y="0"/>
                    <a:pt x="91186" y="0"/>
                  </a:cubicBezTo>
                  <a:cubicBezTo>
                    <a:pt x="141605" y="0"/>
                    <a:pt x="182372" y="40767"/>
                    <a:pt x="182372" y="91186"/>
                  </a:cubicBezTo>
                  <a:close/>
                </a:path>
              </a:pathLst>
            </a:custGeom>
            <a:solidFill>
              <a:srgbClr val="AF9AC9"/>
            </a:solidFill>
          </p:spPr>
          <p:txBody>
            <a:bodyPr/>
            <a:lstStyle/>
            <a:p>
              <a:endParaRPr lang="en-GB"/>
            </a:p>
          </p:txBody>
        </p:sp>
      </p:gr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F9AC9"/>
        </a:solidFill>
        <a:effectLst/>
      </p:bgPr>
    </p:bg>
    <p:spTree>
      <p:nvGrpSpPr>
        <p:cNvPr id="1" name=""/>
        <p:cNvGrpSpPr/>
        <p:nvPr/>
      </p:nvGrpSpPr>
      <p:grpSpPr>
        <a:xfrm>
          <a:off x="0" y="0"/>
          <a:ext cx="0" cy="0"/>
          <a:chOff x="0" y="0"/>
          <a:chExt cx="0" cy="0"/>
        </a:xfrm>
      </p:grpSpPr>
      <p:grpSp>
        <p:nvGrpSpPr>
          <p:cNvPr id="2" name="Group 2"/>
          <p:cNvGrpSpPr/>
          <p:nvPr/>
        </p:nvGrpSpPr>
        <p:grpSpPr>
          <a:xfrm>
            <a:off x="0" y="3212567"/>
            <a:ext cx="18288000" cy="3861867"/>
            <a:chOff x="0" y="0"/>
            <a:chExt cx="24384000" cy="5149156"/>
          </a:xfrm>
        </p:grpSpPr>
        <p:sp>
          <p:nvSpPr>
            <p:cNvPr id="3" name="Freeform 3"/>
            <p:cNvSpPr/>
            <p:nvPr/>
          </p:nvSpPr>
          <p:spPr>
            <a:xfrm>
              <a:off x="0" y="0"/>
              <a:ext cx="24383781" cy="5149199"/>
            </a:xfrm>
            <a:custGeom>
              <a:avLst/>
              <a:gdLst/>
              <a:ahLst/>
              <a:cxnLst/>
              <a:rect l="l" t="t" r="r" b="b"/>
              <a:pathLst>
                <a:path w="24383781" h="5149199">
                  <a:moveTo>
                    <a:pt x="0" y="0"/>
                  </a:moveTo>
                  <a:lnTo>
                    <a:pt x="24383781" y="0"/>
                  </a:lnTo>
                  <a:lnTo>
                    <a:pt x="24383781" y="5149199"/>
                  </a:lnTo>
                  <a:lnTo>
                    <a:pt x="0" y="5149199"/>
                  </a:lnTo>
                  <a:close/>
                </a:path>
              </a:pathLst>
            </a:custGeom>
            <a:solidFill>
              <a:srgbClr val="FFFFFF"/>
            </a:solidFill>
          </p:spPr>
          <p:txBody>
            <a:bodyPr/>
            <a:lstStyle/>
            <a:p>
              <a:endParaRPr lang="en-GB"/>
            </a:p>
          </p:txBody>
        </p:sp>
      </p:grpSp>
      <p:sp>
        <p:nvSpPr>
          <p:cNvPr id="4" name="TextBox 4"/>
          <p:cNvSpPr txBox="1"/>
          <p:nvPr/>
        </p:nvSpPr>
        <p:spPr>
          <a:xfrm>
            <a:off x="3160870" y="3269361"/>
            <a:ext cx="11966260" cy="3633977"/>
          </a:xfrm>
          <a:prstGeom prst="rect">
            <a:avLst/>
          </a:prstGeom>
        </p:spPr>
        <p:txBody>
          <a:bodyPr lIns="0" tIns="0" rIns="0" bIns="0" rtlCol="0" anchor="t">
            <a:spAutoFit/>
          </a:bodyPr>
          <a:lstStyle/>
          <a:p>
            <a:pPr algn="ctr">
              <a:lnSpc>
                <a:spcPts val="13175"/>
              </a:lnSpc>
            </a:pPr>
            <a:r>
              <a:rPr lang="en-US" sz="12199">
                <a:solidFill>
                  <a:srgbClr val="58595B"/>
                </a:solidFill>
                <a:latin typeface="Calibri (MS)"/>
                <a:ea typeface="Calibri (MS)"/>
                <a:cs typeface="Calibri (MS)"/>
                <a:sym typeface="Calibri (MS)"/>
              </a:rPr>
              <a:t>Nomination Activity</a:t>
            </a:r>
          </a:p>
        </p:txBody>
      </p:sp>
      <p:grpSp>
        <p:nvGrpSpPr>
          <p:cNvPr id="5" name="Group 5"/>
          <p:cNvGrpSpPr/>
          <p:nvPr/>
        </p:nvGrpSpPr>
        <p:grpSpPr>
          <a:xfrm>
            <a:off x="5211538" y="875017"/>
            <a:ext cx="208559" cy="208559"/>
            <a:chOff x="0" y="0"/>
            <a:chExt cx="278079" cy="278079"/>
          </a:xfrm>
        </p:grpSpPr>
        <p:sp>
          <p:nvSpPr>
            <p:cNvPr id="6" name="Freeform 6"/>
            <p:cNvSpPr/>
            <p:nvPr/>
          </p:nvSpPr>
          <p:spPr>
            <a:xfrm>
              <a:off x="0" y="0"/>
              <a:ext cx="278257" cy="278257"/>
            </a:xfrm>
            <a:custGeom>
              <a:avLst/>
              <a:gdLst/>
              <a:ahLst/>
              <a:cxnLst/>
              <a:rect l="l" t="t" r="r" b="b"/>
              <a:pathLst>
                <a:path w="278257" h="278257">
                  <a:moveTo>
                    <a:pt x="259207" y="120142"/>
                  </a:moveTo>
                  <a:lnTo>
                    <a:pt x="157861" y="120142"/>
                  </a:lnTo>
                  <a:lnTo>
                    <a:pt x="157861" y="18923"/>
                  </a:lnTo>
                  <a:cubicBezTo>
                    <a:pt x="157861" y="8509"/>
                    <a:pt x="149479" y="0"/>
                    <a:pt x="139065" y="0"/>
                  </a:cubicBezTo>
                  <a:cubicBezTo>
                    <a:pt x="128651" y="0"/>
                    <a:pt x="120142" y="8509"/>
                    <a:pt x="120142" y="18923"/>
                  </a:cubicBezTo>
                  <a:lnTo>
                    <a:pt x="120142" y="120142"/>
                  </a:lnTo>
                  <a:lnTo>
                    <a:pt x="18923" y="120142"/>
                  </a:lnTo>
                  <a:cubicBezTo>
                    <a:pt x="8509" y="120142"/>
                    <a:pt x="0" y="128651"/>
                    <a:pt x="0" y="139065"/>
                  </a:cubicBezTo>
                  <a:cubicBezTo>
                    <a:pt x="0" y="149479"/>
                    <a:pt x="8509" y="157988"/>
                    <a:pt x="18923" y="157988"/>
                  </a:cubicBezTo>
                  <a:lnTo>
                    <a:pt x="120142" y="157988"/>
                  </a:lnTo>
                  <a:lnTo>
                    <a:pt x="120142" y="259334"/>
                  </a:lnTo>
                  <a:cubicBezTo>
                    <a:pt x="120142" y="269748"/>
                    <a:pt x="128651" y="278257"/>
                    <a:pt x="139065" y="278257"/>
                  </a:cubicBezTo>
                  <a:cubicBezTo>
                    <a:pt x="149479" y="278257"/>
                    <a:pt x="157988" y="269748"/>
                    <a:pt x="157988" y="259334"/>
                  </a:cubicBezTo>
                  <a:lnTo>
                    <a:pt x="157988" y="157861"/>
                  </a:lnTo>
                  <a:lnTo>
                    <a:pt x="259334" y="157861"/>
                  </a:lnTo>
                  <a:cubicBezTo>
                    <a:pt x="269748" y="157861"/>
                    <a:pt x="278257" y="149352"/>
                    <a:pt x="278257" y="138938"/>
                  </a:cubicBezTo>
                  <a:cubicBezTo>
                    <a:pt x="278257" y="128524"/>
                    <a:pt x="269748" y="120015"/>
                    <a:pt x="259334" y="120015"/>
                  </a:cubicBezTo>
                  <a:close/>
                </a:path>
              </a:pathLst>
            </a:custGeom>
            <a:solidFill>
              <a:srgbClr val="AF9AC9"/>
            </a:solidFill>
          </p:spPr>
          <p:txBody>
            <a:bodyPr/>
            <a:lstStyle/>
            <a:p>
              <a:endParaRPr lang="en-GB"/>
            </a:p>
          </p:txBody>
        </p:sp>
      </p:grpSp>
      <p:grpSp>
        <p:nvGrpSpPr>
          <p:cNvPr id="7" name="Group 7"/>
          <p:cNvGrpSpPr/>
          <p:nvPr/>
        </p:nvGrpSpPr>
        <p:grpSpPr>
          <a:xfrm>
            <a:off x="5749708" y="1218960"/>
            <a:ext cx="136707" cy="136707"/>
            <a:chOff x="0" y="0"/>
            <a:chExt cx="182276" cy="182276"/>
          </a:xfrm>
        </p:grpSpPr>
        <p:sp>
          <p:nvSpPr>
            <p:cNvPr id="8" name="Freeform 8"/>
            <p:cNvSpPr/>
            <p:nvPr/>
          </p:nvSpPr>
          <p:spPr>
            <a:xfrm>
              <a:off x="0" y="0"/>
              <a:ext cx="182372" cy="182372"/>
            </a:xfrm>
            <a:custGeom>
              <a:avLst/>
              <a:gdLst/>
              <a:ahLst/>
              <a:cxnLst/>
              <a:rect l="l" t="t" r="r" b="b"/>
              <a:pathLst>
                <a:path w="182372" h="182372">
                  <a:moveTo>
                    <a:pt x="182245" y="91186"/>
                  </a:moveTo>
                  <a:cubicBezTo>
                    <a:pt x="182245" y="141478"/>
                    <a:pt x="141478" y="182372"/>
                    <a:pt x="91059" y="182372"/>
                  </a:cubicBezTo>
                  <a:cubicBezTo>
                    <a:pt x="40640" y="182372"/>
                    <a:pt x="0" y="141478"/>
                    <a:pt x="0" y="91186"/>
                  </a:cubicBezTo>
                  <a:cubicBezTo>
                    <a:pt x="0" y="40894"/>
                    <a:pt x="40767" y="0"/>
                    <a:pt x="91186" y="0"/>
                  </a:cubicBezTo>
                  <a:cubicBezTo>
                    <a:pt x="141605" y="0"/>
                    <a:pt x="182372" y="40767"/>
                    <a:pt x="182372" y="91186"/>
                  </a:cubicBezTo>
                  <a:close/>
                </a:path>
              </a:pathLst>
            </a:custGeom>
            <a:solidFill>
              <a:srgbClr val="AF9AC9"/>
            </a:solidFill>
          </p:spPr>
          <p:txBody>
            <a:bodyPr/>
            <a:lstStyle/>
            <a:p>
              <a:endParaRPr lang="en-GB"/>
            </a:p>
          </p:txBody>
        </p:sp>
      </p:grpSp>
      <p:grpSp>
        <p:nvGrpSpPr>
          <p:cNvPr id="9" name="Group 9"/>
          <p:cNvGrpSpPr/>
          <p:nvPr/>
        </p:nvGrpSpPr>
        <p:grpSpPr>
          <a:xfrm>
            <a:off x="5188228" y="1555599"/>
            <a:ext cx="191571" cy="191571"/>
            <a:chOff x="0" y="0"/>
            <a:chExt cx="255428" cy="255428"/>
          </a:xfrm>
        </p:grpSpPr>
        <p:sp>
          <p:nvSpPr>
            <p:cNvPr id="10" name="Freeform 10"/>
            <p:cNvSpPr/>
            <p:nvPr/>
          </p:nvSpPr>
          <p:spPr>
            <a:xfrm>
              <a:off x="0" y="0"/>
              <a:ext cx="255524" cy="255397"/>
            </a:xfrm>
            <a:custGeom>
              <a:avLst/>
              <a:gdLst/>
              <a:ahLst/>
              <a:cxnLst/>
              <a:rect l="l" t="t" r="r" b="b"/>
              <a:pathLst>
                <a:path w="255524" h="255397">
                  <a:moveTo>
                    <a:pt x="127762" y="37719"/>
                  </a:moveTo>
                  <a:cubicBezTo>
                    <a:pt x="177419" y="37719"/>
                    <a:pt x="217678" y="77978"/>
                    <a:pt x="217678" y="127635"/>
                  </a:cubicBezTo>
                  <a:cubicBezTo>
                    <a:pt x="217678" y="177292"/>
                    <a:pt x="177419" y="217551"/>
                    <a:pt x="127762" y="217551"/>
                  </a:cubicBezTo>
                  <a:cubicBezTo>
                    <a:pt x="78105" y="217551"/>
                    <a:pt x="37846" y="177292"/>
                    <a:pt x="37846" y="127635"/>
                  </a:cubicBezTo>
                  <a:cubicBezTo>
                    <a:pt x="37846" y="77978"/>
                    <a:pt x="78105" y="37719"/>
                    <a:pt x="127762" y="37719"/>
                  </a:cubicBezTo>
                  <a:moveTo>
                    <a:pt x="127762" y="0"/>
                  </a:moveTo>
                  <a:cubicBezTo>
                    <a:pt x="57150" y="0"/>
                    <a:pt x="0" y="57150"/>
                    <a:pt x="0" y="127762"/>
                  </a:cubicBezTo>
                  <a:cubicBezTo>
                    <a:pt x="0" y="198374"/>
                    <a:pt x="57150" y="255397"/>
                    <a:pt x="127762" y="255397"/>
                  </a:cubicBezTo>
                  <a:cubicBezTo>
                    <a:pt x="198374" y="255397"/>
                    <a:pt x="255524" y="198247"/>
                    <a:pt x="255524" y="127635"/>
                  </a:cubicBezTo>
                  <a:cubicBezTo>
                    <a:pt x="255524" y="57023"/>
                    <a:pt x="198247" y="0"/>
                    <a:pt x="127762" y="0"/>
                  </a:cubicBezTo>
                  <a:close/>
                </a:path>
              </a:pathLst>
            </a:custGeom>
            <a:solidFill>
              <a:srgbClr val="AF9AC9"/>
            </a:solidFill>
          </p:spPr>
          <p:txBody>
            <a:bodyPr/>
            <a:lstStyle/>
            <a:p>
              <a:endParaRPr lang="en-GB"/>
            </a:p>
          </p:txBody>
        </p:sp>
      </p:grpSp>
      <p:grpSp>
        <p:nvGrpSpPr>
          <p:cNvPr id="11" name="Group 11"/>
          <p:cNvGrpSpPr/>
          <p:nvPr/>
        </p:nvGrpSpPr>
        <p:grpSpPr>
          <a:xfrm>
            <a:off x="16254637" y="8455020"/>
            <a:ext cx="227304" cy="227304"/>
            <a:chOff x="0" y="0"/>
            <a:chExt cx="303072" cy="303072"/>
          </a:xfrm>
        </p:grpSpPr>
        <p:sp>
          <p:nvSpPr>
            <p:cNvPr id="12" name="Freeform 12"/>
            <p:cNvSpPr/>
            <p:nvPr/>
          </p:nvSpPr>
          <p:spPr>
            <a:xfrm>
              <a:off x="0" y="0"/>
              <a:ext cx="303022" cy="303022"/>
            </a:xfrm>
            <a:custGeom>
              <a:avLst/>
              <a:gdLst/>
              <a:ahLst/>
              <a:cxnLst/>
              <a:rect l="l" t="t" r="r" b="b"/>
              <a:pathLst>
                <a:path w="303022" h="303022">
                  <a:moveTo>
                    <a:pt x="282448" y="130937"/>
                  </a:moveTo>
                  <a:lnTo>
                    <a:pt x="172085" y="130937"/>
                  </a:lnTo>
                  <a:lnTo>
                    <a:pt x="172085" y="20574"/>
                  </a:lnTo>
                  <a:cubicBezTo>
                    <a:pt x="172085" y="9271"/>
                    <a:pt x="162941" y="0"/>
                    <a:pt x="151511" y="0"/>
                  </a:cubicBezTo>
                  <a:cubicBezTo>
                    <a:pt x="140081" y="0"/>
                    <a:pt x="130937" y="9271"/>
                    <a:pt x="130937" y="20574"/>
                  </a:cubicBezTo>
                  <a:lnTo>
                    <a:pt x="130937" y="130937"/>
                  </a:lnTo>
                  <a:lnTo>
                    <a:pt x="20574" y="130937"/>
                  </a:lnTo>
                  <a:cubicBezTo>
                    <a:pt x="9271" y="130937"/>
                    <a:pt x="0" y="140208"/>
                    <a:pt x="0" y="151511"/>
                  </a:cubicBezTo>
                  <a:cubicBezTo>
                    <a:pt x="0" y="162814"/>
                    <a:pt x="9271" y="172085"/>
                    <a:pt x="20574" y="172085"/>
                  </a:cubicBezTo>
                  <a:lnTo>
                    <a:pt x="130937" y="172085"/>
                  </a:lnTo>
                  <a:lnTo>
                    <a:pt x="130937" y="282448"/>
                  </a:lnTo>
                  <a:cubicBezTo>
                    <a:pt x="130937" y="293751"/>
                    <a:pt x="140208" y="303022"/>
                    <a:pt x="151511" y="303022"/>
                  </a:cubicBezTo>
                  <a:cubicBezTo>
                    <a:pt x="162814" y="303022"/>
                    <a:pt x="172085" y="293751"/>
                    <a:pt x="172085" y="282448"/>
                  </a:cubicBezTo>
                  <a:lnTo>
                    <a:pt x="172085" y="172085"/>
                  </a:lnTo>
                  <a:lnTo>
                    <a:pt x="282448" y="172085"/>
                  </a:lnTo>
                  <a:cubicBezTo>
                    <a:pt x="293751" y="172085"/>
                    <a:pt x="303022" y="162814"/>
                    <a:pt x="303022" y="151511"/>
                  </a:cubicBezTo>
                  <a:cubicBezTo>
                    <a:pt x="303022" y="140208"/>
                    <a:pt x="293751" y="130937"/>
                    <a:pt x="282448" y="130937"/>
                  </a:cubicBezTo>
                  <a:close/>
                </a:path>
              </a:pathLst>
            </a:custGeom>
            <a:solidFill>
              <a:srgbClr val="AF9AC9"/>
            </a:solidFill>
          </p:spPr>
          <p:txBody>
            <a:bodyPr/>
            <a:lstStyle/>
            <a:p>
              <a:endParaRPr lang="en-GB"/>
            </a:p>
          </p:txBody>
        </p:sp>
      </p:grpSp>
      <p:grpSp>
        <p:nvGrpSpPr>
          <p:cNvPr id="13" name="Group 13"/>
          <p:cNvGrpSpPr/>
          <p:nvPr/>
        </p:nvGrpSpPr>
        <p:grpSpPr>
          <a:xfrm>
            <a:off x="16867762" y="9145138"/>
            <a:ext cx="162938" cy="162938"/>
            <a:chOff x="0" y="0"/>
            <a:chExt cx="217251" cy="217251"/>
          </a:xfrm>
        </p:grpSpPr>
        <p:sp>
          <p:nvSpPr>
            <p:cNvPr id="14" name="Freeform 14"/>
            <p:cNvSpPr/>
            <p:nvPr/>
          </p:nvSpPr>
          <p:spPr>
            <a:xfrm>
              <a:off x="0" y="0"/>
              <a:ext cx="217170" cy="217170"/>
            </a:xfrm>
            <a:custGeom>
              <a:avLst/>
              <a:gdLst/>
              <a:ahLst/>
              <a:cxnLst/>
              <a:rect l="l" t="t" r="r" b="b"/>
              <a:pathLst>
                <a:path w="217170" h="217170">
                  <a:moveTo>
                    <a:pt x="108585" y="32131"/>
                  </a:moveTo>
                  <a:cubicBezTo>
                    <a:pt x="150876" y="32131"/>
                    <a:pt x="185166" y="66421"/>
                    <a:pt x="185166" y="108712"/>
                  </a:cubicBezTo>
                  <a:cubicBezTo>
                    <a:pt x="185166" y="151003"/>
                    <a:pt x="150876" y="185293"/>
                    <a:pt x="108585" y="185293"/>
                  </a:cubicBezTo>
                  <a:cubicBezTo>
                    <a:pt x="66294" y="185293"/>
                    <a:pt x="32004" y="151003"/>
                    <a:pt x="32004" y="108712"/>
                  </a:cubicBezTo>
                  <a:cubicBezTo>
                    <a:pt x="32004" y="66421"/>
                    <a:pt x="66294" y="32258"/>
                    <a:pt x="108585" y="32131"/>
                  </a:cubicBezTo>
                  <a:moveTo>
                    <a:pt x="108585" y="0"/>
                  </a:moveTo>
                  <a:cubicBezTo>
                    <a:pt x="48641" y="0"/>
                    <a:pt x="0" y="48641"/>
                    <a:pt x="0" y="108585"/>
                  </a:cubicBezTo>
                  <a:cubicBezTo>
                    <a:pt x="0" y="168529"/>
                    <a:pt x="48641" y="217170"/>
                    <a:pt x="108585" y="217170"/>
                  </a:cubicBezTo>
                  <a:cubicBezTo>
                    <a:pt x="168529" y="217170"/>
                    <a:pt x="217170" y="168529"/>
                    <a:pt x="217170" y="108585"/>
                  </a:cubicBezTo>
                  <a:cubicBezTo>
                    <a:pt x="217170" y="48641"/>
                    <a:pt x="168656" y="0"/>
                    <a:pt x="108585" y="0"/>
                  </a:cubicBezTo>
                  <a:close/>
                </a:path>
              </a:pathLst>
            </a:custGeom>
            <a:solidFill>
              <a:srgbClr val="AF9AC9"/>
            </a:solidFill>
          </p:spPr>
          <p:txBody>
            <a:bodyPr/>
            <a:lstStyle/>
            <a:p>
              <a:endParaRPr lang="en-GB"/>
            </a:p>
          </p:txBody>
        </p:sp>
      </p:grpSp>
      <p:grpSp>
        <p:nvGrpSpPr>
          <p:cNvPr id="15" name="Group 15"/>
          <p:cNvGrpSpPr/>
          <p:nvPr/>
        </p:nvGrpSpPr>
        <p:grpSpPr>
          <a:xfrm>
            <a:off x="15831432" y="9357043"/>
            <a:ext cx="143638" cy="143639"/>
            <a:chOff x="0" y="0"/>
            <a:chExt cx="191517" cy="191519"/>
          </a:xfrm>
        </p:grpSpPr>
        <p:sp>
          <p:nvSpPr>
            <p:cNvPr id="16" name="Freeform 16"/>
            <p:cNvSpPr/>
            <p:nvPr/>
          </p:nvSpPr>
          <p:spPr>
            <a:xfrm>
              <a:off x="0" y="0"/>
              <a:ext cx="191516" cy="191516"/>
            </a:xfrm>
            <a:custGeom>
              <a:avLst/>
              <a:gdLst/>
              <a:ahLst/>
              <a:cxnLst/>
              <a:rect l="l" t="t" r="r" b="b"/>
              <a:pathLst>
                <a:path w="191516" h="191516">
                  <a:moveTo>
                    <a:pt x="191516" y="95758"/>
                  </a:moveTo>
                  <a:cubicBezTo>
                    <a:pt x="191516" y="148590"/>
                    <a:pt x="148590" y="191516"/>
                    <a:pt x="95758" y="191516"/>
                  </a:cubicBezTo>
                  <a:cubicBezTo>
                    <a:pt x="42926" y="191516"/>
                    <a:pt x="0" y="148590"/>
                    <a:pt x="0" y="95758"/>
                  </a:cubicBezTo>
                  <a:cubicBezTo>
                    <a:pt x="0" y="42926"/>
                    <a:pt x="42926" y="0"/>
                    <a:pt x="95758" y="0"/>
                  </a:cubicBezTo>
                  <a:cubicBezTo>
                    <a:pt x="148590" y="0"/>
                    <a:pt x="191516" y="42926"/>
                    <a:pt x="191516" y="95758"/>
                  </a:cubicBezTo>
                  <a:close/>
                </a:path>
              </a:pathLst>
            </a:custGeom>
            <a:solidFill>
              <a:srgbClr val="AF9AC9"/>
            </a:solidFill>
          </p:spPr>
          <p:txBody>
            <a:bodyPr/>
            <a:lstStyle/>
            <a:p>
              <a:endParaRPr lang="en-GB"/>
            </a:p>
          </p:txBody>
        </p:sp>
      </p:gr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F9AC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txBody>
            <a:bodyPr/>
            <a:lstStyle/>
            <a:p>
              <a:endParaRPr lang="en-GB"/>
            </a:p>
          </p:txBody>
        </p:sp>
      </p:grpSp>
      <p:grpSp>
        <p:nvGrpSpPr>
          <p:cNvPr id="4" name="Group 4"/>
          <p:cNvGrpSpPr/>
          <p:nvPr/>
        </p:nvGrpSpPr>
        <p:grpSpPr>
          <a:xfrm>
            <a:off x="0" y="0"/>
            <a:ext cx="18288000" cy="6018517"/>
            <a:chOff x="0" y="0"/>
            <a:chExt cx="24384000" cy="8024689"/>
          </a:xfrm>
        </p:grpSpPr>
        <p:sp>
          <p:nvSpPr>
            <p:cNvPr id="5" name="Freeform 5"/>
            <p:cNvSpPr/>
            <p:nvPr/>
          </p:nvSpPr>
          <p:spPr>
            <a:xfrm>
              <a:off x="0" y="0"/>
              <a:ext cx="24383781" cy="8024733"/>
            </a:xfrm>
            <a:custGeom>
              <a:avLst/>
              <a:gdLst/>
              <a:ahLst/>
              <a:cxnLst/>
              <a:rect l="l" t="t" r="r" b="b"/>
              <a:pathLst>
                <a:path w="24383781" h="8024733">
                  <a:moveTo>
                    <a:pt x="0" y="0"/>
                  </a:moveTo>
                  <a:lnTo>
                    <a:pt x="24383781" y="0"/>
                  </a:lnTo>
                  <a:lnTo>
                    <a:pt x="24383781" y="8024733"/>
                  </a:lnTo>
                  <a:lnTo>
                    <a:pt x="0" y="8024733"/>
                  </a:lnTo>
                  <a:close/>
                </a:path>
              </a:pathLst>
            </a:custGeom>
            <a:solidFill>
              <a:srgbClr val="AF9AC9"/>
            </a:solidFill>
          </p:spPr>
          <p:txBody>
            <a:bodyPr/>
            <a:lstStyle/>
            <a:p>
              <a:endParaRPr lang="en-GB"/>
            </a:p>
          </p:txBody>
        </p:sp>
      </p:grpSp>
      <p:grpSp>
        <p:nvGrpSpPr>
          <p:cNvPr id="6" name="Group 6"/>
          <p:cNvGrpSpPr/>
          <p:nvPr/>
        </p:nvGrpSpPr>
        <p:grpSpPr>
          <a:xfrm>
            <a:off x="5211538" y="875017"/>
            <a:ext cx="208559" cy="208559"/>
            <a:chOff x="0" y="0"/>
            <a:chExt cx="278079" cy="278079"/>
          </a:xfrm>
        </p:grpSpPr>
        <p:sp>
          <p:nvSpPr>
            <p:cNvPr id="7" name="Freeform 7"/>
            <p:cNvSpPr/>
            <p:nvPr/>
          </p:nvSpPr>
          <p:spPr>
            <a:xfrm>
              <a:off x="0" y="0"/>
              <a:ext cx="278257" cy="278257"/>
            </a:xfrm>
            <a:custGeom>
              <a:avLst/>
              <a:gdLst/>
              <a:ahLst/>
              <a:cxnLst/>
              <a:rect l="l" t="t" r="r" b="b"/>
              <a:pathLst>
                <a:path w="278257" h="278257">
                  <a:moveTo>
                    <a:pt x="259207" y="120142"/>
                  </a:moveTo>
                  <a:lnTo>
                    <a:pt x="157861" y="120142"/>
                  </a:lnTo>
                  <a:lnTo>
                    <a:pt x="157861" y="18923"/>
                  </a:lnTo>
                  <a:cubicBezTo>
                    <a:pt x="157861" y="8509"/>
                    <a:pt x="149479" y="0"/>
                    <a:pt x="139065" y="0"/>
                  </a:cubicBezTo>
                  <a:cubicBezTo>
                    <a:pt x="128651" y="0"/>
                    <a:pt x="120142" y="8509"/>
                    <a:pt x="120142" y="18923"/>
                  </a:cubicBezTo>
                  <a:lnTo>
                    <a:pt x="120142" y="120142"/>
                  </a:lnTo>
                  <a:lnTo>
                    <a:pt x="18923" y="120142"/>
                  </a:lnTo>
                  <a:cubicBezTo>
                    <a:pt x="8509" y="120142"/>
                    <a:pt x="0" y="128651"/>
                    <a:pt x="0" y="139065"/>
                  </a:cubicBezTo>
                  <a:cubicBezTo>
                    <a:pt x="0" y="149479"/>
                    <a:pt x="8509" y="157988"/>
                    <a:pt x="18923" y="157988"/>
                  </a:cubicBezTo>
                  <a:lnTo>
                    <a:pt x="120142" y="157988"/>
                  </a:lnTo>
                  <a:lnTo>
                    <a:pt x="120142" y="259334"/>
                  </a:lnTo>
                  <a:cubicBezTo>
                    <a:pt x="120142" y="269748"/>
                    <a:pt x="128651" y="278257"/>
                    <a:pt x="139065" y="278257"/>
                  </a:cubicBezTo>
                  <a:cubicBezTo>
                    <a:pt x="149479" y="278257"/>
                    <a:pt x="157988" y="269748"/>
                    <a:pt x="157988" y="259334"/>
                  </a:cubicBezTo>
                  <a:lnTo>
                    <a:pt x="157988" y="157861"/>
                  </a:lnTo>
                  <a:lnTo>
                    <a:pt x="259334" y="157861"/>
                  </a:lnTo>
                  <a:cubicBezTo>
                    <a:pt x="269748" y="157861"/>
                    <a:pt x="278257" y="149352"/>
                    <a:pt x="278257" y="138938"/>
                  </a:cubicBezTo>
                  <a:cubicBezTo>
                    <a:pt x="278257" y="128524"/>
                    <a:pt x="269748" y="120015"/>
                    <a:pt x="259334" y="120015"/>
                  </a:cubicBezTo>
                  <a:close/>
                </a:path>
              </a:pathLst>
            </a:custGeom>
            <a:solidFill>
              <a:srgbClr val="AF9AC9"/>
            </a:solidFill>
          </p:spPr>
          <p:txBody>
            <a:bodyPr/>
            <a:lstStyle/>
            <a:p>
              <a:endParaRPr lang="en-GB"/>
            </a:p>
          </p:txBody>
        </p:sp>
      </p:grpSp>
      <p:grpSp>
        <p:nvGrpSpPr>
          <p:cNvPr id="8" name="Group 8"/>
          <p:cNvGrpSpPr/>
          <p:nvPr/>
        </p:nvGrpSpPr>
        <p:grpSpPr>
          <a:xfrm>
            <a:off x="5749708" y="1218960"/>
            <a:ext cx="136707" cy="136707"/>
            <a:chOff x="0" y="0"/>
            <a:chExt cx="182276" cy="182276"/>
          </a:xfrm>
        </p:grpSpPr>
        <p:sp>
          <p:nvSpPr>
            <p:cNvPr id="9" name="Freeform 9"/>
            <p:cNvSpPr/>
            <p:nvPr/>
          </p:nvSpPr>
          <p:spPr>
            <a:xfrm>
              <a:off x="0" y="0"/>
              <a:ext cx="182372" cy="182372"/>
            </a:xfrm>
            <a:custGeom>
              <a:avLst/>
              <a:gdLst/>
              <a:ahLst/>
              <a:cxnLst/>
              <a:rect l="l" t="t" r="r" b="b"/>
              <a:pathLst>
                <a:path w="182372" h="182372">
                  <a:moveTo>
                    <a:pt x="182245" y="91186"/>
                  </a:moveTo>
                  <a:cubicBezTo>
                    <a:pt x="182245" y="141478"/>
                    <a:pt x="141478" y="182372"/>
                    <a:pt x="91059" y="182372"/>
                  </a:cubicBezTo>
                  <a:cubicBezTo>
                    <a:pt x="40640" y="182372"/>
                    <a:pt x="0" y="141478"/>
                    <a:pt x="0" y="91186"/>
                  </a:cubicBezTo>
                  <a:cubicBezTo>
                    <a:pt x="0" y="40894"/>
                    <a:pt x="40767" y="0"/>
                    <a:pt x="91186" y="0"/>
                  </a:cubicBezTo>
                  <a:cubicBezTo>
                    <a:pt x="141605" y="0"/>
                    <a:pt x="182372" y="40767"/>
                    <a:pt x="182372" y="91186"/>
                  </a:cubicBezTo>
                  <a:close/>
                </a:path>
              </a:pathLst>
            </a:custGeom>
            <a:solidFill>
              <a:srgbClr val="AF9AC9"/>
            </a:solidFill>
          </p:spPr>
          <p:txBody>
            <a:bodyPr/>
            <a:lstStyle/>
            <a:p>
              <a:endParaRPr lang="en-GB"/>
            </a:p>
          </p:txBody>
        </p:sp>
      </p:grpSp>
      <p:grpSp>
        <p:nvGrpSpPr>
          <p:cNvPr id="10" name="Group 10"/>
          <p:cNvGrpSpPr/>
          <p:nvPr/>
        </p:nvGrpSpPr>
        <p:grpSpPr>
          <a:xfrm>
            <a:off x="5188228" y="1555599"/>
            <a:ext cx="191571" cy="191571"/>
            <a:chOff x="0" y="0"/>
            <a:chExt cx="255428" cy="255428"/>
          </a:xfrm>
        </p:grpSpPr>
        <p:sp>
          <p:nvSpPr>
            <p:cNvPr id="11" name="Freeform 11"/>
            <p:cNvSpPr/>
            <p:nvPr/>
          </p:nvSpPr>
          <p:spPr>
            <a:xfrm>
              <a:off x="0" y="0"/>
              <a:ext cx="255524" cy="255397"/>
            </a:xfrm>
            <a:custGeom>
              <a:avLst/>
              <a:gdLst/>
              <a:ahLst/>
              <a:cxnLst/>
              <a:rect l="l" t="t" r="r" b="b"/>
              <a:pathLst>
                <a:path w="255524" h="255397">
                  <a:moveTo>
                    <a:pt x="127762" y="37719"/>
                  </a:moveTo>
                  <a:cubicBezTo>
                    <a:pt x="177419" y="37719"/>
                    <a:pt x="217678" y="77978"/>
                    <a:pt x="217678" y="127635"/>
                  </a:cubicBezTo>
                  <a:cubicBezTo>
                    <a:pt x="217678" y="177292"/>
                    <a:pt x="177419" y="217551"/>
                    <a:pt x="127762" y="217551"/>
                  </a:cubicBezTo>
                  <a:cubicBezTo>
                    <a:pt x="78105" y="217551"/>
                    <a:pt x="37846" y="177292"/>
                    <a:pt x="37846" y="127635"/>
                  </a:cubicBezTo>
                  <a:cubicBezTo>
                    <a:pt x="37846" y="77978"/>
                    <a:pt x="78105" y="37719"/>
                    <a:pt x="127762" y="37719"/>
                  </a:cubicBezTo>
                  <a:moveTo>
                    <a:pt x="127762" y="0"/>
                  </a:moveTo>
                  <a:cubicBezTo>
                    <a:pt x="57150" y="0"/>
                    <a:pt x="0" y="57150"/>
                    <a:pt x="0" y="127762"/>
                  </a:cubicBezTo>
                  <a:cubicBezTo>
                    <a:pt x="0" y="198374"/>
                    <a:pt x="57150" y="255397"/>
                    <a:pt x="127762" y="255397"/>
                  </a:cubicBezTo>
                  <a:cubicBezTo>
                    <a:pt x="198374" y="255397"/>
                    <a:pt x="255524" y="198247"/>
                    <a:pt x="255524" y="127635"/>
                  </a:cubicBezTo>
                  <a:cubicBezTo>
                    <a:pt x="255524" y="57023"/>
                    <a:pt x="198247" y="0"/>
                    <a:pt x="127762" y="0"/>
                  </a:cubicBezTo>
                  <a:close/>
                </a:path>
              </a:pathLst>
            </a:custGeom>
            <a:solidFill>
              <a:srgbClr val="AF9AC9"/>
            </a:solidFill>
          </p:spPr>
          <p:txBody>
            <a:bodyPr/>
            <a:lstStyle/>
            <a:p>
              <a:endParaRPr lang="en-GB"/>
            </a:p>
          </p:txBody>
        </p:sp>
      </p:grpSp>
      <p:sp>
        <p:nvSpPr>
          <p:cNvPr id="12" name="AutoShape 12"/>
          <p:cNvSpPr/>
          <p:nvPr/>
        </p:nvSpPr>
        <p:spPr>
          <a:xfrm rot="5382690">
            <a:off x="-1238128" y="7754590"/>
            <a:ext cx="5044599" cy="0"/>
          </a:xfrm>
          <a:prstGeom prst="line">
            <a:avLst/>
          </a:prstGeom>
          <a:ln w="19050" cap="rnd">
            <a:solidFill>
              <a:srgbClr val="AF9AC9"/>
            </a:solidFill>
            <a:prstDash val="solid"/>
            <a:headEnd type="none" w="sm" len="sm"/>
            <a:tailEnd type="none" w="sm" len="sm"/>
          </a:ln>
        </p:spPr>
        <p:txBody>
          <a:bodyPr/>
          <a:lstStyle/>
          <a:p>
            <a:endParaRPr lang="en-GB"/>
          </a:p>
        </p:txBody>
      </p:sp>
      <p:grpSp>
        <p:nvGrpSpPr>
          <p:cNvPr id="13" name="Group 13"/>
          <p:cNvGrpSpPr/>
          <p:nvPr/>
        </p:nvGrpSpPr>
        <p:grpSpPr>
          <a:xfrm>
            <a:off x="16254637" y="8455020"/>
            <a:ext cx="227304" cy="227304"/>
            <a:chOff x="0" y="0"/>
            <a:chExt cx="303072" cy="303072"/>
          </a:xfrm>
        </p:grpSpPr>
        <p:sp>
          <p:nvSpPr>
            <p:cNvPr id="14" name="Freeform 14"/>
            <p:cNvSpPr/>
            <p:nvPr/>
          </p:nvSpPr>
          <p:spPr>
            <a:xfrm>
              <a:off x="0" y="0"/>
              <a:ext cx="303022" cy="303022"/>
            </a:xfrm>
            <a:custGeom>
              <a:avLst/>
              <a:gdLst/>
              <a:ahLst/>
              <a:cxnLst/>
              <a:rect l="l" t="t" r="r" b="b"/>
              <a:pathLst>
                <a:path w="303022" h="303022">
                  <a:moveTo>
                    <a:pt x="282448" y="130937"/>
                  </a:moveTo>
                  <a:lnTo>
                    <a:pt x="172085" y="130937"/>
                  </a:lnTo>
                  <a:lnTo>
                    <a:pt x="172085" y="20574"/>
                  </a:lnTo>
                  <a:cubicBezTo>
                    <a:pt x="172085" y="9271"/>
                    <a:pt x="162941" y="0"/>
                    <a:pt x="151511" y="0"/>
                  </a:cubicBezTo>
                  <a:cubicBezTo>
                    <a:pt x="140081" y="0"/>
                    <a:pt x="130937" y="9271"/>
                    <a:pt x="130937" y="20574"/>
                  </a:cubicBezTo>
                  <a:lnTo>
                    <a:pt x="130937" y="130937"/>
                  </a:lnTo>
                  <a:lnTo>
                    <a:pt x="20574" y="130937"/>
                  </a:lnTo>
                  <a:cubicBezTo>
                    <a:pt x="9271" y="130937"/>
                    <a:pt x="0" y="140208"/>
                    <a:pt x="0" y="151511"/>
                  </a:cubicBezTo>
                  <a:cubicBezTo>
                    <a:pt x="0" y="162814"/>
                    <a:pt x="9271" y="172085"/>
                    <a:pt x="20574" y="172085"/>
                  </a:cubicBezTo>
                  <a:lnTo>
                    <a:pt x="130937" y="172085"/>
                  </a:lnTo>
                  <a:lnTo>
                    <a:pt x="130937" y="282448"/>
                  </a:lnTo>
                  <a:cubicBezTo>
                    <a:pt x="130937" y="293751"/>
                    <a:pt x="140208" y="303022"/>
                    <a:pt x="151511" y="303022"/>
                  </a:cubicBezTo>
                  <a:cubicBezTo>
                    <a:pt x="162814" y="303022"/>
                    <a:pt x="172085" y="293751"/>
                    <a:pt x="172085" y="282448"/>
                  </a:cubicBezTo>
                  <a:lnTo>
                    <a:pt x="172085" y="172085"/>
                  </a:lnTo>
                  <a:lnTo>
                    <a:pt x="282448" y="172085"/>
                  </a:lnTo>
                  <a:cubicBezTo>
                    <a:pt x="293751" y="172085"/>
                    <a:pt x="303022" y="162814"/>
                    <a:pt x="303022" y="151511"/>
                  </a:cubicBezTo>
                  <a:cubicBezTo>
                    <a:pt x="303022" y="140208"/>
                    <a:pt x="293751" y="130937"/>
                    <a:pt x="282448" y="130937"/>
                  </a:cubicBezTo>
                  <a:close/>
                </a:path>
              </a:pathLst>
            </a:custGeom>
            <a:solidFill>
              <a:srgbClr val="AF9AC9"/>
            </a:solidFill>
          </p:spPr>
          <p:txBody>
            <a:bodyPr/>
            <a:lstStyle/>
            <a:p>
              <a:endParaRPr lang="en-GB"/>
            </a:p>
          </p:txBody>
        </p:sp>
      </p:grpSp>
      <p:grpSp>
        <p:nvGrpSpPr>
          <p:cNvPr id="15" name="Group 15"/>
          <p:cNvGrpSpPr/>
          <p:nvPr/>
        </p:nvGrpSpPr>
        <p:grpSpPr>
          <a:xfrm>
            <a:off x="16867762" y="9145138"/>
            <a:ext cx="162938" cy="162938"/>
            <a:chOff x="0" y="0"/>
            <a:chExt cx="217251" cy="217251"/>
          </a:xfrm>
        </p:grpSpPr>
        <p:sp>
          <p:nvSpPr>
            <p:cNvPr id="16" name="Freeform 16"/>
            <p:cNvSpPr/>
            <p:nvPr/>
          </p:nvSpPr>
          <p:spPr>
            <a:xfrm>
              <a:off x="0" y="0"/>
              <a:ext cx="217170" cy="217170"/>
            </a:xfrm>
            <a:custGeom>
              <a:avLst/>
              <a:gdLst/>
              <a:ahLst/>
              <a:cxnLst/>
              <a:rect l="l" t="t" r="r" b="b"/>
              <a:pathLst>
                <a:path w="217170" h="217170">
                  <a:moveTo>
                    <a:pt x="108585" y="32131"/>
                  </a:moveTo>
                  <a:cubicBezTo>
                    <a:pt x="150876" y="32131"/>
                    <a:pt x="185166" y="66421"/>
                    <a:pt x="185166" y="108712"/>
                  </a:cubicBezTo>
                  <a:cubicBezTo>
                    <a:pt x="185166" y="151003"/>
                    <a:pt x="150876" y="185293"/>
                    <a:pt x="108585" y="185293"/>
                  </a:cubicBezTo>
                  <a:cubicBezTo>
                    <a:pt x="66294" y="185293"/>
                    <a:pt x="32004" y="151003"/>
                    <a:pt x="32004" y="108712"/>
                  </a:cubicBezTo>
                  <a:cubicBezTo>
                    <a:pt x="32004" y="66421"/>
                    <a:pt x="66294" y="32258"/>
                    <a:pt x="108585" y="32131"/>
                  </a:cubicBezTo>
                  <a:moveTo>
                    <a:pt x="108585" y="0"/>
                  </a:moveTo>
                  <a:cubicBezTo>
                    <a:pt x="48641" y="0"/>
                    <a:pt x="0" y="48641"/>
                    <a:pt x="0" y="108585"/>
                  </a:cubicBezTo>
                  <a:cubicBezTo>
                    <a:pt x="0" y="168529"/>
                    <a:pt x="48641" y="217170"/>
                    <a:pt x="108585" y="217170"/>
                  </a:cubicBezTo>
                  <a:cubicBezTo>
                    <a:pt x="168529" y="217170"/>
                    <a:pt x="217170" y="168529"/>
                    <a:pt x="217170" y="108585"/>
                  </a:cubicBezTo>
                  <a:cubicBezTo>
                    <a:pt x="217170" y="48641"/>
                    <a:pt x="168656" y="0"/>
                    <a:pt x="108585" y="0"/>
                  </a:cubicBezTo>
                  <a:close/>
                </a:path>
              </a:pathLst>
            </a:custGeom>
            <a:solidFill>
              <a:srgbClr val="AF9AC9"/>
            </a:solidFill>
          </p:spPr>
          <p:txBody>
            <a:bodyPr/>
            <a:lstStyle/>
            <a:p>
              <a:endParaRPr lang="en-GB"/>
            </a:p>
          </p:txBody>
        </p:sp>
      </p:grpSp>
      <p:grpSp>
        <p:nvGrpSpPr>
          <p:cNvPr id="17" name="Group 17"/>
          <p:cNvGrpSpPr/>
          <p:nvPr/>
        </p:nvGrpSpPr>
        <p:grpSpPr>
          <a:xfrm>
            <a:off x="15831432" y="9357043"/>
            <a:ext cx="143638" cy="143639"/>
            <a:chOff x="0" y="0"/>
            <a:chExt cx="191517" cy="191519"/>
          </a:xfrm>
        </p:grpSpPr>
        <p:sp>
          <p:nvSpPr>
            <p:cNvPr id="18" name="Freeform 18"/>
            <p:cNvSpPr/>
            <p:nvPr/>
          </p:nvSpPr>
          <p:spPr>
            <a:xfrm>
              <a:off x="0" y="0"/>
              <a:ext cx="191516" cy="191516"/>
            </a:xfrm>
            <a:custGeom>
              <a:avLst/>
              <a:gdLst/>
              <a:ahLst/>
              <a:cxnLst/>
              <a:rect l="l" t="t" r="r" b="b"/>
              <a:pathLst>
                <a:path w="191516" h="191516">
                  <a:moveTo>
                    <a:pt x="191516" y="95758"/>
                  </a:moveTo>
                  <a:cubicBezTo>
                    <a:pt x="191516" y="148590"/>
                    <a:pt x="148590" y="191516"/>
                    <a:pt x="95758" y="191516"/>
                  </a:cubicBezTo>
                  <a:cubicBezTo>
                    <a:pt x="42926" y="191516"/>
                    <a:pt x="0" y="148590"/>
                    <a:pt x="0" y="95758"/>
                  </a:cubicBezTo>
                  <a:cubicBezTo>
                    <a:pt x="0" y="42926"/>
                    <a:pt x="42926" y="0"/>
                    <a:pt x="95758" y="0"/>
                  </a:cubicBezTo>
                  <a:cubicBezTo>
                    <a:pt x="148590" y="0"/>
                    <a:pt x="191516" y="42926"/>
                    <a:pt x="191516" y="95758"/>
                  </a:cubicBezTo>
                  <a:close/>
                </a:path>
              </a:pathLst>
            </a:custGeom>
            <a:solidFill>
              <a:srgbClr val="AF9AC9"/>
            </a:solidFill>
          </p:spPr>
          <p:txBody>
            <a:bodyPr/>
            <a:lstStyle/>
            <a:p>
              <a:endParaRPr lang="en-GB"/>
            </a:p>
          </p:txBody>
        </p:sp>
      </p:grpSp>
      <p:sp>
        <p:nvSpPr>
          <p:cNvPr id="19" name="Freeform 19" descr="A logo with text on it  AI-generated content may be incorrect."/>
          <p:cNvSpPr/>
          <p:nvPr/>
        </p:nvSpPr>
        <p:spPr>
          <a:xfrm>
            <a:off x="11502637" y="8577789"/>
            <a:ext cx="2493841" cy="1134698"/>
          </a:xfrm>
          <a:custGeom>
            <a:avLst/>
            <a:gdLst/>
            <a:ahLst/>
            <a:cxnLst/>
            <a:rect l="l" t="t" r="r" b="b"/>
            <a:pathLst>
              <a:path w="2493841" h="1134698">
                <a:moveTo>
                  <a:pt x="0" y="0"/>
                </a:moveTo>
                <a:lnTo>
                  <a:pt x="2493841" y="0"/>
                </a:lnTo>
                <a:lnTo>
                  <a:pt x="2493841" y="1134698"/>
                </a:lnTo>
                <a:lnTo>
                  <a:pt x="0" y="1134698"/>
                </a:lnTo>
                <a:lnTo>
                  <a:pt x="0" y="0"/>
                </a:lnTo>
                <a:close/>
              </a:path>
            </a:pathLst>
          </a:custGeom>
          <a:blipFill>
            <a:blip r:embed="rId2"/>
            <a:stretch>
              <a:fillRect l="-79" r="-79"/>
            </a:stretch>
          </a:blipFill>
        </p:spPr>
        <p:txBody>
          <a:bodyPr/>
          <a:lstStyle/>
          <a:p>
            <a:endParaRPr lang="en-GB"/>
          </a:p>
        </p:txBody>
      </p:sp>
      <p:sp>
        <p:nvSpPr>
          <p:cNvPr id="20" name="Freeform 20"/>
          <p:cNvSpPr/>
          <p:nvPr/>
        </p:nvSpPr>
        <p:spPr>
          <a:xfrm>
            <a:off x="11502637" y="6371915"/>
            <a:ext cx="4967103" cy="1638526"/>
          </a:xfrm>
          <a:custGeom>
            <a:avLst/>
            <a:gdLst/>
            <a:ahLst/>
            <a:cxnLst/>
            <a:rect l="l" t="t" r="r" b="b"/>
            <a:pathLst>
              <a:path w="4967103" h="1638526">
                <a:moveTo>
                  <a:pt x="0" y="0"/>
                </a:moveTo>
                <a:lnTo>
                  <a:pt x="4967103" y="0"/>
                </a:lnTo>
                <a:lnTo>
                  <a:pt x="4967103" y="1638525"/>
                </a:lnTo>
                <a:lnTo>
                  <a:pt x="0" y="1638525"/>
                </a:lnTo>
                <a:lnTo>
                  <a:pt x="0" y="0"/>
                </a:lnTo>
                <a:close/>
              </a:path>
            </a:pathLst>
          </a:custGeom>
          <a:blipFill>
            <a:blip r:embed="rId3"/>
            <a:stretch>
              <a:fillRect/>
            </a:stretch>
          </a:blipFill>
        </p:spPr>
        <p:txBody>
          <a:bodyPr/>
          <a:lstStyle/>
          <a:p>
            <a:endParaRPr lang="en-GB"/>
          </a:p>
        </p:txBody>
      </p:sp>
      <p:sp>
        <p:nvSpPr>
          <p:cNvPr id="21" name="TextBox 21"/>
          <p:cNvSpPr txBox="1"/>
          <p:nvPr/>
        </p:nvSpPr>
        <p:spPr>
          <a:xfrm>
            <a:off x="5912085" y="815962"/>
            <a:ext cx="10557655" cy="5202555"/>
          </a:xfrm>
          <a:prstGeom prst="rect">
            <a:avLst/>
          </a:prstGeom>
        </p:spPr>
        <p:txBody>
          <a:bodyPr lIns="0" tIns="0" rIns="0" bIns="0" rtlCol="0" anchor="t">
            <a:spAutoFit/>
          </a:bodyPr>
          <a:lstStyle/>
          <a:p>
            <a:pPr algn="r">
              <a:lnSpc>
                <a:spcPts val="12960"/>
              </a:lnSpc>
            </a:pPr>
            <a:r>
              <a:rPr lang="en-US" sz="12000">
                <a:solidFill>
                  <a:srgbClr val="FFFFFF"/>
                </a:solidFill>
                <a:latin typeface="Calibri (MS)"/>
                <a:ea typeface="Calibri (MS)"/>
                <a:cs typeface="Calibri (MS)"/>
                <a:sym typeface="Calibri (MS)"/>
              </a:rPr>
              <a:t>Welcome to our special guest Joanna McCall</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1"/>
            <p:extLst>
              <p:ext uri="{DAA4B4D4-6D71-4841-9C94-3DE7FCFB9230}">
                <p14:media xmlns:p14="http://schemas.microsoft.com/office/powerpoint/2010/main" r:embed="rId2">
                  <p14:trim end="26008.167"/>
                </p14:media>
              </p:ext>
            </p:extLst>
          </p:nvPr>
        </p:nvPicPr>
        <p:blipFill>
          <a:blip r:embed="rId4"/>
          <a:srcRect t="657" b="657"/>
          <a:stretch>
            <a:fillRect/>
          </a:stretch>
        </p:blipFill>
        <p:spPr>
          <a:xfrm>
            <a:off x="0" y="0"/>
            <a:ext cx="18288000" cy="10287000"/>
          </a:xfrm>
          <a:prstGeom prst="rect">
            <a:avLst/>
          </a:prstGeom>
        </p:spPr>
      </p:pic>
      <p:sp>
        <p:nvSpPr>
          <p:cNvPr id="3" name="Freeform 3"/>
          <p:cNvSpPr/>
          <p:nvPr/>
        </p:nvSpPr>
        <p:spPr>
          <a:xfrm>
            <a:off x="4557056" y="4639658"/>
            <a:ext cx="9173889" cy="5158963"/>
          </a:xfrm>
          <a:custGeom>
            <a:avLst/>
            <a:gdLst/>
            <a:ahLst/>
            <a:cxnLst/>
            <a:rect l="l" t="t" r="r" b="b"/>
            <a:pathLst>
              <a:path w="9173889" h="5158963">
                <a:moveTo>
                  <a:pt x="0" y="0"/>
                </a:moveTo>
                <a:lnTo>
                  <a:pt x="9173888" y="0"/>
                </a:lnTo>
                <a:lnTo>
                  <a:pt x="9173888" y="5158964"/>
                </a:lnTo>
                <a:lnTo>
                  <a:pt x="0" y="5158964"/>
                </a:lnTo>
                <a:lnTo>
                  <a:pt x="0" y="0"/>
                </a:lnTo>
                <a:close/>
              </a:path>
            </a:pathLst>
          </a:custGeom>
          <a:blipFill>
            <a:blip r:embed="rId5"/>
            <a:stretch>
              <a:fillRect/>
            </a:stretch>
          </a:blipFill>
        </p:spPr>
        <p:txBody>
          <a:bodyPr/>
          <a:lstStyle/>
          <a:p>
            <a:endParaRPr lang="en-GB"/>
          </a:p>
        </p:txBody>
      </p:sp>
      <p:sp>
        <p:nvSpPr>
          <p:cNvPr id="4" name="TextBox 4"/>
          <p:cNvSpPr txBox="1"/>
          <p:nvPr/>
        </p:nvSpPr>
        <p:spPr>
          <a:xfrm>
            <a:off x="3760420" y="1368950"/>
            <a:ext cx="10767161" cy="2552699"/>
          </a:xfrm>
          <a:prstGeom prst="rect">
            <a:avLst/>
          </a:prstGeom>
        </p:spPr>
        <p:txBody>
          <a:bodyPr lIns="0" tIns="0" rIns="0" bIns="0" rtlCol="0" anchor="t">
            <a:spAutoFit/>
          </a:bodyPr>
          <a:lstStyle/>
          <a:p>
            <a:pPr algn="ctr">
              <a:lnSpc>
                <a:spcPts val="4837"/>
              </a:lnSpc>
            </a:pPr>
            <a:r>
              <a:rPr lang="en-US" sz="5624" b="1" i="1">
                <a:solidFill>
                  <a:srgbClr val="FFFFFF"/>
                </a:solidFill>
                <a:latin typeface="Poppins Semi-Bold Italics"/>
                <a:ea typeface="Poppins Semi-Bold Italics"/>
                <a:cs typeface="Poppins Semi-Bold Italics"/>
                <a:sym typeface="Poppins Semi-Bold Italics"/>
              </a:rPr>
              <a:t>OUR HOST </a:t>
            </a:r>
          </a:p>
          <a:p>
            <a:pPr algn="ctr">
              <a:lnSpc>
                <a:spcPts val="4837"/>
              </a:lnSpc>
            </a:pPr>
            <a:r>
              <a:rPr lang="en-US" sz="5624" b="1" i="1">
                <a:solidFill>
                  <a:srgbClr val="FFFFFF"/>
                </a:solidFill>
                <a:latin typeface="Poppins Semi-Bold Italics"/>
                <a:ea typeface="Poppins Semi-Bold Italics"/>
                <a:cs typeface="Poppins Semi-Bold Italics"/>
                <a:sym typeface="Poppins Semi-Bold Italics"/>
              </a:rPr>
              <a:t>KAYE ADAMS </a:t>
            </a:r>
          </a:p>
          <a:p>
            <a:pPr algn="ctr">
              <a:lnSpc>
                <a:spcPts val="4837"/>
              </a:lnSpc>
            </a:pPr>
            <a:r>
              <a:rPr lang="en-US" sz="5624" b="1" i="1">
                <a:solidFill>
                  <a:srgbClr val="FFFFFF"/>
                </a:solidFill>
                <a:latin typeface="Poppins Semi-Bold Italics"/>
                <a:ea typeface="Poppins Semi-Bold Italics"/>
                <a:cs typeface="Poppins Semi-Bold Italics"/>
                <a:sym typeface="Poppins Semi-Bold Italics"/>
              </a:rPr>
              <a:t>SCOTTISH TELEVISION PRESENTER AND JOURNALIST</a:t>
            </a:r>
          </a:p>
        </p:txBody>
      </p:sp>
    </p:spTree>
  </p:cSld>
  <p:clrMapOvr>
    <a:masterClrMapping/>
  </p:clrMapOvr>
  <p:transition>
    <p:fade/>
  </p:transition>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62155" y="4467744"/>
            <a:ext cx="7028908" cy="3062859"/>
          </a:xfrm>
          <a:prstGeom prst="rect">
            <a:avLst/>
          </a:prstGeom>
        </p:spPr>
        <p:txBody>
          <a:bodyPr lIns="0" tIns="0" rIns="0" bIns="0" rtlCol="0" anchor="t">
            <a:spAutoFit/>
          </a:bodyPr>
          <a:lstStyle/>
          <a:p>
            <a:pPr algn="l">
              <a:lnSpc>
                <a:spcPts val="5778"/>
              </a:lnSpc>
            </a:pPr>
            <a:r>
              <a:rPr lang="en-US" sz="5350" b="1">
                <a:solidFill>
                  <a:srgbClr val="000000"/>
                </a:solidFill>
                <a:latin typeface="Calibri (MS) Bold"/>
                <a:ea typeface="Calibri (MS) Bold"/>
                <a:cs typeface="Calibri (MS) Bold"/>
                <a:sym typeface="Calibri (MS) Bold"/>
              </a:rPr>
              <a:t>Welcome to our Suffolk Care Awards</a:t>
            </a:r>
          </a:p>
          <a:p>
            <a:pPr algn="l">
              <a:lnSpc>
                <a:spcPts val="5778"/>
              </a:lnSpc>
            </a:pPr>
            <a:r>
              <a:rPr lang="en-US" sz="5350" b="1">
                <a:solidFill>
                  <a:srgbClr val="000000"/>
                </a:solidFill>
                <a:latin typeface="Calibri (MS) Bold"/>
                <a:ea typeface="Calibri (MS) Bold"/>
                <a:cs typeface="Calibri (MS) Bold"/>
                <a:sym typeface="Calibri (MS) Bold"/>
              </a:rPr>
              <a:t>Leaders In Care Special</a:t>
            </a:r>
          </a:p>
          <a:p>
            <a:pPr algn="l">
              <a:lnSpc>
                <a:spcPts val="5778"/>
              </a:lnSpc>
            </a:pPr>
            <a:r>
              <a:rPr lang="en-US" sz="5350" b="1">
                <a:solidFill>
                  <a:srgbClr val="000000"/>
                </a:solidFill>
                <a:latin typeface="Calibri (MS) Bold"/>
                <a:ea typeface="Calibri (MS) Bold"/>
                <a:cs typeface="Calibri (MS) Bold"/>
                <a:sym typeface="Calibri (MS) Bold"/>
              </a:rPr>
              <a:t>11th June 2025</a:t>
            </a:r>
          </a:p>
        </p:txBody>
      </p:sp>
      <p:sp>
        <p:nvSpPr>
          <p:cNvPr id="3" name="Freeform 3"/>
          <p:cNvSpPr/>
          <p:nvPr/>
        </p:nvSpPr>
        <p:spPr>
          <a:xfrm>
            <a:off x="4" y="4477488"/>
            <a:ext cx="1097283" cy="1010190"/>
          </a:xfrm>
          <a:custGeom>
            <a:avLst/>
            <a:gdLst/>
            <a:ahLst/>
            <a:cxnLst/>
            <a:rect l="l" t="t" r="r" b="b"/>
            <a:pathLst>
              <a:path w="1097283" h="1010190">
                <a:moveTo>
                  <a:pt x="0" y="0"/>
                </a:moveTo>
                <a:lnTo>
                  <a:pt x="1097283" y="0"/>
                </a:lnTo>
                <a:lnTo>
                  <a:pt x="1097283" y="1010190"/>
                </a:lnTo>
                <a:lnTo>
                  <a:pt x="0" y="10101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4" name="Group 4"/>
          <p:cNvGrpSpPr/>
          <p:nvPr/>
        </p:nvGrpSpPr>
        <p:grpSpPr>
          <a:xfrm>
            <a:off x="16046505" y="0"/>
            <a:ext cx="2241495" cy="10287000"/>
            <a:chOff x="0" y="0"/>
            <a:chExt cx="2988660" cy="13716000"/>
          </a:xfrm>
        </p:grpSpPr>
        <p:sp>
          <p:nvSpPr>
            <p:cNvPr id="5" name="Freeform 5"/>
            <p:cNvSpPr/>
            <p:nvPr/>
          </p:nvSpPr>
          <p:spPr>
            <a:xfrm>
              <a:off x="0" y="0"/>
              <a:ext cx="2988691" cy="13716000"/>
            </a:xfrm>
            <a:custGeom>
              <a:avLst/>
              <a:gdLst/>
              <a:ahLst/>
              <a:cxnLst/>
              <a:rect l="l" t="t" r="r" b="b"/>
              <a:pathLst>
                <a:path w="2988691" h="13716000">
                  <a:moveTo>
                    <a:pt x="2988691" y="0"/>
                  </a:moveTo>
                  <a:lnTo>
                    <a:pt x="0" y="0"/>
                  </a:lnTo>
                  <a:lnTo>
                    <a:pt x="0" y="13716000"/>
                  </a:lnTo>
                  <a:lnTo>
                    <a:pt x="2988691" y="13716000"/>
                  </a:lnTo>
                  <a:close/>
                </a:path>
              </a:pathLst>
            </a:custGeom>
            <a:solidFill>
              <a:srgbClr val="65C8C7"/>
            </a:solidFill>
          </p:spPr>
          <p:txBody>
            <a:bodyPr/>
            <a:lstStyle/>
            <a:p>
              <a:endParaRPr lang="en-GB"/>
            </a:p>
          </p:txBody>
        </p:sp>
      </p:grpSp>
      <p:grpSp>
        <p:nvGrpSpPr>
          <p:cNvPr id="6" name="Group 6"/>
          <p:cNvGrpSpPr/>
          <p:nvPr/>
        </p:nvGrpSpPr>
        <p:grpSpPr>
          <a:xfrm>
            <a:off x="8528715" y="587829"/>
            <a:ext cx="9014049" cy="9025617"/>
            <a:chOff x="0" y="0"/>
            <a:chExt cx="12018732" cy="12034156"/>
          </a:xfrm>
        </p:grpSpPr>
        <p:sp>
          <p:nvSpPr>
            <p:cNvPr id="7" name="Freeform 7"/>
            <p:cNvSpPr/>
            <p:nvPr/>
          </p:nvSpPr>
          <p:spPr>
            <a:xfrm>
              <a:off x="0" y="0"/>
              <a:ext cx="12018772" cy="12034139"/>
            </a:xfrm>
            <a:custGeom>
              <a:avLst/>
              <a:gdLst/>
              <a:ahLst/>
              <a:cxnLst/>
              <a:rect l="l" t="t" r="r" b="b"/>
              <a:pathLst>
                <a:path w="12018772" h="12034139">
                  <a:moveTo>
                    <a:pt x="0" y="0"/>
                  </a:moveTo>
                  <a:lnTo>
                    <a:pt x="12018772" y="0"/>
                  </a:lnTo>
                  <a:lnTo>
                    <a:pt x="12018772" y="12034139"/>
                  </a:lnTo>
                  <a:lnTo>
                    <a:pt x="0" y="12034139"/>
                  </a:lnTo>
                  <a:close/>
                </a:path>
              </a:pathLst>
            </a:custGeom>
            <a:solidFill>
              <a:srgbClr val="AF9AC9"/>
            </a:solidFill>
          </p:spPr>
          <p:txBody>
            <a:bodyPr/>
            <a:lstStyle/>
            <a:p>
              <a:endParaRPr lang="en-GB"/>
            </a:p>
          </p:txBody>
        </p:sp>
      </p:grpSp>
      <p:sp>
        <p:nvSpPr>
          <p:cNvPr id="8" name="Freeform 8" descr="A logo with text on it  AI-generated content may be incorrect."/>
          <p:cNvSpPr/>
          <p:nvPr/>
        </p:nvSpPr>
        <p:spPr>
          <a:xfrm>
            <a:off x="8883738" y="3210275"/>
            <a:ext cx="8304001" cy="3778320"/>
          </a:xfrm>
          <a:custGeom>
            <a:avLst/>
            <a:gdLst/>
            <a:ahLst/>
            <a:cxnLst/>
            <a:rect l="l" t="t" r="r" b="b"/>
            <a:pathLst>
              <a:path w="8304001" h="3778320">
                <a:moveTo>
                  <a:pt x="0" y="0"/>
                </a:moveTo>
                <a:lnTo>
                  <a:pt x="8304001" y="0"/>
                </a:lnTo>
                <a:lnTo>
                  <a:pt x="8304001" y="3778320"/>
                </a:lnTo>
                <a:lnTo>
                  <a:pt x="0" y="3778320"/>
                </a:lnTo>
                <a:lnTo>
                  <a:pt x="0" y="0"/>
                </a:lnTo>
                <a:close/>
              </a:path>
            </a:pathLst>
          </a:custGeom>
          <a:blipFill>
            <a:blip r:embed="rId4"/>
            <a:stretch>
              <a:fillRect l="-79" r="-79"/>
            </a:stretch>
          </a:blipFill>
        </p:spPr>
        <p:txBody>
          <a:bodyPr/>
          <a:lstStyle/>
          <a:p>
            <a:endParaRPr lang="en-GB"/>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51" b="-9151"/>
            </a:stretch>
          </a:blipFill>
        </p:spPr>
        <p:txBody>
          <a:bodyPr/>
          <a:lstStyle/>
          <a:p>
            <a:endParaRPr lang="en-GB"/>
          </a:p>
        </p:txBody>
      </p:sp>
      <p:grpSp>
        <p:nvGrpSpPr>
          <p:cNvPr id="3" name="Group 3"/>
          <p:cNvGrpSpPr/>
          <p:nvPr/>
        </p:nvGrpSpPr>
        <p:grpSpPr>
          <a:xfrm>
            <a:off x="3884258" y="3427355"/>
            <a:ext cx="10519485" cy="3432289"/>
            <a:chOff x="0" y="0"/>
            <a:chExt cx="2770564" cy="903977"/>
          </a:xfrm>
        </p:grpSpPr>
        <p:sp>
          <p:nvSpPr>
            <p:cNvPr id="4" name="Freeform 4"/>
            <p:cNvSpPr/>
            <p:nvPr/>
          </p:nvSpPr>
          <p:spPr>
            <a:xfrm>
              <a:off x="0" y="0"/>
              <a:ext cx="2770564" cy="903977"/>
            </a:xfrm>
            <a:custGeom>
              <a:avLst/>
              <a:gdLst/>
              <a:ahLst/>
              <a:cxnLst/>
              <a:rect l="l" t="t" r="r" b="b"/>
              <a:pathLst>
                <a:path w="2770564" h="903977">
                  <a:moveTo>
                    <a:pt x="14719" y="0"/>
                  </a:moveTo>
                  <a:lnTo>
                    <a:pt x="2755845" y="0"/>
                  </a:lnTo>
                  <a:cubicBezTo>
                    <a:pt x="2759748" y="0"/>
                    <a:pt x="2763492" y="1551"/>
                    <a:pt x="2766253" y="4311"/>
                  </a:cubicBezTo>
                  <a:cubicBezTo>
                    <a:pt x="2769013" y="7072"/>
                    <a:pt x="2770564" y="10815"/>
                    <a:pt x="2770564" y="14719"/>
                  </a:cubicBezTo>
                  <a:lnTo>
                    <a:pt x="2770564" y="889258"/>
                  </a:lnTo>
                  <a:cubicBezTo>
                    <a:pt x="2770564" y="897387"/>
                    <a:pt x="2763974" y="903977"/>
                    <a:pt x="2755845" y="903977"/>
                  </a:cubicBezTo>
                  <a:lnTo>
                    <a:pt x="14719" y="903977"/>
                  </a:lnTo>
                  <a:cubicBezTo>
                    <a:pt x="6590" y="903977"/>
                    <a:pt x="0" y="897387"/>
                    <a:pt x="0" y="889258"/>
                  </a:cubicBezTo>
                  <a:lnTo>
                    <a:pt x="0" y="14719"/>
                  </a:lnTo>
                  <a:cubicBezTo>
                    <a:pt x="0" y="6590"/>
                    <a:pt x="6590" y="0"/>
                    <a:pt x="14719" y="0"/>
                  </a:cubicBezTo>
                  <a:close/>
                </a:path>
              </a:pathLst>
            </a:custGeom>
            <a:solidFill>
              <a:srgbClr val="65C8C7">
                <a:alpha val="69804"/>
              </a:srgbClr>
            </a:solidFill>
          </p:spPr>
          <p:txBody>
            <a:bodyPr/>
            <a:lstStyle/>
            <a:p>
              <a:endParaRPr lang="en-GB"/>
            </a:p>
          </p:txBody>
        </p:sp>
        <p:sp>
          <p:nvSpPr>
            <p:cNvPr id="5" name="TextBox 5"/>
            <p:cNvSpPr txBox="1"/>
            <p:nvPr/>
          </p:nvSpPr>
          <p:spPr>
            <a:xfrm>
              <a:off x="0" y="-95250"/>
              <a:ext cx="2770564" cy="999227"/>
            </a:xfrm>
            <a:prstGeom prst="rect">
              <a:avLst/>
            </a:prstGeom>
          </p:spPr>
          <p:txBody>
            <a:bodyPr lIns="50800" tIns="50800" rIns="50800" bIns="50800" rtlCol="0" anchor="ctr"/>
            <a:lstStyle/>
            <a:p>
              <a:pPr algn="ctr">
                <a:lnSpc>
                  <a:spcPts val="3519"/>
                </a:lnSpc>
              </a:pPr>
              <a:endParaRPr/>
            </a:p>
          </p:txBody>
        </p:sp>
      </p:grpSp>
      <p:sp>
        <p:nvSpPr>
          <p:cNvPr id="6" name="AutoShape 6"/>
          <p:cNvSpPr/>
          <p:nvPr/>
        </p:nvSpPr>
        <p:spPr>
          <a:xfrm rot="-5400000">
            <a:off x="9139233" y="2344720"/>
            <a:ext cx="9534" cy="7996703"/>
          </a:xfrm>
          <a:prstGeom prst="rect">
            <a:avLst/>
          </a:prstGeom>
          <a:solidFill>
            <a:srgbClr val="CBC6C1"/>
          </a:solidFill>
        </p:spPr>
        <p:txBody>
          <a:bodyPr/>
          <a:lstStyle/>
          <a:p>
            <a:endParaRPr lang="en-GB"/>
          </a:p>
        </p:txBody>
      </p:sp>
      <p:sp>
        <p:nvSpPr>
          <p:cNvPr id="7" name="TextBox 7"/>
          <p:cNvSpPr txBox="1"/>
          <p:nvPr/>
        </p:nvSpPr>
        <p:spPr>
          <a:xfrm>
            <a:off x="4009634" y="3843338"/>
            <a:ext cx="10268731" cy="2600325"/>
          </a:xfrm>
          <a:prstGeom prst="rect">
            <a:avLst/>
          </a:prstGeom>
        </p:spPr>
        <p:txBody>
          <a:bodyPr lIns="0" tIns="0" rIns="0" bIns="0" rtlCol="0" anchor="t">
            <a:spAutoFit/>
          </a:bodyPr>
          <a:lstStyle/>
          <a:p>
            <a:pPr marL="0" lvl="0" indent="0" algn="l">
              <a:lnSpc>
                <a:spcPts val="6840"/>
              </a:lnSpc>
            </a:pPr>
            <a:r>
              <a:rPr lang="en-US" sz="5700" b="1">
                <a:solidFill>
                  <a:srgbClr val="121212"/>
                </a:solidFill>
                <a:latin typeface="DM Sans Bold"/>
                <a:ea typeface="DM Sans Bold"/>
                <a:cs typeface="DM Sans Bold"/>
                <a:sym typeface="DM Sans Bold"/>
              </a:rPr>
              <a:t>Recognise excellence. Celebrate dedication. </a:t>
            </a:r>
          </a:p>
          <a:p>
            <a:pPr marL="0" lvl="0" indent="0" algn="l">
              <a:lnSpc>
                <a:spcPts val="6840"/>
              </a:lnSpc>
            </a:pPr>
            <a:r>
              <a:rPr lang="en-US" sz="5700" b="1">
                <a:solidFill>
                  <a:srgbClr val="121212"/>
                </a:solidFill>
                <a:latin typeface="DM Sans Bold"/>
                <a:ea typeface="DM Sans Bold"/>
                <a:cs typeface="DM Sans Bold"/>
                <a:sym typeface="DM Sans Bold"/>
              </a:rPr>
              <a:t>Be part of something special.</a:t>
            </a:r>
          </a:p>
        </p:txBody>
      </p:sp>
      <p:grpSp>
        <p:nvGrpSpPr>
          <p:cNvPr id="8" name="Group 8"/>
          <p:cNvGrpSpPr/>
          <p:nvPr/>
        </p:nvGrpSpPr>
        <p:grpSpPr>
          <a:xfrm>
            <a:off x="6621032" y="8311646"/>
            <a:ext cx="5045937" cy="1881968"/>
            <a:chOff x="0" y="0"/>
            <a:chExt cx="6727915" cy="2509290"/>
          </a:xfrm>
        </p:grpSpPr>
        <p:sp>
          <p:nvSpPr>
            <p:cNvPr id="9" name="Freeform 9"/>
            <p:cNvSpPr/>
            <p:nvPr/>
          </p:nvSpPr>
          <p:spPr>
            <a:xfrm>
              <a:off x="1754941" y="977950"/>
              <a:ext cx="3218034" cy="1531340"/>
            </a:xfrm>
            <a:custGeom>
              <a:avLst/>
              <a:gdLst/>
              <a:ahLst/>
              <a:cxnLst/>
              <a:rect l="l" t="t" r="r" b="b"/>
              <a:pathLst>
                <a:path w="3218034" h="1531340">
                  <a:moveTo>
                    <a:pt x="0" y="0"/>
                  </a:moveTo>
                  <a:lnTo>
                    <a:pt x="3218034" y="0"/>
                  </a:lnTo>
                  <a:lnTo>
                    <a:pt x="3218034" y="1531340"/>
                  </a:lnTo>
                  <a:lnTo>
                    <a:pt x="0" y="1531340"/>
                  </a:lnTo>
                  <a:lnTo>
                    <a:pt x="0" y="0"/>
                  </a:lnTo>
                  <a:close/>
                </a:path>
              </a:pathLst>
            </a:custGeom>
            <a:blipFill>
              <a:blip r:embed="rId3"/>
              <a:stretch>
                <a:fillRect l="-31767" t="-64906" r="-35560" b="-84472"/>
              </a:stretch>
            </a:blipFill>
          </p:spPr>
          <p:txBody>
            <a:bodyPr/>
            <a:lstStyle/>
            <a:p>
              <a:endParaRPr lang="en-GB"/>
            </a:p>
          </p:txBody>
        </p:sp>
        <p:sp>
          <p:nvSpPr>
            <p:cNvPr id="10" name="TextBox 10"/>
            <p:cNvSpPr txBox="1"/>
            <p:nvPr/>
          </p:nvSpPr>
          <p:spPr>
            <a:xfrm>
              <a:off x="680431" y="19050"/>
              <a:ext cx="5367054" cy="376343"/>
            </a:xfrm>
            <a:prstGeom prst="rect">
              <a:avLst/>
            </a:prstGeom>
          </p:spPr>
          <p:txBody>
            <a:bodyPr lIns="0" tIns="0" rIns="0" bIns="0" rtlCol="0" anchor="t">
              <a:spAutoFit/>
            </a:bodyPr>
            <a:lstStyle/>
            <a:p>
              <a:pPr algn="ctr">
                <a:lnSpc>
                  <a:spcPts val="1940"/>
                </a:lnSpc>
              </a:pPr>
              <a:r>
                <a:rPr lang="en-US" sz="2000" b="1" spc="1014">
                  <a:solidFill>
                    <a:srgbClr val="FFFFFF"/>
                  </a:solidFill>
                  <a:latin typeface="Poppins Bold"/>
                  <a:ea typeface="Poppins Bold"/>
                  <a:cs typeface="Poppins Bold"/>
                  <a:sym typeface="Poppins Bold"/>
                </a:rPr>
                <a:t>TRINITY PARK</a:t>
              </a:r>
            </a:p>
          </p:txBody>
        </p:sp>
        <p:sp>
          <p:nvSpPr>
            <p:cNvPr id="11" name="TextBox 11"/>
            <p:cNvSpPr txBox="1"/>
            <p:nvPr/>
          </p:nvSpPr>
          <p:spPr>
            <a:xfrm>
              <a:off x="0" y="557579"/>
              <a:ext cx="6727915" cy="280671"/>
            </a:xfrm>
            <a:prstGeom prst="rect">
              <a:avLst/>
            </a:prstGeom>
          </p:spPr>
          <p:txBody>
            <a:bodyPr lIns="0" tIns="0" rIns="0" bIns="0" rtlCol="0" anchor="t">
              <a:spAutoFit/>
            </a:bodyPr>
            <a:lstStyle/>
            <a:p>
              <a:pPr algn="ctr">
                <a:lnSpc>
                  <a:spcPts val="1455"/>
                </a:lnSpc>
              </a:pPr>
              <a:r>
                <a:rPr lang="en-US" sz="1500" spc="409">
                  <a:solidFill>
                    <a:srgbClr val="FFFFFF"/>
                  </a:solidFill>
                  <a:latin typeface="Poppins"/>
                  <a:ea typeface="Poppins"/>
                  <a:cs typeface="Poppins"/>
                  <a:sym typeface="Poppins"/>
                </a:rPr>
                <a:t>WWW.CAREDEVELOPMENTEAST.CO.UK</a:t>
              </a:r>
            </a:p>
          </p:txBody>
        </p:sp>
      </p:grpSp>
      <p:grpSp>
        <p:nvGrpSpPr>
          <p:cNvPr id="12" name="Group 12"/>
          <p:cNvGrpSpPr/>
          <p:nvPr/>
        </p:nvGrpSpPr>
        <p:grpSpPr>
          <a:xfrm>
            <a:off x="1104545" y="1028700"/>
            <a:ext cx="2779713" cy="1978407"/>
            <a:chOff x="0" y="0"/>
            <a:chExt cx="3706283" cy="2637876"/>
          </a:xfrm>
        </p:grpSpPr>
        <p:sp>
          <p:nvSpPr>
            <p:cNvPr id="13" name="AutoShape 13"/>
            <p:cNvSpPr/>
            <p:nvPr/>
          </p:nvSpPr>
          <p:spPr>
            <a:xfrm flipH="1" flipV="1">
              <a:off x="31750" y="0"/>
              <a:ext cx="0" cy="2637876"/>
            </a:xfrm>
            <a:prstGeom prst="line">
              <a:avLst/>
            </a:prstGeom>
            <a:ln w="63500" cap="rnd">
              <a:solidFill>
                <a:srgbClr val="000000"/>
              </a:solidFill>
              <a:prstDash val="solid"/>
              <a:headEnd type="none" w="sm" len="sm"/>
              <a:tailEnd type="none" w="sm" len="sm"/>
            </a:ln>
          </p:spPr>
          <p:txBody>
            <a:bodyPr/>
            <a:lstStyle/>
            <a:p>
              <a:endParaRPr lang="en-GB"/>
            </a:p>
          </p:txBody>
        </p:sp>
        <p:sp>
          <p:nvSpPr>
            <p:cNvPr id="14" name="TextBox 14"/>
            <p:cNvSpPr txBox="1"/>
            <p:nvPr/>
          </p:nvSpPr>
          <p:spPr>
            <a:xfrm>
              <a:off x="258452" y="47625"/>
              <a:ext cx="3447831" cy="2590251"/>
            </a:xfrm>
            <a:prstGeom prst="rect">
              <a:avLst/>
            </a:prstGeom>
          </p:spPr>
          <p:txBody>
            <a:bodyPr lIns="0" tIns="0" rIns="0" bIns="0" rtlCol="0" anchor="t">
              <a:spAutoFit/>
            </a:bodyPr>
            <a:lstStyle/>
            <a:p>
              <a:pPr algn="l">
                <a:lnSpc>
                  <a:spcPts val="3702"/>
                </a:lnSpc>
              </a:pPr>
              <a:r>
                <a:rPr lang="en-US" sz="3817" b="1">
                  <a:solidFill>
                    <a:srgbClr val="000000"/>
                  </a:solidFill>
                  <a:latin typeface="Poppins Bold"/>
                  <a:ea typeface="Poppins Bold"/>
                  <a:cs typeface="Poppins Bold"/>
                  <a:sym typeface="Poppins Bold"/>
                </a:rPr>
                <a:t>SUFFOLK</a:t>
              </a:r>
            </a:p>
            <a:p>
              <a:pPr algn="l">
                <a:lnSpc>
                  <a:spcPts val="3702"/>
                </a:lnSpc>
              </a:pPr>
              <a:r>
                <a:rPr lang="en-US" sz="3817" b="1">
                  <a:solidFill>
                    <a:srgbClr val="000000"/>
                  </a:solidFill>
                  <a:latin typeface="Poppins Bold"/>
                  <a:ea typeface="Poppins Bold"/>
                  <a:cs typeface="Poppins Bold"/>
                  <a:sym typeface="Poppins Bold"/>
                </a:rPr>
                <a:t>CARE</a:t>
              </a:r>
            </a:p>
            <a:p>
              <a:pPr algn="l">
                <a:lnSpc>
                  <a:spcPts val="3702"/>
                </a:lnSpc>
              </a:pPr>
              <a:r>
                <a:rPr lang="en-US" sz="3817" b="1">
                  <a:solidFill>
                    <a:srgbClr val="000000"/>
                  </a:solidFill>
                  <a:latin typeface="Poppins Bold"/>
                  <a:ea typeface="Poppins Bold"/>
                  <a:cs typeface="Poppins Bold"/>
                  <a:sym typeface="Poppins Bold"/>
                </a:rPr>
                <a:t>AWARDS</a:t>
              </a:r>
            </a:p>
            <a:p>
              <a:pPr algn="l">
                <a:lnSpc>
                  <a:spcPts val="3702"/>
                </a:lnSpc>
              </a:pPr>
              <a:r>
                <a:rPr lang="en-US" sz="3817" b="1">
                  <a:solidFill>
                    <a:srgbClr val="000000"/>
                  </a:solidFill>
                  <a:latin typeface="Poppins Bold"/>
                  <a:ea typeface="Poppins Bold"/>
                  <a:cs typeface="Poppins Bold"/>
                  <a:sym typeface="Poppins Bold"/>
                </a:rPr>
                <a:t>2025</a:t>
              </a:r>
            </a:p>
          </p:txBody>
        </p:sp>
      </p:gr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F9AC9"/>
        </a:solidFill>
        <a:effectLst/>
      </p:bgPr>
    </p:bg>
    <p:spTree>
      <p:nvGrpSpPr>
        <p:cNvPr id="1" name=""/>
        <p:cNvGrpSpPr/>
        <p:nvPr/>
      </p:nvGrpSpPr>
      <p:grpSpPr>
        <a:xfrm>
          <a:off x="0" y="0"/>
          <a:ext cx="0" cy="0"/>
          <a:chOff x="0" y="0"/>
          <a:chExt cx="0" cy="0"/>
        </a:xfrm>
      </p:grpSpPr>
      <p:grpSp>
        <p:nvGrpSpPr>
          <p:cNvPr id="2" name="Group 2"/>
          <p:cNvGrpSpPr/>
          <p:nvPr/>
        </p:nvGrpSpPr>
        <p:grpSpPr>
          <a:xfrm>
            <a:off x="5900446" y="1061814"/>
            <a:ext cx="3969684" cy="3989249"/>
            <a:chOff x="0" y="0"/>
            <a:chExt cx="5292912" cy="5318999"/>
          </a:xfrm>
        </p:grpSpPr>
        <p:sp>
          <p:nvSpPr>
            <p:cNvPr id="3" name="Freeform 3"/>
            <p:cNvSpPr/>
            <p:nvPr/>
          </p:nvSpPr>
          <p:spPr>
            <a:xfrm>
              <a:off x="0" y="0"/>
              <a:ext cx="5292852" cy="5319014"/>
            </a:xfrm>
            <a:custGeom>
              <a:avLst/>
              <a:gdLst/>
              <a:ahLst/>
              <a:cxnLst/>
              <a:rect l="l" t="t" r="r" b="b"/>
              <a:pathLst>
                <a:path w="5292852" h="5319014">
                  <a:moveTo>
                    <a:pt x="0" y="0"/>
                  </a:moveTo>
                  <a:lnTo>
                    <a:pt x="5292852" y="0"/>
                  </a:lnTo>
                  <a:lnTo>
                    <a:pt x="5292852" y="5319014"/>
                  </a:lnTo>
                  <a:lnTo>
                    <a:pt x="0" y="5319014"/>
                  </a:lnTo>
                  <a:close/>
                </a:path>
              </a:pathLst>
            </a:custGeom>
            <a:solidFill>
              <a:srgbClr val="82E4E3"/>
            </a:solidFill>
          </p:spPr>
          <p:txBody>
            <a:bodyPr/>
            <a:lstStyle/>
            <a:p>
              <a:endParaRPr lang="en-GB"/>
            </a:p>
          </p:txBody>
        </p:sp>
      </p:grpSp>
      <p:grpSp>
        <p:nvGrpSpPr>
          <p:cNvPr id="4" name="Group 4"/>
          <p:cNvGrpSpPr/>
          <p:nvPr/>
        </p:nvGrpSpPr>
        <p:grpSpPr>
          <a:xfrm>
            <a:off x="5949815" y="5301526"/>
            <a:ext cx="3969684" cy="3989249"/>
            <a:chOff x="0" y="0"/>
            <a:chExt cx="5292912" cy="5318999"/>
          </a:xfrm>
        </p:grpSpPr>
        <p:sp>
          <p:nvSpPr>
            <p:cNvPr id="5" name="Freeform 5"/>
            <p:cNvSpPr/>
            <p:nvPr/>
          </p:nvSpPr>
          <p:spPr>
            <a:xfrm>
              <a:off x="0" y="0"/>
              <a:ext cx="5292852" cy="5319014"/>
            </a:xfrm>
            <a:custGeom>
              <a:avLst/>
              <a:gdLst/>
              <a:ahLst/>
              <a:cxnLst/>
              <a:rect l="l" t="t" r="r" b="b"/>
              <a:pathLst>
                <a:path w="5292852" h="5319014">
                  <a:moveTo>
                    <a:pt x="508000" y="0"/>
                  </a:moveTo>
                  <a:lnTo>
                    <a:pt x="4784852" y="0"/>
                  </a:lnTo>
                  <a:cubicBezTo>
                    <a:pt x="4919599" y="0"/>
                    <a:pt x="5048758" y="53467"/>
                    <a:pt x="5144008" y="148844"/>
                  </a:cubicBezTo>
                  <a:cubicBezTo>
                    <a:pt x="5239258" y="244221"/>
                    <a:pt x="5292852" y="373253"/>
                    <a:pt x="5292852" y="508000"/>
                  </a:cubicBezTo>
                  <a:lnTo>
                    <a:pt x="5292852" y="4811014"/>
                  </a:lnTo>
                  <a:cubicBezTo>
                    <a:pt x="5292852" y="4945761"/>
                    <a:pt x="5239385" y="5074920"/>
                    <a:pt x="5144008" y="5170170"/>
                  </a:cubicBezTo>
                  <a:cubicBezTo>
                    <a:pt x="5048631" y="5265420"/>
                    <a:pt x="4919472" y="5319014"/>
                    <a:pt x="4784852" y="5319014"/>
                  </a:cubicBezTo>
                  <a:lnTo>
                    <a:pt x="508000" y="5319014"/>
                  </a:lnTo>
                  <a:cubicBezTo>
                    <a:pt x="227457" y="5319014"/>
                    <a:pt x="0" y="5091557"/>
                    <a:pt x="0" y="4811014"/>
                  </a:cubicBezTo>
                  <a:lnTo>
                    <a:pt x="0" y="508000"/>
                  </a:lnTo>
                  <a:cubicBezTo>
                    <a:pt x="0" y="373253"/>
                    <a:pt x="53467" y="244094"/>
                    <a:pt x="148844" y="148844"/>
                  </a:cubicBezTo>
                  <a:cubicBezTo>
                    <a:pt x="244221" y="53594"/>
                    <a:pt x="373253" y="0"/>
                    <a:pt x="508000" y="0"/>
                  </a:cubicBezTo>
                  <a:close/>
                </a:path>
              </a:pathLst>
            </a:custGeom>
            <a:blipFill>
              <a:blip r:embed="rId2"/>
              <a:stretch>
                <a:fillRect l="-14197" r="-14199"/>
              </a:stretch>
            </a:blipFill>
          </p:spPr>
          <p:txBody>
            <a:bodyPr/>
            <a:lstStyle/>
            <a:p>
              <a:endParaRPr lang="en-GB"/>
            </a:p>
          </p:txBody>
        </p:sp>
      </p:grpSp>
      <p:grpSp>
        <p:nvGrpSpPr>
          <p:cNvPr id="6" name="Group 6"/>
          <p:cNvGrpSpPr/>
          <p:nvPr/>
        </p:nvGrpSpPr>
        <p:grpSpPr>
          <a:xfrm>
            <a:off x="14318316" y="5301526"/>
            <a:ext cx="3969684" cy="3989249"/>
            <a:chOff x="0" y="0"/>
            <a:chExt cx="5292912" cy="5318999"/>
          </a:xfrm>
        </p:grpSpPr>
        <p:sp>
          <p:nvSpPr>
            <p:cNvPr id="7" name="Freeform 7"/>
            <p:cNvSpPr/>
            <p:nvPr/>
          </p:nvSpPr>
          <p:spPr>
            <a:xfrm>
              <a:off x="0" y="0"/>
              <a:ext cx="5292852" cy="5319014"/>
            </a:xfrm>
            <a:custGeom>
              <a:avLst/>
              <a:gdLst/>
              <a:ahLst/>
              <a:cxnLst/>
              <a:rect l="l" t="t" r="r" b="b"/>
              <a:pathLst>
                <a:path w="5292852" h="5319014">
                  <a:moveTo>
                    <a:pt x="508000" y="0"/>
                  </a:moveTo>
                  <a:lnTo>
                    <a:pt x="4784852" y="0"/>
                  </a:lnTo>
                  <a:cubicBezTo>
                    <a:pt x="4919599" y="0"/>
                    <a:pt x="5048758" y="53467"/>
                    <a:pt x="5144008" y="148844"/>
                  </a:cubicBezTo>
                  <a:cubicBezTo>
                    <a:pt x="5239258" y="244221"/>
                    <a:pt x="5292852" y="373253"/>
                    <a:pt x="5292852" y="508000"/>
                  </a:cubicBezTo>
                  <a:lnTo>
                    <a:pt x="5292852" y="4811014"/>
                  </a:lnTo>
                  <a:cubicBezTo>
                    <a:pt x="5292852" y="4945761"/>
                    <a:pt x="5239385" y="5074920"/>
                    <a:pt x="5144008" y="5170170"/>
                  </a:cubicBezTo>
                  <a:cubicBezTo>
                    <a:pt x="5048631" y="5265420"/>
                    <a:pt x="4919472" y="5319014"/>
                    <a:pt x="4784852" y="5319014"/>
                  </a:cubicBezTo>
                  <a:lnTo>
                    <a:pt x="508000" y="5319014"/>
                  </a:lnTo>
                  <a:cubicBezTo>
                    <a:pt x="227457" y="5319014"/>
                    <a:pt x="0" y="5091557"/>
                    <a:pt x="0" y="4811014"/>
                  </a:cubicBezTo>
                  <a:lnTo>
                    <a:pt x="0" y="508000"/>
                  </a:lnTo>
                  <a:cubicBezTo>
                    <a:pt x="0" y="373253"/>
                    <a:pt x="53467" y="244094"/>
                    <a:pt x="148844" y="148844"/>
                  </a:cubicBezTo>
                  <a:cubicBezTo>
                    <a:pt x="244221" y="53594"/>
                    <a:pt x="373253" y="0"/>
                    <a:pt x="508000" y="0"/>
                  </a:cubicBezTo>
                  <a:close/>
                </a:path>
              </a:pathLst>
            </a:custGeom>
            <a:blipFill>
              <a:blip r:embed="rId3"/>
              <a:stretch>
                <a:fillRect t="-24560" r="-1" b="-24560"/>
              </a:stretch>
            </a:blipFill>
          </p:spPr>
          <p:txBody>
            <a:bodyPr/>
            <a:lstStyle/>
            <a:p>
              <a:endParaRPr lang="en-GB"/>
            </a:p>
          </p:txBody>
        </p:sp>
      </p:grpSp>
      <p:grpSp>
        <p:nvGrpSpPr>
          <p:cNvPr id="8" name="Group 8"/>
          <p:cNvGrpSpPr/>
          <p:nvPr/>
        </p:nvGrpSpPr>
        <p:grpSpPr>
          <a:xfrm>
            <a:off x="14318316" y="1028700"/>
            <a:ext cx="3969684" cy="3989249"/>
            <a:chOff x="0" y="0"/>
            <a:chExt cx="5292912" cy="5318999"/>
          </a:xfrm>
        </p:grpSpPr>
        <p:sp>
          <p:nvSpPr>
            <p:cNvPr id="9" name="Freeform 9"/>
            <p:cNvSpPr/>
            <p:nvPr/>
          </p:nvSpPr>
          <p:spPr>
            <a:xfrm>
              <a:off x="0" y="0"/>
              <a:ext cx="5292852" cy="5319014"/>
            </a:xfrm>
            <a:custGeom>
              <a:avLst/>
              <a:gdLst/>
              <a:ahLst/>
              <a:cxnLst/>
              <a:rect l="l" t="t" r="r" b="b"/>
              <a:pathLst>
                <a:path w="5292852" h="5319014">
                  <a:moveTo>
                    <a:pt x="0" y="0"/>
                  </a:moveTo>
                  <a:lnTo>
                    <a:pt x="5292852" y="0"/>
                  </a:lnTo>
                  <a:lnTo>
                    <a:pt x="5292852" y="5319014"/>
                  </a:lnTo>
                  <a:lnTo>
                    <a:pt x="0" y="5319014"/>
                  </a:lnTo>
                  <a:close/>
                </a:path>
              </a:pathLst>
            </a:custGeom>
            <a:solidFill>
              <a:srgbClr val="82E4E3"/>
            </a:solidFill>
          </p:spPr>
          <p:txBody>
            <a:bodyPr/>
            <a:lstStyle/>
            <a:p>
              <a:endParaRPr lang="en-GB"/>
            </a:p>
          </p:txBody>
        </p:sp>
      </p:grpSp>
      <p:grpSp>
        <p:nvGrpSpPr>
          <p:cNvPr id="10" name="Group 10"/>
          <p:cNvGrpSpPr/>
          <p:nvPr/>
        </p:nvGrpSpPr>
        <p:grpSpPr>
          <a:xfrm>
            <a:off x="10134066" y="5269051"/>
            <a:ext cx="3969684" cy="3989249"/>
            <a:chOff x="0" y="0"/>
            <a:chExt cx="5292912" cy="5318999"/>
          </a:xfrm>
        </p:grpSpPr>
        <p:sp>
          <p:nvSpPr>
            <p:cNvPr id="11" name="Freeform 11"/>
            <p:cNvSpPr/>
            <p:nvPr/>
          </p:nvSpPr>
          <p:spPr>
            <a:xfrm>
              <a:off x="0" y="0"/>
              <a:ext cx="5292852" cy="5319014"/>
            </a:xfrm>
            <a:custGeom>
              <a:avLst/>
              <a:gdLst/>
              <a:ahLst/>
              <a:cxnLst/>
              <a:rect l="l" t="t" r="r" b="b"/>
              <a:pathLst>
                <a:path w="5292852" h="5319014">
                  <a:moveTo>
                    <a:pt x="0" y="0"/>
                  </a:moveTo>
                  <a:lnTo>
                    <a:pt x="5292852" y="0"/>
                  </a:lnTo>
                  <a:lnTo>
                    <a:pt x="5292852" y="5319014"/>
                  </a:lnTo>
                  <a:lnTo>
                    <a:pt x="0" y="5319014"/>
                  </a:lnTo>
                  <a:close/>
                </a:path>
              </a:pathLst>
            </a:custGeom>
            <a:solidFill>
              <a:srgbClr val="82E4E3"/>
            </a:solidFill>
          </p:spPr>
          <p:txBody>
            <a:bodyPr/>
            <a:lstStyle/>
            <a:p>
              <a:endParaRPr lang="en-GB"/>
            </a:p>
          </p:txBody>
        </p:sp>
      </p:grpSp>
      <p:grpSp>
        <p:nvGrpSpPr>
          <p:cNvPr id="12" name="Group 12"/>
          <p:cNvGrpSpPr/>
          <p:nvPr/>
        </p:nvGrpSpPr>
        <p:grpSpPr>
          <a:xfrm>
            <a:off x="10134066" y="1028700"/>
            <a:ext cx="3969684" cy="3989249"/>
            <a:chOff x="0" y="0"/>
            <a:chExt cx="5292912" cy="5318999"/>
          </a:xfrm>
        </p:grpSpPr>
        <p:sp>
          <p:nvSpPr>
            <p:cNvPr id="13" name="Freeform 13"/>
            <p:cNvSpPr/>
            <p:nvPr/>
          </p:nvSpPr>
          <p:spPr>
            <a:xfrm>
              <a:off x="0" y="0"/>
              <a:ext cx="5292852" cy="5319014"/>
            </a:xfrm>
            <a:custGeom>
              <a:avLst/>
              <a:gdLst/>
              <a:ahLst/>
              <a:cxnLst/>
              <a:rect l="l" t="t" r="r" b="b"/>
              <a:pathLst>
                <a:path w="5292852" h="5319014">
                  <a:moveTo>
                    <a:pt x="508000" y="0"/>
                  </a:moveTo>
                  <a:lnTo>
                    <a:pt x="4784852" y="0"/>
                  </a:lnTo>
                  <a:cubicBezTo>
                    <a:pt x="4919599" y="0"/>
                    <a:pt x="5048758" y="53467"/>
                    <a:pt x="5144008" y="148844"/>
                  </a:cubicBezTo>
                  <a:cubicBezTo>
                    <a:pt x="5239258" y="244221"/>
                    <a:pt x="5292852" y="373253"/>
                    <a:pt x="5292852" y="508000"/>
                  </a:cubicBezTo>
                  <a:lnTo>
                    <a:pt x="5292852" y="4811014"/>
                  </a:lnTo>
                  <a:cubicBezTo>
                    <a:pt x="5292852" y="4945761"/>
                    <a:pt x="5239385" y="5074920"/>
                    <a:pt x="5144008" y="5170170"/>
                  </a:cubicBezTo>
                  <a:cubicBezTo>
                    <a:pt x="5048631" y="5265420"/>
                    <a:pt x="4919472" y="5319014"/>
                    <a:pt x="4784852" y="5319014"/>
                  </a:cubicBezTo>
                  <a:lnTo>
                    <a:pt x="508000" y="5319014"/>
                  </a:lnTo>
                  <a:cubicBezTo>
                    <a:pt x="227457" y="5319014"/>
                    <a:pt x="0" y="5091557"/>
                    <a:pt x="0" y="4811014"/>
                  </a:cubicBezTo>
                  <a:lnTo>
                    <a:pt x="0" y="508000"/>
                  </a:lnTo>
                  <a:cubicBezTo>
                    <a:pt x="0" y="373253"/>
                    <a:pt x="53467" y="244094"/>
                    <a:pt x="148844" y="148844"/>
                  </a:cubicBezTo>
                  <a:cubicBezTo>
                    <a:pt x="244221" y="53594"/>
                    <a:pt x="373253" y="0"/>
                    <a:pt x="508000" y="0"/>
                  </a:cubicBezTo>
                  <a:close/>
                </a:path>
              </a:pathLst>
            </a:custGeom>
            <a:blipFill>
              <a:blip r:embed="rId4"/>
              <a:stretch>
                <a:fillRect l="-24835" r="-24836"/>
              </a:stretch>
            </a:blipFill>
          </p:spPr>
          <p:txBody>
            <a:bodyPr/>
            <a:lstStyle/>
            <a:p>
              <a:endParaRPr lang="en-GB"/>
            </a:p>
          </p:txBody>
        </p:sp>
      </p:grpSp>
      <p:sp>
        <p:nvSpPr>
          <p:cNvPr id="14" name="TextBox 14"/>
          <p:cNvSpPr txBox="1"/>
          <p:nvPr/>
        </p:nvSpPr>
        <p:spPr>
          <a:xfrm>
            <a:off x="713822" y="1028700"/>
            <a:ext cx="4921115" cy="3771900"/>
          </a:xfrm>
          <a:prstGeom prst="rect">
            <a:avLst/>
          </a:prstGeom>
        </p:spPr>
        <p:txBody>
          <a:bodyPr lIns="0" tIns="0" rIns="0" bIns="0" rtlCol="0" anchor="t">
            <a:spAutoFit/>
          </a:bodyPr>
          <a:lstStyle/>
          <a:p>
            <a:pPr algn="l">
              <a:lnSpc>
                <a:spcPts val="7440"/>
              </a:lnSpc>
            </a:pPr>
            <a:r>
              <a:rPr lang="en-US" sz="6200" b="1">
                <a:solidFill>
                  <a:srgbClr val="414244"/>
                </a:solidFill>
                <a:latin typeface="Lato Bold"/>
                <a:ea typeface="Lato Bold"/>
                <a:cs typeface="Lato Bold"/>
                <a:sym typeface="Lato Bold"/>
              </a:rPr>
              <a:t>CDE </a:t>
            </a:r>
          </a:p>
          <a:p>
            <a:pPr algn="l">
              <a:lnSpc>
                <a:spcPts val="7440"/>
              </a:lnSpc>
            </a:pPr>
            <a:r>
              <a:rPr lang="en-US" sz="6200" b="1">
                <a:solidFill>
                  <a:srgbClr val="414244"/>
                </a:solidFill>
                <a:latin typeface="Lato Bold"/>
                <a:ea typeface="Lato Bold"/>
                <a:cs typeface="Lato Bold"/>
                <a:sym typeface="Lato Bold"/>
              </a:rPr>
              <a:t>Funded Training Opportunities</a:t>
            </a:r>
          </a:p>
        </p:txBody>
      </p:sp>
      <p:sp>
        <p:nvSpPr>
          <p:cNvPr id="15" name="TextBox 15"/>
          <p:cNvSpPr txBox="1"/>
          <p:nvPr/>
        </p:nvSpPr>
        <p:spPr>
          <a:xfrm>
            <a:off x="6224772" y="2164738"/>
            <a:ext cx="4076967" cy="1500505"/>
          </a:xfrm>
          <a:prstGeom prst="rect">
            <a:avLst/>
          </a:prstGeom>
        </p:spPr>
        <p:txBody>
          <a:bodyPr lIns="0" tIns="0" rIns="0" bIns="0" rtlCol="0" anchor="t">
            <a:spAutoFit/>
          </a:bodyPr>
          <a:lstStyle/>
          <a:p>
            <a:pPr algn="l">
              <a:lnSpc>
                <a:spcPts val="6020"/>
              </a:lnSpc>
            </a:pPr>
            <a:r>
              <a:rPr lang="en-US" sz="4300">
                <a:solidFill>
                  <a:srgbClr val="58595B"/>
                </a:solidFill>
                <a:latin typeface="Lato"/>
                <a:ea typeface="Lato"/>
                <a:cs typeface="Lato"/>
                <a:sym typeface="Lato"/>
              </a:rPr>
              <a:t>Behaviour Management</a:t>
            </a:r>
          </a:p>
        </p:txBody>
      </p:sp>
      <p:sp>
        <p:nvSpPr>
          <p:cNvPr id="16" name="TextBox 16"/>
          <p:cNvSpPr txBox="1"/>
          <p:nvPr/>
        </p:nvSpPr>
        <p:spPr>
          <a:xfrm>
            <a:off x="10661938" y="6027103"/>
            <a:ext cx="2913939" cy="2452370"/>
          </a:xfrm>
          <a:prstGeom prst="rect">
            <a:avLst/>
          </a:prstGeom>
        </p:spPr>
        <p:txBody>
          <a:bodyPr lIns="0" tIns="0" rIns="0" bIns="0" rtlCol="0" anchor="t">
            <a:spAutoFit/>
          </a:bodyPr>
          <a:lstStyle/>
          <a:p>
            <a:pPr algn="l">
              <a:lnSpc>
                <a:spcPts val="6580"/>
              </a:lnSpc>
            </a:pPr>
            <a:r>
              <a:rPr lang="en-US" sz="4700">
                <a:solidFill>
                  <a:srgbClr val="58595B"/>
                </a:solidFill>
                <a:latin typeface="Lato"/>
                <a:ea typeface="Lato"/>
                <a:cs typeface="Lato"/>
                <a:sym typeface="Lato"/>
              </a:rPr>
              <a:t>PBS Informed Training</a:t>
            </a:r>
          </a:p>
        </p:txBody>
      </p:sp>
      <p:sp>
        <p:nvSpPr>
          <p:cNvPr id="17" name="TextBox 17"/>
          <p:cNvSpPr txBox="1"/>
          <p:nvPr/>
        </p:nvSpPr>
        <p:spPr>
          <a:xfrm>
            <a:off x="14846188" y="2081620"/>
            <a:ext cx="2913939" cy="1657216"/>
          </a:xfrm>
          <a:prstGeom prst="rect">
            <a:avLst/>
          </a:prstGeom>
        </p:spPr>
        <p:txBody>
          <a:bodyPr lIns="0" tIns="0" rIns="0" bIns="0" rtlCol="0" anchor="t">
            <a:spAutoFit/>
          </a:bodyPr>
          <a:lstStyle/>
          <a:p>
            <a:pPr algn="l">
              <a:lnSpc>
                <a:spcPts val="6440"/>
              </a:lnSpc>
            </a:pPr>
            <a:r>
              <a:rPr lang="en-US" sz="4600">
                <a:solidFill>
                  <a:srgbClr val="58595B"/>
                </a:solidFill>
                <a:latin typeface="Lato"/>
                <a:ea typeface="Lato"/>
                <a:cs typeface="Lato"/>
                <a:sym typeface="Lato"/>
              </a:rPr>
              <a:t>Oliver McGowan</a:t>
            </a:r>
          </a:p>
        </p:txBody>
      </p:sp>
      <p:grpSp>
        <p:nvGrpSpPr>
          <p:cNvPr id="18" name="Group 18"/>
          <p:cNvGrpSpPr/>
          <p:nvPr/>
        </p:nvGrpSpPr>
        <p:grpSpPr>
          <a:xfrm>
            <a:off x="6553200" y="6356350"/>
            <a:ext cx="2133600" cy="365125"/>
            <a:chOff x="0" y="0"/>
            <a:chExt cx="2844800" cy="486833"/>
          </a:xfrm>
        </p:grpSpPr>
        <p:sp>
          <p:nvSpPr>
            <p:cNvPr id="19" name="Freeform 19"/>
            <p:cNvSpPr/>
            <p:nvPr/>
          </p:nvSpPr>
          <p:spPr>
            <a:xfrm>
              <a:off x="0" y="0"/>
              <a:ext cx="2844800" cy="486833"/>
            </a:xfrm>
            <a:custGeom>
              <a:avLst/>
              <a:gdLst/>
              <a:ahLst/>
              <a:cxnLst/>
              <a:rect l="l" t="t" r="r" b="b"/>
              <a:pathLst>
                <a:path w="2844800" h="486833">
                  <a:moveTo>
                    <a:pt x="0" y="0"/>
                  </a:moveTo>
                  <a:lnTo>
                    <a:pt x="2844800" y="0"/>
                  </a:lnTo>
                  <a:lnTo>
                    <a:pt x="2844800" y="486833"/>
                  </a:lnTo>
                  <a:lnTo>
                    <a:pt x="0" y="486833"/>
                  </a:lnTo>
                  <a:close/>
                </a:path>
              </a:pathLst>
            </a:custGeom>
            <a:solidFill>
              <a:srgbClr val="000000">
                <a:alpha val="0"/>
              </a:srgbClr>
            </a:solidFill>
          </p:spPr>
          <p:txBody>
            <a:bodyPr/>
            <a:lstStyle/>
            <a:p>
              <a:endParaRPr lang="en-GB"/>
            </a:p>
          </p:txBody>
        </p:sp>
        <p:sp>
          <p:nvSpPr>
            <p:cNvPr id="20" name="TextBox 20"/>
            <p:cNvSpPr txBox="1"/>
            <p:nvPr/>
          </p:nvSpPr>
          <p:spPr>
            <a:xfrm>
              <a:off x="0" y="-19050"/>
              <a:ext cx="2844800" cy="505883"/>
            </a:xfrm>
            <a:prstGeom prst="rect">
              <a:avLst/>
            </a:prstGeom>
          </p:spPr>
          <p:txBody>
            <a:bodyPr lIns="0" tIns="0" rIns="0" bIns="0" rtlCol="0" anchor="ctr"/>
            <a:lstStyle/>
            <a:p>
              <a:pPr algn="r">
                <a:lnSpc>
                  <a:spcPts val="1439"/>
                </a:lnSpc>
              </a:pPr>
              <a:r>
                <a:rPr lang="en-US" sz="1200">
                  <a:solidFill>
                    <a:srgbClr val="898989"/>
                  </a:solidFill>
                  <a:latin typeface="Calibri (MS)"/>
                  <a:ea typeface="Calibri (MS)"/>
                  <a:cs typeface="Calibri (MS)"/>
                  <a:sym typeface="Calibri (MS)"/>
                </a:rPr>
                <a:t>19</a:t>
              </a:r>
            </a:p>
          </p:txBody>
        </p:sp>
      </p:gr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27197"/>
            <a:ext cx="18288000" cy="7122983"/>
            <a:chOff x="0" y="0"/>
            <a:chExt cx="24384000" cy="9497311"/>
          </a:xfrm>
        </p:grpSpPr>
        <p:sp>
          <p:nvSpPr>
            <p:cNvPr id="3" name="Freeform 3"/>
            <p:cNvSpPr/>
            <p:nvPr/>
          </p:nvSpPr>
          <p:spPr>
            <a:xfrm>
              <a:off x="0" y="0"/>
              <a:ext cx="24384000" cy="9497314"/>
            </a:xfrm>
            <a:custGeom>
              <a:avLst/>
              <a:gdLst/>
              <a:ahLst/>
              <a:cxnLst/>
              <a:rect l="l" t="t" r="r" b="b"/>
              <a:pathLst>
                <a:path w="24384000" h="9497314">
                  <a:moveTo>
                    <a:pt x="0" y="0"/>
                  </a:moveTo>
                  <a:lnTo>
                    <a:pt x="24384000" y="0"/>
                  </a:lnTo>
                  <a:lnTo>
                    <a:pt x="24384000" y="9497314"/>
                  </a:lnTo>
                  <a:lnTo>
                    <a:pt x="0" y="9497314"/>
                  </a:lnTo>
                  <a:close/>
                </a:path>
              </a:pathLst>
            </a:custGeom>
            <a:solidFill>
              <a:srgbClr val="AF9AC9"/>
            </a:solidFill>
          </p:spPr>
          <p:txBody>
            <a:bodyPr/>
            <a:lstStyle/>
            <a:p>
              <a:endParaRPr lang="en-GB"/>
            </a:p>
          </p:txBody>
        </p:sp>
      </p:grpSp>
      <p:grpSp>
        <p:nvGrpSpPr>
          <p:cNvPr id="4" name="Group 4"/>
          <p:cNvGrpSpPr/>
          <p:nvPr/>
        </p:nvGrpSpPr>
        <p:grpSpPr>
          <a:xfrm>
            <a:off x="8794477" y="0"/>
            <a:ext cx="699046" cy="2750597"/>
            <a:chOff x="0" y="0"/>
            <a:chExt cx="932061" cy="3667463"/>
          </a:xfrm>
        </p:grpSpPr>
        <p:sp>
          <p:nvSpPr>
            <p:cNvPr id="5" name="Freeform 5"/>
            <p:cNvSpPr/>
            <p:nvPr/>
          </p:nvSpPr>
          <p:spPr>
            <a:xfrm>
              <a:off x="0" y="0"/>
              <a:ext cx="932053" cy="3667506"/>
            </a:xfrm>
            <a:custGeom>
              <a:avLst/>
              <a:gdLst/>
              <a:ahLst/>
              <a:cxnLst/>
              <a:rect l="l" t="t" r="r" b="b"/>
              <a:pathLst>
                <a:path w="932053" h="3667506">
                  <a:moveTo>
                    <a:pt x="0" y="0"/>
                  </a:moveTo>
                  <a:lnTo>
                    <a:pt x="932053" y="0"/>
                  </a:lnTo>
                  <a:lnTo>
                    <a:pt x="932053" y="3667506"/>
                  </a:lnTo>
                  <a:lnTo>
                    <a:pt x="0" y="3667506"/>
                  </a:lnTo>
                  <a:close/>
                </a:path>
              </a:pathLst>
            </a:custGeom>
            <a:solidFill>
              <a:srgbClr val="65C8C7"/>
            </a:solidFill>
          </p:spPr>
          <p:txBody>
            <a:bodyPr/>
            <a:lstStyle/>
            <a:p>
              <a:endParaRPr lang="en-GB"/>
            </a:p>
          </p:txBody>
        </p:sp>
      </p:grpSp>
      <p:sp>
        <p:nvSpPr>
          <p:cNvPr id="6" name="TextBox 6"/>
          <p:cNvSpPr txBox="1"/>
          <p:nvPr/>
        </p:nvSpPr>
        <p:spPr>
          <a:xfrm>
            <a:off x="2439738" y="4438650"/>
            <a:ext cx="13408523" cy="1390650"/>
          </a:xfrm>
          <a:prstGeom prst="rect">
            <a:avLst/>
          </a:prstGeom>
        </p:spPr>
        <p:txBody>
          <a:bodyPr lIns="0" tIns="0" rIns="0" bIns="0" rtlCol="0" anchor="t">
            <a:spAutoFit/>
          </a:bodyPr>
          <a:lstStyle/>
          <a:p>
            <a:pPr algn="ctr">
              <a:lnSpc>
                <a:spcPts val="10800"/>
              </a:lnSpc>
            </a:pPr>
            <a:r>
              <a:rPr lang="en-US" sz="9000" b="1">
                <a:solidFill>
                  <a:srgbClr val="FFFFFF"/>
                </a:solidFill>
                <a:latin typeface="Lato Bold"/>
                <a:ea typeface="Lato Bold"/>
                <a:cs typeface="Lato Bold"/>
                <a:sym typeface="Lato Bold"/>
              </a:rPr>
              <a:t>Upcoming CDE Events</a:t>
            </a:r>
          </a:p>
        </p:txBody>
      </p:sp>
      <p:sp>
        <p:nvSpPr>
          <p:cNvPr id="7" name="Freeform 7" descr="A logo with text on it  AI-generated content may be incorrect."/>
          <p:cNvSpPr/>
          <p:nvPr/>
        </p:nvSpPr>
        <p:spPr>
          <a:xfrm>
            <a:off x="6786794" y="7797104"/>
            <a:ext cx="4714413" cy="2145057"/>
          </a:xfrm>
          <a:custGeom>
            <a:avLst/>
            <a:gdLst/>
            <a:ahLst/>
            <a:cxnLst/>
            <a:rect l="l" t="t" r="r" b="b"/>
            <a:pathLst>
              <a:path w="4714413" h="2145057">
                <a:moveTo>
                  <a:pt x="0" y="0"/>
                </a:moveTo>
                <a:lnTo>
                  <a:pt x="4714412" y="0"/>
                </a:lnTo>
                <a:lnTo>
                  <a:pt x="4714412" y="2145057"/>
                </a:lnTo>
                <a:lnTo>
                  <a:pt x="0" y="2145057"/>
                </a:lnTo>
                <a:lnTo>
                  <a:pt x="0" y="0"/>
                </a:lnTo>
                <a:close/>
              </a:path>
            </a:pathLst>
          </a:custGeom>
          <a:blipFill>
            <a:blip r:embed="rId2"/>
            <a:stretch>
              <a:fillRect l="-79" r="-79"/>
            </a:stretch>
          </a:blipFill>
        </p:spPr>
        <p:txBody>
          <a:bodyPr/>
          <a:lstStyle/>
          <a:p>
            <a:endParaRPr lang="en-GB"/>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22048" y="0"/>
            <a:ext cx="5365648" cy="2610863"/>
            <a:chOff x="0" y="0"/>
            <a:chExt cx="7154197" cy="3481150"/>
          </a:xfrm>
        </p:grpSpPr>
        <p:sp>
          <p:nvSpPr>
            <p:cNvPr id="3" name="Freeform 3"/>
            <p:cNvSpPr/>
            <p:nvPr/>
          </p:nvSpPr>
          <p:spPr>
            <a:xfrm rot="-23649">
              <a:off x="2433029" y="24487"/>
              <a:ext cx="2288118" cy="3432176"/>
            </a:xfrm>
            <a:custGeom>
              <a:avLst/>
              <a:gdLst/>
              <a:ahLst/>
              <a:cxnLst/>
              <a:rect l="l" t="t" r="r" b="b"/>
              <a:pathLst>
                <a:path w="2288118" h="3432176">
                  <a:moveTo>
                    <a:pt x="0" y="0"/>
                  </a:moveTo>
                  <a:lnTo>
                    <a:pt x="2288118" y="0"/>
                  </a:lnTo>
                  <a:lnTo>
                    <a:pt x="2288118" y="3432176"/>
                  </a:lnTo>
                  <a:lnTo>
                    <a:pt x="0" y="3432176"/>
                  </a:lnTo>
                  <a:lnTo>
                    <a:pt x="0" y="0"/>
                  </a:lnTo>
                  <a:close/>
                </a:path>
              </a:pathLst>
            </a:custGeom>
            <a:blipFill>
              <a:blip r:embed="rId2"/>
              <a:stretch>
                <a:fillRect l="-53530" r="-107339"/>
              </a:stretch>
            </a:blipFill>
          </p:spPr>
          <p:txBody>
            <a:bodyPr/>
            <a:lstStyle/>
            <a:p>
              <a:endParaRPr lang="en-GB"/>
            </a:p>
          </p:txBody>
        </p:sp>
        <p:sp>
          <p:nvSpPr>
            <p:cNvPr id="4" name="Freeform 4"/>
            <p:cNvSpPr/>
            <p:nvPr/>
          </p:nvSpPr>
          <p:spPr>
            <a:xfrm rot="-23649">
              <a:off x="11779" y="41144"/>
              <a:ext cx="2288118" cy="3432176"/>
            </a:xfrm>
            <a:custGeom>
              <a:avLst/>
              <a:gdLst/>
              <a:ahLst/>
              <a:cxnLst/>
              <a:rect l="l" t="t" r="r" b="b"/>
              <a:pathLst>
                <a:path w="2288118" h="3432176">
                  <a:moveTo>
                    <a:pt x="0" y="0"/>
                  </a:moveTo>
                  <a:lnTo>
                    <a:pt x="2288117" y="0"/>
                  </a:lnTo>
                  <a:lnTo>
                    <a:pt x="2288117" y="3432176"/>
                  </a:lnTo>
                  <a:lnTo>
                    <a:pt x="0" y="3432176"/>
                  </a:lnTo>
                  <a:lnTo>
                    <a:pt x="0" y="0"/>
                  </a:lnTo>
                  <a:close/>
                </a:path>
              </a:pathLst>
            </a:custGeom>
            <a:blipFill>
              <a:blip r:embed="rId3"/>
              <a:stretch>
                <a:fillRect l="-62359" r="-62359"/>
              </a:stretch>
            </a:blipFill>
          </p:spPr>
          <p:txBody>
            <a:bodyPr/>
            <a:lstStyle/>
            <a:p>
              <a:endParaRPr lang="en-GB"/>
            </a:p>
          </p:txBody>
        </p:sp>
        <p:sp>
          <p:nvSpPr>
            <p:cNvPr id="5" name="Freeform 5"/>
            <p:cNvSpPr/>
            <p:nvPr/>
          </p:nvSpPr>
          <p:spPr>
            <a:xfrm rot="-23649">
              <a:off x="4854301" y="7830"/>
              <a:ext cx="2288118" cy="3432176"/>
            </a:xfrm>
            <a:custGeom>
              <a:avLst/>
              <a:gdLst/>
              <a:ahLst/>
              <a:cxnLst/>
              <a:rect l="l" t="t" r="r" b="b"/>
              <a:pathLst>
                <a:path w="2288118" h="3432176">
                  <a:moveTo>
                    <a:pt x="0" y="0"/>
                  </a:moveTo>
                  <a:lnTo>
                    <a:pt x="2288118" y="0"/>
                  </a:lnTo>
                  <a:lnTo>
                    <a:pt x="2288118" y="3432176"/>
                  </a:lnTo>
                  <a:lnTo>
                    <a:pt x="0" y="3432176"/>
                  </a:lnTo>
                  <a:lnTo>
                    <a:pt x="0" y="0"/>
                  </a:lnTo>
                  <a:close/>
                </a:path>
              </a:pathLst>
            </a:custGeom>
            <a:blipFill>
              <a:blip r:embed="rId4"/>
              <a:stretch>
                <a:fillRect l="-62570" r="-62570"/>
              </a:stretch>
            </a:blipFill>
          </p:spPr>
          <p:txBody>
            <a:bodyPr/>
            <a:lstStyle/>
            <a:p>
              <a:endParaRPr lang="en-GB"/>
            </a:p>
          </p:txBody>
        </p:sp>
      </p:grpSp>
      <p:grpSp>
        <p:nvGrpSpPr>
          <p:cNvPr id="6" name="Group 6"/>
          <p:cNvGrpSpPr/>
          <p:nvPr/>
        </p:nvGrpSpPr>
        <p:grpSpPr>
          <a:xfrm rot="608970">
            <a:off x="6059106" y="7475914"/>
            <a:ext cx="6060493" cy="3720150"/>
            <a:chOff x="0" y="0"/>
            <a:chExt cx="8080657" cy="4960200"/>
          </a:xfrm>
        </p:grpSpPr>
        <p:sp>
          <p:nvSpPr>
            <p:cNvPr id="7" name="Freeform 7"/>
            <p:cNvSpPr/>
            <p:nvPr/>
          </p:nvSpPr>
          <p:spPr>
            <a:xfrm rot="-639126">
              <a:off x="2830636" y="665580"/>
              <a:ext cx="2419363" cy="3629045"/>
            </a:xfrm>
            <a:custGeom>
              <a:avLst/>
              <a:gdLst/>
              <a:ahLst/>
              <a:cxnLst/>
              <a:rect l="l" t="t" r="r" b="b"/>
              <a:pathLst>
                <a:path w="2419363" h="3629045">
                  <a:moveTo>
                    <a:pt x="0" y="0"/>
                  </a:moveTo>
                  <a:lnTo>
                    <a:pt x="2419363" y="0"/>
                  </a:lnTo>
                  <a:lnTo>
                    <a:pt x="2419363" y="3629045"/>
                  </a:lnTo>
                  <a:lnTo>
                    <a:pt x="0" y="3629045"/>
                  </a:lnTo>
                  <a:lnTo>
                    <a:pt x="0" y="0"/>
                  </a:lnTo>
                  <a:close/>
                </a:path>
              </a:pathLst>
            </a:custGeom>
            <a:blipFill>
              <a:blip r:embed="rId5"/>
              <a:stretch>
                <a:fillRect l="-62570" r="-62570"/>
              </a:stretch>
            </a:blipFill>
          </p:spPr>
          <p:txBody>
            <a:bodyPr/>
            <a:lstStyle/>
            <a:p>
              <a:endParaRPr lang="en-GB"/>
            </a:p>
          </p:txBody>
        </p:sp>
        <p:sp>
          <p:nvSpPr>
            <p:cNvPr id="8" name="Freeform 8"/>
            <p:cNvSpPr/>
            <p:nvPr/>
          </p:nvSpPr>
          <p:spPr>
            <a:xfrm rot="-639126">
              <a:off x="314560" y="1138819"/>
              <a:ext cx="2419363" cy="3629045"/>
            </a:xfrm>
            <a:custGeom>
              <a:avLst/>
              <a:gdLst/>
              <a:ahLst/>
              <a:cxnLst/>
              <a:rect l="l" t="t" r="r" b="b"/>
              <a:pathLst>
                <a:path w="2419363" h="3629045">
                  <a:moveTo>
                    <a:pt x="0" y="0"/>
                  </a:moveTo>
                  <a:lnTo>
                    <a:pt x="2419364" y="0"/>
                  </a:lnTo>
                  <a:lnTo>
                    <a:pt x="2419364" y="3629046"/>
                  </a:lnTo>
                  <a:lnTo>
                    <a:pt x="0" y="3629046"/>
                  </a:lnTo>
                  <a:lnTo>
                    <a:pt x="0" y="0"/>
                  </a:lnTo>
                  <a:close/>
                </a:path>
              </a:pathLst>
            </a:custGeom>
            <a:blipFill>
              <a:blip r:embed="rId6"/>
              <a:stretch>
                <a:fillRect l="-16335" r="-109074"/>
              </a:stretch>
            </a:blipFill>
          </p:spPr>
          <p:txBody>
            <a:bodyPr/>
            <a:lstStyle/>
            <a:p>
              <a:endParaRPr lang="en-GB"/>
            </a:p>
          </p:txBody>
        </p:sp>
        <p:sp>
          <p:nvSpPr>
            <p:cNvPr id="9" name="Freeform 9"/>
            <p:cNvSpPr/>
            <p:nvPr/>
          </p:nvSpPr>
          <p:spPr>
            <a:xfrm rot="-639126">
              <a:off x="5346733" y="192336"/>
              <a:ext cx="2419363" cy="3629045"/>
            </a:xfrm>
            <a:custGeom>
              <a:avLst/>
              <a:gdLst/>
              <a:ahLst/>
              <a:cxnLst/>
              <a:rect l="l" t="t" r="r" b="b"/>
              <a:pathLst>
                <a:path w="2419363" h="3629045">
                  <a:moveTo>
                    <a:pt x="0" y="0"/>
                  </a:moveTo>
                  <a:lnTo>
                    <a:pt x="2419364" y="0"/>
                  </a:lnTo>
                  <a:lnTo>
                    <a:pt x="2419364" y="3629045"/>
                  </a:lnTo>
                  <a:lnTo>
                    <a:pt x="0" y="3629045"/>
                  </a:lnTo>
                  <a:lnTo>
                    <a:pt x="0" y="0"/>
                  </a:lnTo>
                  <a:close/>
                </a:path>
              </a:pathLst>
            </a:custGeom>
            <a:blipFill>
              <a:blip r:embed="rId7"/>
              <a:stretch>
                <a:fillRect l="-65870" r="-59269"/>
              </a:stretch>
            </a:blipFill>
          </p:spPr>
          <p:txBody>
            <a:bodyPr/>
            <a:lstStyle/>
            <a:p>
              <a:endParaRPr lang="en-GB"/>
            </a:p>
          </p:txBody>
        </p:sp>
      </p:grpSp>
      <p:grpSp>
        <p:nvGrpSpPr>
          <p:cNvPr id="10" name="Group 10"/>
          <p:cNvGrpSpPr/>
          <p:nvPr/>
        </p:nvGrpSpPr>
        <p:grpSpPr>
          <a:xfrm>
            <a:off x="11048987" y="3665121"/>
            <a:ext cx="1450643" cy="2956759"/>
            <a:chOff x="0" y="0"/>
            <a:chExt cx="1934191" cy="3942345"/>
          </a:xfrm>
        </p:grpSpPr>
        <p:sp>
          <p:nvSpPr>
            <p:cNvPr id="11" name="Freeform 11"/>
            <p:cNvSpPr/>
            <p:nvPr/>
          </p:nvSpPr>
          <p:spPr>
            <a:xfrm>
              <a:off x="0" y="0"/>
              <a:ext cx="1934191" cy="1024255"/>
            </a:xfrm>
            <a:custGeom>
              <a:avLst/>
              <a:gdLst/>
              <a:ahLst/>
              <a:cxnLst/>
              <a:rect l="l" t="t" r="r" b="b"/>
              <a:pathLst>
                <a:path w="1934191" h="1024255">
                  <a:moveTo>
                    <a:pt x="0" y="0"/>
                  </a:moveTo>
                  <a:lnTo>
                    <a:pt x="1934191" y="0"/>
                  </a:lnTo>
                  <a:lnTo>
                    <a:pt x="1934191" y="1024255"/>
                  </a:lnTo>
                  <a:lnTo>
                    <a:pt x="0" y="1024255"/>
                  </a:lnTo>
                  <a:lnTo>
                    <a:pt x="0" y="0"/>
                  </a:lnTo>
                  <a:close/>
                </a:path>
              </a:pathLst>
            </a:custGeom>
            <a:blipFill>
              <a:blip r:embed="rId8"/>
              <a:stretch>
                <a:fillRect l="-25882" t="-50604" r="-29366" b="-57313"/>
              </a:stretch>
            </a:blipFill>
            <a:ln cap="sq">
              <a:noFill/>
              <a:prstDash val="solid"/>
              <a:miter/>
            </a:ln>
          </p:spPr>
          <p:txBody>
            <a:bodyPr/>
            <a:lstStyle/>
            <a:p>
              <a:endParaRPr lang="en-GB"/>
            </a:p>
          </p:txBody>
        </p:sp>
        <p:sp>
          <p:nvSpPr>
            <p:cNvPr id="12" name="Freeform 12"/>
            <p:cNvSpPr/>
            <p:nvPr/>
          </p:nvSpPr>
          <p:spPr>
            <a:xfrm>
              <a:off x="200548" y="1742855"/>
              <a:ext cx="1595346" cy="860027"/>
            </a:xfrm>
            <a:custGeom>
              <a:avLst/>
              <a:gdLst/>
              <a:ahLst/>
              <a:cxnLst/>
              <a:rect l="l" t="t" r="r" b="b"/>
              <a:pathLst>
                <a:path w="1595346" h="860027">
                  <a:moveTo>
                    <a:pt x="0" y="0"/>
                  </a:moveTo>
                  <a:lnTo>
                    <a:pt x="1595345" y="0"/>
                  </a:lnTo>
                  <a:lnTo>
                    <a:pt x="1595345" y="860027"/>
                  </a:lnTo>
                  <a:lnTo>
                    <a:pt x="0" y="860027"/>
                  </a:lnTo>
                  <a:lnTo>
                    <a:pt x="0" y="0"/>
                  </a:lnTo>
                  <a:close/>
                </a:path>
              </a:pathLst>
            </a:custGeom>
            <a:blipFill>
              <a:blip r:embed="rId9"/>
              <a:stretch>
                <a:fillRect t="-318" b="-318"/>
              </a:stretch>
            </a:blipFill>
            <a:ln cap="sq">
              <a:noFill/>
              <a:prstDash val="solid"/>
              <a:miter/>
            </a:ln>
          </p:spPr>
          <p:txBody>
            <a:bodyPr/>
            <a:lstStyle/>
            <a:p>
              <a:endParaRPr lang="en-GB"/>
            </a:p>
          </p:txBody>
        </p:sp>
        <p:sp>
          <p:nvSpPr>
            <p:cNvPr id="13" name="Freeform 13"/>
            <p:cNvSpPr/>
            <p:nvPr/>
          </p:nvSpPr>
          <p:spPr>
            <a:xfrm>
              <a:off x="62250" y="3321483"/>
              <a:ext cx="1871941" cy="620862"/>
            </a:xfrm>
            <a:custGeom>
              <a:avLst/>
              <a:gdLst/>
              <a:ahLst/>
              <a:cxnLst/>
              <a:rect l="l" t="t" r="r" b="b"/>
              <a:pathLst>
                <a:path w="1871941" h="620862">
                  <a:moveTo>
                    <a:pt x="0" y="0"/>
                  </a:moveTo>
                  <a:lnTo>
                    <a:pt x="1871941" y="0"/>
                  </a:lnTo>
                  <a:lnTo>
                    <a:pt x="1871941" y="620862"/>
                  </a:lnTo>
                  <a:lnTo>
                    <a:pt x="0" y="620862"/>
                  </a:lnTo>
                  <a:lnTo>
                    <a:pt x="0" y="0"/>
                  </a:lnTo>
                  <a:close/>
                </a:path>
              </a:pathLst>
            </a:custGeom>
            <a:blipFill>
              <a:blip r:embed="rId10"/>
              <a:stretch>
                <a:fillRect t="-318" b="-318"/>
              </a:stretch>
            </a:blipFill>
            <a:ln cap="sq">
              <a:noFill/>
              <a:prstDash val="solid"/>
              <a:miter/>
            </a:ln>
          </p:spPr>
          <p:txBody>
            <a:bodyPr/>
            <a:lstStyle/>
            <a:p>
              <a:endParaRPr lang="en-GB"/>
            </a:p>
          </p:txBody>
        </p:sp>
      </p:grpSp>
      <p:grpSp>
        <p:nvGrpSpPr>
          <p:cNvPr id="14" name="Group 14"/>
          <p:cNvGrpSpPr/>
          <p:nvPr/>
        </p:nvGrpSpPr>
        <p:grpSpPr>
          <a:xfrm>
            <a:off x="6195642" y="5281426"/>
            <a:ext cx="4592054" cy="1541480"/>
            <a:chOff x="0" y="0"/>
            <a:chExt cx="6122739" cy="2055307"/>
          </a:xfrm>
        </p:grpSpPr>
        <p:grpSp>
          <p:nvGrpSpPr>
            <p:cNvPr id="15" name="Group 15"/>
            <p:cNvGrpSpPr/>
            <p:nvPr/>
          </p:nvGrpSpPr>
          <p:grpSpPr>
            <a:xfrm>
              <a:off x="0" y="0"/>
              <a:ext cx="6013295" cy="2055307"/>
              <a:chOff x="0" y="0"/>
              <a:chExt cx="1685408" cy="576062"/>
            </a:xfrm>
          </p:grpSpPr>
          <p:sp>
            <p:nvSpPr>
              <p:cNvPr id="16" name="Freeform 16"/>
              <p:cNvSpPr/>
              <p:nvPr/>
            </p:nvSpPr>
            <p:spPr>
              <a:xfrm>
                <a:off x="0" y="0"/>
                <a:ext cx="1685408" cy="576062"/>
              </a:xfrm>
              <a:custGeom>
                <a:avLst/>
                <a:gdLst/>
                <a:ahLst/>
                <a:cxnLst/>
                <a:rect l="l" t="t" r="r" b="b"/>
                <a:pathLst>
                  <a:path w="1685408" h="576062">
                    <a:moveTo>
                      <a:pt x="42045" y="0"/>
                    </a:moveTo>
                    <a:lnTo>
                      <a:pt x="1643363" y="0"/>
                    </a:lnTo>
                    <a:cubicBezTo>
                      <a:pt x="1654514" y="0"/>
                      <a:pt x="1665208" y="4430"/>
                      <a:pt x="1673093" y="12315"/>
                    </a:cubicBezTo>
                    <a:cubicBezTo>
                      <a:pt x="1680978" y="20200"/>
                      <a:pt x="1685408" y="30894"/>
                      <a:pt x="1685408" y="42045"/>
                    </a:cubicBezTo>
                    <a:lnTo>
                      <a:pt x="1685408" y="534017"/>
                    </a:lnTo>
                    <a:cubicBezTo>
                      <a:pt x="1685408" y="545168"/>
                      <a:pt x="1680978" y="555862"/>
                      <a:pt x="1673093" y="563747"/>
                    </a:cubicBezTo>
                    <a:cubicBezTo>
                      <a:pt x="1665208" y="571632"/>
                      <a:pt x="1654514" y="576062"/>
                      <a:pt x="1643363" y="576062"/>
                    </a:cubicBezTo>
                    <a:lnTo>
                      <a:pt x="42045" y="576062"/>
                    </a:lnTo>
                    <a:cubicBezTo>
                      <a:pt x="30894" y="576062"/>
                      <a:pt x="20200" y="571632"/>
                      <a:pt x="12315" y="563747"/>
                    </a:cubicBezTo>
                    <a:cubicBezTo>
                      <a:pt x="4430" y="555862"/>
                      <a:pt x="0" y="545168"/>
                      <a:pt x="0" y="534017"/>
                    </a:cubicBezTo>
                    <a:lnTo>
                      <a:pt x="0" y="42045"/>
                    </a:lnTo>
                    <a:cubicBezTo>
                      <a:pt x="0" y="30894"/>
                      <a:pt x="4430" y="20200"/>
                      <a:pt x="12315" y="12315"/>
                    </a:cubicBezTo>
                    <a:cubicBezTo>
                      <a:pt x="20200" y="4430"/>
                      <a:pt x="30894" y="0"/>
                      <a:pt x="42045" y="0"/>
                    </a:cubicBezTo>
                    <a:close/>
                  </a:path>
                </a:pathLst>
              </a:custGeom>
              <a:solidFill>
                <a:srgbClr val="46C0C0"/>
              </a:solidFill>
            </p:spPr>
            <p:txBody>
              <a:bodyPr/>
              <a:lstStyle/>
              <a:p>
                <a:endParaRPr lang="en-GB"/>
              </a:p>
            </p:txBody>
          </p:sp>
          <p:sp>
            <p:nvSpPr>
              <p:cNvPr id="17" name="TextBox 17"/>
              <p:cNvSpPr txBox="1"/>
              <p:nvPr/>
            </p:nvSpPr>
            <p:spPr>
              <a:xfrm>
                <a:off x="0" y="-9525"/>
                <a:ext cx="1685408" cy="585587"/>
              </a:xfrm>
              <a:prstGeom prst="rect">
                <a:avLst/>
              </a:prstGeom>
            </p:spPr>
            <p:txBody>
              <a:bodyPr lIns="8222" tIns="8222" rIns="8222" bIns="8222" rtlCol="0" anchor="ctr"/>
              <a:lstStyle/>
              <a:p>
                <a:pPr algn="ctr">
                  <a:lnSpc>
                    <a:spcPts val="1834"/>
                  </a:lnSpc>
                </a:pPr>
                <a:endParaRPr/>
              </a:p>
            </p:txBody>
          </p:sp>
        </p:grpSp>
        <p:sp>
          <p:nvSpPr>
            <p:cNvPr id="18" name="TextBox 18"/>
            <p:cNvSpPr txBox="1"/>
            <p:nvPr/>
          </p:nvSpPr>
          <p:spPr>
            <a:xfrm>
              <a:off x="0" y="94550"/>
              <a:ext cx="6122739" cy="1815344"/>
            </a:xfrm>
            <a:prstGeom prst="rect">
              <a:avLst/>
            </a:prstGeom>
          </p:spPr>
          <p:txBody>
            <a:bodyPr lIns="0" tIns="0" rIns="0" bIns="0" rtlCol="0" anchor="t">
              <a:spAutoFit/>
            </a:bodyPr>
            <a:lstStyle/>
            <a:p>
              <a:pPr marL="261521" lvl="1" indent="-130761" algn="l">
                <a:lnSpc>
                  <a:spcPts val="1816"/>
                </a:lnSpc>
                <a:buFont typeface="Arial"/>
                <a:buChar char="•"/>
              </a:pPr>
              <a:r>
                <a:rPr lang="en-US" sz="1211" b="1">
                  <a:solidFill>
                    <a:srgbClr val="000000"/>
                  </a:solidFill>
                  <a:latin typeface="Lato Bold"/>
                  <a:ea typeface="Lato Bold"/>
                  <a:cs typeface="Lato Bold"/>
                  <a:sym typeface="Lato Bold"/>
                </a:rPr>
                <a:t>FREE to attend</a:t>
              </a:r>
            </a:p>
            <a:p>
              <a:pPr marL="261521" lvl="1" indent="-130761" algn="l">
                <a:lnSpc>
                  <a:spcPts val="1816"/>
                </a:lnSpc>
                <a:buFont typeface="Arial"/>
                <a:buChar char="•"/>
              </a:pPr>
              <a:r>
                <a:rPr lang="en-US" sz="1211" b="1">
                  <a:solidFill>
                    <a:srgbClr val="000000"/>
                  </a:solidFill>
                  <a:latin typeface="Lato Bold"/>
                  <a:ea typeface="Lato Bold"/>
                  <a:cs typeface="Lato Bold"/>
                  <a:sym typeface="Lato Bold"/>
                </a:rPr>
                <a:t>Over 40 stalls </a:t>
              </a:r>
            </a:p>
            <a:p>
              <a:pPr marL="261521" lvl="1" indent="-130761" algn="l">
                <a:lnSpc>
                  <a:spcPts val="1816"/>
                </a:lnSpc>
                <a:buFont typeface="Arial"/>
                <a:buChar char="•"/>
              </a:pPr>
              <a:r>
                <a:rPr lang="en-US" sz="1211" b="1">
                  <a:solidFill>
                    <a:srgbClr val="000000"/>
                  </a:solidFill>
                  <a:latin typeface="Lato Bold"/>
                  <a:ea typeface="Lato Bold"/>
                  <a:cs typeface="Lato Bold"/>
                  <a:sym typeface="Lato Bold"/>
                </a:rPr>
                <a:t>Expert speakers</a:t>
              </a:r>
            </a:p>
            <a:p>
              <a:pPr marL="261521" lvl="1" indent="-130761" algn="l">
                <a:lnSpc>
                  <a:spcPts val="1816"/>
                </a:lnSpc>
                <a:buFont typeface="Arial"/>
                <a:buChar char="•"/>
              </a:pPr>
              <a:r>
                <a:rPr lang="en-US" sz="1211" b="1">
                  <a:solidFill>
                    <a:srgbClr val="000000"/>
                  </a:solidFill>
                  <a:latin typeface="Lato Bold"/>
                  <a:ea typeface="Lato Bold"/>
                  <a:cs typeface="Lato Bold"/>
                  <a:sym typeface="Lato Bold"/>
                </a:rPr>
                <a:t>Refreshments and lunch available to purchase</a:t>
              </a:r>
            </a:p>
            <a:p>
              <a:pPr marL="261521" lvl="1" indent="-130761" algn="l">
                <a:lnSpc>
                  <a:spcPts val="1816"/>
                </a:lnSpc>
                <a:buFont typeface="Arial"/>
                <a:buChar char="•"/>
              </a:pPr>
              <a:r>
                <a:rPr lang="en-US" sz="1211" b="1">
                  <a:solidFill>
                    <a:srgbClr val="000000"/>
                  </a:solidFill>
                  <a:latin typeface="Lato Bold"/>
                  <a:ea typeface="Lato Bold"/>
                  <a:cs typeface="Lato Bold"/>
                  <a:sym typeface="Lato Bold"/>
                </a:rPr>
                <a:t>Free parking</a:t>
              </a:r>
            </a:p>
            <a:p>
              <a:pPr marL="261521" lvl="1" indent="-130761" algn="l">
                <a:lnSpc>
                  <a:spcPts val="1816"/>
                </a:lnSpc>
                <a:buFont typeface="Arial"/>
                <a:buChar char="•"/>
              </a:pPr>
              <a:r>
                <a:rPr lang="en-US" sz="1211" b="1">
                  <a:solidFill>
                    <a:srgbClr val="000000"/>
                  </a:solidFill>
                  <a:latin typeface="Lato Bold"/>
                  <a:ea typeface="Lato Bold"/>
                  <a:cs typeface="Lato Bold"/>
                  <a:sym typeface="Lato Bold"/>
                </a:rPr>
                <a:t>Quiet zone and activity space</a:t>
              </a:r>
            </a:p>
          </p:txBody>
        </p:sp>
      </p:grpSp>
      <p:sp>
        <p:nvSpPr>
          <p:cNvPr id="19" name="Freeform 19"/>
          <p:cNvSpPr/>
          <p:nvPr/>
        </p:nvSpPr>
        <p:spPr>
          <a:xfrm>
            <a:off x="11606450" y="714526"/>
            <a:ext cx="349788" cy="439985"/>
          </a:xfrm>
          <a:custGeom>
            <a:avLst/>
            <a:gdLst/>
            <a:ahLst/>
            <a:cxnLst/>
            <a:rect l="l" t="t" r="r" b="b"/>
            <a:pathLst>
              <a:path w="349788" h="439985">
                <a:moveTo>
                  <a:pt x="0" y="0"/>
                </a:moveTo>
                <a:lnTo>
                  <a:pt x="349787" y="0"/>
                </a:lnTo>
                <a:lnTo>
                  <a:pt x="349787" y="439985"/>
                </a:lnTo>
                <a:lnTo>
                  <a:pt x="0" y="4399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20" name="Freeform 20"/>
          <p:cNvSpPr/>
          <p:nvPr/>
        </p:nvSpPr>
        <p:spPr>
          <a:xfrm>
            <a:off x="10787696" y="295003"/>
            <a:ext cx="2049564" cy="349280"/>
          </a:xfrm>
          <a:custGeom>
            <a:avLst/>
            <a:gdLst/>
            <a:ahLst/>
            <a:cxnLst/>
            <a:rect l="l" t="t" r="r" b="b"/>
            <a:pathLst>
              <a:path w="2049564" h="349280">
                <a:moveTo>
                  <a:pt x="0" y="0"/>
                </a:moveTo>
                <a:lnTo>
                  <a:pt x="2049564" y="0"/>
                </a:lnTo>
                <a:lnTo>
                  <a:pt x="2049564" y="349280"/>
                </a:lnTo>
                <a:lnTo>
                  <a:pt x="0" y="34928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21" name="Freeform 21"/>
          <p:cNvSpPr/>
          <p:nvPr/>
        </p:nvSpPr>
        <p:spPr>
          <a:xfrm>
            <a:off x="11637584" y="1973383"/>
            <a:ext cx="378155" cy="378155"/>
          </a:xfrm>
          <a:custGeom>
            <a:avLst/>
            <a:gdLst/>
            <a:ahLst/>
            <a:cxnLst/>
            <a:rect l="l" t="t" r="r" b="b"/>
            <a:pathLst>
              <a:path w="378155" h="378155">
                <a:moveTo>
                  <a:pt x="0" y="0"/>
                </a:moveTo>
                <a:lnTo>
                  <a:pt x="378155" y="0"/>
                </a:lnTo>
                <a:lnTo>
                  <a:pt x="378155" y="378155"/>
                </a:lnTo>
                <a:lnTo>
                  <a:pt x="0" y="37815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22" name="TextBox 22"/>
          <p:cNvSpPr txBox="1"/>
          <p:nvPr/>
        </p:nvSpPr>
        <p:spPr>
          <a:xfrm>
            <a:off x="6274212" y="6986922"/>
            <a:ext cx="4884071" cy="425752"/>
          </a:xfrm>
          <a:prstGeom prst="rect">
            <a:avLst/>
          </a:prstGeom>
        </p:spPr>
        <p:txBody>
          <a:bodyPr lIns="0" tIns="0" rIns="0" bIns="0" rtlCol="0" anchor="t">
            <a:spAutoFit/>
          </a:bodyPr>
          <a:lstStyle/>
          <a:p>
            <a:pPr algn="l">
              <a:lnSpc>
                <a:spcPts val="1695"/>
              </a:lnSpc>
            </a:pPr>
            <a:r>
              <a:rPr lang="en-US" sz="1211" b="1">
                <a:solidFill>
                  <a:srgbClr val="000000"/>
                </a:solidFill>
                <a:latin typeface="Lato Bold"/>
                <a:ea typeface="Lato Bold"/>
                <a:cs typeface="Lato Bold"/>
                <a:sym typeface="Lato Bold"/>
              </a:rPr>
              <a:t>Walk-ins welcome, registration encouraged - </a:t>
            </a:r>
          </a:p>
          <a:p>
            <a:pPr algn="l">
              <a:lnSpc>
                <a:spcPts val="1695"/>
              </a:lnSpc>
              <a:spcBef>
                <a:spcPct val="0"/>
              </a:spcBef>
            </a:pPr>
            <a:r>
              <a:rPr lang="en-US" sz="1211" b="1" spc="193">
                <a:solidFill>
                  <a:srgbClr val="000000"/>
                </a:solidFill>
                <a:latin typeface="Lato Bold"/>
                <a:ea typeface="Lato Bold"/>
                <a:cs typeface="Lato Bold"/>
                <a:sym typeface="Lato Bold"/>
              </a:rPr>
              <a:t> www.eventbrite/caredevelopmenteast.co.uk</a:t>
            </a:r>
          </a:p>
        </p:txBody>
      </p:sp>
      <p:sp>
        <p:nvSpPr>
          <p:cNvPr id="23" name="TextBox 23"/>
          <p:cNvSpPr txBox="1"/>
          <p:nvPr/>
        </p:nvSpPr>
        <p:spPr>
          <a:xfrm>
            <a:off x="6274212" y="7586214"/>
            <a:ext cx="5400659" cy="167992"/>
          </a:xfrm>
          <a:prstGeom prst="rect">
            <a:avLst/>
          </a:prstGeom>
        </p:spPr>
        <p:txBody>
          <a:bodyPr lIns="0" tIns="0" rIns="0" bIns="0" rtlCol="0" anchor="t">
            <a:spAutoFit/>
          </a:bodyPr>
          <a:lstStyle/>
          <a:p>
            <a:pPr algn="l">
              <a:lnSpc>
                <a:spcPts val="1387"/>
              </a:lnSpc>
              <a:spcBef>
                <a:spcPct val="0"/>
              </a:spcBef>
            </a:pPr>
            <a:r>
              <a:rPr lang="en-US" sz="991" b="1">
                <a:solidFill>
                  <a:srgbClr val="000000"/>
                </a:solidFill>
                <a:latin typeface="Lato Bold"/>
                <a:ea typeface="Lato Bold"/>
                <a:cs typeface="Lato Bold"/>
                <a:sym typeface="Lato Bold"/>
              </a:rPr>
              <a:t>If you have any questions please contact info@caredevelopmenteast.co.uk</a:t>
            </a:r>
          </a:p>
        </p:txBody>
      </p:sp>
      <p:pic>
        <p:nvPicPr>
          <p:cNvPr id="24" name="Picture 24"/>
          <p:cNvPicPr>
            <a:picLocks noChangeAspect="1"/>
          </p:cNvPicPr>
          <p:nvPr/>
        </p:nvPicPr>
        <p:blipFill>
          <a:blip r:embed="rId17"/>
          <a:stretch>
            <a:fillRect/>
          </a:stretch>
        </p:blipFill>
        <p:spPr>
          <a:xfrm>
            <a:off x="10693846" y="6714698"/>
            <a:ext cx="1298503" cy="1298503"/>
          </a:xfrm>
          <a:prstGeom prst="rect">
            <a:avLst/>
          </a:prstGeom>
        </p:spPr>
      </p:pic>
      <p:sp>
        <p:nvSpPr>
          <p:cNvPr id="25" name="Freeform 25"/>
          <p:cNvSpPr/>
          <p:nvPr/>
        </p:nvSpPr>
        <p:spPr>
          <a:xfrm>
            <a:off x="13652447" y="7214086"/>
            <a:ext cx="4635553" cy="3071054"/>
          </a:xfrm>
          <a:custGeom>
            <a:avLst/>
            <a:gdLst/>
            <a:ahLst/>
            <a:cxnLst/>
            <a:rect l="l" t="t" r="r" b="b"/>
            <a:pathLst>
              <a:path w="4635553" h="3071054">
                <a:moveTo>
                  <a:pt x="0" y="0"/>
                </a:moveTo>
                <a:lnTo>
                  <a:pt x="4635553" y="0"/>
                </a:lnTo>
                <a:lnTo>
                  <a:pt x="4635553" y="3071054"/>
                </a:lnTo>
                <a:lnTo>
                  <a:pt x="0" y="3071054"/>
                </a:lnTo>
                <a:lnTo>
                  <a:pt x="0" y="0"/>
                </a:lnTo>
                <a:close/>
              </a:path>
            </a:pathLst>
          </a:custGeom>
          <a:blipFill>
            <a:blip r:embed="rId18"/>
            <a:stretch>
              <a:fillRect/>
            </a:stretch>
          </a:blipFill>
        </p:spPr>
        <p:txBody>
          <a:bodyPr/>
          <a:lstStyle/>
          <a:p>
            <a:endParaRPr lang="en-GB"/>
          </a:p>
        </p:txBody>
      </p:sp>
      <p:sp>
        <p:nvSpPr>
          <p:cNvPr id="26" name="Freeform 26"/>
          <p:cNvSpPr/>
          <p:nvPr/>
        </p:nvSpPr>
        <p:spPr>
          <a:xfrm>
            <a:off x="0" y="7214086"/>
            <a:ext cx="5462959" cy="3072914"/>
          </a:xfrm>
          <a:custGeom>
            <a:avLst/>
            <a:gdLst/>
            <a:ahLst/>
            <a:cxnLst/>
            <a:rect l="l" t="t" r="r" b="b"/>
            <a:pathLst>
              <a:path w="5462959" h="3072914">
                <a:moveTo>
                  <a:pt x="0" y="0"/>
                </a:moveTo>
                <a:lnTo>
                  <a:pt x="5462959" y="0"/>
                </a:lnTo>
                <a:lnTo>
                  <a:pt x="5462959" y="3072914"/>
                </a:lnTo>
                <a:lnTo>
                  <a:pt x="0" y="3072914"/>
                </a:lnTo>
                <a:lnTo>
                  <a:pt x="0" y="0"/>
                </a:lnTo>
                <a:close/>
              </a:path>
            </a:pathLst>
          </a:custGeom>
          <a:blipFill>
            <a:blip r:embed="rId19"/>
            <a:stretch>
              <a:fillRect/>
            </a:stretch>
          </a:blipFill>
        </p:spPr>
        <p:txBody>
          <a:bodyPr/>
          <a:lstStyle/>
          <a:p>
            <a:endParaRPr lang="en-GB"/>
          </a:p>
        </p:txBody>
      </p:sp>
      <p:sp>
        <p:nvSpPr>
          <p:cNvPr id="27" name="TextBox 27"/>
          <p:cNvSpPr txBox="1"/>
          <p:nvPr/>
        </p:nvSpPr>
        <p:spPr>
          <a:xfrm>
            <a:off x="11242584" y="327477"/>
            <a:ext cx="1209902" cy="236707"/>
          </a:xfrm>
          <a:prstGeom prst="rect">
            <a:avLst/>
          </a:prstGeom>
        </p:spPr>
        <p:txBody>
          <a:bodyPr lIns="0" tIns="0" rIns="0" bIns="0" rtlCol="0" anchor="t">
            <a:spAutoFit/>
          </a:bodyPr>
          <a:lstStyle/>
          <a:p>
            <a:pPr marL="0" lvl="0" indent="0" algn="ctr">
              <a:lnSpc>
                <a:spcPts val="1937"/>
              </a:lnSpc>
            </a:pPr>
            <a:r>
              <a:rPr lang="en-US" sz="1250" b="1" spc="131">
                <a:solidFill>
                  <a:srgbClr val="000000"/>
                </a:solidFill>
                <a:latin typeface="Barlow SemiCondensed Semi-Bold"/>
                <a:ea typeface="Barlow SemiCondensed Semi-Bold"/>
                <a:cs typeface="Barlow SemiCondensed Semi-Bold"/>
                <a:sym typeface="Barlow SemiCondensed Semi-Bold"/>
              </a:rPr>
              <a:t>25th June 2025</a:t>
            </a:r>
          </a:p>
        </p:txBody>
      </p:sp>
      <p:sp>
        <p:nvSpPr>
          <p:cNvPr id="28" name="TextBox 28"/>
          <p:cNvSpPr txBox="1"/>
          <p:nvPr/>
        </p:nvSpPr>
        <p:spPr>
          <a:xfrm>
            <a:off x="11345249" y="1177129"/>
            <a:ext cx="1004571" cy="726011"/>
          </a:xfrm>
          <a:prstGeom prst="rect">
            <a:avLst/>
          </a:prstGeom>
        </p:spPr>
        <p:txBody>
          <a:bodyPr lIns="0" tIns="0" rIns="0" bIns="0" rtlCol="0" anchor="t">
            <a:spAutoFit/>
          </a:bodyPr>
          <a:lstStyle/>
          <a:p>
            <a:pPr algn="ctr">
              <a:lnSpc>
                <a:spcPts val="1937"/>
              </a:lnSpc>
              <a:spcBef>
                <a:spcPct val="0"/>
              </a:spcBef>
            </a:pPr>
            <a:r>
              <a:rPr lang="en-US" sz="1250" b="1" spc="131">
                <a:solidFill>
                  <a:srgbClr val="000000"/>
                </a:solidFill>
                <a:latin typeface="Barlow SemiCondensed Semi-Bold"/>
                <a:ea typeface="Barlow SemiCondensed Semi-Bold"/>
                <a:cs typeface="Barlow SemiCondensed Semi-Bold"/>
                <a:sym typeface="Barlow SemiCondensed Semi-Bold"/>
              </a:rPr>
              <a:t>Trinity Park,</a:t>
            </a:r>
          </a:p>
          <a:p>
            <a:pPr algn="ctr">
              <a:lnSpc>
                <a:spcPts val="1937"/>
              </a:lnSpc>
              <a:spcBef>
                <a:spcPct val="0"/>
              </a:spcBef>
            </a:pPr>
            <a:r>
              <a:rPr lang="en-US" sz="1250" b="1" spc="131">
                <a:solidFill>
                  <a:srgbClr val="000000"/>
                </a:solidFill>
                <a:latin typeface="Barlow SemiCondensed Semi-Bold"/>
                <a:ea typeface="Barlow SemiCondensed Semi-Bold"/>
                <a:cs typeface="Barlow SemiCondensed Semi-Bold"/>
                <a:sym typeface="Barlow SemiCondensed Semi-Bold"/>
              </a:rPr>
              <a:t>Ipswich, </a:t>
            </a:r>
          </a:p>
          <a:p>
            <a:pPr algn="ctr">
              <a:lnSpc>
                <a:spcPts val="1937"/>
              </a:lnSpc>
              <a:spcBef>
                <a:spcPct val="0"/>
              </a:spcBef>
            </a:pPr>
            <a:r>
              <a:rPr lang="en-US" sz="1250" b="1" spc="131">
                <a:solidFill>
                  <a:srgbClr val="000000"/>
                </a:solidFill>
                <a:latin typeface="Barlow SemiCondensed Semi-Bold"/>
                <a:ea typeface="Barlow SemiCondensed Semi-Bold"/>
                <a:cs typeface="Barlow SemiCondensed Semi-Bold"/>
                <a:sym typeface="Barlow SemiCondensed Semi-Bold"/>
              </a:rPr>
              <a:t>IP3 8UH</a:t>
            </a:r>
          </a:p>
        </p:txBody>
      </p:sp>
      <p:sp>
        <p:nvSpPr>
          <p:cNvPr id="29" name="TextBox 29"/>
          <p:cNvSpPr txBox="1"/>
          <p:nvPr/>
        </p:nvSpPr>
        <p:spPr>
          <a:xfrm>
            <a:off x="11145491" y="2393206"/>
            <a:ext cx="1371582" cy="217657"/>
          </a:xfrm>
          <a:prstGeom prst="rect">
            <a:avLst/>
          </a:prstGeom>
        </p:spPr>
        <p:txBody>
          <a:bodyPr lIns="0" tIns="0" rIns="0" bIns="0" rtlCol="0" anchor="t">
            <a:spAutoFit/>
          </a:bodyPr>
          <a:lstStyle/>
          <a:p>
            <a:pPr algn="ctr">
              <a:lnSpc>
                <a:spcPts val="1750"/>
              </a:lnSpc>
            </a:pPr>
            <a:r>
              <a:rPr lang="en-US" sz="1250" b="1">
                <a:solidFill>
                  <a:srgbClr val="000000"/>
                </a:solidFill>
                <a:latin typeface="Lato Bold"/>
                <a:ea typeface="Lato Bold"/>
                <a:cs typeface="Lato Bold"/>
                <a:sym typeface="Lato Bold"/>
              </a:rPr>
              <a:t>10:00am - 3:30pm</a:t>
            </a:r>
          </a:p>
        </p:txBody>
      </p:sp>
      <p:sp>
        <p:nvSpPr>
          <p:cNvPr id="30" name="TextBox 30"/>
          <p:cNvSpPr txBox="1"/>
          <p:nvPr/>
        </p:nvSpPr>
        <p:spPr>
          <a:xfrm>
            <a:off x="6244046" y="2876979"/>
            <a:ext cx="3642903" cy="1454269"/>
          </a:xfrm>
          <a:prstGeom prst="rect">
            <a:avLst/>
          </a:prstGeom>
        </p:spPr>
        <p:txBody>
          <a:bodyPr lIns="0" tIns="0" rIns="0" bIns="0" rtlCol="0" anchor="t">
            <a:spAutoFit/>
          </a:bodyPr>
          <a:lstStyle/>
          <a:p>
            <a:pPr algn="l">
              <a:lnSpc>
                <a:spcPts val="5773"/>
              </a:lnSpc>
            </a:pPr>
            <a:r>
              <a:rPr lang="en-US" sz="4441" b="1" spc="71">
                <a:solidFill>
                  <a:srgbClr val="000000"/>
                </a:solidFill>
                <a:latin typeface="Barlow SemiCondensed Bold"/>
                <a:ea typeface="Barlow SemiCondensed Bold"/>
                <a:cs typeface="Barlow SemiCondensed Bold"/>
                <a:sym typeface="Barlow SemiCondensed Bold"/>
              </a:rPr>
              <a:t>DEMENTIA </a:t>
            </a:r>
          </a:p>
          <a:p>
            <a:pPr marL="0" lvl="0" indent="0" algn="l">
              <a:lnSpc>
                <a:spcPts val="5773"/>
              </a:lnSpc>
              <a:spcBef>
                <a:spcPct val="0"/>
              </a:spcBef>
            </a:pPr>
            <a:r>
              <a:rPr lang="en-US" sz="4441" b="1" spc="71">
                <a:solidFill>
                  <a:srgbClr val="000000"/>
                </a:solidFill>
                <a:latin typeface="Barlow SemiCondensed Bold"/>
                <a:ea typeface="Barlow SemiCondensed Bold"/>
                <a:cs typeface="Barlow SemiCondensed Bold"/>
                <a:sym typeface="Barlow SemiCondensed Bold"/>
              </a:rPr>
              <a:t>MARKETPLACE</a:t>
            </a:r>
          </a:p>
        </p:txBody>
      </p:sp>
      <p:sp>
        <p:nvSpPr>
          <p:cNvPr id="31" name="TextBox 31"/>
          <p:cNvSpPr txBox="1"/>
          <p:nvPr/>
        </p:nvSpPr>
        <p:spPr>
          <a:xfrm>
            <a:off x="6244046" y="4504788"/>
            <a:ext cx="4543650" cy="584049"/>
          </a:xfrm>
          <a:prstGeom prst="rect">
            <a:avLst/>
          </a:prstGeom>
        </p:spPr>
        <p:txBody>
          <a:bodyPr lIns="0" tIns="0" rIns="0" bIns="0" rtlCol="0" anchor="t">
            <a:spAutoFit/>
          </a:bodyPr>
          <a:lstStyle/>
          <a:p>
            <a:pPr marL="0" lvl="0" indent="0" algn="l">
              <a:lnSpc>
                <a:spcPts val="1514"/>
              </a:lnSpc>
            </a:pPr>
            <a:r>
              <a:rPr lang="en-US" sz="1211" b="1">
                <a:solidFill>
                  <a:srgbClr val="000000"/>
                </a:solidFill>
                <a:latin typeface="Lato Bold"/>
                <a:ea typeface="Lato Bold"/>
                <a:cs typeface="Lato Bold"/>
                <a:sym typeface="Lato Bold"/>
              </a:rPr>
              <a:t>Join us for an informative event intended for people living with dementia, their carers and families, providing information, advice and guidance to help people to live well with dementia in Suffolk.</a:t>
            </a:r>
          </a:p>
        </p:txBody>
      </p:sp>
      <p:sp>
        <p:nvSpPr>
          <p:cNvPr id="32" name="TextBox 32"/>
          <p:cNvSpPr txBox="1"/>
          <p:nvPr/>
        </p:nvSpPr>
        <p:spPr>
          <a:xfrm>
            <a:off x="-69174" y="6026947"/>
            <a:ext cx="5773489" cy="523875"/>
          </a:xfrm>
          <a:prstGeom prst="rect">
            <a:avLst/>
          </a:prstGeom>
        </p:spPr>
        <p:txBody>
          <a:bodyPr lIns="0" tIns="0" rIns="0" bIns="0" rtlCol="0" anchor="t">
            <a:spAutoFit/>
          </a:bodyPr>
          <a:lstStyle/>
          <a:p>
            <a:pPr algn="ctr">
              <a:lnSpc>
                <a:spcPts val="4200"/>
              </a:lnSpc>
            </a:pPr>
            <a:r>
              <a:rPr lang="en-US" sz="3000" b="1" dirty="0">
                <a:solidFill>
                  <a:srgbClr val="000000"/>
                </a:solidFill>
                <a:latin typeface="Lato Bold"/>
                <a:ea typeface="Lato Bold"/>
                <a:cs typeface="Lato Bold"/>
                <a:sym typeface="Lato Bold"/>
              </a:rPr>
              <a:t>Launch of VR Technology ‘Reverie’</a:t>
            </a:r>
          </a:p>
        </p:txBody>
      </p:sp>
      <p:sp>
        <p:nvSpPr>
          <p:cNvPr id="33" name="TextBox 33"/>
          <p:cNvSpPr txBox="1"/>
          <p:nvPr/>
        </p:nvSpPr>
        <p:spPr>
          <a:xfrm>
            <a:off x="13652447" y="5898982"/>
            <a:ext cx="4635553" cy="923925"/>
          </a:xfrm>
          <a:prstGeom prst="rect">
            <a:avLst/>
          </a:prstGeom>
        </p:spPr>
        <p:txBody>
          <a:bodyPr lIns="0" tIns="0" rIns="0" bIns="0" rtlCol="0" anchor="t">
            <a:spAutoFit/>
          </a:bodyPr>
          <a:lstStyle/>
          <a:p>
            <a:pPr algn="ctr">
              <a:lnSpc>
                <a:spcPts val="3600"/>
              </a:lnSpc>
              <a:spcBef>
                <a:spcPct val="0"/>
              </a:spcBef>
            </a:pPr>
            <a:r>
              <a:rPr lang="en-US" sz="3000" b="1">
                <a:solidFill>
                  <a:srgbClr val="000000"/>
                </a:solidFill>
                <a:latin typeface="Lato Bold"/>
                <a:ea typeface="Lato Bold"/>
                <a:cs typeface="Lato Bold"/>
                <a:sym typeface="Lato Bold"/>
              </a:rPr>
              <a:t>BBC Radio Suffolk attending to do live report</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5C8C7"/>
        </a:solidFill>
        <a:effectLst/>
      </p:bgPr>
    </p:bg>
    <p:spTree>
      <p:nvGrpSpPr>
        <p:cNvPr id="1" name=""/>
        <p:cNvGrpSpPr/>
        <p:nvPr/>
      </p:nvGrpSpPr>
      <p:grpSpPr>
        <a:xfrm>
          <a:off x="0" y="0"/>
          <a:ext cx="0" cy="0"/>
          <a:chOff x="0" y="0"/>
          <a:chExt cx="0" cy="0"/>
        </a:xfrm>
      </p:grpSpPr>
      <p:grpSp>
        <p:nvGrpSpPr>
          <p:cNvPr id="2" name="Group 2"/>
          <p:cNvGrpSpPr/>
          <p:nvPr/>
        </p:nvGrpSpPr>
        <p:grpSpPr>
          <a:xfrm>
            <a:off x="14926822" y="4537299"/>
            <a:ext cx="3776155" cy="1212401"/>
            <a:chOff x="0" y="0"/>
            <a:chExt cx="5034873" cy="1616535"/>
          </a:xfrm>
        </p:grpSpPr>
        <p:sp>
          <p:nvSpPr>
            <p:cNvPr id="3" name="Freeform 3"/>
            <p:cNvSpPr/>
            <p:nvPr/>
          </p:nvSpPr>
          <p:spPr>
            <a:xfrm>
              <a:off x="0" y="0"/>
              <a:ext cx="5034894" cy="1616583"/>
            </a:xfrm>
            <a:custGeom>
              <a:avLst/>
              <a:gdLst/>
              <a:ahLst/>
              <a:cxnLst/>
              <a:rect l="l" t="t" r="r" b="b"/>
              <a:pathLst>
                <a:path w="5034894" h="1616583">
                  <a:moveTo>
                    <a:pt x="0" y="0"/>
                  </a:moveTo>
                  <a:lnTo>
                    <a:pt x="5034894" y="0"/>
                  </a:lnTo>
                  <a:lnTo>
                    <a:pt x="5034894" y="1616583"/>
                  </a:lnTo>
                  <a:lnTo>
                    <a:pt x="0" y="1616583"/>
                  </a:lnTo>
                  <a:close/>
                </a:path>
              </a:pathLst>
            </a:custGeom>
            <a:solidFill>
              <a:srgbClr val="AF9AC9"/>
            </a:solidFill>
          </p:spPr>
          <p:txBody>
            <a:bodyPr/>
            <a:lstStyle/>
            <a:p>
              <a:endParaRPr lang="en-GB"/>
            </a:p>
          </p:txBody>
        </p:sp>
      </p:grpSp>
      <p:sp>
        <p:nvSpPr>
          <p:cNvPr id="4" name="TextBox 4"/>
          <p:cNvSpPr txBox="1"/>
          <p:nvPr/>
        </p:nvSpPr>
        <p:spPr>
          <a:xfrm>
            <a:off x="1028700" y="1524000"/>
            <a:ext cx="8346255" cy="7219950"/>
          </a:xfrm>
          <a:prstGeom prst="rect">
            <a:avLst/>
          </a:prstGeom>
        </p:spPr>
        <p:txBody>
          <a:bodyPr lIns="0" tIns="0" rIns="0" bIns="0" rtlCol="0" anchor="t">
            <a:spAutoFit/>
          </a:bodyPr>
          <a:lstStyle/>
          <a:p>
            <a:pPr algn="l">
              <a:lnSpc>
                <a:spcPts val="9480"/>
              </a:lnSpc>
            </a:pPr>
            <a:r>
              <a:rPr lang="en-US" sz="7900" b="1">
                <a:solidFill>
                  <a:srgbClr val="000000"/>
                </a:solidFill>
                <a:latin typeface="Lato Bold"/>
                <a:ea typeface="Lato Bold"/>
                <a:cs typeface="Lato Bold"/>
                <a:sym typeface="Lato Bold"/>
              </a:rPr>
              <a:t>Thank you</a:t>
            </a:r>
          </a:p>
          <a:p>
            <a:pPr algn="l">
              <a:lnSpc>
                <a:spcPts val="9480"/>
              </a:lnSpc>
            </a:pPr>
            <a:endParaRPr lang="en-US" sz="7900" b="1">
              <a:solidFill>
                <a:srgbClr val="000000"/>
              </a:solidFill>
              <a:latin typeface="Lato Bold"/>
              <a:ea typeface="Lato Bold"/>
              <a:cs typeface="Lato Bold"/>
              <a:sym typeface="Lato Bold"/>
            </a:endParaRPr>
          </a:p>
          <a:p>
            <a:pPr algn="l">
              <a:lnSpc>
                <a:spcPts val="9480"/>
              </a:lnSpc>
            </a:pPr>
            <a:r>
              <a:rPr lang="en-US" sz="7900" b="1">
                <a:solidFill>
                  <a:srgbClr val="000000"/>
                </a:solidFill>
                <a:latin typeface="Lato Bold"/>
                <a:ea typeface="Lato Bold"/>
                <a:cs typeface="Lato Bold"/>
                <a:sym typeface="Lato Bold"/>
              </a:rPr>
              <a:t>Please scan the QR code to feedback on today’s meeting</a:t>
            </a:r>
          </a:p>
        </p:txBody>
      </p:sp>
      <p:grpSp>
        <p:nvGrpSpPr>
          <p:cNvPr id="5" name="Group 5"/>
          <p:cNvGrpSpPr/>
          <p:nvPr/>
        </p:nvGrpSpPr>
        <p:grpSpPr>
          <a:xfrm>
            <a:off x="6553200" y="6356350"/>
            <a:ext cx="2133600" cy="365125"/>
            <a:chOff x="0" y="0"/>
            <a:chExt cx="2844800" cy="486833"/>
          </a:xfrm>
        </p:grpSpPr>
        <p:sp>
          <p:nvSpPr>
            <p:cNvPr id="6" name="Freeform 6"/>
            <p:cNvSpPr/>
            <p:nvPr/>
          </p:nvSpPr>
          <p:spPr>
            <a:xfrm>
              <a:off x="0" y="0"/>
              <a:ext cx="2844800" cy="486833"/>
            </a:xfrm>
            <a:custGeom>
              <a:avLst/>
              <a:gdLst/>
              <a:ahLst/>
              <a:cxnLst/>
              <a:rect l="l" t="t" r="r" b="b"/>
              <a:pathLst>
                <a:path w="2844800" h="486833">
                  <a:moveTo>
                    <a:pt x="0" y="0"/>
                  </a:moveTo>
                  <a:lnTo>
                    <a:pt x="2844800" y="0"/>
                  </a:lnTo>
                  <a:lnTo>
                    <a:pt x="2844800" y="486833"/>
                  </a:lnTo>
                  <a:lnTo>
                    <a:pt x="0" y="486833"/>
                  </a:lnTo>
                  <a:close/>
                </a:path>
              </a:pathLst>
            </a:custGeom>
            <a:solidFill>
              <a:srgbClr val="000000">
                <a:alpha val="0"/>
              </a:srgbClr>
            </a:solidFill>
          </p:spPr>
          <p:txBody>
            <a:bodyPr/>
            <a:lstStyle/>
            <a:p>
              <a:endParaRPr lang="en-GB"/>
            </a:p>
          </p:txBody>
        </p:sp>
        <p:sp>
          <p:nvSpPr>
            <p:cNvPr id="7" name="TextBox 7"/>
            <p:cNvSpPr txBox="1"/>
            <p:nvPr/>
          </p:nvSpPr>
          <p:spPr>
            <a:xfrm>
              <a:off x="0" y="-19050"/>
              <a:ext cx="2844800" cy="505883"/>
            </a:xfrm>
            <a:prstGeom prst="rect">
              <a:avLst/>
            </a:prstGeom>
          </p:spPr>
          <p:txBody>
            <a:bodyPr lIns="0" tIns="0" rIns="0" bIns="0" rtlCol="0" anchor="ctr"/>
            <a:lstStyle/>
            <a:p>
              <a:pPr algn="r">
                <a:lnSpc>
                  <a:spcPts val="1439"/>
                </a:lnSpc>
              </a:pPr>
              <a:r>
                <a:rPr lang="en-US" sz="1200">
                  <a:solidFill>
                    <a:srgbClr val="898989"/>
                  </a:solidFill>
                  <a:latin typeface="Calibri (MS)"/>
                  <a:ea typeface="Calibri (MS)"/>
                  <a:cs typeface="Calibri (MS)"/>
                  <a:sym typeface="Calibri (MS)"/>
                </a:rPr>
                <a:t>21</a:t>
              </a:r>
            </a:p>
          </p:txBody>
        </p:sp>
      </p:grpSp>
      <p:pic>
        <p:nvPicPr>
          <p:cNvPr id="8" name="Picture 8"/>
          <p:cNvPicPr>
            <a:picLocks noChangeAspect="1"/>
          </p:cNvPicPr>
          <p:nvPr/>
        </p:nvPicPr>
        <p:blipFill>
          <a:blip r:embed="rId2"/>
          <a:stretch>
            <a:fillRect/>
          </a:stretch>
        </p:blipFill>
        <p:spPr>
          <a:xfrm>
            <a:off x="9665676" y="1653455"/>
            <a:ext cx="6980090" cy="6980090"/>
          </a:xfrm>
          <a:prstGeom prst="rect">
            <a:avLst/>
          </a:prstGeom>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F9AC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txBody>
            <a:bodyPr/>
            <a:lstStyle/>
            <a:p>
              <a:endParaRPr lang="en-GB"/>
            </a:p>
          </p:txBody>
        </p:sp>
      </p:grpSp>
      <p:grpSp>
        <p:nvGrpSpPr>
          <p:cNvPr id="4" name="Group 4"/>
          <p:cNvGrpSpPr/>
          <p:nvPr/>
        </p:nvGrpSpPr>
        <p:grpSpPr>
          <a:xfrm>
            <a:off x="1604134" y="3245988"/>
            <a:ext cx="9339282" cy="5436336"/>
            <a:chOff x="0" y="0"/>
            <a:chExt cx="12452376" cy="7248448"/>
          </a:xfrm>
        </p:grpSpPr>
        <p:sp>
          <p:nvSpPr>
            <p:cNvPr id="5" name="Freeform 5"/>
            <p:cNvSpPr/>
            <p:nvPr/>
          </p:nvSpPr>
          <p:spPr>
            <a:xfrm>
              <a:off x="0" y="0"/>
              <a:ext cx="12452264" cy="7248492"/>
            </a:xfrm>
            <a:custGeom>
              <a:avLst/>
              <a:gdLst/>
              <a:ahLst/>
              <a:cxnLst/>
              <a:rect l="l" t="t" r="r" b="b"/>
              <a:pathLst>
                <a:path w="12452264" h="7248492">
                  <a:moveTo>
                    <a:pt x="0" y="0"/>
                  </a:moveTo>
                  <a:lnTo>
                    <a:pt x="12452264" y="0"/>
                  </a:lnTo>
                  <a:lnTo>
                    <a:pt x="12452264" y="7248492"/>
                  </a:lnTo>
                  <a:lnTo>
                    <a:pt x="0" y="7248492"/>
                  </a:lnTo>
                  <a:close/>
                </a:path>
              </a:pathLst>
            </a:custGeom>
            <a:solidFill>
              <a:srgbClr val="AF9AC9"/>
            </a:solidFill>
          </p:spPr>
          <p:txBody>
            <a:bodyPr/>
            <a:lstStyle/>
            <a:p>
              <a:endParaRPr lang="en-GB"/>
            </a:p>
          </p:txBody>
        </p:sp>
      </p:grpSp>
      <p:sp>
        <p:nvSpPr>
          <p:cNvPr id="6" name="TextBox 6"/>
          <p:cNvSpPr txBox="1"/>
          <p:nvPr/>
        </p:nvSpPr>
        <p:spPr>
          <a:xfrm>
            <a:off x="1604050" y="3896322"/>
            <a:ext cx="9339282" cy="3847207"/>
          </a:xfrm>
          <a:prstGeom prst="rect">
            <a:avLst/>
          </a:prstGeom>
        </p:spPr>
        <p:txBody>
          <a:bodyPr lIns="0" tIns="0" rIns="0" bIns="0" rtlCol="0" anchor="t">
            <a:spAutoFit/>
          </a:bodyPr>
          <a:lstStyle/>
          <a:p>
            <a:pPr algn="ctr">
              <a:lnSpc>
                <a:spcPts val="10044"/>
              </a:lnSpc>
            </a:pPr>
            <a:r>
              <a:rPr lang="en-US" sz="7200" b="1" dirty="0">
                <a:solidFill>
                  <a:srgbClr val="58595B"/>
                </a:solidFill>
                <a:latin typeface="Calibri (MS) Bold"/>
                <a:ea typeface="Calibri (MS) Bold"/>
                <a:cs typeface="Calibri (MS) Bold"/>
                <a:sym typeface="Calibri (MS) Bold"/>
              </a:rPr>
              <a:t>Welcome to our new CEO</a:t>
            </a:r>
          </a:p>
          <a:p>
            <a:pPr algn="ctr">
              <a:lnSpc>
                <a:spcPts val="10044"/>
              </a:lnSpc>
            </a:pPr>
            <a:r>
              <a:rPr lang="en-US" sz="7200" b="1" dirty="0">
                <a:solidFill>
                  <a:srgbClr val="58595B"/>
                </a:solidFill>
                <a:latin typeface="Calibri (MS) Bold"/>
                <a:ea typeface="Calibri (MS) Bold"/>
                <a:cs typeface="Calibri (MS) Bold"/>
                <a:sym typeface="Calibri (MS) Bold"/>
              </a:rPr>
              <a:t>Gemma Bloomfield</a:t>
            </a:r>
          </a:p>
        </p:txBody>
      </p:sp>
      <p:grpSp>
        <p:nvGrpSpPr>
          <p:cNvPr id="7" name="Group 7"/>
          <p:cNvGrpSpPr/>
          <p:nvPr/>
        </p:nvGrpSpPr>
        <p:grpSpPr>
          <a:xfrm>
            <a:off x="5211538" y="875017"/>
            <a:ext cx="208559" cy="208559"/>
            <a:chOff x="0" y="0"/>
            <a:chExt cx="278079" cy="278079"/>
          </a:xfrm>
        </p:grpSpPr>
        <p:sp>
          <p:nvSpPr>
            <p:cNvPr id="8" name="Freeform 8"/>
            <p:cNvSpPr/>
            <p:nvPr/>
          </p:nvSpPr>
          <p:spPr>
            <a:xfrm>
              <a:off x="0" y="0"/>
              <a:ext cx="278257" cy="278257"/>
            </a:xfrm>
            <a:custGeom>
              <a:avLst/>
              <a:gdLst/>
              <a:ahLst/>
              <a:cxnLst/>
              <a:rect l="l" t="t" r="r" b="b"/>
              <a:pathLst>
                <a:path w="278257" h="278257">
                  <a:moveTo>
                    <a:pt x="259207" y="120142"/>
                  </a:moveTo>
                  <a:lnTo>
                    <a:pt x="157861" y="120142"/>
                  </a:lnTo>
                  <a:lnTo>
                    <a:pt x="157861" y="18923"/>
                  </a:lnTo>
                  <a:cubicBezTo>
                    <a:pt x="157861" y="8509"/>
                    <a:pt x="149479" y="0"/>
                    <a:pt x="139065" y="0"/>
                  </a:cubicBezTo>
                  <a:cubicBezTo>
                    <a:pt x="128651" y="0"/>
                    <a:pt x="120142" y="8509"/>
                    <a:pt x="120142" y="18923"/>
                  </a:cubicBezTo>
                  <a:lnTo>
                    <a:pt x="120142" y="120142"/>
                  </a:lnTo>
                  <a:lnTo>
                    <a:pt x="18923" y="120142"/>
                  </a:lnTo>
                  <a:cubicBezTo>
                    <a:pt x="8509" y="120142"/>
                    <a:pt x="0" y="128651"/>
                    <a:pt x="0" y="139065"/>
                  </a:cubicBezTo>
                  <a:cubicBezTo>
                    <a:pt x="0" y="149479"/>
                    <a:pt x="8509" y="157988"/>
                    <a:pt x="18923" y="157988"/>
                  </a:cubicBezTo>
                  <a:lnTo>
                    <a:pt x="120142" y="157988"/>
                  </a:lnTo>
                  <a:lnTo>
                    <a:pt x="120142" y="259334"/>
                  </a:lnTo>
                  <a:cubicBezTo>
                    <a:pt x="120142" y="269748"/>
                    <a:pt x="128651" y="278257"/>
                    <a:pt x="139065" y="278257"/>
                  </a:cubicBezTo>
                  <a:cubicBezTo>
                    <a:pt x="149479" y="278257"/>
                    <a:pt x="157988" y="269748"/>
                    <a:pt x="157988" y="259334"/>
                  </a:cubicBezTo>
                  <a:lnTo>
                    <a:pt x="157988" y="157861"/>
                  </a:lnTo>
                  <a:lnTo>
                    <a:pt x="259334" y="157861"/>
                  </a:lnTo>
                  <a:cubicBezTo>
                    <a:pt x="269748" y="157861"/>
                    <a:pt x="278257" y="149352"/>
                    <a:pt x="278257" y="138938"/>
                  </a:cubicBezTo>
                  <a:cubicBezTo>
                    <a:pt x="278257" y="128524"/>
                    <a:pt x="269748" y="120015"/>
                    <a:pt x="259334" y="120015"/>
                  </a:cubicBezTo>
                  <a:close/>
                </a:path>
              </a:pathLst>
            </a:custGeom>
            <a:solidFill>
              <a:srgbClr val="AF9AC9"/>
            </a:solidFill>
          </p:spPr>
          <p:txBody>
            <a:bodyPr/>
            <a:lstStyle/>
            <a:p>
              <a:endParaRPr lang="en-GB"/>
            </a:p>
          </p:txBody>
        </p:sp>
      </p:grpSp>
      <p:grpSp>
        <p:nvGrpSpPr>
          <p:cNvPr id="9" name="Group 9"/>
          <p:cNvGrpSpPr/>
          <p:nvPr/>
        </p:nvGrpSpPr>
        <p:grpSpPr>
          <a:xfrm>
            <a:off x="5749708" y="1218960"/>
            <a:ext cx="136707" cy="136707"/>
            <a:chOff x="0" y="0"/>
            <a:chExt cx="182276" cy="182276"/>
          </a:xfrm>
        </p:grpSpPr>
        <p:sp>
          <p:nvSpPr>
            <p:cNvPr id="10" name="Freeform 10"/>
            <p:cNvSpPr/>
            <p:nvPr/>
          </p:nvSpPr>
          <p:spPr>
            <a:xfrm>
              <a:off x="0" y="0"/>
              <a:ext cx="182372" cy="182372"/>
            </a:xfrm>
            <a:custGeom>
              <a:avLst/>
              <a:gdLst/>
              <a:ahLst/>
              <a:cxnLst/>
              <a:rect l="l" t="t" r="r" b="b"/>
              <a:pathLst>
                <a:path w="182372" h="182372">
                  <a:moveTo>
                    <a:pt x="182245" y="91186"/>
                  </a:moveTo>
                  <a:cubicBezTo>
                    <a:pt x="182245" y="141478"/>
                    <a:pt x="141478" y="182372"/>
                    <a:pt x="91059" y="182372"/>
                  </a:cubicBezTo>
                  <a:cubicBezTo>
                    <a:pt x="40640" y="182372"/>
                    <a:pt x="0" y="141478"/>
                    <a:pt x="0" y="91186"/>
                  </a:cubicBezTo>
                  <a:cubicBezTo>
                    <a:pt x="0" y="40894"/>
                    <a:pt x="40767" y="0"/>
                    <a:pt x="91186" y="0"/>
                  </a:cubicBezTo>
                  <a:cubicBezTo>
                    <a:pt x="141605" y="0"/>
                    <a:pt x="182372" y="40767"/>
                    <a:pt x="182372" y="91186"/>
                  </a:cubicBezTo>
                  <a:close/>
                </a:path>
              </a:pathLst>
            </a:custGeom>
            <a:solidFill>
              <a:srgbClr val="AF9AC9"/>
            </a:solidFill>
          </p:spPr>
          <p:txBody>
            <a:bodyPr/>
            <a:lstStyle/>
            <a:p>
              <a:endParaRPr lang="en-GB"/>
            </a:p>
          </p:txBody>
        </p:sp>
      </p:grpSp>
      <p:grpSp>
        <p:nvGrpSpPr>
          <p:cNvPr id="11" name="Group 11"/>
          <p:cNvGrpSpPr/>
          <p:nvPr/>
        </p:nvGrpSpPr>
        <p:grpSpPr>
          <a:xfrm>
            <a:off x="5188228" y="1555599"/>
            <a:ext cx="191571" cy="191571"/>
            <a:chOff x="0" y="0"/>
            <a:chExt cx="255428" cy="255428"/>
          </a:xfrm>
        </p:grpSpPr>
        <p:sp>
          <p:nvSpPr>
            <p:cNvPr id="12" name="Freeform 12"/>
            <p:cNvSpPr/>
            <p:nvPr/>
          </p:nvSpPr>
          <p:spPr>
            <a:xfrm>
              <a:off x="0" y="0"/>
              <a:ext cx="255524" cy="255397"/>
            </a:xfrm>
            <a:custGeom>
              <a:avLst/>
              <a:gdLst/>
              <a:ahLst/>
              <a:cxnLst/>
              <a:rect l="l" t="t" r="r" b="b"/>
              <a:pathLst>
                <a:path w="255524" h="255397">
                  <a:moveTo>
                    <a:pt x="127762" y="37719"/>
                  </a:moveTo>
                  <a:cubicBezTo>
                    <a:pt x="177419" y="37719"/>
                    <a:pt x="217678" y="77978"/>
                    <a:pt x="217678" y="127635"/>
                  </a:cubicBezTo>
                  <a:cubicBezTo>
                    <a:pt x="217678" y="177292"/>
                    <a:pt x="177419" y="217551"/>
                    <a:pt x="127762" y="217551"/>
                  </a:cubicBezTo>
                  <a:cubicBezTo>
                    <a:pt x="78105" y="217551"/>
                    <a:pt x="37846" y="177292"/>
                    <a:pt x="37846" y="127635"/>
                  </a:cubicBezTo>
                  <a:cubicBezTo>
                    <a:pt x="37846" y="77978"/>
                    <a:pt x="78105" y="37719"/>
                    <a:pt x="127762" y="37719"/>
                  </a:cubicBezTo>
                  <a:moveTo>
                    <a:pt x="127762" y="0"/>
                  </a:moveTo>
                  <a:cubicBezTo>
                    <a:pt x="57150" y="0"/>
                    <a:pt x="0" y="57150"/>
                    <a:pt x="0" y="127762"/>
                  </a:cubicBezTo>
                  <a:cubicBezTo>
                    <a:pt x="0" y="198374"/>
                    <a:pt x="57150" y="255397"/>
                    <a:pt x="127762" y="255397"/>
                  </a:cubicBezTo>
                  <a:cubicBezTo>
                    <a:pt x="198374" y="255397"/>
                    <a:pt x="255524" y="198247"/>
                    <a:pt x="255524" y="127635"/>
                  </a:cubicBezTo>
                  <a:cubicBezTo>
                    <a:pt x="255524" y="57023"/>
                    <a:pt x="198247" y="0"/>
                    <a:pt x="127762" y="0"/>
                  </a:cubicBezTo>
                  <a:close/>
                </a:path>
              </a:pathLst>
            </a:custGeom>
            <a:solidFill>
              <a:srgbClr val="AF9AC9"/>
            </a:solidFill>
          </p:spPr>
          <p:txBody>
            <a:bodyPr/>
            <a:lstStyle/>
            <a:p>
              <a:endParaRPr lang="en-GB"/>
            </a:p>
          </p:txBody>
        </p:sp>
      </p:grpSp>
      <p:sp>
        <p:nvSpPr>
          <p:cNvPr id="13" name="AutoShape 13"/>
          <p:cNvSpPr/>
          <p:nvPr/>
        </p:nvSpPr>
        <p:spPr>
          <a:xfrm rot="5382690">
            <a:off x="-1238128" y="7754590"/>
            <a:ext cx="5044599" cy="0"/>
          </a:xfrm>
          <a:prstGeom prst="line">
            <a:avLst/>
          </a:prstGeom>
          <a:ln w="19050" cap="rnd">
            <a:solidFill>
              <a:srgbClr val="AF9AC9"/>
            </a:solidFill>
            <a:prstDash val="solid"/>
            <a:headEnd type="none" w="sm" len="sm"/>
            <a:tailEnd type="none" w="sm" len="sm"/>
          </a:ln>
        </p:spPr>
        <p:txBody>
          <a:bodyPr/>
          <a:lstStyle/>
          <a:p>
            <a:endParaRPr lang="en-GB"/>
          </a:p>
        </p:txBody>
      </p:sp>
      <p:grpSp>
        <p:nvGrpSpPr>
          <p:cNvPr id="14" name="Group 14"/>
          <p:cNvGrpSpPr/>
          <p:nvPr/>
        </p:nvGrpSpPr>
        <p:grpSpPr>
          <a:xfrm>
            <a:off x="16254637" y="8455020"/>
            <a:ext cx="227304" cy="227304"/>
            <a:chOff x="0" y="0"/>
            <a:chExt cx="303072" cy="303072"/>
          </a:xfrm>
        </p:grpSpPr>
        <p:sp>
          <p:nvSpPr>
            <p:cNvPr id="15" name="Freeform 15"/>
            <p:cNvSpPr/>
            <p:nvPr/>
          </p:nvSpPr>
          <p:spPr>
            <a:xfrm>
              <a:off x="0" y="0"/>
              <a:ext cx="303022" cy="303022"/>
            </a:xfrm>
            <a:custGeom>
              <a:avLst/>
              <a:gdLst/>
              <a:ahLst/>
              <a:cxnLst/>
              <a:rect l="l" t="t" r="r" b="b"/>
              <a:pathLst>
                <a:path w="303022" h="303022">
                  <a:moveTo>
                    <a:pt x="282448" y="130937"/>
                  </a:moveTo>
                  <a:lnTo>
                    <a:pt x="172085" y="130937"/>
                  </a:lnTo>
                  <a:lnTo>
                    <a:pt x="172085" y="20574"/>
                  </a:lnTo>
                  <a:cubicBezTo>
                    <a:pt x="172085" y="9271"/>
                    <a:pt x="162941" y="0"/>
                    <a:pt x="151511" y="0"/>
                  </a:cubicBezTo>
                  <a:cubicBezTo>
                    <a:pt x="140081" y="0"/>
                    <a:pt x="130937" y="9271"/>
                    <a:pt x="130937" y="20574"/>
                  </a:cubicBezTo>
                  <a:lnTo>
                    <a:pt x="130937" y="130937"/>
                  </a:lnTo>
                  <a:lnTo>
                    <a:pt x="20574" y="130937"/>
                  </a:lnTo>
                  <a:cubicBezTo>
                    <a:pt x="9271" y="130937"/>
                    <a:pt x="0" y="140208"/>
                    <a:pt x="0" y="151511"/>
                  </a:cubicBezTo>
                  <a:cubicBezTo>
                    <a:pt x="0" y="162814"/>
                    <a:pt x="9271" y="172085"/>
                    <a:pt x="20574" y="172085"/>
                  </a:cubicBezTo>
                  <a:lnTo>
                    <a:pt x="130937" y="172085"/>
                  </a:lnTo>
                  <a:lnTo>
                    <a:pt x="130937" y="282448"/>
                  </a:lnTo>
                  <a:cubicBezTo>
                    <a:pt x="130937" y="293751"/>
                    <a:pt x="140208" y="303022"/>
                    <a:pt x="151511" y="303022"/>
                  </a:cubicBezTo>
                  <a:cubicBezTo>
                    <a:pt x="162814" y="303022"/>
                    <a:pt x="172085" y="293751"/>
                    <a:pt x="172085" y="282448"/>
                  </a:cubicBezTo>
                  <a:lnTo>
                    <a:pt x="172085" y="172085"/>
                  </a:lnTo>
                  <a:lnTo>
                    <a:pt x="282448" y="172085"/>
                  </a:lnTo>
                  <a:cubicBezTo>
                    <a:pt x="293751" y="172085"/>
                    <a:pt x="303022" y="162814"/>
                    <a:pt x="303022" y="151511"/>
                  </a:cubicBezTo>
                  <a:cubicBezTo>
                    <a:pt x="303022" y="140208"/>
                    <a:pt x="293751" y="130937"/>
                    <a:pt x="282448" y="130937"/>
                  </a:cubicBezTo>
                  <a:close/>
                </a:path>
              </a:pathLst>
            </a:custGeom>
            <a:solidFill>
              <a:srgbClr val="AF9AC9"/>
            </a:solidFill>
          </p:spPr>
          <p:txBody>
            <a:bodyPr/>
            <a:lstStyle/>
            <a:p>
              <a:endParaRPr lang="en-GB"/>
            </a:p>
          </p:txBody>
        </p:sp>
      </p:grpSp>
      <p:grpSp>
        <p:nvGrpSpPr>
          <p:cNvPr id="16" name="Group 16"/>
          <p:cNvGrpSpPr/>
          <p:nvPr/>
        </p:nvGrpSpPr>
        <p:grpSpPr>
          <a:xfrm>
            <a:off x="16867762" y="9145138"/>
            <a:ext cx="162938" cy="162938"/>
            <a:chOff x="0" y="0"/>
            <a:chExt cx="217251" cy="217251"/>
          </a:xfrm>
        </p:grpSpPr>
        <p:sp>
          <p:nvSpPr>
            <p:cNvPr id="17" name="Freeform 17"/>
            <p:cNvSpPr/>
            <p:nvPr/>
          </p:nvSpPr>
          <p:spPr>
            <a:xfrm>
              <a:off x="0" y="0"/>
              <a:ext cx="217170" cy="217170"/>
            </a:xfrm>
            <a:custGeom>
              <a:avLst/>
              <a:gdLst/>
              <a:ahLst/>
              <a:cxnLst/>
              <a:rect l="l" t="t" r="r" b="b"/>
              <a:pathLst>
                <a:path w="217170" h="217170">
                  <a:moveTo>
                    <a:pt x="108585" y="32131"/>
                  </a:moveTo>
                  <a:cubicBezTo>
                    <a:pt x="150876" y="32131"/>
                    <a:pt x="185166" y="66421"/>
                    <a:pt x="185166" y="108712"/>
                  </a:cubicBezTo>
                  <a:cubicBezTo>
                    <a:pt x="185166" y="151003"/>
                    <a:pt x="150876" y="185293"/>
                    <a:pt x="108585" y="185293"/>
                  </a:cubicBezTo>
                  <a:cubicBezTo>
                    <a:pt x="66294" y="185293"/>
                    <a:pt x="32004" y="151003"/>
                    <a:pt x="32004" y="108712"/>
                  </a:cubicBezTo>
                  <a:cubicBezTo>
                    <a:pt x="32004" y="66421"/>
                    <a:pt x="66294" y="32258"/>
                    <a:pt x="108585" y="32131"/>
                  </a:cubicBezTo>
                  <a:moveTo>
                    <a:pt x="108585" y="0"/>
                  </a:moveTo>
                  <a:cubicBezTo>
                    <a:pt x="48641" y="0"/>
                    <a:pt x="0" y="48641"/>
                    <a:pt x="0" y="108585"/>
                  </a:cubicBezTo>
                  <a:cubicBezTo>
                    <a:pt x="0" y="168529"/>
                    <a:pt x="48641" y="217170"/>
                    <a:pt x="108585" y="217170"/>
                  </a:cubicBezTo>
                  <a:cubicBezTo>
                    <a:pt x="168529" y="217170"/>
                    <a:pt x="217170" y="168529"/>
                    <a:pt x="217170" y="108585"/>
                  </a:cubicBezTo>
                  <a:cubicBezTo>
                    <a:pt x="217170" y="48641"/>
                    <a:pt x="168656" y="0"/>
                    <a:pt x="108585" y="0"/>
                  </a:cubicBezTo>
                  <a:close/>
                </a:path>
              </a:pathLst>
            </a:custGeom>
            <a:solidFill>
              <a:srgbClr val="AF9AC9"/>
            </a:solidFill>
          </p:spPr>
          <p:txBody>
            <a:bodyPr/>
            <a:lstStyle/>
            <a:p>
              <a:endParaRPr lang="en-GB"/>
            </a:p>
          </p:txBody>
        </p:sp>
      </p:grpSp>
      <p:grpSp>
        <p:nvGrpSpPr>
          <p:cNvPr id="18" name="Group 18"/>
          <p:cNvGrpSpPr/>
          <p:nvPr/>
        </p:nvGrpSpPr>
        <p:grpSpPr>
          <a:xfrm>
            <a:off x="15831432" y="9357043"/>
            <a:ext cx="143638" cy="143639"/>
            <a:chOff x="0" y="0"/>
            <a:chExt cx="191517" cy="191519"/>
          </a:xfrm>
        </p:grpSpPr>
        <p:sp>
          <p:nvSpPr>
            <p:cNvPr id="19" name="Freeform 19"/>
            <p:cNvSpPr/>
            <p:nvPr/>
          </p:nvSpPr>
          <p:spPr>
            <a:xfrm>
              <a:off x="0" y="0"/>
              <a:ext cx="191516" cy="191516"/>
            </a:xfrm>
            <a:custGeom>
              <a:avLst/>
              <a:gdLst/>
              <a:ahLst/>
              <a:cxnLst/>
              <a:rect l="l" t="t" r="r" b="b"/>
              <a:pathLst>
                <a:path w="191516" h="191516">
                  <a:moveTo>
                    <a:pt x="191516" y="95758"/>
                  </a:moveTo>
                  <a:cubicBezTo>
                    <a:pt x="191516" y="148590"/>
                    <a:pt x="148590" y="191516"/>
                    <a:pt x="95758" y="191516"/>
                  </a:cubicBezTo>
                  <a:cubicBezTo>
                    <a:pt x="42926" y="191516"/>
                    <a:pt x="0" y="148590"/>
                    <a:pt x="0" y="95758"/>
                  </a:cubicBezTo>
                  <a:cubicBezTo>
                    <a:pt x="0" y="42926"/>
                    <a:pt x="42926" y="0"/>
                    <a:pt x="95758" y="0"/>
                  </a:cubicBezTo>
                  <a:cubicBezTo>
                    <a:pt x="148590" y="0"/>
                    <a:pt x="191516" y="42926"/>
                    <a:pt x="191516" y="95758"/>
                  </a:cubicBezTo>
                  <a:close/>
                </a:path>
              </a:pathLst>
            </a:custGeom>
            <a:solidFill>
              <a:srgbClr val="AF9AC9"/>
            </a:solidFill>
          </p:spPr>
          <p:txBody>
            <a:bodyPr/>
            <a:lstStyle/>
            <a:p>
              <a:endParaRPr lang="en-GB"/>
            </a:p>
          </p:txBody>
        </p:sp>
      </p:grpSp>
      <p:sp>
        <p:nvSpPr>
          <p:cNvPr id="20" name="Freeform 20" descr="A logo with text on it  AI-generated content may be incorrect."/>
          <p:cNvSpPr/>
          <p:nvPr/>
        </p:nvSpPr>
        <p:spPr>
          <a:xfrm>
            <a:off x="1026287" y="636143"/>
            <a:ext cx="4041565" cy="1838912"/>
          </a:xfrm>
          <a:custGeom>
            <a:avLst/>
            <a:gdLst/>
            <a:ahLst/>
            <a:cxnLst/>
            <a:rect l="l" t="t" r="r" b="b"/>
            <a:pathLst>
              <a:path w="4041565" h="1838912">
                <a:moveTo>
                  <a:pt x="0" y="0"/>
                </a:moveTo>
                <a:lnTo>
                  <a:pt x="4041565" y="0"/>
                </a:lnTo>
                <a:lnTo>
                  <a:pt x="4041565" y="1838912"/>
                </a:lnTo>
                <a:lnTo>
                  <a:pt x="0" y="1838912"/>
                </a:lnTo>
                <a:lnTo>
                  <a:pt x="0" y="0"/>
                </a:lnTo>
                <a:close/>
              </a:path>
            </a:pathLst>
          </a:custGeom>
          <a:blipFill>
            <a:blip r:embed="rId2"/>
            <a:stretch>
              <a:fillRect l="-79" r="-79"/>
            </a:stretch>
          </a:blipFill>
        </p:spPr>
        <p:txBody>
          <a:bodyPr/>
          <a:lstStyle/>
          <a:p>
            <a:endParaRPr lang="en-GB"/>
          </a:p>
        </p:txBody>
      </p:sp>
      <p:sp>
        <p:nvSpPr>
          <p:cNvPr id="21" name="Freeform 21"/>
          <p:cNvSpPr/>
          <p:nvPr/>
        </p:nvSpPr>
        <p:spPr>
          <a:xfrm>
            <a:off x="11313073" y="3245988"/>
            <a:ext cx="4195589" cy="5436336"/>
          </a:xfrm>
          <a:custGeom>
            <a:avLst/>
            <a:gdLst/>
            <a:ahLst/>
            <a:cxnLst/>
            <a:rect l="l" t="t" r="r" b="b"/>
            <a:pathLst>
              <a:path w="4195589" h="5436336">
                <a:moveTo>
                  <a:pt x="0" y="0"/>
                </a:moveTo>
                <a:lnTo>
                  <a:pt x="4195589" y="0"/>
                </a:lnTo>
                <a:lnTo>
                  <a:pt x="4195589" y="5436336"/>
                </a:lnTo>
                <a:lnTo>
                  <a:pt x="0" y="5436336"/>
                </a:lnTo>
                <a:lnTo>
                  <a:pt x="0" y="0"/>
                </a:lnTo>
                <a:close/>
              </a:path>
            </a:pathLst>
          </a:custGeom>
          <a:blipFill>
            <a:blip r:embed="rId3"/>
            <a:stretch>
              <a:fillRect/>
            </a:stretch>
          </a:blipFill>
        </p:spPr>
        <p:txBody>
          <a:bodyPr/>
          <a:lstStyle/>
          <a:p>
            <a:endParaRPr lang="en-GB"/>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F9AC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txBody>
            <a:bodyPr/>
            <a:lstStyle/>
            <a:p>
              <a:endParaRPr lang="en-GB"/>
            </a:p>
          </p:txBody>
        </p:sp>
      </p:grpSp>
      <p:grpSp>
        <p:nvGrpSpPr>
          <p:cNvPr id="4" name="Group 4"/>
          <p:cNvGrpSpPr/>
          <p:nvPr/>
        </p:nvGrpSpPr>
        <p:grpSpPr>
          <a:xfrm>
            <a:off x="-750808" y="3768202"/>
            <a:ext cx="19789615" cy="2750597"/>
            <a:chOff x="0" y="0"/>
            <a:chExt cx="26386154" cy="3667463"/>
          </a:xfrm>
        </p:grpSpPr>
        <p:sp>
          <p:nvSpPr>
            <p:cNvPr id="5" name="Freeform 5"/>
            <p:cNvSpPr/>
            <p:nvPr/>
          </p:nvSpPr>
          <p:spPr>
            <a:xfrm>
              <a:off x="0" y="0"/>
              <a:ext cx="26385918" cy="3667506"/>
            </a:xfrm>
            <a:custGeom>
              <a:avLst/>
              <a:gdLst/>
              <a:ahLst/>
              <a:cxnLst/>
              <a:rect l="l" t="t" r="r" b="b"/>
              <a:pathLst>
                <a:path w="26385918" h="3667506">
                  <a:moveTo>
                    <a:pt x="0" y="0"/>
                  </a:moveTo>
                  <a:lnTo>
                    <a:pt x="26385918" y="0"/>
                  </a:lnTo>
                  <a:lnTo>
                    <a:pt x="26385918" y="3667506"/>
                  </a:lnTo>
                  <a:lnTo>
                    <a:pt x="0" y="3667506"/>
                  </a:lnTo>
                  <a:close/>
                </a:path>
              </a:pathLst>
            </a:custGeom>
            <a:solidFill>
              <a:srgbClr val="65C8C7"/>
            </a:solidFill>
          </p:spPr>
          <p:txBody>
            <a:bodyPr/>
            <a:lstStyle/>
            <a:p>
              <a:endParaRPr lang="en-GB"/>
            </a:p>
          </p:txBody>
        </p:sp>
      </p:grpSp>
      <p:sp>
        <p:nvSpPr>
          <p:cNvPr id="6" name="TextBox 6"/>
          <p:cNvSpPr txBox="1"/>
          <p:nvPr/>
        </p:nvSpPr>
        <p:spPr>
          <a:xfrm>
            <a:off x="4983674" y="4128135"/>
            <a:ext cx="8320652" cy="1925955"/>
          </a:xfrm>
          <a:prstGeom prst="rect">
            <a:avLst/>
          </a:prstGeom>
        </p:spPr>
        <p:txBody>
          <a:bodyPr lIns="0" tIns="0" rIns="0" bIns="0" rtlCol="0" anchor="t">
            <a:spAutoFit/>
          </a:bodyPr>
          <a:lstStyle/>
          <a:p>
            <a:pPr algn="r">
              <a:lnSpc>
                <a:spcPts val="12960"/>
              </a:lnSpc>
            </a:pPr>
            <a:r>
              <a:rPr lang="en-US" sz="12000" b="1">
                <a:solidFill>
                  <a:srgbClr val="58595B"/>
                </a:solidFill>
                <a:latin typeface="Calibri (MS) Bold"/>
                <a:ea typeface="Calibri (MS) Bold"/>
                <a:cs typeface="Calibri (MS) Bold"/>
                <a:sym typeface="Calibri (MS) Bold"/>
              </a:rPr>
              <a:t>Nominations</a:t>
            </a:r>
          </a:p>
        </p:txBody>
      </p:sp>
      <p:grpSp>
        <p:nvGrpSpPr>
          <p:cNvPr id="7" name="Group 7"/>
          <p:cNvGrpSpPr/>
          <p:nvPr/>
        </p:nvGrpSpPr>
        <p:grpSpPr>
          <a:xfrm>
            <a:off x="5211538" y="875017"/>
            <a:ext cx="208559" cy="208559"/>
            <a:chOff x="0" y="0"/>
            <a:chExt cx="278079" cy="278079"/>
          </a:xfrm>
        </p:grpSpPr>
        <p:sp>
          <p:nvSpPr>
            <p:cNvPr id="8" name="Freeform 8"/>
            <p:cNvSpPr/>
            <p:nvPr/>
          </p:nvSpPr>
          <p:spPr>
            <a:xfrm>
              <a:off x="0" y="0"/>
              <a:ext cx="278257" cy="278257"/>
            </a:xfrm>
            <a:custGeom>
              <a:avLst/>
              <a:gdLst/>
              <a:ahLst/>
              <a:cxnLst/>
              <a:rect l="l" t="t" r="r" b="b"/>
              <a:pathLst>
                <a:path w="278257" h="278257">
                  <a:moveTo>
                    <a:pt x="259207" y="120142"/>
                  </a:moveTo>
                  <a:lnTo>
                    <a:pt x="157861" y="120142"/>
                  </a:lnTo>
                  <a:lnTo>
                    <a:pt x="157861" y="18923"/>
                  </a:lnTo>
                  <a:cubicBezTo>
                    <a:pt x="157861" y="8509"/>
                    <a:pt x="149479" y="0"/>
                    <a:pt x="139065" y="0"/>
                  </a:cubicBezTo>
                  <a:cubicBezTo>
                    <a:pt x="128651" y="0"/>
                    <a:pt x="120142" y="8509"/>
                    <a:pt x="120142" y="18923"/>
                  </a:cubicBezTo>
                  <a:lnTo>
                    <a:pt x="120142" y="120142"/>
                  </a:lnTo>
                  <a:lnTo>
                    <a:pt x="18923" y="120142"/>
                  </a:lnTo>
                  <a:cubicBezTo>
                    <a:pt x="8509" y="120142"/>
                    <a:pt x="0" y="128651"/>
                    <a:pt x="0" y="139065"/>
                  </a:cubicBezTo>
                  <a:cubicBezTo>
                    <a:pt x="0" y="149479"/>
                    <a:pt x="8509" y="157988"/>
                    <a:pt x="18923" y="157988"/>
                  </a:cubicBezTo>
                  <a:lnTo>
                    <a:pt x="120142" y="157988"/>
                  </a:lnTo>
                  <a:lnTo>
                    <a:pt x="120142" y="259334"/>
                  </a:lnTo>
                  <a:cubicBezTo>
                    <a:pt x="120142" y="269748"/>
                    <a:pt x="128651" y="278257"/>
                    <a:pt x="139065" y="278257"/>
                  </a:cubicBezTo>
                  <a:cubicBezTo>
                    <a:pt x="149479" y="278257"/>
                    <a:pt x="157988" y="269748"/>
                    <a:pt x="157988" y="259334"/>
                  </a:cubicBezTo>
                  <a:lnTo>
                    <a:pt x="157988" y="157861"/>
                  </a:lnTo>
                  <a:lnTo>
                    <a:pt x="259334" y="157861"/>
                  </a:lnTo>
                  <a:cubicBezTo>
                    <a:pt x="269748" y="157861"/>
                    <a:pt x="278257" y="149352"/>
                    <a:pt x="278257" y="138938"/>
                  </a:cubicBezTo>
                  <a:cubicBezTo>
                    <a:pt x="278257" y="128524"/>
                    <a:pt x="269748" y="120015"/>
                    <a:pt x="259334" y="120015"/>
                  </a:cubicBezTo>
                  <a:close/>
                </a:path>
              </a:pathLst>
            </a:custGeom>
            <a:solidFill>
              <a:srgbClr val="AF9AC9"/>
            </a:solidFill>
          </p:spPr>
          <p:txBody>
            <a:bodyPr/>
            <a:lstStyle/>
            <a:p>
              <a:endParaRPr lang="en-GB"/>
            </a:p>
          </p:txBody>
        </p:sp>
      </p:grpSp>
      <p:grpSp>
        <p:nvGrpSpPr>
          <p:cNvPr id="9" name="Group 9"/>
          <p:cNvGrpSpPr/>
          <p:nvPr/>
        </p:nvGrpSpPr>
        <p:grpSpPr>
          <a:xfrm>
            <a:off x="5749708" y="1218960"/>
            <a:ext cx="136707" cy="136707"/>
            <a:chOff x="0" y="0"/>
            <a:chExt cx="182276" cy="182276"/>
          </a:xfrm>
        </p:grpSpPr>
        <p:sp>
          <p:nvSpPr>
            <p:cNvPr id="10" name="Freeform 10"/>
            <p:cNvSpPr/>
            <p:nvPr/>
          </p:nvSpPr>
          <p:spPr>
            <a:xfrm>
              <a:off x="0" y="0"/>
              <a:ext cx="182372" cy="182372"/>
            </a:xfrm>
            <a:custGeom>
              <a:avLst/>
              <a:gdLst/>
              <a:ahLst/>
              <a:cxnLst/>
              <a:rect l="l" t="t" r="r" b="b"/>
              <a:pathLst>
                <a:path w="182372" h="182372">
                  <a:moveTo>
                    <a:pt x="182245" y="91186"/>
                  </a:moveTo>
                  <a:cubicBezTo>
                    <a:pt x="182245" y="141478"/>
                    <a:pt x="141478" y="182372"/>
                    <a:pt x="91059" y="182372"/>
                  </a:cubicBezTo>
                  <a:cubicBezTo>
                    <a:pt x="40640" y="182372"/>
                    <a:pt x="0" y="141478"/>
                    <a:pt x="0" y="91186"/>
                  </a:cubicBezTo>
                  <a:cubicBezTo>
                    <a:pt x="0" y="40894"/>
                    <a:pt x="40767" y="0"/>
                    <a:pt x="91186" y="0"/>
                  </a:cubicBezTo>
                  <a:cubicBezTo>
                    <a:pt x="141605" y="0"/>
                    <a:pt x="182372" y="40767"/>
                    <a:pt x="182372" y="91186"/>
                  </a:cubicBezTo>
                  <a:close/>
                </a:path>
              </a:pathLst>
            </a:custGeom>
            <a:solidFill>
              <a:srgbClr val="AF9AC9"/>
            </a:solidFill>
          </p:spPr>
          <p:txBody>
            <a:bodyPr/>
            <a:lstStyle/>
            <a:p>
              <a:endParaRPr lang="en-GB"/>
            </a:p>
          </p:txBody>
        </p:sp>
      </p:grpSp>
      <p:grpSp>
        <p:nvGrpSpPr>
          <p:cNvPr id="11" name="Group 11"/>
          <p:cNvGrpSpPr/>
          <p:nvPr/>
        </p:nvGrpSpPr>
        <p:grpSpPr>
          <a:xfrm>
            <a:off x="5188228" y="1555599"/>
            <a:ext cx="191571" cy="191571"/>
            <a:chOff x="0" y="0"/>
            <a:chExt cx="255428" cy="255428"/>
          </a:xfrm>
        </p:grpSpPr>
        <p:sp>
          <p:nvSpPr>
            <p:cNvPr id="12" name="Freeform 12"/>
            <p:cNvSpPr/>
            <p:nvPr/>
          </p:nvSpPr>
          <p:spPr>
            <a:xfrm>
              <a:off x="0" y="0"/>
              <a:ext cx="255524" cy="255397"/>
            </a:xfrm>
            <a:custGeom>
              <a:avLst/>
              <a:gdLst/>
              <a:ahLst/>
              <a:cxnLst/>
              <a:rect l="l" t="t" r="r" b="b"/>
              <a:pathLst>
                <a:path w="255524" h="255397">
                  <a:moveTo>
                    <a:pt x="127762" y="37719"/>
                  </a:moveTo>
                  <a:cubicBezTo>
                    <a:pt x="177419" y="37719"/>
                    <a:pt x="217678" y="77978"/>
                    <a:pt x="217678" y="127635"/>
                  </a:cubicBezTo>
                  <a:cubicBezTo>
                    <a:pt x="217678" y="177292"/>
                    <a:pt x="177419" y="217551"/>
                    <a:pt x="127762" y="217551"/>
                  </a:cubicBezTo>
                  <a:cubicBezTo>
                    <a:pt x="78105" y="217551"/>
                    <a:pt x="37846" y="177292"/>
                    <a:pt x="37846" y="127635"/>
                  </a:cubicBezTo>
                  <a:cubicBezTo>
                    <a:pt x="37846" y="77978"/>
                    <a:pt x="78105" y="37719"/>
                    <a:pt x="127762" y="37719"/>
                  </a:cubicBezTo>
                  <a:moveTo>
                    <a:pt x="127762" y="0"/>
                  </a:moveTo>
                  <a:cubicBezTo>
                    <a:pt x="57150" y="0"/>
                    <a:pt x="0" y="57150"/>
                    <a:pt x="0" y="127762"/>
                  </a:cubicBezTo>
                  <a:cubicBezTo>
                    <a:pt x="0" y="198374"/>
                    <a:pt x="57150" y="255397"/>
                    <a:pt x="127762" y="255397"/>
                  </a:cubicBezTo>
                  <a:cubicBezTo>
                    <a:pt x="198374" y="255397"/>
                    <a:pt x="255524" y="198247"/>
                    <a:pt x="255524" y="127635"/>
                  </a:cubicBezTo>
                  <a:cubicBezTo>
                    <a:pt x="255524" y="57023"/>
                    <a:pt x="198247" y="0"/>
                    <a:pt x="127762" y="0"/>
                  </a:cubicBezTo>
                  <a:close/>
                </a:path>
              </a:pathLst>
            </a:custGeom>
            <a:solidFill>
              <a:srgbClr val="AF9AC9"/>
            </a:solidFill>
          </p:spPr>
          <p:txBody>
            <a:bodyPr/>
            <a:lstStyle/>
            <a:p>
              <a:endParaRPr lang="en-GB"/>
            </a:p>
          </p:txBody>
        </p:sp>
      </p:grpSp>
      <p:grpSp>
        <p:nvGrpSpPr>
          <p:cNvPr id="13" name="Group 13"/>
          <p:cNvGrpSpPr/>
          <p:nvPr/>
        </p:nvGrpSpPr>
        <p:grpSpPr>
          <a:xfrm>
            <a:off x="16254637" y="8455020"/>
            <a:ext cx="227304" cy="227304"/>
            <a:chOff x="0" y="0"/>
            <a:chExt cx="303072" cy="303072"/>
          </a:xfrm>
        </p:grpSpPr>
        <p:sp>
          <p:nvSpPr>
            <p:cNvPr id="14" name="Freeform 14"/>
            <p:cNvSpPr/>
            <p:nvPr/>
          </p:nvSpPr>
          <p:spPr>
            <a:xfrm>
              <a:off x="0" y="0"/>
              <a:ext cx="303022" cy="303022"/>
            </a:xfrm>
            <a:custGeom>
              <a:avLst/>
              <a:gdLst/>
              <a:ahLst/>
              <a:cxnLst/>
              <a:rect l="l" t="t" r="r" b="b"/>
              <a:pathLst>
                <a:path w="303022" h="303022">
                  <a:moveTo>
                    <a:pt x="282448" y="130937"/>
                  </a:moveTo>
                  <a:lnTo>
                    <a:pt x="172085" y="130937"/>
                  </a:lnTo>
                  <a:lnTo>
                    <a:pt x="172085" y="20574"/>
                  </a:lnTo>
                  <a:cubicBezTo>
                    <a:pt x="172085" y="9271"/>
                    <a:pt x="162941" y="0"/>
                    <a:pt x="151511" y="0"/>
                  </a:cubicBezTo>
                  <a:cubicBezTo>
                    <a:pt x="140081" y="0"/>
                    <a:pt x="130937" y="9271"/>
                    <a:pt x="130937" y="20574"/>
                  </a:cubicBezTo>
                  <a:lnTo>
                    <a:pt x="130937" y="130937"/>
                  </a:lnTo>
                  <a:lnTo>
                    <a:pt x="20574" y="130937"/>
                  </a:lnTo>
                  <a:cubicBezTo>
                    <a:pt x="9271" y="130937"/>
                    <a:pt x="0" y="140208"/>
                    <a:pt x="0" y="151511"/>
                  </a:cubicBezTo>
                  <a:cubicBezTo>
                    <a:pt x="0" y="162814"/>
                    <a:pt x="9271" y="172085"/>
                    <a:pt x="20574" y="172085"/>
                  </a:cubicBezTo>
                  <a:lnTo>
                    <a:pt x="130937" y="172085"/>
                  </a:lnTo>
                  <a:lnTo>
                    <a:pt x="130937" y="282448"/>
                  </a:lnTo>
                  <a:cubicBezTo>
                    <a:pt x="130937" y="293751"/>
                    <a:pt x="140208" y="303022"/>
                    <a:pt x="151511" y="303022"/>
                  </a:cubicBezTo>
                  <a:cubicBezTo>
                    <a:pt x="162814" y="303022"/>
                    <a:pt x="172085" y="293751"/>
                    <a:pt x="172085" y="282448"/>
                  </a:cubicBezTo>
                  <a:lnTo>
                    <a:pt x="172085" y="172085"/>
                  </a:lnTo>
                  <a:lnTo>
                    <a:pt x="282448" y="172085"/>
                  </a:lnTo>
                  <a:cubicBezTo>
                    <a:pt x="293751" y="172085"/>
                    <a:pt x="303022" y="162814"/>
                    <a:pt x="303022" y="151511"/>
                  </a:cubicBezTo>
                  <a:cubicBezTo>
                    <a:pt x="303022" y="140208"/>
                    <a:pt x="293751" y="130937"/>
                    <a:pt x="282448" y="130937"/>
                  </a:cubicBezTo>
                  <a:close/>
                </a:path>
              </a:pathLst>
            </a:custGeom>
            <a:solidFill>
              <a:srgbClr val="AF9AC9"/>
            </a:solidFill>
          </p:spPr>
          <p:txBody>
            <a:bodyPr/>
            <a:lstStyle/>
            <a:p>
              <a:endParaRPr lang="en-GB"/>
            </a:p>
          </p:txBody>
        </p:sp>
      </p:grpSp>
      <p:grpSp>
        <p:nvGrpSpPr>
          <p:cNvPr id="15" name="Group 15"/>
          <p:cNvGrpSpPr/>
          <p:nvPr/>
        </p:nvGrpSpPr>
        <p:grpSpPr>
          <a:xfrm>
            <a:off x="16867762" y="9145138"/>
            <a:ext cx="162938" cy="162938"/>
            <a:chOff x="0" y="0"/>
            <a:chExt cx="217251" cy="217251"/>
          </a:xfrm>
        </p:grpSpPr>
        <p:sp>
          <p:nvSpPr>
            <p:cNvPr id="16" name="Freeform 16"/>
            <p:cNvSpPr/>
            <p:nvPr/>
          </p:nvSpPr>
          <p:spPr>
            <a:xfrm>
              <a:off x="0" y="0"/>
              <a:ext cx="217170" cy="217170"/>
            </a:xfrm>
            <a:custGeom>
              <a:avLst/>
              <a:gdLst/>
              <a:ahLst/>
              <a:cxnLst/>
              <a:rect l="l" t="t" r="r" b="b"/>
              <a:pathLst>
                <a:path w="217170" h="217170">
                  <a:moveTo>
                    <a:pt x="108585" y="32131"/>
                  </a:moveTo>
                  <a:cubicBezTo>
                    <a:pt x="150876" y="32131"/>
                    <a:pt x="185166" y="66421"/>
                    <a:pt x="185166" y="108712"/>
                  </a:cubicBezTo>
                  <a:cubicBezTo>
                    <a:pt x="185166" y="151003"/>
                    <a:pt x="150876" y="185293"/>
                    <a:pt x="108585" y="185293"/>
                  </a:cubicBezTo>
                  <a:cubicBezTo>
                    <a:pt x="66294" y="185293"/>
                    <a:pt x="32004" y="151003"/>
                    <a:pt x="32004" y="108712"/>
                  </a:cubicBezTo>
                  <a:cubicBezTo>
                    <a:pt x="32004" y="66421"/>
                    <a:pt x="66294" y="32258"/>
                    <a:pt x="108585" y="32131"/>
                  </a:cubicBezTo>
                  <a:moveTo>
                    <a:pt x="108585" y="0"/>
                  </a:moveTo>
                  <a:cubicBezTo>
                    <a:pt x="48641" y="0"/>
                    <a:pt x="0" y="48641"/>
                    <a:pt x="0" y="108585"/>
                  </a:cubicBezTo>
                  <a:cubicBezTo>
                    <a:pt x="0" y="168529"/>
                    <a:pt x="48641" y="217170"/>
                    <a:pt x="108585" y="217170"/>
                  </a:cubicBezTo>
                  <a:cubicBezTo>
                    <a:pt x="168529" y="217170"/>
                    <a:pt x="217170" y="168529"/>
                    <a:pt x="217170" y="108585"/>
                  </a:cubicBezTo>
                  <a:cubicBezTo>
                    <a:pt x="217170" y="48641"/>
                    <a:pt x="168656" y="0"/>
                    <a:pt x="108585" y="0"/>
                  </a:cubicBezTo>
                  <a:close/>
                </a:path>
              </a:pathLst>
            </a:custGeom>
            <a:solidFill>
              <a:srgbClr val="AF9AC9"/>
            </a:solidFill>
          </p:spPr>
          <p:txBody>
            <a:bodyPr/>
            <a:lstStyle/>
            <a:p>
              <a:endParaRPr lang="en-GB"/>
            </a:p>
          </p:txBody>
        </p:sp>
      </p:grpSp>
      <p:grpSp>
        <p:nvGrpSpPr>
          <p:cNvPr id="17" name="Group 17"/>
          <p:cNvGrpSpPr/>
          <p:nvPr/>
        </p:nvGrpSpPr>
        <p:grpSpPr>
          <a:xfrm>
            <a:off x="15831432" y="9357043"/>
            <a:ext cx="143638" cy="143639"/>
            <a:chOff x="0" y="0"/>
            <a:chExt cx="191517" cy="191519"/>
          </a:xfrm>
        </p:grpSpPr>
        <p:sp>
          <p:nvSpPr>
            <p:cNvPr id="18" name="Freeform 18"/>
            <p:cNvSpPr/>
            <p:nvPr/>
          </p:nvSpPr>
          <p:spPr>
            <a:xfrm>
              <a:off x="0" y="0"/>
              <a:ext cx="191516" cy="191516"/>
            </a:xfrm>
            <a:custGeom>
              <a:avLst/>
              <a:gdLst/>
              <a:ahLst/>
              <a:cxnLst/>
              <a:rect l="l" t="t" r="r" b="b"/>
              <a:pathLst>
                <a:path w="191516" h="191516">
                  <a:moveTo>
                    <a:pt x="191516" y="95758"/>
                  </a:moveTo>
                  <a:cubicBezTo>
                    <a:pt x="191516" y="148590"/>
                    <a:pt x="148590" y="191516"/>
                    <a:pt x="95758" y="191516"/>
                  </a:cubicBezTo>
                  <a:cubicBezTo>
                    <a:pt x="42926" y="191516"/>
                    <a:pt x="0" y="148590"/>
                    <a:pt x="0" y="95758"/>
                  </a:cubicBezTo>
                  <a:cubicBezTo>
                    <a:pt x="0" y="42926"/>
                    <a:pt x="42926" y="0"/>
                    <a:pt x="95758" y="0"/>
                  </a:cubicBezTo>
                  <a:cubicBezTo>
                    <a:pt x="148590" y="0"/>
                    <a:pt x="191516" y="42926"/>
                    <a:pt x="191516" y="95758"/>
                  </a:cubicBezTo>
                  <a:close/>
                </a:path>
              </a:pathLst>
            </a:custGeom>
            <a:solidFill>
              <a:srgbClr val="AF9AC9"/>
            </a:solidFill>
          </p:spPr>
          <p:txBody>
            <a:bodyPr/>
            <a:lstStyle/>
            <a:p>
              <a:endParaRPr lang="en-GB"/>
            </a:p>
          </p:txBody>
        </p:sp>
      </p:grpSp>
      <p:sp>
        <p:nvSpPr>
          <p:cNvPr id="19" name="Freeform 19" descr="A logo with text on it  AI-generated content may be incorrect."/>
          <p:cNvSpPr/>
          <p:nvPr/>
        </p:nvSpPr>
        <p:spPr>
          <a:xfrm>
            <a:off x="1026287" y="636143"/>
            <a:ext cx="4041565" cy="1838912"/>
          </a:xfrm>
          <a:custGeom>
            <a:avLst/>
            <a:gdLst/>
            <a:ahLst/>
            <a:cxnLst/>
            <a:rect l="l" t="t" r="r" b="b"/>
            <a:pathLst>
              <a:path w="4041565" h="1838912">
                <a:moveTo>
                  <a:pt x="0" y="0"/>
                </a:moveTo>
                <a:lnTo>
                  <a:pt x="4041565" y="0"/>
                </a:lnTo>
                <a:lnTo>
                  <a:pt x="4041565" y="1838912"/>
                </a:lnTo>
                <a:lnTo>
                  <a:pt x="0" y="1838912"/>
                </a:lnTo>
                <a:lnTo>
                  <a:pt x="0" y="0"/>
                </a:lnTo>
                <a:close/>
              </a:path>
            </a:pathLst>
          </a:custGeom>
          <a:blipFill>
            <a:blip r:embed="rId2"/>
            <a:stretch>
              <a:fillRect l="-79" r="-79"/>
            </a:stretch>
          </a:blipFill>
        </p:spPr>
        <p:txBody>
          <a:bodyPr/>
          <a:lstStyle/>
          <a:p>
            <a:endParaRPr lang="en-GB"/>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F9AC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txBody>
            <a:bodyPr/>
            <a:lstStyle/>
            <a:p>
              <a:endParaRPr lang="en-GB"/>
            </a:p>
          </p:txBody>
        </p:sp>
      </p:grpSp>
      <p:sp>
        <p:nvSpPr>
          <p:cNvPr id="4" name="AutoShape 4"/>
          <p:cNvSpPr/>
          <p:nvPr/>
        </p:nvSpPr>
        <p:spPr>
          <a:xfrm>
            <a:off x="251709" y="1976674"/>
            <a:ext cx="12705555" cy="25400"/>
          </a:xfrm>
          <a:prstGeom prst="line">
            <a:avLst/>
          </a:prstGeom>
          <a:ln w="19050" cap="rnd">
            <a:solidFill>
              <a:srgbClr val="AF9AC9"/>
            </a:solidFill>
            <a:prstDash val="solid"/>
            <a:headEnd type="none" w="sm" len="sm"/>
            <a:tailEnd type="none" w="sm" len="sm"/>
          </a:ln>
        </p:spPr>
        <p:txBody>
          <a:bodyPr/>
          <a:lstStyle/>
          <a:p>
            <a:endParaRPr lang="en-GB"/>
          </a:p>
        </p:txBody>
      </p:sp>
      <p:sp>
        <p:nvSpPr>
          <p:cNvPr id="5" name="TextBox 5"/>
          <p:cNvSpPr txBox="1"/>
          <p:nvPr/>
        </p:nvSpPr>
        <p:spPr>
          <a:xfrm>
            <a:off x="-4719919" y="910033"/>
            <a:ext cx="18287999" cy="948978"/>
          </a:xfrm>
          <a:prstGeom prst="rect">
            <a:avLst/>
          </a:prstGeom>
        </p:spPr>
        <p:txBody>
          <a:bodyPr lIns="0" tIns="0" rIns="0" bIns="0" rtlCol="0" anchor="t">
            <a:spAutoFit/>
          </a:bodyPr>
          <a:lstStyle/>
          <a:p>
            <a:pPr algn="ctr">
              <a:lnSpc>
                <a:spcPts val="7440"/>
              </a:lnSpc>
            </a:pPr>
            <a:r>
              <a:rPr lang="en-US" sz="6199" b="1">
                <a:solidFill>
                  <a:srgbClr val="58595B"/>
                </a:solidFill>
                <a:latin typeface="Lato Bold"/>
                <a:ea typeface="Lato Bold"/>
                <a:cs typeface="Lato Bold"/>
                <a:sym typeface="Lato Bold"/>
              </a:rPr>
              <a:t>Nomination Categories</a:t>
            </a:r>
          </a:p>
        </p:txBody>
      </p:sp>
      <p:grpSp>
        <p:nvGrpSpPr>
          <p:cNvPr id="6" name="Group 6"/>
          <p:cNvGrpSpPr/>
          <p:nvPr/>
        </p:nvGrpSpPr>
        <p:grpSpPr>
          <a:xfrm>
            <a:off x="614283" y="2690059"/>
            <a:ext cx="17059434" cy="7596941"/>
            <a:chOff x="0" y="0"/>
            <a:chExt cx="22745912" cy="10129255"/>
          </a:xfrm>
        </p:grpSpPr>
        <p:grpSp>
          <p:nvGrpSpPr>
            <p:cNvPr id="7" name="Group 7"/>
            <p:cNvGrpSpPr/>
            <p:nvPr/>
          </p:nvGrpSpPr>
          <p:grpSpPr>
            <a:xfrm>
              <a:off x="447888" y="3223017"/>
              <a:ext cx="278077" cy="278079"/>
              <a:chOff x="0" y="0"/>
              <a:chExt cx="278077" cy="278079"/>
            </a:xfrm>
          </p:grpSpPr>
          <p:sp>
            <p:nvSpPr>
              <p:cNvPr id="8" name="Freeform 8"/>
              <p:cNvSpPr/>
              <p:nvPr/>
            </p:nvSpPr>
            <p:spPr>
              <a:xfrm>
                <a:off x="0" y="0"/>
                <a:ext cx="278257" cy="278257"/>
              </a:xfrm>
              <a:custGeom>
                <a:avLst/>
                <a:gdLst/>
                <a:ahLst/>
                <a:cxnLst/>
                <a:rect l="l" t="t" r="r" b="b"/>
                <a:pathLst>
                  <a:path w="278257" h="278257">
                    <a:moveTo>
                      <a:pt x="259207" y="120142"/>
                    </a:moveTo>
                    <a:lnTo>
                      <a:pt x="157861" y="120142"/>
                    </a:lnTo>
                    <a:lnTo>
                      <a:pt x="157861" y="18923"/>
                    </a:lnTo>
                    <a:cubicBezTo>
                      <a:pt x="157861" y="8509"/>
                      <a:pt x="149479" y="0"/>
                      <a:pt x="139065" y="0"/>
                    </a:cubicBezTo>
                    <a:cubicBezTo>
                      <a:pt x="128651" y="0"/>
                      <a:pt x="120142" y="8509"/>
                      <a:pt x="120142" y="18923"/>
                    </a:cubicBezTo>
                    <a:lnTo>
                      <a:pt x="120142" y="120142"/>
                    </a:lnTo>
                    <a:lnTo>
                      <a:pt x="18923" y="120142"/>
                    </a:lnTo>
                    <a:cubicBezTo>
                      <a:pt x="8509" y="120142"/>
                      <a:pt x="0" y="128651"/>
                      <a:pt x="0" y="139065"/>
                    </a:cubicBezTo>
                    <a:cubicBezTo>
                      <a:pt x="0" y="149479"/>
                      <a:pt x="8509" y="157988"/>
                      <a:pt x="18923" y="157988"/>
                    </a:cubicBezTo>
                    <a:lnTo>
                      <a:pt x="120142" y="157988"/>
                    </a:lnTo>
                    <a:lnTo>
                      <a:pt x="120142" y="259334"/>
                    </a:lnTo>
                    <a:cubicBezTo>
                      <a:pt x="120142" y="269748"/>
                      <a:pt x="128651" y="278257"/>
                      <a:pt x="139065" y="278257"/>
                    </a:cubicBezTo>
                    <a:cubicBezTo>
                      <a:pt x="149479" y="278257"/>
                      <a:pt x="157988" y="269748"/>
                      <a:pt x="157988" y="259334"/>
                    </a:cubicBezTo>
                    <a:lnTo>
                      <a:pt x="157988" y="157861"/>
                    </a:lnTo>
                    <a:lnTo>
                      <a:pt x="259334" y="157861"/>
                    </a:lnTo>
                    <a:cubicBezTo>
                      <a:pt x="269748" y="157861"/>
                      <a:pt x="278257" y="149352"/>
                      <a:pt x="278257" y="138938"/>
                    </a:cubicBezTo>
                    <a:cubicBezTo>
                      <a:pt x="278257" y="128524"/>
                      <a:pt x="269748" y="120015"/>
                      <a:pt x="259334" y="120015"/>
                    </a:cubicBezTo>
                    <a:close/>
                  </a:path>
                </a:pathLst>
              </a:custGeom>
              <a:solidFill>
                <a:srgbClr val="AF9AC9"/>
              </a:solidFill>
            </p:spPr>
            <p:txBody>
              <a:bodyPr/>
              <a:lstStyle/>
              <a:p>
                <a:endParaRPr lang="en-GB"/>
              </a:p>
            </p:txBody>
          </p:sp>
        </p:grpSp>
        <p:grpSp>
          <p:nvGrpSpPr>
            <p:cNvPr id="9" name="Group 9"/>
            <p:cNvGrpSpPr/>
            <p:nvPr/>
          </p:nvGrpSpPr>
          <p:grpSpPr>
            <a:xfrm>
              <a:off x="1165448" y="3681608"/>
              <a:ext cx="182276" cy="182276"/>
              <a:chOff x="0" y="0"/>
              <a:chExt cx="182276" cy="182276"/>
            </a:xfrm>
          </p:grpSpPr>
          <p:sp>
            <p:nvSpPr>
              <p:cNvPr id="10" name="Freeform 10"/>
              <p:cNvSpPr/>
              <p:nvPr/>
            </p:nvSpPr>
            <p:spPr>
              <a:xfrm>
                <a:off x="0" y="0"/>
                <a:ext cx="182372" cy="182372"/>
              </a:xfrm>
              <a:custGeom>
                <a:avLst/>
                <a:gdLst/>
                <a:ahLst/>
                <a:cxnLst/>
                <a:rect l="l" t="t" r="r" b="b"/>
                <a:pathLst>
                  <a:path w="182372" h="182372">
                    <a:moveTo>
                      <a:pt x="182245" y="91186"/>
                    </a:moveTo>
                    <a:cubicBezTo>
                      <a:pt x="182245" y="141478"/>
                      <a:pt x="141478" y="182372"/>
                      <a:pt x="91059" y="182372"/>
                    </a:cubicBezTo>
                    <a:cubicBezTo>
                      <a:pt x="40640" y="182372"/>
                      <a:pt x="0" y="141478"/>
                      <a:pt x="0" y="91186"/>
                    </a:cubicBezTo>
                    <a:cubicBezTo>
                      <a:pt x="0" y="40894"/>
                      <a:pt x="40767" y="0"/>
                      <a:pt x="91186" y="0"/>
                    </a:cubicBezTo>
                    <a:cubicBezTo>
                      <a:pt x="141605" y="0"/>
                      <a:pt x="182372" y="40767"/>
                      <a:pt x="182372" y="91186"/>
                    </a:cubicBezTo>
                    <a:close/>
                  </a:path>
                </a:pathLst>
              </a:custGeom>
              <a:solidFill>
                <a:srgbClr val="AF9AC9"/>
              </a:solidFill>
            </p:spPr>
            <p:txBody>
              <a:bodyPr/>
              <a:lstStyle/>
              <a:p>
                <a:endParaRPr lang="en-GB"/>
              </a:p>
            </p:txBody>
          </p:sp>
        </p:grpSp>
        <p:grpSp>
          <p:nvGrpSpPr>
            <p:cNvPr id="11" name="Group 11"/>
            <p:cNvGrpSpPr/>
            <p:nvPr/>
          </p:nvGrpSpPr>
          <p:grpSpPr>
            <a:xfrm>
              <a:off x="416808" y="4711896"/>
              <a:ext cx="255428" cy="255428"/>
              <a:chOff x="0" y="0"/>
              <a:chExt cx="255428" cy="255428"/>
            </a:xfrm>
          </p:grpSpPr>
          <p:sp>
            <p:nvSpPr>
              <p:cNvPr id="12" name="Freeform 12"/>
              <p:cNvSpPr/>
              <p:nvPr/>
            </p:nvSpPr>
            <p:spPr>
              <a:xfrm>
                <a:off x="0" y="0"/>
                <a:ext cx="255524" cy="255397"/>
              </a:xfrm>
              <a:custGeom>
                <a:avLst/>
                <a:gdLst/>
                <a:ahLst/>
                <a:cxnLst/>
                <a:rect l="l" t="t" r="r" b="b"/>
                <a:pathLst>
                  <a:path w="255524" h="255397">
                    <a:moveTo>
                      <a:pt x="127762" y="37719"/>
                    </a:moveTo>
                    <a:cubicBezTo>
                      <a:pt x="177419" y="37719"/>
                      <a:pt x="217678" y="77978"/>
                      <a:pt x="217678" y="127635"/>
                    </a:cubicBezTo>
                    <a:cubicBezTo>
                      <a:pt x="217678" y="177292"/>
                      <a:pt x="177419" y="217551"/>
                      <a:pt x="127762" y="217551"/>
                    </a:cubicBezTo>
                    <a:cubicBezTo>
                      <a:pt x="78105" y="217551"/>
                      <a:pt x="37846" y="177292"/>
                      <a:pt x="37846" y="127635"/>
                    </a:cubicBezTo>
                    <a:cubicBezTo>
                      <a:pt x="37846" y="77978"/>
                      <a:pt x="78105" y="37719"/>
                      <a:pt x="127762" y="37719"/>
                    </a:cubicBezTo>
                    <a:moveTo>
                      <a:pt x="127762" y="0"/>
                    </a:moveTo>
                    <a:cubicBezTo>
                      <a:pt x="57150" y="0"/>
                      <a:pt x="0" y="57150"/>
                      <a:pt x="0" y="127762"/>
                    </a:cubicBezTo>
                    <a:cubicBezTo>
                      <a:pt x="0" y="198374"/>
                      <a:pt x="57150" y="255397"/>
                      <a:pt x="127762" y="255397"/>
                    </a:cubicBezTo>
                    <a:cubicBezTo>
                      <a:pt x="198374" y="255397"/>
                      <a:pt x="255524" y="198247"/>
                      <a:pt x="255524" y="127635"/>
                    </a:cubicBezTo>
                    <a:cubicBezTo>
                      <a:pt x="255524" y="57023"/>
                      <a:pt x="198247" y="0"/>
                      <a:pt x="127762" y="0"/>
                    </a:cubicBezTo>
                    <a:close/>
                  </a:path>
                </a:pathLst>
              </a:custGeom>
              <a:solidFill>
                <a:srgbClr val="AF9AC9"/>
              </a:solidFill>
            </p:spPr>
            <p:txBody>
              <a:bodyPr/>
              <a:lstStyle/>
              <a:p>
                <a:endParaRPr lang="en-GB"/>
              </a:p>
            </p:txBody>
          </p:sp>
        </p:grpSp>
        <p:sp>
          <p:nvSpPr>
            <p:cNvPr id="13" name="TextBox 13"/>
            <p:cNvSpPr txBox="1"/>
            <p:nvPr/>
          </p:nvSpPr>
          <p:spPr>
            <a:xfrm>
              <a:off x="1815873" y="2113808"/>
              <a:ext cx="4266243" cy="2598088"/>
            </a:xfrm>
            <a:prstGeom prst="rect">
              <a:avLst/>
            </a:prstGeom>
          </p:spPr>
          <p:txBody>
            <a:bodyPr lIns="0" tIns="0" rIns="0" bIns="0" rtlCol="0" anchor="t">
              <a:spAutoFit/>
            </a:bodyPr>
            <a:lstStyle/>
            <a:p>
              <a:pPr algn="ctr">
                <a:lnSpc>
                  <a:spcPts val="4500"/>
                </a:lnSpc>
              </a:pPr>
              <a:r>
                <a:rPr lang="en-US" sz="1800" b="1">
                  <a:solidFill>
                    <a:srgbClr val="58595B"/>
                  </a:solidFill>
                  <a:latin typeface="Lato Bold"/>
                  <a:ea typeface="Lato Bold"/>
                  <a:cs typeface="Lato Bold"/>
                  <a:sym typeface="Lato Bold"/>
                </a:rPr>
                <a:t>Wellbeing at Work</a:t>
              </a:r>
            </a:p>
            <a:p>
              <a:pPr algn="l">
                <a:lnSpc>
                  <a:spcPts val="4500"/>
                </a:lnSpc>
              </a:pPr>
              <a:endParaRPr lang="en-US" sz="1800" b="1">
                <a:solidFill>
                  <a:srgbClr val="58595B"/>
                </a:solidFill>
                <a:latin typeface="Lato Bold"/>
                <a:ea typeface="Lato Bold"/>
                <a:cs typeface="Lato Bold"/>
                <a:sym typeface="Lato Bold"/>
              </a:endParaRPr>
            </a:p>
          </p:txBody>
        </p:sp>
        <p:sp>
          <p:nvSpPr>
            <p:cNvPr id="14" name="Freeform 14"/>
            <p:cNvSpPr/>
            <p:nvPr/>
          </p:nvSpPr>
          <p:spPr>
            <a:xfrm>
              <a:off x="3097705" y="0"/>
              <a:ext cx="1702579" cy="2351933"/>
            </a:xfrm>
            <a:custGeom>
              <a:avLst/>
              <a:gdLst/>
              <a:ahLst/>
              <a:cxnLst/>
              <a:rect l="l" t="t" r="r" b="b"/>
              <a:pathLst>
                <a:path w="1702579" h="2351933">
                  <a:moveTo>
                    <a:pt x="0" y="0"/>
                  </a:moveTo>
                  <a:lnTo>
                    <a:pt x="1702579" y="0"/>
                  </a:lnTo>
                  <a:lnTo>
                    <a:pt x="1702579" y="2351933"/>
                  </a:lnTo>
                  <a:lnTo>
                    <a:pt x="0" y="2351933"/>
                  </a:lnTo>
                  <a:lnTo>
                    <a:pt x="0" y="0"/>
                  </a:lnTo>
                  <a:close/>
                </a:path>
              </a:pathLst>
            </a:custGeom>
            <a:blipFill>
              <a:blip r:embed="rId2"/>
              <a:stretch>
                <a:fillRect l="-35406" t="-11491" r="-36337" b="-12835"/>
              </a:stretch>
            </a:blipFill>
          </p:spPr>
          <p:txBody>
            <a:bodyPr/>
            <a:lstStyle/>
            <a:p>
              <a:endParaRPr lang="en-GB"/>
            </a:p>
          </p:txBody>
        </p:sp>
        <p:sp>
          <p:nvSpPr>
            <p:cNvPr id="15" name="TextBox 15"/>
            <p:cNvSpPr txBox="1"/>
            <p:nvPr/>
          </p:nvSpPr>
          <p:spPr>
            <a:xfrm>
              <a:off x="6208101" y="2113808"/>
              <a:ext cx="4266243" cy="2598088"/>
            </a:xfrm>
            <a:prstGeom prst="rect">
              <a:avLst/>
            </a:prstGeom>
          </p:spPr>
          <p:txBody>
            <a:bodyPr lIns="0" tIns="0" rIns="0" bIns="0" rtlCol="0" anchor="t">
              <a:spAutoFit/>
            </a:bodyPr>
            <a:lstStyle/>
            <a:p>
              <a:pPr algn="ctr">
                <a:lnSpc>
                  <a:spcPts val="4500"/>
                </a:lnSpc>
              </a:pPr>
              <a:r>
                <a:rPr lang="en-US" sz="1800" b="1">
                  <a:solidFill>
                    <a:srgbClr val="58595B"/>
                  </a:solidFill>
                  <a:latin typeface="Lato Bold"/>
                  <a:ea typeface="Lato Bold"/>
                  <a:cs typeface="Lato Bold"/>
                  <a:sym typeface="Lato Bold"/>
                </a:rPr>
                <a:t>Community Engagement</a:t>
              </a:r>
            </a:p>
            <a:p>
              <a:pPr algn="l">
                <a:lnSpc>
                  <a:spcPts val="4500"/>
                </a:lnSpc>
              </a:pPr>
              <a:endParaRPr lang="en-US" sz="1800" b="1">
                <a:solidFill>
                  <a:srgbClr val="58595B"/>
                </a:solidFill>
                <a:latin typeface="Lato Bold"/>
                <a:ea typeface="Lato Bold"/>
                <a:cs typeface="Lato Bold"/>
                <a:sym typeface="Lato Bold"/>
              </a:endParaRPr>
            </a:p>
          </p:txBody>
        </p:sp>
        <p:sp>
          <p:nvSpPr>
            <p:cNvPr id="16" name="Freeform 16"/>
            <p:cNvSpPr/>
            <p:nvPr/>
          </p:nvSpPr>
          <p:spPr>
            <a:xfrm>
              <a:off x="7489933" y="0"/>
              <a:ext cx="1702579" cy="2351933"/>
            </a:xfrm>
            <a:custGeom>
              <a:avLst/>
              <a:gdLst/>
              <a:ahLst/>
              <a:cxnLst/>
              <a:rect l="l" t="t" r="r" b="b"/>
              <a:pathLst>
                <a:path w="1702579" h="2351933">
                  <a:moveTo>
                    <a:pt x="0" y="0"/>
                  </a:moveTo>
                  <a:lnTo>
                    <a:pt x="1702579" y="0"/>
                  </a:lnTo>
                  <a:lnTo>
                    <a:pt x="1702579" y="2351933"/>
                  </a:lnTo>
                  <a:lnTo>
                    <a:pt x="0" y="2351933"/>
                  </a:lnTo>
                  <a:lnTo>
                    <a:pt x="0" y="0"/>
                  </a:lnTo>
                  <a:close/>
                </a:path>
              </a:pathLst>
            </a:custGeom>
            <a:blipFill>
              <a:blip r:embed="rId2"/>
              <a:stretch>
                <a:fillRect l="-35406" t="-11491" r="-36337" b="-12835"/>
              </a:stretch>
            </a:blipFill>
          </p:spPr>
          <p:txBody>
            <a:bodyPr/>
            <a:lstStyle/>
            <a:p>
              <a:endParaRPr lang="en-GB"/>
            </a:p>
          </p:txBody>
        </p:sp>
        <p:sp>
          <p:nvSpPr>
            <p:cNvPr id="17" name="TextBox 17"/>
            <p:cNvSpPr txBox="1"/>
            <p:nvPr/>
          </p:nvSpPr>
          <p:spPr>
            <a:xfrm>
              <a:off x="10849945" y="2113808"/>
              <a:ext cx="4266243" cy="2598088"/>
            </a:xfrm>
            <a:prstGeom prst="rect">
              <a:avLst/>
            </a:prstGeom>
          </p:spPr>
          <p:txBody>
            <a:bodyPr lIns="0" tIns="0" rIns="0" bIns="0" rtlCol="0" anchor="t">
              <a:spAutoFit/>
            </a:bodyPr>
            <a:lstStyle/>
            <a:p>
              <a:pPr algn="ctr">
                <a:lnSpc>
                  <a:spcPts val="4500"/>
                </a:lnSpc>
              </a:pPr>
              <a:r>
                <a:rPr lang="en-US" sz="1800" b="1">
                  <a:solidFill>
                    <a:srgbClr val="58595B"/>
                  </a:solidFill>
                  <a:latin typeface="Lato Bold"/>
                  <a:ea typeface="Lato Bold"/>
                  <a:cs typeface="Lato Bold"/>
                  <a:sym typeface="Lato Bold"/>
                </a:rPr>
                <a:t>Innovation &amp; Sustainability</a:t>
              </a:r>
            </a:p>
            <a:p>
              <a:pPr algn="l">
                <a:lnSpc>
                  <a:spcPts val="4500"/>
                </a:lnSpc>
              </a:pPr>
              <a:endParaRPr lang="en-US" sz="1800" b="1">
                <a:solidFill>
                  <a:srgbClr val="58595B"/>
                </a:solidFill>
                <a:latin typeface="Lato Bold"/>
                <a:ea typeface="Lato Bold"/>
                <a:cs typeface="Lato Bold"/>
                <a:sym typeface="Lato Bold"/>
              </a:endParaRPr>
            </a:p>
          </p:txBody>
        </p:sp>
        <p:sp>
          <p:nvSpPr>
            <p:cNvPr id="18" name="Freeform 18"/>
            <p:cNvSpPr/>
            <p:nvPr/>
          </p:nvSpPr>
          <p:spPr>
            <a:xfrm>
              <a:off x="12131777" y="0"/>
              <a:ext cx="1702579" cy="2351933"/>
            </a:xfrm>
            <a:custGeom>
              <a:avLst/>
              <a:gdLst/>
              <a:ahLst/>
              <a:cxnLst/>
              <a:rect l="l" t="t" r="r" b="b"/>
              <a:pathLst>
                <a:path w="1702579" h="2351933">
                  <a:moveTo>
                    <a:pt x="0" y="0"/>
                  </a:moveTo>
                  <a:lnTo>
                    <a:pt x="1702579" y="0"/>
                  </a:lnTo>
                  <a:lnTo>
                    <a:pt x="1702579" y="2351933"/>
                  </a:lnTo>
                  <a:lnTo>
                    <a:pt x="0" y="2351933"/>
                  </a:lnTo>
                  <a:lnTo>
                    <a:pt x="0" y="0"/>
                  </a:lnTo>
                  <a:close/>
                </a:path>
              </a:pathLst>
            </a:custGeom>
            <a:blipFill>
              <a:blip r:embed="rId2"/>
              <a:stretch>
                <a:fillRect l="-35406" t="-11491" r="-36337" b="-12835"/>
              </a:stretch>
            </a:blipFill>
          </p:spPr>
          <p:txBody>
            <a:bodyPr/>
            <a:lstStyle/>
            <a:p>
              <a:endParaRPr lang="en-GB"/>
            </a:p>
          </p:txBody>
        </p:sp>
        <p:sp>
          <p:nvSpPr>
            <p:cNvPr id="19" name="TextBox 19"/>
            <p:cNvSpPr txBox="1"/>
            <p:nvPr/>
          </p:nvSpPr>
          <p:spPr>
            <a:xfrm>
              <a:off x="15922332" y="2113808"/>
              <a:ext cx="4266243" cy="2598088"/>
            </a:xfrm>
            <a:prstGeom prst="rect">
              <a:avLst/>
            </a:prstGeom>
          </p:spPr>
          <p:txBody>
            <a:bodyPr lIns="0" tIns="0" rIns="0" bIns="0" rtlCol="0" anchor="t">
              <a:spAutoFit/>
            </a:bodyPr>
            <a:lstStyle/>
            <a:p>
              <a:pPr algn="ctr">
                <a:lnSpc>
                  <a:spcPts val="4500"/>
                </a:lnSpc>
              </a:pPr>
              <a:r>
                <a:rPr lang="en-US" sz="1800" b="1">
                  <a:solidFill>
                    <a:srgbClr val="58595B"/>
                  </a:solidFill>
                  <a:latin typeface="Lato Bold"/>
                  <a:ea typeface="Lato Bold"/>
                  <a:cs typeface="Lato Bold"/>
                  <a:sym typeface="Lato Bold"/>
                </a:rPr>
                <a:t>Developing Young People</a:t>
              </a:r>
            </a:p>
            <a:p>
              <a:pPr algn="l">
                <a:lnSpc>
                  <a:spcPts val="4500"/>
                </a:lnSpc>
              </a:pPr>
              <a:endParaRPr lang="en-US" sz="1800" b="1">
                <a:solidFill>
                  <a:srgbClr val="58595B"/>
                </a:solidFill>
                <a:latin typeface="Lato Bold"/>
                <a:ea typeface="Lato Bold"/>
                <a:cs typeface="Lato Bold"/>
                <a:sym typeface="Lato Bold"/>
              </a:endParaRPr>
            </a:p>
          </p:txBody>
        </p:sp>
        <p:sp>
          <p:nvSpPr>
            <p:cNvPr id="20" name="Freeform 20"/>
            <p:cNvSpPr/>
            <p:nvPr/>
          </p:nvSpPr>
          <p:spPr>
            <a:xfrm>
              <a:off x="17204164" y="0"/>
              <a:ext cx="1702579" cy="2351933"/>
            </a:xfrm>
            <a:custGeom>
              <a:avLst/>
              <a:gdLst/>
              <a:ahLst/>
              <a:cxnLst/>
              <a:rect l="l" t="t" r="r" b="b"/>
              <a:pathLst>
                <a:path w="1702579" h="2351933">
                  <a:moveTo>
                    <a:pt x="0" y="0"/>
                  </a:moveTo>
                  <a:lnTo>
                    <a:pt x="1702579" y="0"/>
                  </a:lnTo>
                  <a:lnTo>
                    <a:pt x="1702579" y="2351933"/>
                  </a:lnTo>
                  <a:lnTo>
                    <a:pt x="0" y="2351933"/>
                  </a:lnTo>
                  <a:lnTo>
                    <a:pt x="0" y="0"/>
                  </a:lnTo>
                  <a:close/>
                </a:path>
              </a:pathLst>
            </a:custGeom>
            <a:blipFill>
              <a:blip r:embed="rId2"/>
              <a:stretch>
                <a:fillRect l="-35406" t="-11491" r="-36337" b="-12835"/>
              </a:stretch>
            </a:blipFill>
          </p:spPr>
          <p:txBody>
            <a:bodyPr/>
            <a:lstStyle/>
            <a:p>
              <a:endParaRPr lang="en-GB"/>
            </a:p>
          </p:txBody>
        </p:sp>
        <p:sp>
          <p:nvSpPr>
            <p:cNvPr id="21" name="Freeform 21"/>
            <p:cNvSpPr/>
            <p:nvPr/>
          </p:nvSpPr>
          <p:spPr>
            <a:xfrm>
              <a:off x="1034741" y="5417359"/>
              <a:ext cx="1702579" cy="2351933"/>
            </a:xfrm>
            <a:custGeom>
              <a:avLst/>
              <a:gdLst/>
              <a:ahLst/>
              <a:cxnLst/>
              <a:rect l="l" t="t" r="r" b="b"/>
              <a:pathLst>
                <a:path w="1702579" h="2351933">
                  <a:moveTo>
                    <a:pt x="0" y="0"/>
                  </a:moveTo>
                  <a:lnTo>
                    <a:pt x="1702579" y="0"/>
                  </a:lnTo>
                  <a:lnTo>
                    <a:pt x="1702579" y="2351933"/>
                  </a:lnTo>
                  <a:lnTo>
                    <a:pt x="0" y="2351933"/>
                  </a:lnTo>
                  <a:lnTo>
                    <a:pt x="0" y="0"/>
                  </a:lnTo>
                  <a:close/>
                </a:path>
              </a:pathLst>
            </a:custGeom>
            <a:blipFill>
              <a:blip r:embed="rId2"/>
              <a:stretch>
                <a:fillRect l="-35406" t="-11491" r="-36337" b="-12835"/>
              </a:stretch>
            </a:blipFill>
          </p:spPr>
          <p:txBody>
            <a:bodyPr/>
            <a:lstStyle/>
            <a:p>
              <a:endParaRPr lang="en-GB"/>
            </a:p>
          </p:txBody>
        </p:sp>
        <p:sp>
          <p:nvSpPr>
            <p:cNvPr id="22" name="TextBox 22"/>
            <p:cNvSpPr txBox="1"/>
            <p:nvPr/>
          </p:nvSpPr>
          <p:spPr>
            <a:xfrm>
              <a:off x="4373211" y="7531167"/>
              <a:ext cx="4266243" cy="2598088"/>
            </a:xfrm>
            <a:prstGeom prst="rect">
              <a:avLst/>
            </a:prstGeom>
          </p:spPr>
          <p:txBody>
            <a:bodyPr lIns="0" tIns="0" rIns="0" bIns="0" rtlCol="0" anchor="t">
              <a:spAutoFit/>
            </a:bodyPr>
            <a:lstStyle/>
            <a:p>
              <a:pPr algn="ctr">
                <a:lnSpc>
                  <a:spcPts val="4500"/>
                </a:lnSpc>
              </a:pPr>
              <a:r>
                <a:rPr lang="en-US" sz="1800" b="1">
                  <a:solidFill>
                    <a:srgbClr val="58595B"/>
                  </a:solidFill>
                  <a:latin typeface="Lato Bold"/>
                  <a:ea typeface="Lato Bold"/>
                  <a:cs typeface="Lato Bold"/>
                  <a:sym typeface="Lato Bold"/>
                </a:rPr>
                <a:t>Team of the Year Large</a:t>
              </a:r>
            </a:p>
            <a:p>
              <a:pPr algn="l">
                <a:lnSpc>
                  <a:spcPts val="4500"/>
                </a:lnSpc>
              </a:pPr>
              <a:endParaRPr lang="en-US" sz="1800" b="1">
                <a:solidFill>
                  <a:srgbClr val="58595B"/>
                </a:solidFill>
                <a:latin typeface="Lato Bold"/>
                <a:ea typeface="Lato Bold"/>
                <a:cs typeface="Lato Bold"/>
                <a:sym typeface="Lato Bold"/>
              </a:endParaRPr>
            </a:p>
          </p:txBody>
        </p:sp>
        <p:sp>
          <p:nvSpPr>
            <p:cNvPr id="23" name="Freeform 23"/>
            <p:cNvSpPr/>
            <p:nvPr/>
          </p:nvSpPr>
          <p:spPr>
            <a:xfrm>
              <a:off x="5655043" y="5417359"/>
              <a:ext cx="1702579" cy="2351933"/>
            </a:xfrm>
            <a:custGeom>
              <a:avLst/>
              <a:gdLst/>
              <a:ahLst/>
              <a:cxnLst/>
              <a:rect l="l" t="t" r="r" b="b"/>
              <a:pathLst>
                <a:path w="1702579" h="2351933">
                  <a:moveTo>
                    <a:pt x="0" y="0"/>
                  </a:moveTo>
                  <a:lnTo>
                    <a:pt x="1702578" y="0"/>
                  </a:lnTo>
                  <a:lnTo>
                    <a:pt x="1702578" y="2351933"/>
                  </a:lnTo>
                  <a:lnTo>
                    <a:pt x="0" y="2351933"/>
                  </a:lnTo>
                  <a:lnTo>
                    <a:pt x="0" y="0"/>
                  </a:lnTo>
                  <a:close/>
                </a:path>
              </a:pathLst>
            </a:custGeom>
            <a:blipFill>
              <a:blip r:embed="rId2"/>
              <a:stretch>
                <a:fillRect l="-35406" t="-11491" r="-36337" b="-12835"/>
              </a:stretch>
            </a:blipFill>
          </p:spPr>
          <p:txBody>
            <a:bodyPr/>
            <a:lstStyle/>
            <a:p>
              <a:endParaRPr lang="en-GB"/>
            </a:p>
          </p:txBody>
        </p:sp>
        <p:sp>
          <p:nvSpPr>
            <p:cNvPr id="24" name="TextBox 24"/>
            <p:cNvSpPr txBox="1"/>
            <p:nvPr/>
          </p:nvSpPr>
          <p:spPr>
            <a:xfrm>
              <a:off x="8765439" y="7531167"/>
              <a:ext cx="4266243" cy="2598088"/>
            </a:xfrm>
            <a:prstGeom prst="rect">
              <a:avLst/>
            </a:prstGeom>
          </p:spPr>
          <p:txBody>
            <a:bodyPr lIns="0" tIns="0" rIns="0" bIns="0" rtlCol="0" anchor="t">
              <a:spAutoFit/>
            </a:bodyPr>
            <a:lstStyle/>
            <a:p>
              <a:pPr algn="ctr">
                <a:lnSpc>
                  <a:spcPts val="4500"/>
                </a:lnSpc>
              </a:pPr>
              <a:r>
                <a:rPr lang="en-US" sz="1800" b="1">
                  <a:solidFill>
                    <a:srgbClr val="58595B"/>
                  </a:solidFill>
                  <a:latin typeface="Lato Bold"/>
                  <a:ea typeface="Lato Bold"/>
                  <a:cs typeface="Lato Bold"/>
                  <a:sym typeface="Lato Bold"/>
                </a:rPr>
                <a:t>End of Life</a:t>
              </a:r>
            </a:p>
            <a:p>
              <a:pPr algn="l">
                <a:lnSpc>
                  <a:spcPts val="4500"/>
                </a:lnSpc>
              </a:pPr>
              <a:endParaRPr lang="en-US" sz="1800" b="1">
                <a:solidFill>
                  <a:srgbClr val="58595B"/>
                </a:solidFill>
                <a:latin typeface="Lato Bold"/>
                <a:ea typeface="Lato Bold"/>
                <a:cs typeface="Lato Bold"/>
                <a:sym typeface="Lato Bold"/>
              </a:endParaRPr>
            </a:p>
          </p:txBody>
        </p:sp>
        <p:sp>
          <p:nvSpPr>
            <p:cNvPr id="25" name="Freeform 25"/>
            <p:cNvSpPr/>
            <p:nvPr/>
          </p:nvSpPr>
          <p:spPr>
            <a:xfrm>
              <a:off x="10047271" y="5417359"/>
              <a:ext cx="1702579" cy="2351933"/>
            </a:xfrm>
            <a:custGeom>
              <a:avLst/>
              <a:gdLst/>
              <a:ahLst/>
              <a:cxnLst/>
              <a:rect l="l" t="t" r="r" b="b"/>
              <a:pathLst>
                <a:path w="1702579" h="2351933">
                  <a:moveTo>
                    <a:pt x="0" y="0"/>
                  </a:moveTo>
                  <a:lnTo>
                    <a:pt x="1702578" y="0"/>
                  </a:lnTo>
                  <a:lnTo>
                    <a:pt x="1702578" y="2351933"/>
                  </a:lnTo>
                  <a:lnTo>
                    <a:pt x="0" y="2351933"/>
                  </a:lnTo>
                  <a:lnTo>
                    <a:pt x="0" y="0"/>
                  </a:lnTo>
                  <a:close/>
                </a:path>
              </a:pathLst>
            </a:custGeom>
            <a:blipFill>
              <a:blip r:embed="rId2"/>
              <a:stretch>
                <a:fillRect l="-35406" t="-11491" r="-36337" b="-12835"/>
              </a:stretch>
            </a:blipFill>
          </p:spPr>
          <p:txBody>
            <a:bodyPr/>
            <a:lstStyle/>
            <a:p>
              <a:endParaRPr lang="en-GB"/>
            </a:p>
          </p:txBody>
        </p:sp>
        <p:sp>
          <p:nvSpPr>
            <p:cNvPr id="26" name="Freeform 26"/>
            <p:cNvSpPr/>
            <p:nvPr/>
          </p:nvSpPr>
          <p:spPr>
            <a:xfrm>
              <a:off x="14689115" y="5417359"/>
              <a:ext cx="1702579" cy="2351933"/>
            </a:xfrm>
            <a:custGeom>
              <a:avLst/>
              <a:gdLst/>
              <a:ahLst/>
              <a:cxnLst/>
              <a:rect l="l" t="t" r="r" b="b"/>
              <a:pathLst>
                <a:path w="1702579" h="2351933">
                  <a:moveTo>
                    <a:pt x="0" y="0"/>
                  </a:moveTo>
                  <a:lnTo>
                    <a:pt x="1702578" y="0"/>
                  </a:lnTo>
                  <a:lnTo>
                    <a:pt x="1702578" y="2351933"/>
                  </a:lnTo>
                  <a:lnTo>
                    <a:pt x="0" y="2351933"/>
                  </a:lnTo>
                  <a:lnTo>
                    <a:pt x="0" y="0"/>
                  </a:lnTo>
                  <a:close/>
                </a:path>
              </a:pathLst>
            </a:custGeom>
            <a:blipFill>
              <a:blip r:embed="rId2"/>
              <a:stretch>
                <a:fillRect l="-35406" t="-11491" r="-36337" b="-12835"/>
              </a:stretch>
            </a:blipFill>
          </p:spPr>
          <p:txBody>
            <a:bodyPr/>
            <a:lstStyle/>
            <a:p>
              <a:endParaRPr lang="en-GB"/>
            </a:p>
          </p:txBody>
        </p:sp>
        <p:sp>
          <p:nvSpPr>
            <p:cNvPr id="27" name="TextBox 27"/>
            <p:cNvSpPr txBox="1"/>
            <p:nvPr/>
          </p:nvSpPr>
          <p:spPr>
            <a:xfrm>
              <a:off x="18479669" y="7531167"/>
              <a:ext cx="4266243" cy="2598088"/>
            </a:xfrm>
            <a:prstGeom prst="rect">
              <a:avLst/>
            </a:prstGeom>
          </p:spPr>
          <p:txBody>
            <a:bodyPr lIns="0" tIns="0" rIns="0" bIns="0" rtlCol="0" anchor="t">
              <a:spAutoFit/>
            </a:bodyPr>
            <a:lstStyle/>
            <a:p>
              <a:pPr algn="ctr">
                <a:lnSpc>
                  <a:spcPts val="4500"/>
                </a:lnSpc>
              </a:pPr>
              <a:r>
                <a:rPr lang="en-US" sz="1800" b="1">
                  <a:solidFill>
                    <a:srgbClr val="58595B"/>
                  </a:solidFill>
                  <a:latin typeface="Lato Bold"/>
                  <a:ea typeface="Lato Bold"/>
                  <a:cs typeface="Lato Bold"/>
                  <a:sym typeface="Lato Bold"/>
                </a:rPr>
                <a:t>Inspirational Leadership</a:t>
              </a:r>
            </a:p>
            <a:p>
              <a:pPr algn="l">
                <a:lnSpc>
                  <a:spcPts val="4500"/>
                </a:lnSpc>
              </a:pPr>
              <a:endParaRPr lang="en-US" sz="1800" b="1">
                <a:solidFill>
                  <a:srgbClr val="58595B"/>
                </a:solidFill>
                <a:latin typeface="Lato Bold"/>
                <a:ea typeface="Lato Bold"/>
                <a:cs typeface="Lato Bold"/>
                <a:sym typeface="Lato Bold"/>
              </a:endParaRPr>
            </a:p>
          </p:txBody>
        </p:sp>
        <p:sp>
          <p:nvSpPr>
            <p:cNvPr id="28" name="Freeform 28"/>
            <p:cNvSpPr/>
            <p:nvPr/>
          </p:nvSpPr>
          <p:spPr>
            <a:xfrm>
              <a:off x="19761501" y="5417359"/>
              <a:ext cx="1702579" cy="2351933"/>
            </a:xfrm>
            <a:custGeom>
              <a:avLst/>
              <a:gdLst/>
              <a:ahLst/>
              <a:cxnLst/>
              <a:rect l="l" t="t" r="r" b="b"/>
              <a:pathLst>
                <a:path w="1702579" h="2351933">
                  <a:moveTo>
                    <a:pt x="0" y="0"/>
                  </a:moveTo>
                  <a:lnTo>
                    <a:pt x="1702579" y="0"/>
                  </a:lnTo>
                  <a:lnTo>
                    <a:pt x="1702579" y="2351933"/>
                  </a:lnTo>
                  <a:lnTo>
                    <a:pt x="0" y="2351933"/>
                  </a:lnTo>
                  <a:lnTo>
                    <a:pt x="0" y="0"/>
                  </a:lnTo>
                  <a:close/>
                </a:path>
              </a:pathLst>
            </a:custGeom>
            <a:blipFill>
              <a:blip r:embed="rId2"/>
              <a:stretch>
                <a:fillRect l="-35406" t="-11491" r="-36337" b="-12835"/>
              </a:stretch>
            </a:blipFill>
          </p:spPr>
          <p:txBody>
            <a:bodyPr/>
            <a:lstStyle/>
            <a:p>
              <a:endParaRPr lang="en-GB"/>
            </a:p>
          </p:txBody>
        </p:sp>
        <p:sp>
          <p:nvSpPr>
            <p:cNvPr id="29" name="TextBox 29"/>
            <p:cNvSpPr txBox="1"/>
            <p:nvPr/>
          </p:nvSpPr>
          <p:spPr>
            <a:xfrm>
              <a:off x="13956276" y="8526190"/>
              <a:ext cx="3990652" cy="749380"/>
            </a:xfrm>
            <a:prstGeom prst="rect">
              <a:avLst/>
            </a:prstGeom>
          </p:spPr>
          <p:txBody>
            <a:bodyPr lIns="0" tIns="0" rIns="0" bIns="0" rtlCol="0" anchor="t">
              <a:spAutoFit/>
            </a:bodyPr>
            <a:lstStyle/>
            <a:p>
              <a:pPr algn="l">
                <a:lnSpc>
                  <a:spcPts val="2160"/>
                </a:lnSpc>
              </a:pPr>
              <a:r>
                <a:rPr lang="en-US" sz="1800" b="1">
                  <a:solidFill>
                    <a:srgbClr val="58595B"/>
                  </a:solidFill>
                  <a:latin typeface="Lato Bold"/>
                  <a:ea typeface="Lato Bold"/>
                  <a:cs typeface="Lato Bold"/>
                  <a:sym typeface="Lato Bold"/>
                </a:rPr>
                <a:t>Empowering People Through</a:t>
              </a:r>
            </a:p>
            <a:p>
              <a:pPr algn="l">
                <a:lnSpc>
                  <a:spcPts val="2160"/>
                </a:lnSpc>
              </a:pPr>
              <a:r>
                <a:rPr lang="en-US" sz="1800" b="1">
                  <a:solidFill>
                    <a:srgbClr val="58595B"/>
                  </a:solidFill>
                  <a:latin typeface="Lato Bold"/>
                  <a:ea typeface="Lato Bold"/>
                  <a:cs typeface="Lato Bold"/>
                  <a:sym typeface="Lato Bold"/>
                </a:rPr>
                <a:t>Person-Centred Approaches</a:t>
              </a:r>
            </a:p>
          </p:txBody>
        </p:sp>
        <p:sp>
          <p:nvSpPr>
            <p:cNvPr id="30" name="TextBox 30"/>
            <p:cNvSpPr txBox="1"/>
            <p:nvPr/>
          </p:nvSpPr>
          <p:spPr>
            <a:xfrm>
              <a:off x="0" y="8156858"/>
              <a:ext cx="4125305" cy="1118712"/>
            </a:xfrm>
            <a:prstGeom prst="rect">
              <a:avLst/>
            </a:prstGeom>
          </p:spPr>
          <p:txBody>
            <a:bodyPr lIns="0" tIns="0" rIns="0" bIns="0" rtlCol="0" anchor="t">
              <a:spAutoFit/>
            </a:bodyPr>
            <a:lstStyle/>
            <a:p>
              <a:pPr algn="ctr">
                <a:lnSpc>
                  <a:spcPts val="2160"/>
                </a:lnSpc>
              </a:pPr>
              <a:r>
                <a:rPr lang="en-US" sz="1800" b="1">
                  <a:solidFill>
                    <a:srgbClr val="58595B"/>
                  </a:solidFill>
                  <a:latin typeface="Lato Bold"/>
                  <a:ea typeface="Lato Bold"/>
                  <a:cs typeface="Lato Bold"/>
                  <a:sym typeface="Lato Bold"/>
                </a:rPr>
                <a:t>Team of the Year Small</a:t>
              </a:r>
            </a:p>
            <a:p>
              <a:pPr algn="ctr">
                <a:lnSpc>
                  <a:spcPts val="2160"/>
                </a:lnSpc>
              </a:pPr>
              <a:r>
                <a:rPr lang="en-US" sz="1800" b="1">
                  <a:solidFill>
                    <a:srgbClr val="58595B"/>
                  </a:solidFill>
                  <a:latin typeface="Lato Bold"/>
                  <a:ea typeface="Lato Bold"/>
                  <a:cs typeface="Lato Bold"/>
                  <a:sym typeface="Lato Bold"/>
                </a:rPr>
                <a:t>(Organisation size of under 50</a:t>
              </a:r>
            </a:p>
            <a:p>
              <a:pPr algn="ctr">
                <a:lnSpc>
                  <a:spcPts val="2160"/>
                </a:lnSpc>
              </a:pPr>
              <a:r>
                <a:rPr lang="en-US" sz="1800" b="1">
                  <a:solidFill>
                    <a:srgbClr val="58595B"/>
                  </a:solidFill>
                  <a:latin typeface="Lato Bold"/>
                  <a:ea typeface="Lato Bold"/>
                  <a:cs typeface="Lato Bold"/>
                  <a:sym typeface="Lato Bold"/>
                </a:rPr>
                <a:t>employees)</a:t>
              </a:r>
            </a:p>
          </p:txBody>
        </p:sp>
      </p:grpSp>
      <p:sp>
        <p:nvSpPr>
          <p:cNvPr id="31" name="Freeform 31" descr="A logo with text on it  AI-generated content may be incorrect."/>
          <p:cNvSpPr/>
          <p:nvPr/>
        </p:nvSpPr>
        <p:spPr>
          <a:xfrm>
            <a:off x="14728247" y="604853"/>
            <a:ext cx="3091750" cy="1406746"/>
          </a:xfrm>
          <a:custGeom>
            <a:avLst/>
            <a:gdLst/>
            <a:ahLst/>
            <a:cxnLst/>
            <a:rect l="l" t="t" r="r" b="b"/>
            <a:pathLst>
              <a:path w="3091750" h="1406746">
                <a:moveTo>
                  <a:pt x="0" y="0"/>
                </a:moveTo>
                <a:lnTo>
                  <a:pt x="3091750" y="0"/>
                </a:lnTo>
                <a:lnTo>
                  <a:pt x="3091750" y="1406746"/>
                </a:lnTo>
                <a:lnTo>
                  <a:pt x="0" y="1406746"/>
                </a:lnTo>
                <a:lnTo>
                  <a:pt x="0" y="0"/>
                </a:lnTo>
                <a:close/>
              </a:path>
            </a:pathLst>
          </a:custGeom>
          <a:blipFill>
            <a:blip r:embed="rId3"/>
            <a:stretch>
              <a:fillRect l="-79" r="-79"/>
            </a:stretch>
          </a:blipFill>
        </p:spPr>
        <p:txBody>
          <a:bodyPr/>
          <a:lstStyle/>
          <a:p>
            <a:endParaRPr lang="en-GB"/>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F9AC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8669866" cy="10287000"/>
            <a:chOff x="0" y="0"/>
            <a:chExt cx="11559821" cy="13716000"/>
          </a:xfrm>
        </p:grpSpPr>
        <p:sp>
          <p:nvSpPr>
            <p:cNvPr id="3" name="Freeform 3"/>
            <p:cNvSpPr/>
            <p:nvPr/>
          </p:nvSpPr>
          <p:spPr>
            <a:xfrm>
              <a:off x="0" y="0"/>
              <a:ext cx="11559794" cy="13716000"/>
            </a:xfrm>
            <a:custGeom>
              <a:avLst/>
              <a:gdLst/>
              <a:ahLst/>
              <a:cxnLst/>
              <a:rect l="l" t="t" r="r" b="b"/>
              <a:pathLst>
                <a:path w="11559794" h="13716000">
                  <a:moveTo>
                    <a:pt x="0" y="0"/>
                  </a:moveTo>
                  <a:lnTo>
                    <a:pt x="11559794" y="0"/>
                  </a:lnTo>
                  <a:lnTo>
                    <a:pt x="11559794" y="13716000"/>
                  </a:lnTo>
                  <a:lnTo>
                    <a:pt x="0" y="13716000"/>
                  </a:lnTo>
                  <a:close/>
                </a:path>
              </a:pathLst>
            </a:custGeom>
            <a:solidFill>
              <a:srgbClr val="FFFFFF"/>
            </a:solidFill>
          </p:spPr>
          <p:txBody>
            <a:bodyPr/>
            <a:lstStyle/>
            <a:p>
              <a:endParaRPr lang="en-GB"/>
            </a:p>
          </p:txBody>
        </p:sp>
      </p:grpSp>
      <p:sp>
        <p:nvSpPr>
          <p:cNvPr id="4" name="Freeform 4"/>
          <p:cNvSpPr/>
          <p:nvPr/>
        </p:nvSpPr>
        <p:spPr>
          <a:xfrm>
            <a:off x="9618136" y="207163"/>
            <a:ext cx="7174521" cy="10066520"/>
          </a:xfrm>
          <a:custGeom>
            <a:avLst/>
            <a:gdLst/>
            <a:ahLst/>
            <a:cxnLst/>
            <a:rect l="l" t="t" r="r" b="b"/>
            <a:pathLst>
              <a:path w="7174521" h="10066520">
                <a:moveTo>
                  <a:pt x="0" y="0"/>
                </a:moveTo>
                <a:lnTo>
                  <a:pt x="7174521" y="0"/>
                </a:lnTo>
                <a:lnTo>
                  <a:pt x="7174521" y="10066520"/>
                </a:lnTo>
                <a:lnTo>
                  <a:pt x="0" y="10066520"/>
                </a:lnTo>
                <a:lnTo>
                  <a:pt x="0" y="0"/>
                </a:lnTo>
                <a:close/>
              </a:path>
            </a:pathLst>
          </a:custGeom>
          <a:blipFill>
            <a:blip r:embed="rId2"/>
            <a:stretch>
              <a:fillRect r="-1864"/>
            </a:stretch>
          </a:blipFill>
        </p:spPr>
        <p:txBody>
          <a:bodyPr/>
          <a:lstStyle/>
          <a:p>
            <a:endParaRPr lang="en-GB"/>
          </a:p>
        </p:txBody>
      </p:sp>
      <p:sp>
        <p:nvSpPr>
          <p:cNvPr id="5" name="TextBox 5"/>
          <p:cNvSpPr txBox="1"/>
          <p:nvPr/>
        </p:nvSpPr>
        <p:spPr>
          <a:xfrm>
            <a:off x="621684" y="3360110"/>
            <a:ext cx="7952929" cy="6644617"/>
          </a:xfrm>
          <a:prstGeom prst="rect">
            <a:avLst/>
          </a:prstGeom>
        </p:spPr>
        <p:txBody>
          <a:bodyPr lIns="0" tIns="0" rIns="0" bIns="0" rtlCol="0" anchor="t">
            <a:spAutoFit/>
          </a:bodyPr>
          <a:lstStyle/>
          <a:p>
            <a:pPr marL="854896" lvl="1" indent="-427448" algn="l">
              <a:lnSpc>
                <a:spcPts val="3708"/>
              </a:lnSpc>
              <a:buFont typeface="Arial"/>
              <a:buChar char="•"/>
            </a:pPr>
            <a:r>
              <a:rPr lang="en-US" sz="3814" b="1">
                <a:solidFill>
                  <a:srgbClr val="58595B">
                    <a:alpha val="80000"/>
                  </a:srgbClr>
                </a:solidFill>
                <a:latin typeface="Calibri (MS) Bold"/>
                <a:ea typeface="Calibri (MS) Bold"/>
                <a:cs typeface="Calibri (MS) Bold"/>
                <a:sym typeface="Calibri (MS) Bold"/>
              </a:rPr>
              <a:t>14ᵗʰ May 2025 – Nominations Open</a:t>
            </a:r>
          </a:p>
          <a:p>
            <a:pPr marL="854896" lvl="1" indent="-427448" algn="l">
              <a:lnSpc>
                <a:spcPts val="3708"/>
              </a:lnSpc>
              <a:buFont typeface="Arial"/>
              <a:buChar char="•"/>
            </a:pPr>
            <a:r>
              <a:rPr lang="en-US" sz="3814" b="1">
                <a:solidFill>
                  <a:srgbClr val="58595B">
                    <a:alpha val="80000"/>
                  </a:srgbClr>
                </a:solidFill>
                <a:latin typeface="Calibri (MS) Bold"/>
                <a:ea typeface="Calibri (MS) Bold"/>
                <a:cs typeface="Calibri (MS) Bold"/>
                <a:sym typeface="Calibri (MS) Bold"/>
              </a:rPr>
              <a:t>22ⁿᵈ June 2025 – Nominations Close</a:t>
            </a:r>
          </a:p>
          <a:p>
            <a:pPr marL="854896" lvl="1" indent="-427448" algn="l">
              <a:lnSpc>
                <a:spcPts val="3708"/>
              </a:lnSpc>
            </a:pPr>
            <a:endParaRPr lang="en-US" sz="3814" b="1">
              <a:solidFill>
                <a:srgbClr val="58595B">
                  <a:alpha val="80000"/>
                </a:srgbClr>
              </a:solidFill>
              <a:latin typeface="Calibri (MS) Bold"/>
              <a:ea typeface="Calibri (MS) Bold"/>
              <a:cs typeface="Calibri (MS) Bold"/>
              <a:sym typeface="Calibri (MS) Bold"/>
            </a:endParaRPr>
          </a:p>
          <a:p>
            <a:pPr marL="854896" lvl="1" indent="-427448" algn="l">
              <a:lnSpc>
                <a:spcPts val="3708"/>
              </a:lnSpc>
              <a:buFont typeface="Arial"/>
              <a:buChar char="•"/>
            </a:pPr>
            <a:r>
              <a:rPr lang="en-US" sz="3814" b="1">
                <a:solidFill>
                  <a:srgbClr val="58595B">
                    <a:alpha val="80000"/>
                  </a:srgbClr>
                </a:solidFill>
                <a:latin typeface="Calibri (MS) Bold"/>
                <a:ea typeface="Calibri (MS) Bold"/>
                <a:cs typeface="Calibri (MS) Bold"/>
                <a:sym typeface="Calibri (MS) Bold"/>
              </a:rPr>
              <a:t>W/C 23ʳᵈ June 2025 – SCC Vetting Checks</a:t>
            </a:r>
          </a:p>
          <a:p>
            <a:pPr marL="854896" lvl="1" indent="-427448" algn="l">
              <a:lnSpc>
                <a:spcPts val="3708"/>
              </a:lnSpc>
              <a:buFont typeface="Arial"/>
              <a:buChar char="•"/>
            </a:pPr>
            <a:r>
              <a:rPr lang="en-US" sz="3814" b="1">
                <a:solidFill>
                  <a:srgbClr val="58595B">
                    <a:alpha val="80000"/>
                  </a:srgbClr>
                </a:solidFill>
                <a:latin typeface="Calibri (MS) Bold"/>
                <a:ea typeface="Calibri (MS) Bold"/>
                <a:cs typeface="Calibri (MS) Bold"/>
                <a:sym typeface="Calibri (MS) Bold"/>
              </a:rPr>
              <a:t>W/C 30ᵗʰ June 2025 – Judging Panels</a:t>
            </a:r>
          </a:p>
          <a:p>
            <a:pPr marL="854896" lvl="1" indent="-427448" algn="l">
              <a:lnSpc>
                <a:spcPts val="3708"/>
              </a:lnSpc>
            </a:pPr>
            <a:endParaRPr lang="en-US" sz="3814" b="1">
              <a:solidFill>
                <a:srgbClr val="58595B">
                  <a:alpha val="80000"/>
                </a:srgbClr>
              </a:solidFill>
              <a:latin typeface="Calibri (MS) Bold"/>
              <a:ea typeface="Calibri (MS) Bold"/>
              <a:cs typeface="Calibri (MS) Bold"/>
              <a:sym typeface="Calibri (MS) Bold"/>
            </a:endParaRPr>
          </a:p>
          <a:p>
            <a:pPr marL="854896" lvl="1" indent="-427448" algn="l">
              <a:lnSpc>
                <a:spcPts val="3708"/>
              </a:lnSpc>
              <a:buFont typeface="Arial"/>
              <a:buChar char="•"/>
            </a:pPr>
            <a:r>
              <a:rPr lang="en-US" sz="3814" b="1">
                <a:solidFill>
                  <a:srgbClr val="58595B">
                    <a:alpha val="80000"/>
                  </a:srgbClr>
                </a:solidFill>
                <a:latin typeface="Calibri (MS) Bold"/>
                <a:ea typeface="Calibri (MS) Bold"/>
                <a:cs typeface="Calibri (MS) Bold"/>
                <a:sym typeface="Calibri (MS) Bold"/>
              </a:rPr>
              <a:t>W/C 7ᵗʰ July 2025 – Finalists notified</a:t>
            </a:r>
          </a:p>
          <a:p>
            <a:pPr marL="854896" lvl="1" indent="-427448" algn="l">
              <a:lnSpc>
                <a:spcPts val="3708"/>
              </a:lnSpc>
              <a:buFont typeface="Arial"/>
              <a:buChar char="•"/>
            </a:pPr>
            <a:r>
              <a:rPr lang="en-US" sz="3814" b="1">
                <a:solidFill>
                  <a:srgbClr val="58595B">
                    <a:alpha val="80000"/>
                  </a:srgbClr>
                </a:solidFill>
                <a:latin typeface="Calibri (MS) Bold"/>
                <a:ea typeface="Calibri (MS) Bold"/>
                <a:cs typeface="Calibri (MS) Bold"/>
                <a:sym typeface="Calibri (MS) Bold"/>
              </a:rPr>
              <a:t>14ᵗʰ July 2025 – Tickets go live!</a:t>
            </a:r>
          </a:p>
          <a:p>
            <a:pPr marL="854896" lvl="1" indent="-427448" algn="l">
              <a:lnSpc>
                <a:spcPts val="3708"/>
              </a:lnSpc>
            </a:pPr>
            <a:endParaRPr lang="en-US" sz="3814" b="1">
              <a:solidFill>
                <a:srgbClr val="58595B">
                  <a:alpha val="80000"/>
                </a:srgbClr>
              </a:solidFill>
              <a:latin typeface="Calibri (MS) Bold"/>
              <a:ea typeface="Calibri (MS) Bold"/>
              <a:cs typeface="Calibri (MS) Bold"/>
              <a:sym typeface="Calibri (MS) Bold"/>
            </a:endParaRPr>
          </a:p>
        </p:txBody>
      </p:sp>
      <p:sp>
        <p:nvSpPr>
          <p:cNvPr id="6" name="AutoShape 6"/>
          <p:cNvSpPr/>
          <p:nvPr/>
        </p:nvSpPr>
        <p:spPr>
          <a:xfrm rot="5382119">
            <a:off x="14937464" y="7835112"/>
            <a:ext cx="4883558" cy="0"/>
          </a:xfrm>
          <a:prstGeom prst="line">
            <a:avLst/>
          </a:prstGeom>
          <a:ln w="19050" cap="rnd">
            <a:solidFill>
              <a:srgbClr val="000000"/>
            </a:solidFill>
            <a:prstDash val="solid"/>
            <a:headEnd type="none" w="sm" len="sm"/>
            <a:tailEnd type="none" w="sm" len="sm"/>
          </a:ln>
        </p:spPr>
        <p:txBody>
          <a:bodyPr/>
          <a:lstStyle/>
          <a:p>
            <a:endParaRPr lang="en-GB"/>
          </a:p>
        </p:txBody>
      </p:sp>
      <p:grpSp>
        <p:nvGrpSpPr>
          <p:cNvPr id="7" name="Group 7"/>
          <p:cNvGrpSpPr/>
          <p:nvPr/>
        </p:nvGrpSpPr>
        <p:grpSpPr>
          <a:xfrm>
            <a:off x="621684" y="785727"/>
            <a:ext cx="6593010" cy="2574383"/>
            <a:chOff x="0" y="0"/>
            <a:chExt cx="8790680" cy="3432511"/>
          </a:xfrm>
        </p:grpSpPr>
        <p:sp>
          <p:nvSpPr>
            <p:cNvPr id="8" name="Freeform 8"/>
            <p:cNvSpPr/>
            <p:nvPr/>
          </p:nvSpPr>
          <p:spPr>
            <a:xfrm>
              <a:off x="0" y="0"/>
              <a:ext cx="8790680" cy="3432511"/>
            </a:xfrm>
            <a:custGeom>
              <a:avLst/>
              <a:gdLst/>
              <a:ahLst/>
              <a:cxnLst/>
              <a:rect l="l" t="t" r="r" b="b"/>
              <a:pathLst>
                <a:path w="8790680" h="3432511">
                  <a:moveTo>
                    <a:pt x="0" y="0"/>
                  </a:moveTo>
                  <a:lnTo>
                    <a:pt x="8790680" y="0"/>
                  </a:lnTo>
                  <a:lnTo>
                    <a:pt x="8790680" y="3432511"/>
                  </a:lnTo>
                  <a:lnTo>
                    <a:pt x="0" y="3432511"/>
                  </a:lnTo>
                  <a:close/>
                </a:path>
              </a:pathLst>
            </a:custGeom>
            <a:solidFill>
              <a:srgbClr val="000000">
                <a:alpha val="0"/>
              </a:srgbClr>
            </a:solidFill>
          </p:spPr>
          <p:txBody>
            <a:bodyPr/>
            <a:lstStyle/>
            <a:p>
              <a:endParaRPr lang="en-GB"/>
            </a:p>
          </p:txBody>
        </p:sp>
        <p:sp>
          <p:nvSpPr>
            <p:cNvPr id="9" name="TextBox 9"/>
            <p:cNvSpPr txBox="1"/>
            <p:nvPr/>
          </p:nvSpPr>
          <p:spPr>
            <a:xfrm>
              <a:off x="0" y="-66675"/>
              <a:ext cx="8790680" cy="3499186"/>
            </a:xfrm>
            <a:prstGeom prst="rect">
              <a:avLst/>
            </a:prstGeom>
          </p:spPr>
          <p:txBody>
            <a:bodyPr lIns="0" tIns="0" rIns="0" bIns="0" rtlCol="0" anchor="b"/>
            <a:lstStyle/>
            <a:p>
              <a:pPr algn="l">
                <a:lnSpc>
                  <a:spcPts val="9072"/>
                </a:lnSpc>
              </a:pPr>
              <a:r>
                <a:rPr lang="en-US" sz="8400" b="1">
                  <a:solidFill>
                    <a:srgbClr val="000000"/>
                  </a:solidFill>
                  <a:latin typeface="Calibri (MS) Bold"/>
                  <a:ea typeface="Calibri (MS) Bold"/>
                  <a:cs typeface="Calibri (MS) Bold"/>
                  <a:sym typeface="Calibri (MS) Bold"/>
                </a:rPr>
                <a:t>Nominations Timeline</a:t>
              </a:r>
            </a:p>
          </p:txBody>
        </p:sp>
      </p:gr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F9AC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40000"/>
              </a:srgbClr>
            </a:solidFill>
          </p:spPr>
          <p:txBody>
            <a:bodyPr/>
            <a:lstStyle/>
            <a:p>
              <a:endParaRPr lang="en-GB"/>
            </a:p>
          </p:txBody>
        </p:sp>
      </p:grpSp>
      <p:sp>
        <p:nvSpPr>
          <p:cNvPr id="4" name="AutoShape 4"/>
          <p:cNvSpPr/>
          <p:nvPr/>
        </p:nvSpPr>
        <p:spPr>
          <a:xfrm>
            <a:off x="617" y="1448680"/>
            <a:ext cx="12705555" cy="25400"/>
          </a:xfrm>
          <a:prstGeom prst="line">
            <a:avLst/>
          </a:prstGeom>
          <a:ln w="19050" cap="rnd">
            <a:solidFill>
              <a:srgbClr val="AF9AC9"/>
            </a:solidFill>
            <a:prstDash val="solid"/>
            <a:headEnd type="none" w="sm" len="sm"/>
            <a:tailEnd type="none" w="sm" len="sm"/>
          </a:ln>
        </p:spPr>
        <p:txBody>
          <a:bodyPr/>
          <a:lstStyle/>
          <a:p>
            <a:endParaRPr lang="en-GB"/>
          </a:p>
        </p:txBody>
      </p:sp>
      <p:grpSp>
        <p:nvGrpSpPr>
          <p:cNvPr id="5" name="Group 5"/>
          <p:cNvGrpSpPr/>
          <p:nvPr/>
        </p:nvGrpSpPr>
        <p:grpSpPr>
          <a:xfrm>
            <a:off x="835120" y="4699668"/>
            <a:ext cx="208558" cy="208559"/>
            <a:chOff x="0" y="0"/>
            <a:chExt cx="278077" cy="278079"/>
          </a:xfrm>
        </p:grpSpPr>
        <p:sp>
          <p:nvSpPr>
            <p:cNvPr id="6" name="Freeform 6"/>
            <p:cNvSpPr/>
            <p:nvPr/>
          </p:nvSpPr>
          <p:spPr>
            <a:xfrm>
              <a:off x="0" y="0"/>
              <a:ext cx="278257" cy="278257"/>
            </a:xfrm>
            <a:custGeom>
              <a:avLst/>
              <a:gdLst/>
              <a:ahLst/>
              <a:cxnLst/>
              <a:rect l="l" t="t" r="r" b="b"/>
              <a:pathLst>
                <a:path w="278257" h="278257">
                  <a:moveTo>
                    <a:pt x="259207" y="120142"/>
                  </a:moveTo>
                  <a:lnTo>
                    <a:pt x="157861" y="120142"/>
                  </a:lnTo>
                  <a:lnTo>
                    <a:pt x="157861" y="18923"/>
                  </a:lnTo>
                  <a:cubicBezTo>
                    <a:pt x="157861" y="8509"/>
                    <a:pt x="149479" y="0"/>
                    <a:pt x="139065" y="0"/>
                  </a:cubicBezTo>
                  <a:cubicBezTo>
                    <a:pt x="128651" y="0"/>
                    <a:pt x="120142" y="8509"/>
                    <a:pt x="120142" y="18923"/>
                  </a:cubicBezTo>
                  <a:lnTo>
                    <a:pt x="120142" y="120142"/>
                  </a:lnTo>
                  <a:lnTo>
                    <a:pt x="18923" y="120142"/>
                  </a:lnTo>
                  <a:cubicBezTo>
                    <a:pt x="8509" y="120142"/>
                    <a:pt x="0" y="128651"/>
                    <a:pt x="0" y="139065"/>
                  </a:cubicBezTo>
                  <a:cubicBezTo>
                    <a:pt x="0" y="149479"/>
                    <a:pt x="8509" y="157988"/>
                    <a:pt x="18923" y="157988"/>
                  </a:cubicBezTo>
                  <a:lnTo>
                    <a:pt x="120142" y="157988"/>
                  </a:lnTo>
                  <a:lnTo>
                    <a:pt x="120142" y="259334"/>
                  </a:lnTo>
                  <a:cubicBezTo>
                    <a:pt x="120142" y="269748"/>
                    <a:pt x="128651" y="278257"/>
                    <a:pt x="139065" y="278257"/>
                  </a:cubicBezTo>
                  <a:cubicBezTo>
                    <a:pt x="149479" y="278257"/>
                    <a:pt x="157988" y="269748"/>
                    <a:pt x="157988" y="259334"/>
                  </a:cubicBezTo>
                  <a:lnTo>
                    <a:pt x="157988" y="157861"/>
                  </a:lnTo>
                  <a:lnTo>
                    <a:pt x="259334" y="157861"/>
                  </a:lnTo>
                  <a:cubicBezTo>
                    <a:pt x="269748" y="157861"/>
                    <a:pt x="278257" y="149352"/>
                    <a:pt x="278257" y="138938"/>
                  </a:cubicBezTo>
                  <a:cubicBezTo>
                    <a:pt x="278257" y="128524"/>
                    <a:pt x="269748" y="120015"/>
                    <a:pt x="259334" y="120015"/>
                  </a:cubicBezTo>
                  <a:close/>
                </a:path>
              </a:pathLst>
            </a:custGeom>
            <a:solidFill>
              <a:srgbClr val="AF9AC9"/>
            </a:solidFill>
          </p:spPr>
          <p:txBody>
            <a:bodyPr/>
            <a:lstStyle/>
            <a:p>
              <a:endParaRPr lang="en-GB"/>
            </a:p>
          </p:txBody>
        </p:sp>
      </p:grpSp>
      <p:grpSp>
        <p:nvGrpSpPr>
          <p:cNvPr id="7" name="Group 7"/>
          <p:cNvGrpSpPr/>
          <p:nvPr/>
        </p:nvGrpSpPr>
        <p:grpSpPr>
          <a:xfrm>
            <a:off x="1373290" y="5043611"/>
            <a:ext cx="136707" cy="136707"/>
            <a:chOff x="0" y="0"/>
            <a:chExt cx="182276" cy="182276"/>
          </a:xfrm>
        </p:grpSpPr>
        <p:sp>
          <p:nvSpPr>
            <p:cNvPr id="8" name="Freeform 8"/>
            <p:cNvSpPr/>
            <p:nvPr/>
          </p:nvSpPr>
          <p:spPr>
            <a:xfrm>
              <a:off x="0" y="0"/>
              <a:ext cx="182372" cy="182372"/>
            </a:xfrm>
            <a:custGeom>
              <a:avLst/>
              <a:gdLst/>
              <a:ahLst/>
              <a:cxnLst/>
              <a:rect l="l" t="t" r="r" b="b"/>
              <a:pathLst>
                <a:path w="182372" h="182372">
                  <a:moveTo>
                    <a:pt x="182245" y="91186"/>
                  </a:moveTo>
                  <a:cubicBezTo>
                    <a:pt x="182245" y="141478"/>
                    <a:pt x="141478" y="182372"/>
                    <a:pt x="91059" y="182372"/>
                  </a:cubicBezTo>
                  <a:cubicBezTo>
                    <a:pt x="40640" y="182372"/>
                    <a:pt x="0" y="141478"/>
                    <a:pt x="0" y="91186"/>
                  </a:cubicBezTo>
                  <a:cubicBezTo>
                    <a:pt x="0" y="40894"/>
                    <a:pt x="40767" y="0"/>
                    <a:pt x="91186" y="0"/>
                  </a:cubicBezTo>
                  <a:cubicBezTo>
                    <a:pt x="141605" y="0"/>
                    <a:pt x="182372" y="40767"/>
                    <a:pt x="182372" y="91186"/>
                  </a:cubicBezTo>
                  <a:close/>
                </a:path>
              </a:pathLst>
            </a:custGeom>
            <a:solidFill>
              <a:srgbClr val="AF9AC9"/>
            </a:solidFill>
          </p:spPr>
          <p:txBody>
            <a:bodyPr/>
            <a:lstStyle/>
            <a:p>
              <a:endParaRPr lang="en-GB"/>
            </a:p>
          </p:txBody>
        </p:sp>
      </p:grpSp>
      <p:grpSp>
        <p:nvGrpSpPr>
          <p:cNvPr id="9" name="Group 9"/>
          <p:cNvGrpSpPr/>
          <p:nvPr/>
        </p:nvGrpSpPr>
        <p:grpSpPr>
          <a:xfrm>
            <a:off x="811810" y="5816327"/>
            <a:ext cx="191571" cy="191571"/>
            <a:chOff x="0" y="0"/>
            <a:chExt cx="255428" cy="255428"/>
          </a:xfrm>
        </p:grpSpPr>
        <p:sp>
          <p:nvSpPr>
            <p:cNvPr id="10" name="Freeform 10"/>
            <p:cNvSpPr/>
            <p:nvPr/>
          </p:nvSpPr>
          <p:spPr>
            <a:xfrm>
              <a:off x="0" y="0"/>
              <a:ext cx="255524" cy="255397"/>
            </a:xfrm>
            <a:custGeom>
              <a:avLst/>
              <a:gdLst/>
              <a:ahLst/>
              <a:cxnLst/>
              <a:rect l="l" t="t" r="r" b="b"/>
              <a:pathLst>
                <a:path w="255524" h="255397">
                  <a:moveTo>
                    <a:pt x="127762" y="37719"/>
                  </a:moveTo>
                  <a:cubicBezTo>
                    <a:pt x="177419" y="37719"/>
                    <a:pt x="217678" y="77978"/>
                    <a:pt x="217678" y="127635"/>
                  </a:cubicBezTo>
                  <a:cubicBezTo>
                    <a:pt x="217678" y="177292"/>
                    <a:pt x="177419" y="217551"/>
                    <a:pt x="127762" y="217551"/>
                  </a:cubicBezTo>
                  <a:cubicBezTo>
                    <a:pt x="78105" y="217551"/>
                    <a:pt x="37846" y="177292"/>
                    <a:pt x="37846" y="127635"/>
                  </a:cubicBezTo>
                  <a:cubicBezTo>
                    <a:pt x="37846" y="77978"/>
                    <a:pt x="78105" y="37719"/>
                    <a:pt x="127762" y="37719"/>
                  </a:cubicBezTo>
                  <a:moveTo>
                    <a:pt x="127762" y="0"/>
                  </a:moveTo>
                  <a:cubicBezTo>
                    <a:pt x="57150" y="0"/>
                    <a:pt x="0" y="57150"/>
                    <a:pt x="0" y="127762"/>
                  </a:cubicBezTo>
                  <a:cubicBezTo>
                    <a:pt x="0" y="198374"/>
                    <a:pt x="57150" y="255397"/>
                    <a:pt x="127762" y="255397"/>
                  </a:cubicBezTo>
                  <a:cubicBezTo>
                    <a:pt x="198374" y="255397"/>
                    <a:pt x="255524" y="198247"/>
                    <a:pt x="255524" y="127635"/>
                  </a:cubicBezTo>
                  <a:cubicBezTo>
                    <a:pt x="255524" y="57023"/>
                    <a:pt x="198247" y="0"/>
                    <a:pt x="127762" y="0"/>
                  </a:cubicBezTo>
                  <a:close/>
                </a:path>
              </a:pathLst>
            </a:custGeom>
            <a:solidFill>
              <a:srgbClr val="AF9AC9"/>
            </a:solidFill>
          </p:spPr>
          <p:txBody>
            <a:bodyPr/>
            <a:lstStyle/>
            <a:p>
              <a:endParaRPr lang="en-GB"/>
            </a:p>
          </p:txBody>
        </p:sp>
      </p:grpSp>
      <p:sp>
        <p:nvSpPr>
          <p:cNvPr id="11" name="TextBox 11"/>
          <p:cNvSpPr txBox="1"/>
          <p:nvPr/>
        </p:nvSpPr>
        <p:spPr>
          <a:xfrm>
            <a:off x="-4915446" y="356827"/>
            <a:ext cx="18287999" cy="948978"/>
          </a:xfrm>
          <a:prstGeom prst="rect">
            <a:avLst/>
          </a:prstGeom>
        </p:spPr>
        <p:txBody>
          <a:bodyPr lIns="0" tIns="0" rIns="0" bIns="0" rtlCol="0" anchor="t">
            <a:spAutoFit/>
          </a:bodyPr>
          <a:lstStyle/>
          <a:p>
            <a:pPr algn="ctr">
              <a:lnSpc>
                <a:spcPts val="7440"/>
              </a:lnSpc>
            </a:pPr>
            <a:r>
              <a:rPr lang="en-US" sz="6199" b="1">
                <a:solidFill>
                  <a:srgbClr val="000000"/>
                </a:solidFill>
                <a:latin typeface="Lato Bold"/>
                <a:ea typeface="Lato Bold"/>
                <a:cs typeface="Lato Bold"/>
                <a:sym typeface="Lato Bold"/>
              </a:rPr>
              <a:t>Nomination Criteria</a:t>
            </a:r>
          </a:p>
        </p:txBody>
      </p:sp>
      <p:sp>
        <p:nvSpPr>
          <p:cNvPr id="12" name="Freeform 12"/>
          <p:cNvSpPr/>
          <p:nvPr/>
        </p:nvSpPr>
        <p:spPr>
          <a:xfrm>
            <a:off x="414407" y="2185849"/>
            <a:ext cx="10782225" cy="5708568"/>
          </a:xfrm>
          <a:custGeom>
            <a:avLst/>
            <a:gdLst/>
            <a:ahLst/>
            <a:cxnLst/>
            <a:rect l="l" t="t" r="r" b="b"/>
            <a:pathLst>
              <a:path w="10782225" h="5708568">
                <a:moveTo>
                  <a:pt x="0" y="0"/>
                </a:moveTo>
                <a:lnTo>
                  <a:pt x="10782225" y="0"/>
                </a:lnTo>
                <a:lnTo>
                  <a:pt x="10782225" y="5708568"/>
                </a:lnTo>
                <a:lnTo>
                  <a:pt x="0" y="5708568"/>
                </a:lnTo>
                <a:lnTo>
                  <a:pt x="0" y="0"/>
                </a:lnTo>
                <a:close/>
              </a:path>
            </a:pathLst>
          </a:custGeom>
          <a:blipFill>
            <a:blip r:embed="rId2"/>
            <a:stretch>
              <a:fillRect/>
            </a:stretch>
          </a:blipFill>
        </p:spPr>
        <p:txBody>
          <a:bodyPr/>
          <a:lstStyle/>
          <a:p>
            <a:endParaRPr lang="en-GB"/>
          </a:p>
        </p:txBody>
      </p:sp>
      <p:grpSp>
        <p:nvGrpSpPr>
          <p:cNvPr id="13" name="Group 13"/>
          <p:cNvGrpSpPr/>
          <p:nvPr/>
        </p:nvGrpSpPr>
        <p:grpSpPr>
          <a:xfrm rot="-8787856">
            <a:off x="2747179" y="7402119"/>
            <a:ext cx="2998125" cy="1121342"/>
            <a:chOff x="0" y="0"/>
            <a:chExt cx="3997500" cy="1495123"/>
          </a:xfrm>
        </p:grpSpPr>
        <p:sp>
          <p:nvSpPr>
            <p:cNvPr id="14" name="Freeform 14"/>
            <p:cNvSpPr/>
            <p:nvPr/>
          </p:nvSpPr>
          <p:spPr>
            <a:xfrm>
              <a:off x="20893" y="16891"/>
              <a:ext cx="3955715" cy="1461262"/>
            </a:xfrm>
            <a:custGeom>
              <a:avLst/>
              <a:gdLst/>
              <a:ahLst/>
              <a:cxnLst/>
              <a:rect l="l" t="t" r="r" b="b"/>
              <a:pathLst>
                <a:path w="3955715" h="1461262">
                  <a:moveTo>
                    <a:pt x="0" y="365379"/>
                  </a:moveTo>
                  <a:lnTo>
                    <a:pt x="3040659" y="365379"/>
                  </a:lnTo>
                  <a:lnTo>
                    <a:pt x="3040659" y="0"/>
                  </a:lnTo>
                  <a:lnTo>
                    <a:pt x="3955715" y="730631"/>
                  </a:lnTo>
                  <a:lnTo>
                    <a:pt x="3040659" y="1461262"/>
                  </a:lnTo>
                  <a:lnTo>
                    <a:pt x="3040659" y="1096010"/>
                  </a:lnTo>
                  <a:lnTo>
                    <a:pt x="0" y="1096010"/>
                  </a:lnTo>
                  <a:close/>
                </a:path>
              </a:pathLst>
            </a:custGeom>
            <a:solidFill>
              <a:srgbClr val="AF9AC9"/>
            </a:solidFill>
          </p:spPr>
          <p:txBody>
            <a:bodyPr/>
            <a:lstStyle/>
            <a:p>
              <a:endParaRPr lang="en-GB"/>
            </a:p>
          </p:txBody>
        </p:sp>
        <p:sp>
          <p:nvSpPr>
            <p:cNvPr id="15" name="Freeform 15"/>
            <p:cNvSpPr/>
            <p:nvPr/>
          </p:nvSpPr>
          <p:spPr>
            <a:xfrm>
              <a:off x="0" y="-1397"/>
              <a:ext cx="3997628" cy="1497838"/>
            </a:xfrm>
            <a:custGeom>
              <a:avLst/>
              <a:gdLst/>
              <a:ahLst/>
              <a:cxnLst/>
              <a:rect l="l" t="t" r="r" b="b"/>
              <a:pathLst>
                <a:path w="3997628" h="1497838">
                  <a:moveTo>
                    <a:pt x="20893" y="366649"/>
                  </a:moveTo>
                  <a:lnTo>
                    <a:pt x="3061552" y="366649"/>
                  </a:lnTo>
                  <a:lnTo>
                    <a:pt x="3061552" y="383667"/>
                  </a:lnTo>
                  <a:lnTo>
                    <a:pt x="3040659" y="383667"/>
                  </a:lnTo>
                  <a:lnTo>
                    <a:pt x="3040659" y="18288"/>
                  </a:lnTo>
                  <a:cubicBezTo>
                    <a:pt x="3040659" y="11430"/>
                    <a:pt x="3045686" y="5334"/>
                    <a:pt x="3053540" y="2667"/>
                  </a:cubicBezTo>
                  <a:cubicBezTo>
                    <a:pt x="3061395" y="0"/>
                    <a:pt x="3070349" y="1397"/>
                    <a:pt x="3076318" y="6223"/>
                  </a:cubicBezTo>
                  <a:lnTo>
                    <a:pt x="3991375" y="736854"/>
                  </a:lnTo>
                  <a:cubicBezTo>
                    <a:pt x="3995302" y="740029"/>
                    <a:pt x="3997628" y="744347"/>
                    <a:pt x="3997628" y="748919"/>
                  </a:cubicBezTo>
                  <a:cubicBezTo>
                    <a:pt x="3997628" y="753491"/>
                    <a:pt x="3995459" y="757809"/>
                    <a:pt x="3991375" y="760984"/>
                  </a:cubicBezTo>
                  <a:lnTo>
                    <a:pt x="3076318" y="1491615"/>
                  </a:lnTo>
                  <a:cubicBezTo>
                    <a:pt x="3070349" y="1496441"/>
                    <a:pt x="3061395" y="1497838"/>
                    <a:pt x="3053540" y="1495171"/>
                  </a:cubicBezTo>
                  <a:cubicBezTo>
                    <a:pt x="3045686" y="1492504"/>
                    <a:pt x="3040659" y="1486408"/>
                    <a:pt x="3040659" y="1479550"/>
                  </a:cubicBezTo>
                  <a:lnTo>
                    <a:pt x="3040659" y="1114298"/>
                  </a:lnTo>
                  <a:lnTo>
                    <a:pt x="3061552" y="1114298"/>
                  </a:lnTo>
                  <a:lnTo>
                    <a:pt x="3061552" y="1131189"/>
                  </a:lnTo>
                  <a:lnTo>
                    <a:pt x="20893" y="1131189"/>
                  </a:lnTo>
                  <a:cubicBezTo>
                    <a:pt x="9425" y="1131189"/>
                    <a:pt x="0" y="1123569"/>
                    <a:pt x="0" y="1114298"/>
                  </a:cubicBezTo>
                  <a:lnTo>
                    <a:pt x="0" y="383667"/>
                  </a:lnTo>
                  <a:cubicBezTo>
                    <a:pt x="0" y="374269"/>
                    <a:pt x="9425" y="366776"/>
                    <a:pt x="20893" y="366776"/>
                  </a:cubicBezTo>
                  <a:moveTo>
                    <a:pt x="20893" y="400685"/>
                  </a:moveTo>
                  <a:lnTo>
                    <a:pt x="20893" y="383667"/>
                  </a:lnTo>
                  <a:lnTo>
                    <a:pt x="41943" y="383667"/>
                  </a:lnTo>
                  <a:lnTo>
                    <a:pt x="41943" y="1114298"/>
                  </a:lnTo>
                  <a:lnTo>
                    <a:pt x="20893" y="1114298"/>
                  </a:lnTo>
                  <a:lnTo>
                    <a:pt x="20893" y="1097280"/>
                  </a:lnTo>
                  <a:lnTo>
                    <a:pt x="3061552" y="1097280"/>
                  </a:lnTo>
                  <a:cubicBezTo>
                    <a:pt x="3073177" y="1097280"/>
                    <a:pt x="3082445" y="1104900"/>
                    <a:pt x="3082445" y="1114171"/>
                  </a:cubicBezTo>
                  <a:lnTo>
                    <a:pt x="3082445" y="1479423"/>
                  </a:lnTo>
                  <a:lnTo>
                    <a:pt x="3061552" y="1479423"/>
                  </a:lnTo>
                  <a:lnTo>
                    <a:pt x="3046785" y="1467358"/>
                  </a:lnTo>
                  <a:lnTo>
                    <a:pt x="3961842" y="736854"/>
                  </a:lnTo>
                  <a:lnTo>
                    <a:pt x="3976608" y="748919"/>
                  </a:lnTo>
                  <a:lnTo>
                    <a:pt x="3961842" y="760984"/>
                  </a:lnTo>
                  <a:lnTo>
                    <a:pt x="3046785" y="30353"/>
                  </a:lnTo>
                  <a:lnTo>
                    <a:pt x="3061552" y="18288"/>
                  </a:lnTo>
                  <a:lnTo>
                    <a:pt x="3082445" y="18288"/>
                  </a:lnTo>
                  <a:lnTo>
                    <a:pt x="3082445" y="383667"/>
                  </a:lnTo>
                  <a:cubicBezTo>
                    <a:pt x="3082445" y="393065"/>
                    <a:pt x="3073019" y="400558"/>
                    <a:pt x="3061552" y="400558"/>
                  </a:cubicBezTo>
                  <a:lnTo>
                    <a:pt x="20893" y="400558"/>
                  </a:lnTo>
                  <a:close/>
                </a:path>
              </a:pathLst>
            </a:custGeom>
            <a:solidFill>
              <a:srgbClr val="1C334E"/>
            </a:solidFill>
          </p:spPr>
          <p:txBody>
            <a:bodyPr/>
            <a:lstStyle/>
            <a:p>
              <a:endParaRPr lang="en-GB"/>
            </a:p>
          </p:txBody>
        </p:sp>
      </p:grpSp>
      <p:sp>
        <p:nvSpPr>
          <p:cNvPr id="16" name="TextBox 16"/>
          <p:cNvSpPr txBox="1"/>
          <p:nvPr/>
        </p:nvSpPr>
        <p:spPr>
          <a:xfrm>
            <a:off x="11512318" y="1541645"/>
            <a:ext cx="6560755" cy="8408670"/>
          </a:xfrm>
          <a:prstGeom prst="rect">
            <a:avLst/>
          </a:prstGeom>
        </p:spPr>
        <p:txBody>
          <a:bodyPr lIns="0" tIns="0" rIns="0" bIns="0" rtlCol="0" anchor="t">
            <a:spAutoFit/>
          </a:bodyPr>
          <a:lstStyle/>
          <a:p>
            <a:pPr marL="482600" lvl="1" indent="-241300" algn="l">
              <a:lnSpc>
                <a:spcPts val="7439"/>
              </a:lnSpc>
              <a:buFont typeface="Arial"/>
              <a:buChar char="•"/>
            </a:pPr>
            <a:r>
              <a:rPr lang="en-US" sz="3999" b="1">
                <a:solidFill>
                  <a:srgbClr val="000000"/>
                </a:solidFill>
                <a:latin typeface="Lato Bold"/>
                <a:ea typeface="Lato Bold"/>
                <a:cs typeface="Lato Bold"/>
                <a:sym typeface="Lato Bold"/>
              </a:rPr>
              <a:t>Every award has their own criteria</a:t>
            </a:r>
          </a:p>
          <a:p>
            <a:pPr marL="482600" lvl="1" indent="-241300" algn="l">
              <a:lnSpc>
                <a:spcPts val="7439"/>
              </a:lnSpc>
              <a:buFont typeface="Arial"/>
              <a:buChar char="•"/>
            </a:pPr>
            <a:r>
              <a:rPr lang="en-US" sz="3999" b="1">
                <a:solidFill>
                  <a:srgbClr val="000000"/>
                </a:solidFill>
                <a:latin typeface="Lato Bold"/>
                <a:ea typeface="Lato Bold"/>
                <a:cs typeface="Lato Bold"/>
                <a:sym typeface="Lato Bold"/>
              </a:rPr>
              <a:t>Access via the CDE website under ‘Suffolk Care Awards 2025’ and clicking ‘Judging Criteria’</a:t>
            </a:r>
          </a:p>
          <a:p>
            <a:pPr marL="482092" lvl="1" indent="-241046" algn="l">
              <a:lnSpc>
                <a:spcPts val="7439"/>
              </a:lnSpc>
              <a:buFont typeface="Arial"/>
              <a:buChar char="•"/>
            </a:pPr>
            <a:r>
              <a:rPr lang="en-US" sz="3999" b="1">
                <a:solidFill>
                  <a:srgbClr val="000000"/>
                </a:solidFill>
                <a:latin typeface="Lato Bold"/>
                <a:ea typeface="Lato Bold"/>
                <a:cs typeface="Lato Bold"/>
                <a:sym typeface="Lato Bold"/>
              </a:rPr>
              <a:t>You MUST refer to the criteria when submitting your application.</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F9AC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txBody>
            <a:bodyPr/>
            <a:lstStyle/>
            <a:p>
              <a:endParaRPr lang="en-GB"/>
            </a:p>
          </p:txBody>
        </p:sp>
      </p:grpSp>
      <p:sp>
        <p:nvSpPr>
          <p:cNvPr id="4" name="AutoShape 4"/>
          <p:cNvSpPr/>
          <p:nvPr/>
        </p:nvSpPr>
        <p:spPr>
          <a:xfrm>
            <a:off x="46270" y="1481557"/>
            <a:ext cx="12705555" cy="25400"/>
          </a:xfrm>
          <a:prstGeom prst="line">
            <a:avLst/>
          </a:prstGeom>
          <a:ln w="19050" cap="rnd">
            <a:solidFill>
              <a:srgbClr val="AF9AC9"/>
            </a:solidFill>
            <a:prstDash val="solid"/>
            <a:headEnd type="none" w="sm" len="sm"/>
            <a:tailEnd type="none" w="sm" len="sm"/>
          </a:ln>
        </p:spPr>
        <p:txBody>
          <a:bodyPr/>
          <a:lstStyle/>
          <a:p>
            <a:endParaRPr lang="en-GB"/>
          </a:p>
        </p:txBody>
      </p:sp>
      <p:grpSp>
        <p:nvGrpSpPr>
          <p:cNvPr id="5" name="Group 5"/>
          <p:cNvGrpSpPr/>
          <p:nvPr/>
        </p:nvGrpSpPr>
        <p:grpSpPr>
          <a:xfrm>
            <a:off x="817431" y="4312639"/>
            <a:ext cx="208558" cy="208559"/>
            <a:chOff x="0" y="0"/>
            <a:chExt cx="278077" cy="278079"/>
          </a:xfrm>
        </p:grpSpPr>
        <p:sp>
          <p:nvSpPr>
            <p:cNvPr id="6" name="Freeform 6"/>
            <p:cNvSpPr/>
            <p:nvPr/>
          </p:nvSpPr>
          <p:spPr>
            <a:xfrm>
              <a:off x="0" y="0"/>
              <a:ext cx="278257" cy="278257"/>
            </a:xfrm>
            <a:custGeom>
              <a:avLst/>
              <a:gdLst/>
              <a:ahLst/>
              <a:cxnLst/>
              <a:rect l="l" t="t" r="r" b="b"/>
              <a:pathLst>
                <a:path w="278257" h="278257">
                  <a:moveTo>
                    <a:pt x="259207" y="120142"/>
                  </a:moveTo>
                  <a:lnTo>
                    <a:pt x="157861" y="120142"/>
                  </a:lnTo>
                  <a:lnTo>
                    <a:pt x="157861" y="18923"/>
                  </a:lnTo>
                  <a:cubicBezTo>
                    <a:pt x="157861" y="8509"/>
                    <a:pt x="149479" y="0"/>
                    <a:pt x="139065" y="0"/>
                  </a:cubicBezTo>
                  <a:cubicBezTo>
                    <a:pt x="128651" y="0"/>
                    <a:pt x="120142" y="8509"/>
                    <a:pt x="120142" y="18923"/>
                  </a:cubicBezTo>
                  <a:lnTo>
                    <a:pt x="120142" y="120142"/>
                  </a:lnTo>
                  <a:lnTo>
                    <a:pt x="18923" y="120142"/>
                  </a:lnTo>
                  <a:cubicBezTo>
                    <a:pt x="8509" y="120142"/>
                    <a:pt x="0" y="128651"/>
                    <a:pt x="0" y="139065"/>
                  </a:cubicBezTo>
                  <a:cubicBezTo>
                    <a:pt x="0" y="149479"/>
                    <a:pt x="8509" y="157988"/>
                    <a:pt x="18923" y="157988"/>
                  </a:cubicBezTo>
                  <a:lnTo>
                    <a:pt x="120142" y="157988"/>
                  </a:lnTo>
                  <a:lnTo>
                    <a:pt x="120142" y="259334"/>
                  </a:lnTo>
                  <a:cubicBezTo>
                    <a:pt x="120142" y="269748"/>
                    <a:pt x="128651" y="278257"/>
                    <a:pt x="139065" y="278257"/>
                  </a:cubicBezTo>
                  <a:cubicBezTo>
                    <a:pt x="149479" y="278257"/>
                    <a:pt x="157988" y="269748"/>
                    <a:pt x="157988" y="259334"/>
                  </a:cubicBezTo>
                  <a:lnTo>
                    <a:pt x="157988" y="157861"/>
                  </a:lnTo>
                  <a:lnTo>
                    <a:pt x="259334" y="157861"/>
                  </a:lnTo>
                  <a:cubicBezTo>
                    <a:pt x="269748" y="157861"/>
                    <a:pt x="278257" y="149352"/>
                    <a:pt x="278257" y="138938"/>
                  </a:cubicBezTo>
                  <a:cubicBezTo>
                    <a:pt x="278257" y="128524"/>
                    <a:pt x="269748" y="120015"/>
                    <a:pt x="259334" y="120015"/>
                  </a:cubicBezTo>
                  <a:close/>
                </a:path>
              </a:pathLst>
            </a:custGeom>
            <a:solidFill>
              <a:srgbClr val="AF9AC9"/>
            </a:solidFill>
          </p:spPr>
          <p:txBody>
            <a:bodyPr/>
            <a:lstStyle/>
            <a:p>
              <a:endParaRPr lang="en-GB"/>
            </a:p>
          </p:txBody>
        </p:sp>
      </p:grpSp>
      <p:grpSp>
        <p:nvGrpSpPr>
          <p:cNvPr id="7" name="Group 7"/>
          <p:cNvGrpSpPr/>
          <p:nvPr/>
        </p:nvGrpSpPr>
        <p:grpSpPr>
          <a:xfrm>
            <a:off x="1355601" y="4656582"/>
            <a:ext cx="136707" cy="136707"/>
            <a:chOff x="0" y="0"/>
            <a:chExt cx="182276" cy="182276"/>
          </a:xfrm>
        </p:grpSpPr>
        <p:sp>
          <p:nvSpPr>
            <p:cNvPr id="8" name="Freeform 8"/>
            <p:cNvSpPr/>
            <p:nvPr/>
          </p:nvSpPr>
          <p:spPr>
            <a:xfrm>
              <a:off x="0" y="0"/>
              <a:ext cx="182372" cy="182372"/>
            </a:xfrm>
            <a:custGeom>
              <a:avLst/>
              <a:gdLst/>
              <a:ahLst/>
              <a:cxnLst/>
              <a:rect l="l" t="t" r="r" b="b"/>
              <a:pathLst>
                <a:path w="182372" h="182372">
                  <a:moveTo>
                    <a:pt x="182245" y="91186"/>
                  </a:moveTo>
                  <a:cubicBezTo>
                    <a:pt x="182245" y="141478"/>
                    <a:pt x="141478" y="182372"/>
                    <a:pt x="91059" y="182372"/>
                  </a:cubicBezTo>
                  <a:cubicBezTo>
                    <a:pt x="40640" y="182372"/>
                    <a:pt x="0" y="141478"/>
                    <a:pt x="0" y="91186"/>
                  </a:cubicBezTo>
                  <a:cubicBezTo>
                    <a:pt x="0" y="40894"/>
                    <a:pt x="40767" y="0"/>
                    <a:pt x="91186" y="0"/>
                  </a:cubicBezTo>
                  <a:cubicBezTo>
                    <a:pt x="141605" y="0"/>
                    <a:pt x="182372" y="40767"/>
                    <a:pt x="182372" y="91186"/>
                  </a:cubicBezTo>
                  <a:close/>
                </a:path>
              </a:pathLst>
            </a:custGeom>
            <a:solidFill>
              <a:srgbClr val="AF9AC9"/>
            </a:solidFill>
          </p:spPr>
          <p:txBody>
            <a:bodyPr/>
            <a:lstStyle/>
            <a:p>
              <a:endParaRPr lang="en-GB"/>
            </a:p>
          </p:txBody>
        </p:sp>
      </p:grpSp>
      <p:grpSp>
        <p:nvGrpSpPr>
          <p:cNvPr id="9" name="Group 9"/>
          <p:cNvGrpSpPr/>
          <p:nvPr/>
        </p:nvGrpSpPr>
        <p:grpSpPr>
          <a:xfrm>
            <a:off x="794121" y="5429298"/>
            <a:ext cx="191571" cy="191571"/>
            <a:chOff x="0" y="0"/>
            <a:chExt cx="255428" cy="255428"/>
          </a:xfrm>
        </p:grpSpPr>
        <p:sp>
          <p:nvSpPr>
            <p:cNvPr id="10" name="Freeform 10"/>
            <p:cNvSpPr/>
            <p:nvPr/>
          </p:nvSpPr>
          <p:spPr>
            <a:xfrm>
              <a:off x="0" y="0"/>
              <a:ext cx="255524" cy="255397"/>
            </a:xfrm>
            <a:custGeom>
              <a:avLst/>
              <a:gdLst/>
              <a:ahLst/>
              <a:cxnLst/>
              <a:rect l="l" t="t" r="r" b="b"/>
              <a:pathLst>
                <a:path w="255524" h="255397">
                  <a:moveTo>
                    <a:pt x="127762" y="37719"/>
                  </a:moveTo>
                  <a:cubicBezTo>
                    <a:pt x="177419" y="37719"/>
                    <a:pt x="217678" y="77978"/>
                    <a:pt x="217678" y="127635"/>
                  </a:cubicBezTo>
                  <a:cubicBezTo>
                    <a:pt x="217678" y="177292"/>
                    <a:pt x="177419" y="217551"/>
                    <a:pt x="127762" y="217551"/>
                  </a:cubicBezTo>
                  <a:cubicBezTo>
                    <a:pt x="78105" y="217551"/>
                    <a:pt x="37846" y="177292"/>
                    <a:pt x="37846" y="127635"/>
                  </a:cubicBezTo>
                  <a:cubicBezTo>
                    <a:pt x="37846" y="77978"/>
                    <a:pt x="78105" y="37719"/>
                    <a:pt x="127762" y="37719"/>
                  </a:cubicBezTo>
                  <a:moveTo>
                    <a:pt x="127762" y="0"/>
                  </a:moveTo>
                  <a:cubicBezTo>
                    <a:pt x="57150" y="0"/>
                    <a:pt x="0" y="57150"/>
                    <a:pt x="0" y="127762"/>
                  </a:cubicBezTo>
                  <a:cubicBezTo>
                    <a:pt x="0" y="198374"/>
                    <a:pt x="57150" y="255397"/>
                    <a:pt x="127762" y="255397"/>
                  </a:cubicBezTo>
                  <a:cubicBezTo>
                    <a:pt x="198374" y="255397"/>
                    <a:pt x="255524" y="198247"/>
                    <a:pt x="255524" y="127635"/>
                  </a:cubicBezTo>
                  <a:cubicBezTo>
                    <a:pt x="255524" y="57023"/>
                    <a:pt x="198247" y="0"/>
                    <a:pt x="127762" y="0"/>
                  </a:cubicBezTo>
                  <a:close/>
                </a:path>
              </a:pathLst>
            </a:custGeom>
            <a:solidFill>
              <a:srgbClr val="AF9AC9"/>
            </a:solidFill>
          </p:spPr>
          <p:txBody>
            <a:bodyPr/>
            <a:lstStyle/>
            <a:p>
              <a:endParaRPr lang="en-GB"/>
            </a:p>
          </p:txBody>
        </p:sp>
      </p:grpSp>
      <p:sp>
        <p:nvSpPr>
          <p:cNvPr id="11" name="TextBox 11"/>
          <p:cNvSpPr txBox="1"/>
          <p:nvPr/>
        </p:nvSpPr>
        <p:spPr>
          <a:xfrm>
            <a:off x="-4925358" y="414916"/>
            <a:ext cx="18287999" cy="948978"/>
          </a:xfrm>
          <a:prstGeom prst="rect">
            <a:avLst/>
          </a:prstGeom>
        </p:spPr>
        <p:txBody>
          <a:bodyPr lIns="0" tIns="0" rIns="0" bIns="0" rtlCol="0" anchor="t">
            <a:spAutoFit/>
          </a:bodyPr>
          <a:lstStyle/>
          <a:p>
            <a:pPr algn="ctr">
              <a:lnSpc>
                <a:spcPts val="7440"/>
              </a:lnSpc>
            </a:pPr>
            <a:r>
              <a:rPr lang="en-US" sz="6199" b="1">
                <a:solidFill>
                  <a:srgbClr val="000000"/>
                </a:solidFill>
                <a:latin typeface="Lato Bold"/>
                <a:ea typeface="Lato Bold"/>
                <a:cs typeface="Lato Bold"/>
                <a:sym typeface="Lato Bold"/>
              </a:rPr>
              <a:t>Nomination FAQ’s</a:t>
            </a:r>
          </a:p>
        </p:txBody>
      </p:sp>
      <p:sp>
        <p:nvSpPr>
          <p:cNvPr id="12" name="TextBox 12"/>
          <p:cNvSpPr txBox="1"/>
          <p:nvPr/>
        </p:nvSpPr>
        <p:spPr>
          <a:xfrm>
            <a:off x="11517027" y="2130668"/>
            <a:ext cx="6366178" cy="7465695"/>
          </a:xfrm>
          <a:prstGeom prst="rect">
            <a:avLst/>
          </a:prstGeom>
        </p:spPr>
        <p:txBody>
          <a:bodyPr lIns="0" tIns="0" rIns="0" bIns="0" rtlCol="0" anchor="t">
            <a:spAutoFit/>
          </a:bodyPr>
          <a:lstStyle/>
          <a:p>
            <a:pPr marL="482600" lvl="1" indent="-241300" algn="l">
              <a:lnSpc>
                <a:spcPts val="7440"/>
              </a:lnSpc>
              <a:buFont typeface="Arial"/>
              <a:buChar char="•"/>
            </a:pPr>
            <a:r>
              <a:rPr lang="en-US" sz="4000" b="1">
                <a:solidFill>
                  <a:srgbClr val="000000"/>
                </a:solidFill>
                <a:latin typeface="Lato Bold"/>
                <a:ea typeface="Lato Bold"/>
                <a:cs typeface="Lato Bold"/>
                <a:sym typeface="Lato Bold"/>
              </a:rPr>
              <a:t>Access via the CDE</a:t>
            </a:r>
            <a:r>
              <a:rPr lang="en-US" sz="4000">
                <a:solidFill>
                  <a:srgbClr val="000000"/>
                </a:solidFill>
                <a:latin typeface="Lato"/>
                <a:ea typeface="Lato"/>
                <a:cs typeface="Lato"/>
                <a:sym typeface="Lato"/>
              </a:rPr>
              <a:t> </a:t>
            </a:r>
            <a:r>
              <a:rPr lang="en-US" sz="4000" b="1">
                <a:solidFill>
                  <a:srgbClr val="000000"/>
                </a:solidFill>
                <a:latin typeface="Lato Bold"/>
                <a:ea typeface="Lato Bold"/>
                <a:cs typeface="Lato Bold"/>
                <a:sym typeface="Lato Bold"/>
              </a:rPr>
              <a:t>website under Suffolk Care Awards and clicking ‘Award FAQ’s’</a:t>
            </a:r>
          </a:p>
          <a:p>
            <a:pPr marL="482600" lvl="1" indent="-241300" algn="l">
              <a:lnSpc>
                <a:spcPts val="7440"/>
              </a:lnSpc>
              <a:buFont typeface="Arial"/>
              <a:buChar char="•"/>
            </a:pPr>
            <a:r>
              <a:rPr lang="en-US" sz="4000" b="1">
                <a:solidFill>
                  <a:srgbClr val="000000"/>
                </a:solidFill>
                <a:latin typeface="Lato Bold"/>
                <a:ea typeface="Lato Bold"/>
                <a:cs typeface="Lato Bold"/>
                <a:sym typeface="Lato Bold"/>
              </a:rPr>
              <a:t>If unsure, email </a:t>
            </a:r>
            <a:r>
              <a:rPr lang="en-US" sz="4000" b="1" u="sng">
                <a:solidFill>
                  <a:srgbClr val="000000"/>
                </a:solidFill>
                <a:latin typeface="Lato Bold"/>
                <a:ea typeface="Lato Bold"/>
                <a:cs typeface="Lato Bold"/>
                <a:sym typeface="Lato Bold"/>
                <a:hlinkClick r:id="rId2" tooltip="mailto:conferences@caredevelopmenteast.co.uk"/>
              </a:rPr>
              <a:t>conferences@caredevelopmenteast.co.uk</a:t>
            </a:r>
            <a:r>
              <a:rPr lang="en-US" sz="4000" b="1">
                <a:solidFill>
                  <a:srgbClr val="000000"/>
                </a:solidFill>
                <a:latin typeface="Lato Bold"/>
                <a:ea typeface="Lato Bold"/>
                <a:cs typeface="Lato Bold"/>
                <a:sym typeface="Lato Bold"/>
              </a:rPr>
              <a:t>  </a:t>
            </a:r>
          </a:p>
          <a:p>
            <a:pPr marL="482600" lvl="1" indent="-241300" algn="l">
              <a:lnSpc>
                <a:spcPts val="7440"/>
              </a:lnSpc>
            </a:pPr>
            <a:endParaRPr lang="en-US" sz="4000" b="1">
              <a:solidFill>
                <a:srgbClr val="000000"/>
              </a:solidFill>
              <a:latin typeface="Lato Bold"/>
              <a:ea typeface="Lato Bold"/>
              <a:cs typeface="Lato Bold"/>
              <a:sym typeface="Lato Bold"/>
            </a:endParaRPr>
          </a:p>
        </p:txBody>
      </p:sp>
      <p:sp>
        <p:nvSpPr>
          <p:cNvPr id="13" name="Freeform 13"/>
          <p:cNvSpPr/>
          <p:nvPr/>
        </p:nvSpPr>
        <p:spPr>
          <a:xfrm>
            <a:off x="153612" y="2697616"/>
            <a:ext cx="10936420" cy="5807302"/>
          </a:xfrm>
          <a:custGeom>
            <a:avLst/>
            <a:gdLst/>
            <a:ahLst/>
            <a:cxnLst/>
            <a:rect l="l" t="t" r="r" b="b"/>
            <a:pathLst>
              <a:path w="10936420" h="5807302">
                <a:moveTo>
                  <a:pt x="0" y="0"/>
                </a:moveTo>
                <a:lnTo>
                  <a:pt x="10936420" y="0"/>
                </a:lnTo>
                <a:lnTo>
                  <a:pt x="10936420" y="5807302"/>
                </a:lnTo>
                <a:lnTo>
                  <a:pt x="0" y="5807302"/>
                </a:lnTo>
                <a:lnTo>
                  <a:pt x="0" y="0"/>
                </a:lnTo>
                <a:close/>
              </a:path>
            </a:pathLst>
          </a:custGeom>
          <a:blipFill>
            <a:blip r:embed="rId3"/>
            <a:stretch>
              <a:fillRect/>
            </a:stretch>
          </a:blipFill>
        </p:spPr>
        <p:txBody>
          <a:bodyPr/>
          <a:lstStyle/>
          <a:p>
            <a:endParaRPr lang="en-GB"/>
          </a:p>
        </p:txBody>
      </p:sp>
      <p:grpSp>
        <p:nvGrpSpPr>
          <p:cNvPr id="14" name="Group 14"/>
          <p:cNvGrpSpPr/>
          <p:nvPr/>
        </p:nvGrpSpPr>
        <p:grpSpPr>
          <a:xfrm rot="2579473">
            <a:off x="2299616" y="2766921"/>
            <a:ext cx="2423826" cy="1121342"/>
            <a:chOff x="0" y="0"/>
            <a:chExt cx="3231768" cy="1495123"/>
          </a:xfrm>
        </p:grpSpPr>
        <p:sp>
          <p:nvSpPr>
            <p:cNvPr id="15" name="Freeform 15"/>
            <p:cNvSpPr/>
            <p:nvPr/>
          </p:nvSpPr>
          <p:spPr>
            <a:xfrm>
              <a:off x="16891" y="16891"/>
              <a:ext cx="3197987" cy="1461262"/>
            </a:xfrm>
            <a:custGeom>
              <a:avLst/>
              <a:gdLst/>
              <a:ahLst/>
              <a:cxnLst/>
              <a:rect l="l" t="t" r="r" b="b"/>
              <a:pathLst>
                <a:path w="3197987" h="1461262">
                  <a:moveTo>
                    <a:pt x="0" y="365379"/>
                  </a:moveTo>
                  <a:lnTo>
                    <a:pt x="2458212" y="365379"/>
                  </a:lnTo>
                  <a:lnTo>
                    <a:pt x="2458212" y="0"/>
                  </a:lnTo>
                  <a:lnTo>
                    <a:pt x="3197987" y="730631"/>
                  </a:lnTo>
                  <a:lnTo>
                    <a:pt x="2458212" y="1461262"/>
                  </a:lnTo>
                  <a:lnTo>
                    <a:pt x="2458212" y="1096010"/>
                  </a:lnTo>
                  <a:lnTo>
                    <a:pt x="0" y="1096010"/>
                  </a:lnTo>
                  <a:close/>
                </a:path>
              </a:pathLst>
            </a:custGeom>
            <a:solidFill>
              <a:srgbClr val="AF9AC9"/>
            </a:solidFill>
          </p:spPr>
          <p:txBody>
            <a:bodyPr/>
            <a:lstStyle/>
            <a:p>
              <a:endParaRPr lang="en-GB"/>
            </a:p>
          </p:txBody>
        </p:sp>
        <p:sp>
          <p:nvSpPr>
            <p:cNvPr id="16" name="Freeform 16"/>
            <p:cNvSpPr/>
            <p:nvPr/>
          </p:nvSpPr>
          <p:spPr>
            <a:xfrm>
              <a:off x="0" y="-1397"/>
              <a:ext cx="3231896" cy="1497838"/>
            </a:xfrm>
            <a:custGeom>
              <a:avLst/>
              <a:gdLst/>
              <a:ahLst/>
              <a:cxnLst/>
              <a:rect l="l" t="t" r="r" b="b"/>
              <a:pathLst>
                <a:path w="3231896" h="1497838">
                  <a:moveTo>
                    <a:pt x="16891" y="366649"/>
                  </a:moveTo>
                  <a:lnTo>
                    <a:pt x="2475103" y="366649"/>
                  </a:lnTo>
                  <a:lnTo>
                    <a:pt x="2475103" y="383667"/>
                  </a:lnTo>
                  <a:lnTo>
                    <a:pt x="2458212" y="383667"/>
                  </a:lnTo>
                  <a:lnTo>
                    <a:pt x="2458212" y="18288"/>
                  </a:lnTo>
                  <a:cubicBezTo>
                    <a:pt x="2458212" y="11430"/>
                    <a:pt x="2462276" y="5334"/>
                    <a:pt x="2468626" y="2667"/>
                  </a:cubicBezTo>
                  <a:cubicBezTo>
                    <a:pt x="2474976" y="0"/>
                    <a:pt x="2482215" y="1397"/>
                    <a:pt x="2487041" y="6223"/>
                  </a:cubicBezTo>
                  <a:lnTo>
                    <a:pt x="3226816" y="736854"/>
                  </a:lnTo>
                  <a:cubicBezTo>
                    <a:pt x="3229991" y="740029"/>
                    <a:pt x="3231896" y="744347"/>
                    <a:pt x="3231896" y="748919"/>
                  </a:cubicBezTo>
                  <a:cubicBezTo>
                    <a:pt x="3231896" y="753491"/>
                    <a:pt x="3230118" y="757809"/>
                    <a:pt x="3226816" y="760984"/>
                  </a:cubicBezTo>
                  <a:lnTo>
                    <a:pt x="2487041" y="1491615"/>
                  </a:lnTo>
                  <a:cubicBezTo>
                    <a:pt x="2482215" y="1496441"/>
                    <a:pt x="2474976" y="1497838"/>
                    <a:pt x="2468626" y="1495171"/>
                  </a:cubicBezTo>
                  <a:cubicBezTo>
                    <a:pt x="2462276" y="1492504"/>
                    <a:pt x="2458212" y="1486408"/>
                    <a:pt x="2458212" y="1479550"/>
                  </a:cubicBezTo>
                  <a:lnTo>
                    <a:pt x="2458212" y="1114298"/>
                  </a:lnTo>
                  <a:lnTo>
                    <a:pt x="2475103" y="1114298"/>
                  </a:lnTo>
                  <a:lnTo>
                    <a:pt x="2475103" y="1131189"/>
                  </a:lnTo>
                  <a:lnTo>
                    <a:pt x="16891" y="1131189"/>
                  </a:lnTo>
                  <a:cubicBezTo>
                    <a:pt x="7620" y="1131189"/>
                    <a:pt x="0" y="1123569"/>
                    <a:pt x="0" y="1114298"/>
                  </a:cubicBezTo>
                  <a:lnTo>
                    <a:pt x="0" y="383667"/>
                  </a:lnTo>
                  <a:cubicBezTo>
                    <a:pt x="0" y="374269"/>
                    <a:pt x="7620" y="366776"/>
                    <a:pt x="16891" y="366776"/>
                  </a:cubicBezTo>
                  <a:moveTo>
                    <a:pt x="16891" y="400685"/>
                  </a:moveTo>
                  <a:lnTo>
                    <a:pt x="16891" y="383667"/>
                  </a:lnTo>
                  <a:lnTo>
                    <a:pt x="33909" y="383667"/>
                  </a:lnTo>
                  <a:lnTo>
                    <a:pt x="33909" y="1114298"/>
                  </a:lnTo>
                  <a:lnTo>
                    <a:pt x="16891" y="1114298"/>
                  </a:lnTo>
                  <a:lnTo>
                    <a:pt x="16891" y="1097280"/>
                  </a:lnTo>
                  <a:lnTo>
                    <a:pt x="2475103" y="1097280"/>
                  </a:lnTo>
                  <a:cubicBezTo>
                    <a:pt x="2484501" y="1097280"/>
                    <a:pt x="2491994" y="1104900"/>
                    <a:pt x="2491994" y="1114171"/>
                  </a:cubicBezTo>
                  <a:lnTo>
                    <a:pt x="2491994" y="1479423"/>
                  </a:lnTo>
                  <a:lnTo>
                    <a:pt x="2475103" y="1479423"/>
                  </a:lnTo>
                  <a:lnTo>
                    <a:pt x="2463165" y="1467358"/>
                  </a:lnTo>
                  <a:lnTo>
                    <a:pt x="3202940" y="736854"/>
                  </a:lnTo>
                  <a:lnTo>
                    <a:pt x="3214878" y="748919"/>
                  </a:lnTo>
                  <a:lnTo>
                    <a:pt x="3202940" y="760984"/>
                  </a:lnTo>
                  <a:lnTo>
                    <a:pt x="2463165" y="30353"/>
                  </a:lnTo>
                  <a:lnTo>
                    <a:pt x="2475103" y="18288"/>
                  </a:lnTo>
                  <a:lnTo>
                    <a:pt x="2491994" y="18288"/>
                  </a:lnTo>
                  <a:lnTo>
                    <a:pt x="2491994" y="383667"/>
                  </a:lnTo>
                  <a:cubicBezTo>
                    <a:pt x="2491994" y="393065"/>
                    <a:pt x="2484374" y="400558"/>
                    <a:pt x="2475103" y="400558"/>
                  </a:cubicBezTo>
                  <a:lnTo>
                    <a:pt x="16891" y="400558"/>
                  </a:lnTo>
                  <a:close/>
                </a:path>
              </a:pathLst>
            </a:custGeom>
            <a:solidFill>
              <a:srgbClr val="1C334E"/>
            </a:solidFill>
          </p:spPr>
          <p:txBody>
            <a:bodyPr/>
            <a:lstStyle/>
            <a:p>
              <a:endParaRPr lang="en-GB"/>
            </a:p>
          </p:txBody>
        </p:sp>
      </p:grpSp>
      <p:sp>
        <p:nvSpPr>
          <p:cNvPr id="17" name="Freeform 17" descr="A logo with text on it  AI-generated content may be incorrect."/>
          <p:cNvSpPr/>
          <p:nvPr/>
        </p:nvSpPr>
        <p:spPr>
          <a:xfrm>
            <a:off x="15243883" y="414916"/>
            <a:ext cx="2639322" cy="1200891"/>
          </a:xfrm>
          <a:custGeom>
            <a:avLst/>
            <a:gdLst/>
            <a:ahLst/>
            <a:cxnLst/>
            <a:rect l="l" t="t" r="r" b="b"/>
            <a:pathLst>
              <a:path w="2639322" h="1200891">
                <a:moveTo>
                  <a:pt x="0" y="0"/>
                </a:moveTo>
                <a:lnTo>
                  <a:pt x="2639322" y="0"/>
                </a:lnTo>
                <a:lnTo>
                  <a:pt x="2639322" y="1200891"/>
                </a:lnTo>
                <a:lnTo>
                  <a:pt x="0" y="1200891"/>
                </a:lnTo>
                <a:lnTo>
                  <a:pt x="0" y="0"/>
                </a:lnTo>
                <a:close/>
              </a:path>
            </a:pathLst>
          </a:custGeom>
          <a:blipFill>
            <a:blip r:embed="rId4"/>
            <a:stretch>
              <a:fillRect l="-79" r="-79"/>
            </a:stretch>
          </a:blipFill>
        </p:spPr>
        <p:txBody>
          <a:bodyPr/>
          <a:lstStyle/>
          <a:p>
            <a:endParaRPr lang="en-GB"/>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5384" y="-219807"/>
            <a:ext cx="18678768" cy="10506807"/>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gradFill rotWithShape="1">
              <a:gsLst>
                <a:gs pos="0">
                  <a:srgbClr val="65C8C7">
                    <a:alpha val="51000"/>
                  </a:srgbClr>
                </a:gs>
                <a:gs pos="50000">
                  <a:srgbClr val="65C8C7">
                    <a:alpha val="51000"/>
                  </a:srgbClr>
                </a:gs>
                <a:gs pos="100000">
                  <a:srgbClr val="FFFFFF">
                    <a:alpha val="51000"/>
                  </a:srgbClr>
                </a:gs>
              </a:gsLst>
              <a:lin ang="5400000"/>
            </a:gradFill>
          </p:spPr>
          <p:txBody>
            <a:bodyPr/>
            <a:lstStyle/>
            <a:p>
              <a:endParaRPr lang="en-GB"/>
            </a:p>
          </p:txBody>
        </p:sp>
      </p:grpSp>
      <p:sp>
        <p:nvSpPr>
          <p:cNvPr id="4" name="AutoShape 4"/>
          <p:cNvSpPr/>
          <p:nvPr/>
        </p:nvSpPr>
        <p:spPr>
          <a:xfrm>
            <a:off x="212883" y="1671494"/>
            <a:ext cx="12705555" cy="25400"/>
          </a:xfrm>
          <a:prstGeom prst="line">
            <a:avLst/>
          </a:prstGeom>
          <a:ln w="19050" cap="rnd">
            <a:solidFill>
              <a:srgbClr val="AF9AC9"/>
            </a:solidFill>
            <a:prstDash val="solid"/>
            <a:headEnd type="none" w="sm" len="sm"/>
            <a:tailEnd type="none" w="sm" len="sm"/>
          </a:ln>
        </p:spPr>
        <p:txBody>
          <a:bodyPr/>
          <a:lstStyle/>
          <a:p>
            <a:endParaRPr lang="en-GB"/>
          </a:p>
        </p:txBody>
      </p:sp>
      <p:sp>
        <p:nvSpPr>
          <p:cNvPr id="5" name="TextBox 5"/>
          <p:cNvSpPr txBox="1"/>
          <p:nvPr/>
        </p:nvSpPr>
        <p:spPr>
          <a:xfrm>
            <a:off x="-4758745" y="604853"/>
            <a:ext cx="18287999" cy="948978"/>
          </a:xfrm>
          <a:prstGeom prst="rect">
            <a:avLst/>
          </a:prstGeom>
        </p:spPr>
        <p:txBody>
          <a:bodyPr lIns="0" tIns="0" rIns="0" bIns="0" rtlCol="0" anchor="t">
            <a:spAutoFit/>
          </a:bodyPr>
          <a:lstStyle/>
          <a:p>
            <a:pPr algn="ctr">
              <a:lnSpc>
                <a:spcPts val="7440"/>
              </a:lnSpc>
            </a:pPr>
            <a:r>
              <a:rPr lang="en-US" sz="6199" b="1">
                <a:solidFill>
                  <a:srgbClr val="000000"/>
                </a:solidFill>
                <a:latin typeface="Lato Bold"/>
                <a:ea typeface="Lato Bold"/>
                <a:cs typeface="Lato Bold"/>
                <a:sym typeface="Lato Bold"/>
              </a:rPr>
              <a:t>Nomination’s Top Tips</a:t>
            </a:r>
          </a:p>
        </p:txBody>
      </p:sp>
      <p:sp>
        <p:nvSpPr>
          <p:cNvPr id="6" name="TextBox 6"/>
          <p:cNvSpPr txBox="1"/>
          <p:nvPr/>
        </p:nvSpPr>
        <p:spPr>
          <a:xfrm>
            <a:off x="778630" y="1739770"/>
            <a:ext cx="16480670" cy="8150352"/>
          </a:xfrm>
          <a:prstGeom prst="rect">
            <a:avLst/>
          </a:prstGeom>
        </p:spPr>
        <p:txBody>
          <a:bodyPr lIns="0" tIns="0" rIns="0" bIns="0" rtlCol="0" anchor="t">
            <a:spAutoFit/>
          </a:bodyPr>
          <a:lstStyle/>
          <a:p>
            <a:pPr marL="916305" lvl="2" indent="-305435" algn="l">
              <a:lnSpc>
                <a:spcPts val="7254"/>
              </a:lnSpc>
              <a:buFont typeface="Arial"/>
              <a:buChar char="⚬"/>
            </a:pPr>
            <a:r>
              <a:rPr lang="en-US" sz="3900" b="1">
                <a:solidFill>
                  <a:srgbClr val="000000"/>
                </a:solidFill>
                <a:latin typeface="Lato Bold"/>
                <a:ea typeface="Lato Bold"/>
                <a:cs typeface="Lato Bold"/>
                <a:sym typeface="Lato Bold"/>
              </a:rPr>
              <a:t>Read all the categories carefully.</a:t>
            </a:r>
          </a:p>
          <a:p>
            <a:pPr marL="916305" lvl="2" indent="-305435" algn="l">
              <a:lnSpc>
                <a:spcPts val="7254"/>
              </a:lnSpc>
              <a:buFont typeface="Arial"/>
              <a:buChar char="⚬"/>
            </a:pPr>
            <a:r>
              <a:rPr lang="en-US" sz="3900" b="1">
                <a:solidFill>
                  <a:srgbClr val="000000"/>
                </a:solidFill>
                <a:latin typeface="Lato Bold"/>
                <a:ea typeface="Lato Bold"/>
                <a:cs typeface="Lato Bold"/>
                <a:sym typeface="Lato Bold"/>
              </a:rPr>
              <a:t>Pick the category that best fits your work.</a:t>
            </a:r>
          </a:p>
          <a:p>
            <a:pPr marL="916305" lvl="2" indent="-305435" algn="l">
              <a:lnSpc>
                <a:spcPts val="7254"/>
              </a:lnSpc>
              <a:buFont typeface="Arial"/>
              <a:buChar char="⚬"/>
            </a:pPr>
            <a:r>
              <a:rPr lang="en-US" sz="3900" b="1">
                <a:solidFill>
                  <a:srgbClr val="000000"/>
                </a:solidFill>
                <a:latin typeface="Lato Bold"/>
                <a:ea typeface="Lato Bold"/>
                <a:cs typeface="Lato Bold"/>
                <a:sym typeface="Lato Bold"/>
              </a:rPr>
              <a:t>Make sure you cover all in the criteria.</a:t>
            </a:r>
          </a:p>
          <a:p>
            <a:pPr marL="916305" lvl="2" indent="-305435" algn="l">
              <a:lnSpc>
                <a:spcPts val="7254"/>
              </a:lnSpc>
              <a:buFont typeface="Arial"/>
              <a:buChar char="⚬"/>
            </a:pPr>
            <a:r>
              <a:rPr lang="en-US" sz="3900" b="1">
                <a:solidFill>
                  <a:srgbClr val="000000"/>
                </a:solidFill>
                <a:latin typeface="Lato Bold"/>
                <a:ea typeface="Lato Bold"/>
                <a:cs typeface="Lato Bold"/>
                <a:sym typeface="Lato Bold"/>
              </a:rPr>
              <a:t>If it says ‘show innovation’ include how the idea was new.</a:t>
            </a:r>
          </a:p>
          <a:p>
            <a:pPr marL="916305" lvl="2" indent="-305435" algn="l">
              <a:lnSpc>
                <a:spcPts val="7254"/>
              </a:lnSpc>
              <a:buFont typeface="Arial"/>
              <a:buChar char="⚬"/>
            </a:pPr>
            <a:r>
              <a:rPr lang="en-US" sz="3900" b="1">
                <a:solidFill>
                  <a:srgbClr val="000000"/>
                </a:solidFill>
                <a:latin typeface="Lato Bold"/>
                <a:ea typeface="Lato Bold"/>
                <a:cs typeface="Lato Bold"/>
                <a:sym typeface="Lato Bold"/>
              </a:rPr>
              <a:t>If it asks for impact, demonstrate this.</a:t>
            </a:r>
          </a:p>
          <a:p>
            <a:pPr marL="916305" lvl="2" indent="-305435" algn="l">
              <a:lnSpc>
                <a:spcPts val="7254"/>
              </a:lnSpc>
              <a:buFont typeface="Arial"/>
              <a:buChar char="⚬"/>
            </a:pPr>
            <a:r>
              <a:rPr lang="en-US" sz="3900" b="1">
                <a:solidFill>
                  <a:srgbClr val="000000"/>
                </a:solidFill>
                <a:latin typeface="Lato Bold"/>
                <a:ea typeface="Lato Bold"/>
                <a:cs typeface="Lato Bold"/>
                <a:sym typeface="Lato Bold"/>
              </a:rPr>
              <a:t>Include clear relevant examples. </a:t>
            </a:r>
          </a:p>
          <a:p>
            <a:pPr marL="915810" lvl="2" indent="-305270" algn="l">
              <a:lnSpc>
                <a:spcPts val="7254"/>
              </a:lnSpc>
              <a:buFont typeface="Arial"/>
              <a:buChar char="⚬"/>
            </a:pPr>
            <a:r>
              <a:rPr lang="en-US" sz="3900" b="1">
                <a:solidFill>
                  <a:srgbClr val="000000"/>
                </a:solidFill>
                <a:latin typeface="Lato Bold"/>
                <a:ea typeface="Lato Bold"/>
                <a:cs typeface="Lato Bold"/>
                <a:sym typeface="Lato Bold"/>
              </a:rPr>
              <a:t>Keep it concise. </a:t>
            </a:r>
          </a:p>
          <a:p>
            <a:pPr marL="916305" lvl="2" indent="-305435" algn="l">
              <a:lnSpc>
                <a:spcPts val="7254"/>
              </a:lnSpc>
              <a:buFont typeface="Arial"/>
              <a:buChar char="⚬"/>
            </a:pPr>
            <a:r>
              <a:rPr lang="en-US" sz="3900" b="1">
                <a:solidFill>
                  <a:srgbClr val="000000"/>
                </a:solidFill>
                <a:latin typeface="Lato Bold"/>
                <a:ea typeface="Lato Bold"/>
                <a:cs typeface="Lato Bold"/>
                <a:sym typeface="Lato Bold"/>
              </a:rPr>
              <a:t>Avoid jargon or abbreviations. </a:t>
            </a:r>
          </a:p>
          <a:p>
            <a:pPr marL="915810" lvl="2" indent="-305270" algn="l">
              <a:lnSpc>
                <a:spcPts val="7254"/>
              </a:lnSpc>
              <a:buFont typeface="Arial"/>
              <a:buChar char="⚬"/>
            </a:pPr>
            <a:r>
              <a:rPr lang="en-US" sz="3900" b="1">
                <a:solidFill>
                  <a:srgbClr val="000000"/>
                </a:solidFill>
                <a:latin typeface="Lato Bold"/>
                <a:ea typeface="Lato Bold"/>
                <a:cs typeface="Lato Bold"/>
                <a:sym typeface="Lato Bold"/>
              </a:rPr>
              <a:t>Add individual’s feedback and photos.</a:t>
            </a:r>
          </a:p>
        </p:txBody>
      </p:sp>
      <p:sp>
        <p:nvSpPr>
          <p:cNvPr id="7" name="Freeform 7" descr="A logo with text on it  AI-generated content may be incorrect."/>
          <p:cNvSpPr/>
          <p:nvPr/>
        </p:nvSpPr>
        <p:spPr>
          <a:xfrm>
            <a:off x="14980059" y="604853"/>
            <a:ext cx="2808335" cy="1277792"/>
          </a:xfrm>
          <a:custGeom>
            <a:avLst/>
            <a:gdLst/>
            <a:ahLst/>
            <a:cxnLst/>
            <a:rect l="l" t="t" r="r" b="b"/>
            <a:pathLst>
              <a:path w="2808335" h="1277792">
                <a:moveTo>
                  <a:pt x="0" y="0"/>
                </a:moveTo>
                <a:lnTo>
                  <a:pt x="2808334" y="0"/>
                </a:lnTo>
                <a:lnTo>
                  <a:pt x="2808334" y="1277792"/>
                </a:lnTo>
                <a:lnTo>
                  <a:pt x="0" y="1277792"/>
                </a:lnTo>
                <a:lnTo>
                  <a:pt x="0" y="0"/>
                </a:lnTo>
                <a:close/>
              </a:path>
            </a:pathLst>
          </a:custGeom>
          <a:blipFill>
            <a:blip r:embed="rId2"/>
            <a:stretch>
              <a:fillRect l="-79" r="-79"/>
            </a:stretch>
          </a:blipFill>
        </p:spPr>
        <p:txBody>
          <a:bodyPr/>
          <a:lstStyle/>
          <a:p>
            <a:endParaRPr lang="en-GB"/>
          </a:p>
        </p:txBody>
      </p:sp>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TotalTime>
  <Words>586</Words>
  <Application>Microsoft Office PowerPoint</Application>
  <PresentationFormat>Custom</PresentationFormat>
  <Paragraphs>119</Paragraphs>
  <Slides>24</Slides>
  <Notes>0</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24</vt:i4>
      </vt:variant>
    </vt:vector>
  </HeadingPairs>
  <TitlesOfParts>
    <vt:vector size="38" baseType="lpstr">
      <vt:lpstr>DM Sans Bold</vt:lpstr>
      <vt:lpstr>Poppins</vt:lpstr>
      <vt:lpstr>Lato</vt:lpstr>
      <vt:lpstr>Barlow SemiCondensed Bold</vt:lpstr>
      <vt:lpstr>Arial</vt:lpstr>
      <vt:lpstr>Lato Bold</vt:lpstr>
      <vt:lpstr>Poppins Bold</vt:lpstr>
      <vt:lpstr>Calibri</vt:lpstr>
      <vt:lpstr>Calibri (MS)</vt:lpstr>
      <vt:lpstr>Barlow SemiCondensed Semi-Bold</vt:lpstr>
      <vt:lpstr>Notable</vt:lpstr>
      <vt:lpstr>Calibri (MS) Bold</vt:lpstr>
      <vt:lpstr>Poppins Semi-Bold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 In Care June 2025 - Presentation</dc:title>
  <dc:creator>Kelly Worton</dc:creator>
  <cp:lastModifiedBy>Kelly Worton</cp:lastModifiedBy>
  <cp:revision>2</cp:revision>
  <dcterms:created xsi:type="dcterms:W3CDTF">2006-08-16T00:00:00Z</dcterms:created>
  <dcterms:modified xsi:type="dcterms:W3CDTF">2025-06-10T11:18:24Z</dcterms:modified>
  <dc:identifier>DAGp8BFCHW0</dc:identifier>
</cp:coreProperties>
</file>