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7" r:id="rId2"/>
    <p:sldMasterId id="2147483660" r:id="rId3"/>
    <p:sldMasterId id="2147483648" r:id="rId4"/>
    <p:sldMasterId id="2147483666" r:id="rId5"/>
    <p:sldMasterId id="2147483671" r:id="rId6"/>
  </p:sldMasterIdLst>
  <p:notesMasterIdLst>
    <p:notesMasterId r:id="rId66"/>
  </p:notesMasterIdLst>
  <p:sldIdLst>
    <p:sldId id="256" r:id="rId7"/>
    <p:sldId id="263" r:id="rId8"/>
    <p:sldId id="264" r:id="rId9"/>
    <p:sldId id="265" r:id="rId10"/>
    <p:sldId id="266" r:id="rId11"/>
    <p:sldId id="267" r:id="rId12"/>
    <p:sldId id="268" r:id="rId13"/>
    <p:sldId id="269" r:id="rId14"/>
    <p:sldId id="270" r:id="rId15"/>
    <p:sldId id="284"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258" r:id="rId59"/>
    <p:sldId id="259" r:id="rId60"/>
    <p:sldId id="260" r:id="rId61"/>
    <p:sldId id="261" r:id="rId62"/>
    <p:sldId id="314" r:id="rId63"/>
    <p:sldId id="315" r:id="rId64"/>
    <p:sldId id="26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9A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0637D-9291-490E-8539-0C65EA746C4E}" type="datetimeFigureOut">
              <a:rPr lang="en-GB" smtClean="0"/>
              <a:t>13/11/2024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C5F0D-FED2-4737-B427-B5995A8C35F8}" type="slidenum">
              <a:rPr lang="en-GB" smtClean="0"/>
              <a:t>‹#›</a:t>
            </a:fld>
            <a:endParaRPr lang="en-GB"/>
          </a:p>
        </p:txBody>
      </p:sp>
    </p:spTree>
    <p:extLst>
      <p:ext uri="{BB962C8B-B14F-4D97-AF65-F5344CB8AC3E}">
        <p14:creationId xmlns:p14="http://schemas.microsoft.com/office/powerpoint/2010/main" val="1593994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unitydentalservices.co.uk/patient-information/referrals/esse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hs.uk/conditions/mouth-cancer/"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dentalhealth.org/mouthaware" TargetMode="External"/><Relationship Id="rId5" Type="http://schemas.openxmlformats.org/officeDocument/2006/relationships/hyperlink" Target="https://www.dentalhealth.org/mouth-ulcers" TargetMode="External"/><Relationship Id="rId4" Type="http://schemas.openxmlformats.org/officeDocument/2006/relationships/hyperlink" Target="https://www.dentalhealth.org/mouthcanc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3025" indent="-285778" eaLnBrk="0" hangingPunct="0">
              <a:spcBef>
                <a:spcPct val="30000"/>
              </a:spcBef>
              <a:defRPr sz="1200">
                <a:solidFill>
                  <a:schemeClr val="tx1"/>
                </a:solidFill>
                <a:latin typeface="Arial" charset="0"/>
              </a:defRPr>
            </a:lvl2pPr>
            <a:lvl3pPr marL="1143115" indent="-228623" eaLnBrk="0" hangingPunct="0">
              <a:spcBef>
                <a:spcPct val="30000"/>
              </a:spcBef>
              <a:defRPr sz="1200">
                <a:solidFill>
                  <a:schemeClr val="tx1"/>
                </a:solidFill>
                <a:latin typeface="Arial" charset="0"/>
              </a:defRPr>
            </a:lvl3pPr>
            <a:lvl4pPr marL="1600360" indent="-228623" eaLnBrk="0" hangingPunct="0">
              <a:spcBef>
                <a:spcPct val="30000"/>
              </a:spcBef>
              <a:defRPr sz="1200">
                <a:solidFill>
                  <a:schemeClr val="tx1"/>
                </a:solidFill>
                <a:latin typeface="Arial" charset="0"/>
              </a:defRPr>
            </a:lvl4pPr>
            <a:lvl5pPr marL="2057605" indent="-228623" eaLnBrk="0" hangingPunct="0">
              <a:spcBef>
                <a:spcPct val="30000"/>
              </a:spcBef>
              <a:defRPr sz="1200">
                <a:solidFill>
                  <a:schemeClr val="tx1"/>
                </a:solidFill>
                <a:latin typeface="Arial" charset="0"/>
              </a:defRPr>
            </a:lvl5pPr>
            <a:lvl6pPr marL="2514851" indent="-228623" eaLnBrk="0" fontAlgn="base" hangingPunct="0">
              <a:spcBef>
                <a:spcPct val="30000"/>
              </a:spcBef>
              <a:spcAft>
                <a:spcPct val="0"/>
              </a:spcAft>
              <a:defRPr sz="1200">
                <a:solidFill>
                  <a:schemeClr val="tx1"/>
                </a:solidFill>
                <a:latin typeface="Arial" charset="0"/>
              </a:defRPr>
            </a:lvl6pPr>
            <a:lvl7pPr marL="2972096" indent="-228623" eaLnBrk="0" fontAlgn="base" hangingPunct="0">
              <a:spcBef>
                <a:spcPct val="30000"/>
              </a:spcBef>
              <a:spcAft>
                <a:spcPct val="0"/>
              </a:spcAft>
              <a:defRPr sz="1200">
                <a:solidFill>
                  <a:schemeClr val="tx1"/>
                </a:solidFill>
                <a:latin typeface="Arial" charset="0"/>
              </a:defRPr>
            </a:lvl7pPr>
            <a:lvl8pPr marL="3429343" indent="-228623" eaLnBrk="0" fontAlgn="base" hangingPunct="0">
              <a:spcBef>
                <a:spcPct val="30000"/>
              </a:spcBef>
              <a:spcAft>
                <a:spcPct val="0"/>
              </a:spcAft>
              <a:defRPr sz="1200">
                <a:solidFill>
                  <a:schemeClr val="tx1"/>
                </a:solidFill>
                <a:latin typeface="Arial" charset="0"/>
              </a:defRPr>
            </a:lvl8pPr>
            <a:lvl9pPr marL="3886588" indent="-22862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9A96F54-C6BE-49DA-840B-3778B756A8DD}" type="slidenum">
              <a:rPr lang="en-GB" altLang="en-US" smtClean="0"/>
              <a:pPr eaLnBrk="1" hangingPunct="1">
                <a:spcBef>
                  <a:spcPct val="0"/>
                </a:spcBef>
              </a:pPr>
              <a:t>11</a:t>
            </a:fld>
            <a:endParaRPr lang="en-GB" altLang="en-US"/>
          </a:p>
        </p:txBody>
      </p:sp>
      <p:sp>
        <p:nvSpPr>
          <p:cNvPr id="43011" name="Rectangle 2"/>
          <p:cNvSpPr>
            <a:spLocks noGrp="1" noRot="1" noChangeAspect="1" noChangeArrowheads="1" noTextEdit="1"/>
          </p:cNvSpPr>
          <p:nvPr>
            <p:ph type="sldImg"/>
          </p:nvPr>
        </p:nvSpPr>
        <p:spPr>
          <a:xfrm>
            <a:off x="90488" y="744538"/>
            <a:ext cx="6618287" cy="3724275"/>
          </a:xfrm>
          <a:ln/>
        </p:spPr>
      </p:sp>
      <p:sp>
        <p:nvSpPr>
          <p:cNvPr id="4301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a:t>
            </a:r>
          </a:p>
          <a:p>
            <a:endParaRPr lang="en-GB" dirty="0"/>
          </a:p>
          <a:p>
            <a:r>
              <a:rPr lang="en-GB" dirty="0"/>
              <a:t>Good afternoon everyone I am Emma White, Locality Manager at Skills for Care.</a:t>
            </a:r>
          </a:p>
          <a:p>
            <a:endParaRPr lang="en-GB" dirty="0"/>
          </a:p>
          <a:p>
            <a:r>
              <a:rPr lang="en-GB" dirty="0"/>
              <a:t>Thank you to Christian for inviting me along today to talk him about two of the biggest pieces of work we undertake at Skills for Care, one of which is the workforce strategy for adult social care which we launched in July and the other is The state of adult social care workforce data which we produce every year in October and which provides a picture of the size and structure, the shape of adult social care nationally, regionally and locally and also across our health footprints.</a:t>
            </a:r>
          </a:p>
          <a:p>
            <a:endParaRPr lang="en-GB" dirty="0"/>
          </a:p>
          <a:p>
            <a:r>
              <a:rPr lang="en-GB" dirty="0"/>
              <a:t>Now I know that data isn't everybody's bag but I can assure you that data is really important and it's always behind the scenes in relation to all decisions for our sector. So decisions made by government for example reform and funding and also around things like the care service which is going to be obviously be looked at and we of course work closely with The Department of Health and Social care to help support providers and embed the decisions and initiatives made by Govt. </a:t>
            </a:r>
          </a:p>
          <a:p>
            <a:endParaRPr lang="en-GB" dirty="0"/>
          </a:p>
          <a:p>
            <a:r>
              <a:rPr lang="en-GB" dirty="0"/>
              <a:t>Our data is used extensively by local authorities who a lot of you contract with, so they know the size and demographics of the workforce for workforce planning and local funding, training and other initiatives. We know for example that a lot of managers are in their 50s and are going to leave at the same time and we also have quite big shortfalls for example with nursing. So all these decision makers use this data so the more accurate and the more data we have the better, and of course our health systems also use our data as we work in a more integrated way and start to become involved in the New Model of Care and local workforce plans.</a:t>
            </a:r>
          </a:p>
          <a:p>
            <a:endParaRPr lang="en-GB" dirty="0"/>
          </a:p>
          <a:p>
            <a:r>
              <a:rPr lang="en-GB" dirty="0"/>
              <a:t>And data is important for you as care providers or as owners of care services because the market changes such a lot. So if we think about the last four years we've had COVID and obviously we know we have had severe recruitment and retention issues and we've gone from not having enough care capacity in some areas too much capacity for example in domiciliary and we know that there's been a real struggle to recruit domestically so internationally a lot of recruits have been brought into adult social care. This has had its positives and its challenges but because of the changes to the visa requirements we are starting to see that international recruitment as we would expect, is starting to waver and to go down so, we need to have a look and see what we can do to support recruitment domestically but also ensure really importantly that we retain staff.  As I said before the data that we collect and hold feeds directly into our workforce strategy and has really helped inform us on the big issues we need to tackle and transform in the sector.</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9240D4-6F14-3449-8FA2-7400E50A5229}" type="slidenum">
              <a:rPr lang="en-US" smtClean="0"/>
              <a:t>28</a:t>
            </a:fld>
            <a:endParaRPr lang="en-US"/>
          </a:p>
        </p:txBody>
      </p:sp>
    </p:spTree>
    <p:extLst>
      <p:ext uri="{BB962C8B-B14F-4D97-AF65-F5344CB8AC3E}">
        <p14:creationId xmlns:p14="http://schemas.microsoft.com/office/powerpoint/2010/main" val="7617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start with I just want to briefly set the scene in terms of what the sector looks like nationally and regionally for 23-24 and these figures are from data received by care providers through the ASCWDS up to March 2024 and LAs up to Sept 23.</a:t>
            </a:r>
          </a:p>
          <a:p>
            <a:endParaRPr lang="en-GB" dirty="0"/>
          </a:p>
          <a:p>
            <a:r>
              <a:rPr lang="en-GB" dirty="0"/>
              <a:t>So here we have the national figures and a direct comparison with 22/23. As you can see, we have had some small increases in the amount of posts in the sector and which stands at1.84m total posts, we have 1.7m filled posts and 1.59 people working in ASC filling those posts, which is more than the NHS.</a:t>
            </a:r>
          </a:p>
        </p:txBody>
      </p:sp>
      <p:sp>
        <p:nvSpPr>
          <p:cNvPr id="4" name="Slide Number Placeholder 3"/>
          <p:cNvSpPr>
            <a:spLocks noGrp="1"/>
          </p:cNvSpPr>
          <p:nvPr>
            <p:ph type="sldNum" sz="quarter" idx="5"/>
          </p:nvPr>
        </p:nvSpPr>
        <p:spPr/>
        <p:txBody>
          <a:bodyPr/>
          <a:lstStyle/>
          <a:p>
            <a:fld id="{2B9240D4-6F14-3449-8FA2-7400E50A5229}" type="slidenum">
              <a:rPr lang="en-US" smtClean="0"/>
              <a:t>29</a:t>
            </a:fld>
            <a:endParaRPr lang="en-US"/>
          </a:p>
        </p:txBody>
      </p:sp>
    </p:spTree>
    <p:extLst>
      <p:ext uri="{BB962C8B-B14F-4D97-AF65-F5344CB8AC3E}">
        <p14:creationId xmlns:p14="http://schemas.microsoft.com/office/powerpoint/2010/main" val="17399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Lets now briefly look at some Eastern data</a:t>
            </a:r>
            <a:endParaRPr lang="en-US" b="0" i="0" dirty="0">
              <a:solidFill>
                <a:srgbClr val="444444"/>
              </a:solidFill>
              <a:effectLst/>
              <a:latin typeface="Calibri" panose="020F0502020204030204" pitchFamily="34" charset="0"/>
            </a:endParaRP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To understand the scale of the sector and the workforce in the Eastern region:</a:t>
            </a:r>
            <a:r>
              <a:rPr lang="en-GB"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1900</a:t>
            </a:r>
            <a:r>
              <a:rPr lang="en-GB" sz="1800" b="0" i="0" u="none" strike="noStrike" dirty="0">
                <a:solidFill>
                  <a:srgbClr val="000000"/>
                </a:solidFill>
                <a:effectLst/>
                <a:latin typeface="Calibri" panose="020F0502020204030204" pitchFamily="34" charset="0"/>
              </a:rPr>
              <a:t> organisations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4400 </a:t>
            </a:r>
            <a:r>
              <a:rPr lang="en-GB" sz="1800" b="0" i="0" u="none" strike="noStrike" dirty="0">
                <a:solidFill>
                  <a:srgbClr val="000000"/>
                </a:solidFill>
                <a:effectLst/>
                <a:latin typeface="Calibri" panose="020F0502020204030204" pitchFamily="34" charset="0"/>
              </a:rPr>
              <a:t>care-providing locations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197,000</a:t>
            </a:r>
            <a:r>
              <a:rPr lang="en-GB" sz="1800" b="0" i="0" u="none" strike="noStrike" dirty="0">
                <a:solidFill>
                  <a:srgbClr val="000000"/>
                </a:solidFill>
                <a:effectLst/>
                <a:latin typeface="Calibri" panose="020F0502020204030204" pitchFamily="34" charset="0"/>
              </a:rPr>
              <a:t> total posts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To break that down a little - </a:t>
            </a:r>
            <a:r>
              <a:rPr lang="en-GB" sz="1800" b="0" i="0" u="none" strike="noStrike" dirty="0">
                <a:solidFill>
                  <a:srgbClr val="000000"/>
                </a:solidFill>
                <a:effectLst/>
                <a:latin typeface="Calibri" panose="020F0502020204030204" pitchFamily="34" charset="0"/>
              </a:rPr>
              <a:t>There were 12,900 filled posts in local authorities, 146,000 in the independent sector, 13,000 filled posts working for direct payment recipients and 11,000 social care related posts in the NHS. </a:t>
            </a:r>
          </a:p>
          <a:p>
            <a:pPr algn="l" rtl="0" fontAlgn="base">
              <a:buFont typeface="Arial" panose="020B0604020202020204" pitchFamily="34" charset="0"/>
              <a:buChar char="•"/>
            </a:pPr>
            <a:endParaRPr lang="en-GB"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From this point, the figures in this presentation refer to the 158,000 filled posts in local authorities and the independent sector in the region.</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And an overview of employment:</a:t>
            </a:r>
            <a:r>
              <a:rPr lang="en-US"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90% </a:t>
            </a:r>
            <a:r>
              <a:rPr lang="en-GB" sz="1800" b="0" i="0" u="none" strike="noStrike" dirty="0">
                <a:solidFill>
                  <a:srgbClr val="000000"/>
                </a:solidFill>
                <a:effectLst/>
                <a:latin typeface="Calibri" panose="020F0502020204030204" pitchFamily="34" charset="0"/>
              </a:rPr>
              <a:t>have permanent contracts – compared to 88% national</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59%</a:t>
            </a:r>
            <a:r>
              <a:rPr lang="en-GB" sz="1800" b="0" i="0" u="none" strike="noStrike" dirty="0">
                <a:solidFill>
                  <a:srgbClr val="000000"/>
                </a:solidFill>
                <a:effectLst/>
                <a:latin typeface="Calibri" panose="020F0502020204030204" pitchFamily="34" charset="0"/>
              </a:rPr>
              <a:t> worked full-time hours – compared to 55% national</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20%</a:t>
            </a:r>
            <a:r>
              <a:rPr lang="en-GB" sz="1800" b="0" i="0" u="none" strike="noStrike" dirty="0">
                <a:solidFill>
                  <a:srgbClr val="000000"/>
                </a:solidFill>
                <a:effectLst/>
                <a:latin typeface="Calibri" panose="020F0502020204030204" pitchFamily="34" charset="0"/>
              </a:rPr>
              <a:t> on zero-hours contracts – compared to 21% national</a:t>
            </a:r>
            <a:endParaRPr lang="en-GB" sz="1800" b="0" i="0" dirty="0">
              <a:solidFill>
                <a:srgbClr val="444444"/>
              </a:solidFill>
              <a:effectLst/>
              <a:latin typeface="Arial" panose="020B0604020202020204" pitchFamily="34" charset="0"/>
            </a:endParaRPr>
          </a:p>
          <a:p>
            <a:pPr algn="l" rtl="0"/>
            <a:endParaRPr lang="en-GB" dirty="0"/>
          </a:p>
        </p:txBody>
      </p:sp>
      <p:sp>
        <p:nvSpPr>
          <p:cNvPr id="4" name="Slide Number Placeholder 3"/>
          <p:cNvSpPr>
            <a:spLocks noGrp="1"/>
          </p:cNvSpPr>
          <p:nvPr>
            <p:ph type="sldNum" sz="quarter" idx="5"/>
          </p:nvPr>
        </p:nvSpPr>
        <p:spPr/>
        <p:txBody>
          <a:bodyPr/>
          <a:lstStyle/>
          <a:p>
            <a:fld id="{2B9240D4-6F14-3449-8FA2-7400E50A5229}" type="slidenum">
              <a:rPr lang="en-US" smtClean="0"/>
              <a:t>30</a:t>
            </a:fld>
            <a:endParaRPr lang="en-US"/>
          </a:p>
        </p:txBody>
      </p:sp>
    </p:spTree>
    <p:extLst>
      <p:ext uri="{BB962C8B-B14F-4D97-AF65-F5344CB8AC3E}">
        <p14:creationId xmlns:p14="http://schemas.microsoft.com/office/powerpoint/2010/main" val="46995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So looking at key recruitment and retention stats...</a:t>
            </a:r>
            <a:r>
              <a:rPr lang="en-US"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14,000</a:t>
            </a:r>
            <a:r>
              <a:rPr lang="en-GB" sz="1800" b="0" i="0" u="none" strike="noStrike" dirty="0">
                <a:solidFill>
                  <a:srgbClr val="000000"/>
                </a:solidFill>
                <a:effectLst/>
                <a:latin typeface="Calibri" panose="020F0502020204030204" pitchFamily="34" charset="0"/>
              </a:rPr>
              <a:t> vacant posts – a decrease by -14.6% from 22/23</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8.1%</a:t>
            </a:r>
            <a:r>
              <a:rPr lang="en-GB" sz="1800" b="0" i="0" u="none" strike="noStrike" dirty="0">
                <a:solidFill>
                  <a:srgbClr val="000000"/>
                </a:solidFill>
                <a:effectLst/>
                <a:latin typeface="Calibri" panose="020F0502020204030204" pitchFamily="34" charset="0"/>
              </a:rPr>
              <a:t> vacancy rate, which is the same as the current national figure and is down from 9.9% for the previous years regional figure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Turnover rate was </a:t>
            </a:r>
            <a:r>
              <a:rPr lang="en-GB" sz="1800" b="1" i="0" u="none" strike="noStrike" dirty="0">
                <a:solidFill>
                  <a:srgbClr val="000000"/>
                </a:solidFill>
                <a:effectLst/>
                <a:latin typeface="Calibri" panose="020F0502020204030204" pitchFamily="34" charset="0"/>
              </a:rPr>
              <a:t>23.9% </a:t>
            </a:r>
            <a:r>
              <a:rPr lang="en-GB" sz="1800" b="0" i="0" u="none" strike="noStrike" dirty="0">
                <a:solidFill>
                  <a:srgbClr val="000000"/>
                </a:solidFill>
                <a:effectLst/>
                <a:latin typeface="Calibri" panose="020F0502020204030204" pitchFamily="34" charset="0"/>
              </a:rPr>
              <a:t>(or 35,000 leavers)</a:t>
            </a:r>
            <a:r>
              <a:rPr lang="en-GB" sz="1800" b="0" i="0" dirty="0">
                <a:solidFill>
                  <a:srgbClr val="444444"/>
                </a:solidFill>
                <a:effectLst/>
                <a:latin typeface="Calibri" panose="020F0502020204030204" pitchFamily="34" charset="0"/>
              </a:rPr>
              <a:t>​</a:t>
            </a:r>
          </a:p>
          <a:p>
            <a:pPr algn="l" rtl="0" fontAlgn="base">
              <a:buFont typeface="Arial" panose="020B0604020202020204" pitchFamily="34" charset="0"/>
              <a:buChar char="•"/>
            </a:pP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58% of starters were recruited from within the adult social care sector (compared to 59% nationally)</a:t>
            </a:r>
            <a:endParaRPr lang="en-US" sz="1800" b="0" i="0" dirty="0">
              <a:solidFill>
                <a:srgbClr val="444444"/>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B9240D4-6F14-3449-8FA2-7400E50A5229}" type="slidenum">
              <a:rPr lang="en-US" smtClean="0"/>
              <a:t>31</a:t>
            </a:fld>
            <a:endParaRPr lang="en-US"/>
          </a:p>
        </p:txBody>
      </p:sp>
    </p:spTree>
    <p:extLst>
      <p:ext uri="{BB962C8B-B14F-4D97-AF65-F5344CB8AC3E}">
        <p14:creationId xmlns:p14="http://schemas.microsoft.com/office/powerpoint/2010/main" val="352176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this latest data telling us?</a:t>
            </a:r>
          </a:p>
          <a:p>
            <a:endParaRPr lang="en-GB" dirty="0"/>
          </a:p>
          <a:p>
            <a:r>
              <a:rPr lang="en-GB" dirty="0"/>
              <a:t>After peaking during 2021/22, we have seen both the turnover rate and the vacancy rates drop at a national, regional and a local level. </a:t>
            </a:r>
          </a:p>
          <a:p>
            <a:endParaRPr lang="en-GB" dirty="0"/>
          </a:p>
          <a:p>
            <a:r>
              <a:rPr lang="en-GB" dirty="0"/>
              <a:t>While we can all see this as a positive, we also all recognise that attracting people to work in the social care sector and to then retain them remains an ongoing challenge.</a:t>
            </a:r>
          </a:p>
          <a:p>
            <a:endParaRPr lang="en-GB" dirty="0"/>
          </a:p>
          <a:p>
            <a:r>
              <a:rPr lang="en-GB" dirty="0"/>
              <a:t>It’s also worth noting that during 23/24, we have seen an increase in domestically grown talent moving to other sectors. It is possible the gap left by this movement of the workforce has been somewhat filled by the increase in internationally recruited staff. During 23/24, we saw 12,500 internationally recruited staff come to work  in the social care sector in the Eastern region.</a:t>
            </a:r>
          </a:p>
          <a:p>
            <a:endParaRPr lang="en-GB" dirty="0"/>
          </a:p>
          <a:p>
            <a:endParaRPr lang="en-GB" dirty="0"/>
          </a:p>
        </p:txBody>
      </p:sp>
      <p:sp>
        <p:nvSpPr>
          <p:cNvPr id="4" name="Slide Number Placeholder 3"/>
          <p:cNvSpPr>
            <a:spLocks noGrp="1"/>
          </p:cNvSpPr>
          <p:nvPr>
            <p:ph type="sldNum" sz="quarter" idx="5"/>
          </p:nvPr>
        </p:nvSpPr>
        <p:spPr/>
        <p:txBody>
          <a:bodyPr/>
          <a:lstStyle/>
          <a:p>
            <a:fld id="{2B9240D4-6F14-3449-8FA2-7400E50A5229}" type="slidenum">
              <a:rPr lang="en-US" smtClean="0"/>
              <a:t>32</a:t>
            </a:fld>
            <a:endParaRPr lang="en-US"/>
          </a:p>
        </p:txBody>
      </p:sp>
    </p:spTree>
    <p:extLst>
      <p:ext uri="{BB962C8B-B14F-4D97-AF65-F5344CB8AC3E}">
        <p14:creationId xmlns:p14="http://schemas.microsoft.com/office/powerpoint/2010/main" val="227177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FB28-2EBA-7712-7B77-1B2A001CA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749C1-1237-6CB0-60F7-470380E09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C3E8D-781F-3459-9943-48F05EB7D632}"/>
              </a:ext>
            </a:extLst>
          </p:cNvPr>
          <p:cNvSpPr>
            <a:spLocks noGrp="1"/>
          </p:cNvSpPr>
          <p:nvPr>
            <p:ph type="body" idx="1"/>
          </p:nvPr>
        </p:nvSpPr>
        <p:spPr/>
        <p:txBody>
          <a:bodyPr/>
          <a:lstStyle/>
          <a:p>
            <a:r>
              <a:rPr lang="en-GB" dirty="0"/>
              <a:t>Continuing to look at vacancy rates and turnover, this slides breaks the data down into local authority areas focusing just on LA and IND employees</a:t>
            </a:r>
          </a:p>
          <a:p>
            <a:endParaRPr lang="en-GB" dirty="0"/>
          </a:p>
          <a:p>
            <a:r>
              <a:rPr lang="en-GB" dirty="0"/>
              <a:t>Now please don’t view this as a comparison table; there are a significant number of factors that can impact on a local authorities figures. We have local authorities based in urban, rural and coastal areas. We have some affluent areas in the region and we have areas which experience higher levels of poverty and we also have a range of different transport infrastructures across the region, all of which can impact on attracting people to work in the sector and also retaining them.</a:t>
            </a:r>
          </a:p>
          <a:p>
            <a:endParaRPr lang="en-GB" dirty="0"/>
          </a:p>
          <a:p>
            <a:r>
              <a:rPr lang="en-GB" dirty="0"/>
              <a:t>What these figures do is provide us with a view of the comparative size of each local authorities workforce and their own vacancy and turnover rates in terms of real numbers</a:t>
            </a:r>
          </a:p>
          <a:p>
            <a:endParaRPr lang="en-GB" dirty="0"/>
          </a:p>
          <a:p>
            <a:r>
              <a:rPr lang="en-GB" dirty="0"/>
              <a:t>Given the vital role that the social care sector plays in peoples lives, it is key that systems recognise the challenges in their own area and I feel sight of the actual figures helps sharpen our focus on the challenges ahead.</a:t>
            </a:r>
          </a:p>
          <a:p>
            <a:endParaRPr lang="en-GB" dirty="0"/>
          </a:p>
          <a:p>
            <a:r>
              <a:rPr lang="en-GB" dirty="0"/>
              <a:t>Reducing turnover in the sector is key to sustainability in the social care sector. The insight that Skills for Care gathers from across the entire sector tells us there are a number of reasons why people stay in the sector and why people leave and it isn’t just about pay, although that is a factor for some. Other factors include workplace culture, communication, leadership and management and also opportunities for CPD. Well-being support and flexible working were also referenced.</a:t>
            </a:r>
          </a:p>
          <a:p>
            <a:endParaRPr lang="en-GB" dirty="0"/>
          </a:p>
        </p:txBody>
      </p:sp>
      <p:sp>
        <p:nvSpPr>
          <p:cNvPr id="4" name="Slide Number Placeholder 3">
            <a:extLst>
              <a:ext uri="{FF2B5EF4-FFF2-40B4-BE49-F238E27FC236}">
                <a16:creationId xmlns:a16="http://schemas.microsoft.com/office/drawing/2014/main" id="{D0C20861-FCDD-60EC-CA53-FBD12AB6C452}"/>
              </a:ext>
            </a:extLst>
          </p:cNvPr>
          <p:cNvSpPr>
            <a:spLocks noGrp="1"/>
          </p:cNvSpPr>
          <p:nvPr>
            <p:ph type="sldNum" sz="quarter" idx="5"/>
          </p:nvPr>
        </p:nvSpPr>
        <p:spPr/>
        <p:txBody>
          <a:bodyPr/>
          <a:lstStyle/>
          <a:p>
            <a:fld id="{2B9240D4-6F14-3449-8FA2-7400E50A5229}" type="slidenum">
              <a:rPr lang="en-US" smtClean="0"/>
              <a:t>33</a:t>
            </a:fld>
            <a:endParaRPr lang="en-US"/>
          </a:p>
        </p:txBody>
      </p:sp>
    </p:spTree>
    <p:extLst>
      <p:ext uri="{BB962C8B-B14F-4D97-AF65-F5344CB8AC3E}">
        <p14:creationId xmlns:p14="http://schemas.microsoft.com/office/powerpoint/2010/main" val="151662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127B-5EC7-47E2-44DC-A4AA872BB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AF57C-F8A8-D998-4A1E-C8F3C7B17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72DB2-D94B-483C-912E-3B2CE3508828}"/>
              </a:ext>
            </a:extLst>
          </p:cNvPr>
          <p:cNvSpPr>
            <a:spLocks noGrp="1"/>
          </p:cNvSpPr>
          <p:nvPr>
            <p:ph type="body" idx="1"/>
          </p:nvPr>
        </p:nvSpPr>
        <p:spPr/>
        <p:txBody>
          <a:bodyPr/>
          <a:lstStyle/>
          <a:p>
            <a:r>
              <a:rPr lang="en-GB" dirty="0"/>
              <a:t>I thought it would also be helpful to share the data from an ICS perspective.</a:t>
            </a:r>
          </a:p>
          <a:p>
            <a:endParaRPr lang="en-GB" dirty="0"/>
          </a:p>
          <a:p>
            <a:r>
              <a:rPr lang="en-GB" dirty="0"/>
              <a:t>We know how important the interdependencies between the health and care systems and the role that integrated workforce planning can have in relation to supporting people to remain living in their home in the community, to support the prevention agenda and to decrease pressure on health systems through the provision of high quality social care services. </a:t>
            </a:r>
          </a:p>
          <a:p>
            <a:endParaRPr lang="en-GB" dirty="0"/>
          </a:p>
          <a:p>
            <a:r>
              <a:rPr lang="en-GB" dirty="0"/>
              <a:t>The data that we are viewing truly highlights the importance of systems collaborating to identify and deliver integrated workforce solutions. As SfC regional lead, I am working with some of our health and care system WF leads on areas of collaboration and integration such as new roles, new skills, DHA and integrated workforce planning. </a:t>
            </a:r>
          </a:p>
          <a:p>
            <a:endParaRPr lang="en-GB" dirty="0"/>
          </a:p>
          <a:p>
            <a:r>
              <a:rPr lang="en-GB" dirty="0"/>
              <a:t> </a:t>
            </a:r>
          </a:p>
        </p:txBody>
      </p:sp>
      <p:sp>
        <p:nvSpPr>
          <p:cNvPr id="4" name="Slide Number Placeholder 3">
            <a:extLst>
              <a:ext uri="{FF2B5EF4-FFF2-40B4-BE49-F238E27FC236}">
                <a16:creationId xmlns:a16="http://schemas.microsoft.com/office/drawing/2014/main" id="{BD663E87-BA82-5975-BD57-B04E79641967}"/>
              </a:ext>
            </a:extLst>
          </p:cNvPr>
          <p:cNvSpPr>
            <a:spLocks noGrp="1"/>
          </p:cNvSpPr>
          <p:nvPr>
            <p:ph type="sldNum" sz="quarter" idx="5"/>
          </p:nvPr>
        </p:nvSpPr>
        <p:spPr/>
        <p:txBody>
          <a:bodyPr/>
          <a:lstStyle/>
          <a:p>
            <a:fld id="{2B9240D4-6F14-3449-8FA2-7400E50A5229}" type="slidenum">
              <a:rPr lang="en-US" smtClean="0"/>
              <a:t>34</a:t>
            </a:fld>
            <a:endParaRPr lang="en-US"/>
          </a:p>
        </p:txBody>
      </p:sp>
    </p:spTree>
    <p:extLst>
      <p:ext uri="{BB962C8B-B14F-4D97-AF65-F5344CB8AC3E}">
        <p14:creationId xmlns:p14="http://schemas.microsoft.com/office/powerpoint/2010/main" val="2009508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we look at Suffolk data we can get an idea of the make up of the whole sector inc LA staff and DP/NHS.</a:t>
            </a:r>
          </a:p>
        </p:txBody>
      </p:sp>
      <p:sp>
        <p:nvSpPr>
          <p:cNvPr id="4" name="Slide Number Placeholder 3"/>
          <p:cNvSpPr>
            <a:spLocks noGrp="1"/>
          </p:cNvSpPr>
          <p:nvPr>
            <p:ph type="sldNum" sz="quarter" idx="5"/>
          </p:nvPr>
        </p:nvSpPr>
        <p:spPr/>
        <p:txBody>
          <a:bodyPr/>
          <a:lstStyle/>
          <a:p>
            <a:fld id="{2B9240D4-6F14-3449-8FA2-7400E50A5229}" type="slidenum">
              <a:rPr lang="en-US" smtClean="0"/>
              <a:t>35</a:t>
            </a:fld>
            <a:endParaRPr lang="en-US"/>
          </a:p>
        </p:txBody>
      </p:sp>
    </p:spTree>
    <p:extLst>
      <p:ext uri="{BB962C8B-B14F-4D97-AF65-F5344CB8AC3E}">
        <p14:creationId xmlns:p14="http://schemas.microsoft.com/office/powerpoint/2010/main" val="1724458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breaks down the date further to just LA/IND sector</a:t>
            </a:r>
          </a:p>
        </p:txBody>
      </p:sp>
      <p:sp>
        <p:nvSpPr>
          <p:cNvPr id="4" name="Slide Number Placeholder 3"/>
          <p:cNvSpPr>
            <a:spLocks noGrp="1"/>
          </p:cNvSpPr>
          <p:nvPr>
            <p:ph type="sldNum" sz="quarter" idx="5"/>
          </p:nvPr>
        </p:nvSpPr>
        <p:spPr/>
        <p:txBody>
          <a:bodyPr/>
          <a:lstStyle/>
          <a:p>
            <a:fld id="{2B9240D4-6F14-3449-8FA2-7400E50A5229}" type="slidenum">
              <a:rPr lang="en-US" smtClean="0"/>
              <a:t>36</a:t>
            </a:fld>
            <a:endParaRPr lang="en-US"/>
          </a:p>
        </p:txBody>
      </p:sp>
    </p:spTree>
    <p:extLst>
      <p:ext uri="{BB962C8B-B14F-4D97-AF65-F5344CB8AC3E}">
        <p14:creationId xmlns:p14="http://schemas.microsoft.com/office/powerpoint/2010/main" val="184125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look at data just for the LA ASC workforce and we can see that the vacancy and turnover rates have dropped quite significantly.</a:t>
            </a:r>
          </a:p>
        </p:txBody>
      </p:sp>
      <p:sp>
        <p:nvSpPr>
          <p:cNvPr id="4" name="Slide Number Placeholder 3"/>
          <p:cNvSpPr>
            <a:spLocks noGrp="1"/>
          </p:cNvSpPr>
          <p:nvPr>
            <p:ph type="sldNum" sz="quarter" idx="5"/>
          </p:nvPr>
        </p:nvSpPr>
        <p:spPr/>
        <p:txBody>
          <a:bodyPr/>
          <a:lstStyle/>
          <a:p>
            <a:fld id="{2B9240D4-6F14-3449-8FA2-7400E50A5229}" type="slidenum">
              <a:rPr lang="en-US" smtClean="0"/>
              <a:t>37</a:t>
            </a:fld>
            <a:endParaRPr lang="en-US"/>
          </a:p>
        </p:txBody>
      </p:sp>
    </p:spTree>
    <p:extLst>
      <p:ext uri="{BB962C8B-B14F-4D97-AF65-F5344CB8AC3E}">
        <p14:creationId xmlns:p14="http://schemas.microsoft.com/office/powerpoint/2010/main" val="125494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228600" indent="-228600" fontAlgn="base">
              <a:spcBef>
                <a:spcPct val="0"/>
              </a:spcBef>
              <a:spcAft>
                <a:spcPct val="0"/>
              </a:spcAft>
              <a:buSzTx/>
              <a:buFont typeface="Wingdings" panose="05000000000000000000" pitchFamily="2" charset="2"/>
              <a:buAutoNum type="arabicPeriod"/>
              <a:defRPr/>
            </a:pPr>
            <a:r>
              <a:rPr lang="en-GB" i="0" dirty="0">
                <a:latin typeface="Arial" panose="020B0604020202020204" pitchFamily="34" charset="0"/>
                <a:cs typeface="Arial" panose="020B0604020202020204" pitchFamily="34" charset="0"/>
              </a:rPr>
              <a:t>Community Dental Services has 7 clinics in Essex.</a:t>
            </a:r>
          </a:p>
          <a:p>
            <a:pPr marL="228600" indent="-228600" fontAlgn="base">
              <a:spcBef>
                <a:spcPct val="0"/>
              </a:spcBef>
              <a:spcAft>
                <a:spcPct val="0"/>
              </a:spcAft>
              <a:buSzTx/>
              <a:buFont typeface="Wingdings" panose="05000000000000000000" pitchFamily="2" charset="2"/>
              <a:buAutoNum type="arabicPeriod"/>
              <a:defRPr/>
            </a:pPr>
            <a:r>
              <a:rPr lang="en-GB" i="0" dirty="0">
                <a:latin typeface="Arial" panose="020B0604020202020204" pitchFamily="34" charset="0"/>
                <a:cs typeface="Arial" panose="020B0604020202020204" pitchFamily="34" charset="0"/>
              </a:rPr>
              <a:t>We provide a dental service for people with complex and additional needs (children and adults) including general anaesthetic &amp; sedation clinics.</a:t>
            </a:r>
          </a:p>
          <a:p>
            <a:pPr marL="228600" indent="-228600" fontAlgn="base">
              <a:spcBef>
                <a:spcPct val="0"/>
              </a:spcBef>
              <a:spcAft>
                <a:spcPct val="0"/>
              </a:spcAft>
              <a:buSzTx/>
              <a:buFont typeface="Wingdings" panose="05000000000000000000" pitchFamily="2" charset="2"/>
              <a:buAutoNum type="arabicPeriod"/>
              <a:defRPr/>
            </a:pPr>
            <a:r>
              <a:rPr lang="en-GB" i="0" dirty="0">
                <a:latin typeface="Arial" panose="020B0604020202020204" pitchFamily="34" charset="0"/>
                <a:cs typeface="Arial" panose="020B0604020202020204" pitchFamily="34" charset="0"/>
              </a:rPr>
              <a:t>We provide a domiciliary service for bed bound patients.</a:t>
            </a:r>
          </a:p>
          <a:p>
            <a:pPr marL="228600" indent="-228600" fontAlgn="base">
              <a:spcBef>
                <a:spcPct val="0"/>
              </a:spcBef>
              <a:spcAft>
                <a:spcPct val="0"/>
              </a:spcAft>
              <a:buSzTx/>
              <a:buFont typeface="Wingdings" panose="05000000000000000000" pitchFamily="2" charset="2"/>
              <a:buAutoNum type="arabicPeriod"/>
              <a:defRPr/>
            </a:pPr>
            <a:r>
              <a:rPr lang="en-GB" i="0" dirty="0">
                <a:latin typeface="Arial" panose="020B0604020202020204" pitchFamily="34" charset="0"/>
                <a:cs typeface="Arial" panose="020B0604020202020204" pitchFamily="34" charset="0"/>
              </a:rPr>
              <a:t>We also have a clinic in Colchester with a tippy chair for wheelchairs</a:t>
            </a:r>
          </a:p>
          <a:p>
            <a:pPr marL="228600" indent="-228600" fontAlgn="base">
              <a:spcBef>
                <a:spcPct val="0"/>
              </a:spcBef>
              <a:spcAft>
                <a:spcPct val="0"/>
              </a:spcAft>
              <a:buSzTx/>
              <a:buFont typeface="Wingdings" panose="05000000000000000000" pitchFamily="2" charset="2"/>
              <a:buAutoNum type="arabicPeriod"/>
              <a:defRPr/>
            </a:pPr>
            <a:r>
              <a:rPr lang="en-GB" i="0" dirty="0">
                <a:latin typeface="Arial" panose="020B0604020202020204" pitchFamily="34" charset="0"/>
                <a:cs typeface="Arial" panose="020B0604020202020204" pitchFamily="34" charset="0"/>
              </a:rPr>
              <a:t>Referrals to our service need to come from a dentist, GP or other healthcare professional. </a:t>
            </a:r>
          </a:p>
          <a:p>
            <a:pPr marL="228600" indent="-228600" fontAlgn="base">
              <a:spcBef>
                <a:spcPct val="0"/>
              </a:spcBef>
              <a:spcAft>
                <a:spcPct val="0"/>
              </a:spcAft>
              <a:buSzTx/>
              <a:buFont typeface="Wingdings" panose="05000000000000000000" pitchFamily="2" charset="2"/>
              <a:buAutoNum type="arabicPeriod"/>
              <a:defRPr/>
            </a:pPr>
            <a:r>
              <a:rPr lang="en-GB" i="0" dirty="0">
                <a:latin typeface="Arial" panose="020B0604020202020204" pitchFamily="34" charset="0"/>
                <a:cs typeface="Arial" panose="020B0604020202020204" pitchFamily="34" charset="0"/>
              </a:rPr>
              <a:t>Referral criteria information and referral forms can be found on our website:  </a:t>
            </a:r>
            <a:r>
              <a:rPr lang="en-GB" i="0" dirty="0">
                <a:latin typeface="Arial" panose="020B0604020202020204" pitchFamily="34" charset="0"/>
                <a:cs typeface="Arial" panose="020B0604020202020204" pitchFamily="34" charset="0"/>
                <a:hlinkClick r:id="rId3"/>
              </a:rPr>
              <a:t>https://communitydentalservices.co.uk/patient-information/referrals/essex/</a:t>
            </a:r>
            <a:endParaRPr lang="en-GB" i="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8AB0D4E1-8000-4CED-AADD-8E9ECEC4032D}" type="slidenum">
              <a:rPr lang="en-GB" smtClean="0"/>
              <a:t>12</a:t>
            </a:fld>
            <a:endParaRPr lang="en-GB"/>
          </a:p>
        </p:txBody>
      </p:sp>
    </p:spTree>
    <p:extLst>
      <p:ext uri="{BB962C8B-B14F-4D97-AF65-F5344CB8AC3E}">
        <p14:creationId xmlns:p14="http://schemas.microsoft.com/office/powerpoint/2010/main" val="415738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the IND sector and can see that with all of the data that although lower than last year is still fairly high although sitting just below the national average.</a:t>
            </a:r>
          </a:p>
        </p:txBody>
      </p:sp>
      <p:sp>
        <p:nvSpPr>
          <p:cNvPr id="4" name="Slide Number Placeholder 3"/>
          <p:cNvSpPr>
            <a:spLocks noGrp="1"/>
          </p:cNvSpPr>
          <p:nvPr>
            <p:ph type="sldNum" sz="quarter" idx="5"/>
          </p:nvPr>
        </p:nvSpPr>
        <p:spPr/>
        <p:txBody>
          <a:bodyPr/>
          <a:lstStyle/>
          <a:p>
            <a:fld id="{2B9240D4-6F14-3449-8FA2-7400E50A5229}" type="slidenum">
              <a:rPr lang="en-US" smtClean="0"/>
              <a:t>38</a:t>
            </a:fld>
            <a:endParaRPr lang="en-US"/>
          </a:p>
        </p:txBody>
      </p:sp>
    </p:spTree>
    <p:extLst>
      <p:ext uri="{BB962C8B-B14F-4D97-AF65-F5344CB8AC3E}">
        <p14:creationId xmlns:p14="http://schemas.microsoft.com/office/powerpoint/2010/main" val="144970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if we look at </a:t>
            </a:r>
            <a:r>
              <a:rPr lang="en-GB" dirty="0" err="1"/>
              <a:t>demograhics</a:t>
            </a:r>
            <a:r>
              <a:rPr lang="en-GB" dirty="0"/>
              <a:t> I am sure some of these figures will come as no surprise with the majority of our workforce being white and female.</a:t>
            </a:r>
          </a:p>
        </p:txBody>
      </p:sp>
      <p:sp>
        <p:nvSpPr>
          <p:cNvPr id="4" name="Slide Number Placeholder 3"/>
          <p:cNvSpPr>
            <a:spLocks noGrp="1"/>
          </p:cNvSpPr>
          <p:nvPr>
            <p:ph type="sldNum" sz="quarter" idx="5"/>
          </p:nvPr>
        </p:nvSpPr>
        <p:spPr/>
        <p:txBody>
          <a:bodyPr/>
          <a:lstStyle/>
          <a:p>
            <a:fld id="{2B9240D4-6F14-3449-8FA2-7400E50A5229}" type="slidenum">
              <a:rPr lang="en-US" smtClean="0"/>
              <a:t>39</a:t>
            </a:fld>
            <a:endParaRPr lang="en-US"/>
          </a:p>
        </p:txBody>
      </p:sp>
    </p:spTree>
    <p:extLst>
      <p:ext uri="{BB962C8B-B14F-4D97-AF65-F5344CB8AC3E}">
        <p14:creationId xmlns:p14="http://schemas.microsoft.com/office/powerpoint/2010/main" val="1255438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LA Suffolk it is pretty similar.</a:t>
            </a:r>
          </a:p>
        </p:txBody>
      </p:sp>
      <p:sp>
        <p:nvSpPr>
          <p:cNvPr id="4" name="Slide Number Placeholder 3"/>
          <p:cNvSpPr>
            <a:spLocks noGrp="1"/>
          </p:cNvSpPr>
          <p:nvPr>
            <p:ph type="sldNum" sz="quarter" idx="5"/>
          </p:nvPr>
        </p:nvSpPr>
        <p:spPr/>
        <p:txBody>
          <a:bodyPr/>
          <a:lstStyle/>
          <a:p>
            <a:fld id="{2B9240D4-6F14-3449-8FA2-7400E50A5229}" type="slidenum">
              <a:rPr lang="en-US" smtClean="0"/>
              <a:t>40</a:t>
            </a:fld>
            <a:endParaRPr lang="en-US"/>
          </a:p>
        </p:txBody>
      </p:sp>
    </p:spTree>
    <p:extLst>
      <p:ext uri="{BB962C8B-B14F-4D97-AF65-F5344CB8AC3E}">
        <p14:creationId xmlns:p14="http://schemas.microsoft.com/office/powerpoint/2010/main" val="269404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for the </a:t>
            </a:r>
            <a:r>
              <a:rPr lang="en-GB" dirty="0" err="1"/>
              <a:t>ind</a:t>
            </a:r>
            <a:r>
              <a:rPr lang="en-GB" dirty="0"/>
              <a:t> </a:t>
            </a:r>
            <a:r>
              <a:rPr lang="en-GB" dirty="0" err="1"/>
              <a:t>sector,again</a:t>
            </a:r>
            <a:r>
              <a:rPr lang="en-GB" dirty="0"/>
              <a:t> not much change from across the board</a:t>
            </a:r>
          </a:p>
        </p:txBody>
      </p:sp>
      <p:sp>
        <p:nvSpPr>
          <p:cNvPr id="4" name="Slide Number Placeholder 3"/>
          <p:cNvSpPr>
            <a:spLocks noGrp="1"/>
          </p:cNvSpPr>
          <p:nvPr>
            <p:ph type="sldNum" sz="quarter" idx="5"/>
          </p:nvPr>
        </p:nvSpPr>
        <p:spPr/>
        <p:txBody>
          <a:bodyPr/>
          <a:lstStyle/>
          <a:p>
            <a:fld id="{2B9240D4-6F14-3449-8FA2-7400E50A5229}" type="slidenum">
              <a:rPr lang="en-US" smtClean="0"/>
              <a:t>41</a:t>
            </a:fld>
            <a:endParaRPr lang="en-US"/>
          </a:p>
        </p:txBody>
      </p:sp>
    </p:spTree>
    <p:extLst>
      <p:ext uri="{BB962C8B-B14F-4D97-AF65-F5344CB8AC3E}">
        <p14:creationId xmlns:p14="http://schemas.microsoft.com/office/powerpoint/2010/main" val="134257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59661-98A3-9EFB-47AB-5A2AF3181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51561-4CCF-18E3-26EC-D13DC8800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4C324-1E98-A7EA-BC95-66FA4D9E6299}"/>
              </a:ext>
            </a:extLst>
          </p:cNvPr>
          <p:cNvSpPr>
            <a:spLocks noGrp="1"/>
          </p:cNvSpPr>
          <p:nvPr>
            <p:ph type="body" idx="1"/>
          </p:nvPr>
        </p:nvSpPr>
        <p:spPr/>
        <p:txBody>
          <a:bodyPr/>
          <a:lstStyle/>
          <a:p>
            <a:r>
              <a:rPr lang="en-GB" dirty="0"/>
              <a:t>One of the factors I mentioned when discussing retention was the value of CPD for the workforce so this was one other area I wanted to focus on. </a:t>
            </a:r>
          </a:p>
          <a:p>
            <a:endParaRPr lang="en-GB" dirty="0"/>
          </a:p>
          <a:p>
            <a:r>
              <a:rPr lang="en-GB" dirty="0"/>
              <a:t>In the Eastern region, around 67 % of direct care-providing staff had engaged with (achieved, partially completed, or were working towards) the Care Certificate with 47% having completed it. </a:t>
            </a:r>
          </a:p>
          <a:p>
            <a:endParaRPr lang="en-GB" dirty="0"/>
          </a:p>
          <a:p>
            <a:r>
              <a:rPr lang="en-GB" dirty="0"/>
              <a:t>Around 44 % of direct care-providing staff held a relevant adult social care qualification in the Eastern region. This was lower than the England average of 47%.</a:t>
            </a:r>
          </a:p>
          <a:p>
            <a:endParaRPr lang="en-GB" dirty="0"/>
          </a:p>
          <a:p>
            <a:r>
              <a:rPr lang="en-GB" dirty="0"/>
              <a:t>We can see from the visuals that only 25% of the workforce are qualified up to level 2. </a:t>
            </a:r>
          </a:p>
          <a:p>
            <a:endParaRPr lang="en-GB" dirty="0"/>
          </a:p>
          <a:p>
            <a:r>
              <a:rPr lang="en-GB" dirty="0"/>
              <a:t>The launch of the CWP and the level 2 care Certificate is part of a wider drive to support the professionalisation of the social care workforce and it was good to hear Martin speak about this social care reform work earlier. </a:t>
            </a:r>
          </a:p>
          <a:p>
            <a:endParaRPr lang="en-GB" dirty="0"/>
          </a:p>
          <a:p>
            <a:r>
              <a:rPr lang="en-GB" dirty="0"/>
              <a:t>I was planning to do a section on social care reform but as Martin has already covered this, I will just say that I feel this slide visually highlights the importance of promoting the new level 2 Care Certificate, the LDSS which could be used to access funding for the Care cert level 2 and the CWP to systems and social care providers across the region. We at </a:t>
            </a:r>
            <a:r>
              <a:rPr lang="en-GB" dirty="0" err="1"/>
              <a:t>SfC</a:t>
            </a:r>
            <a:r>
              <a:rPr lang="en-GB" dirty="0"/>
              <a:t> are promoting these through our numerous networks in the region as we recognise the value of a skilled and well-trained workforce. </a:t>
            </a:r>
          </a:p>
          <a:p>
            <a:r>
              <a:rPr lang="en-GB" dirty="0"/>
              <a:t>It would be great to see LA’s and systems working to deliver these reform items to support workforce development and sustainability in our region.    </a:t>
            </a:r>
          </a:p>
        </p:txBody>
      </p:sp>
      <p:sp>
        <p:nvSpPr>
          <p:cNvPr id="4" name="Slide Number Placeholder 3">
            <a:extLst>
              <a:ext uri="{FF2B5EF4-FFF2-40B4-BE49-F238E27FC236}">
                <a16:creationId xmlns:a16="http://schemas.microsoft.com/office/drawing/2014/main" id="{5D395326-86D4-6CA0-9794-3FA27A423201}"/>
              </a:ext>
            </a:extLst>
          </p:cNvPr>
          <p:cNvSpPr>
            <a:spLocks noGrp="1"/>
          </p:cNvSpPr>
          <p:nvPr>
            <p:ph type="sldNum" sz="quarter" idx="5"/>
          </p:nvPr>
        </p:nvSpPr>
        <p:spPr/>
        <p:txBody>
          <a:bodyPr/>
          <a:lstStyle/>
          <a:p>
            <a:fld id="{2B9240D4-6F14-3449-8FA2-7400E50A5229}" type="slidenum">
              <a:rPr lang="en-US" smtClean="0"/>
              <a:t>42</a:t>
            </a:fld>
            <a:endParaRPr lang="en-US"/>
          </a:p>
        </p:txBody>
      </p:sp>
    </p:spTree>
    <p:extLst>
      <p:ext uri="{BB962C8B-B14F-4D97-AF65-F5344CB8AC3E}">
        <p14:creationId xmlns:p14="http://schemas.microsoft.com/office/powerpoint/2010/main" val="444785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dirty="0">
                <a:solidFill>
                  <a:srgbClr val="626A6E"/>
                </a:solidFill>
                <a:effectLst/>
                <a:highlight>
                  <a:srgbClr val="FFFFFF"/>
                </a:highlight>
                <a:latin typeface="font-regular"/>
              </a:rPr>
              <a:t>So that is the data nationally, regionally and in Suffolk and as I said before we really need this data to help us look at specific areas of the workforce strategy and  ensure we can use a baseline picture of what our sector looks like.</a:t>
            </a:r>
          </a:p>
          <a:p>
            <a:endParaRPr lang="en-GB" sz="2800" b="0" i="0" dirty="0">
              <a:solidFill>
                <a:srgbClr val="626A6E"/>
              </a:solidFill>
              <a:effectLst/>
              <a:highlight>
                <a:srgbClr val="FFFFFF"/>
              </a:highlight>
              <a:latin typeface="font-regular"/>
            </a:endParaRPr>
          </a:p>
          <a:p>
            <a:r>
              <a:rPr lang="en-GB" sz="2800" b="0" i="0" dirty="0">
                <a:solidFill>
                  <a:srgbClr val="626A6E"/>
                </a:solidFill>
                <a:effectLst/>
                <a:highlight>
                  <a:srgbClr val="FFFFFF"/>
                </a:highlight>
                <a:latin typeface="font-regular"/>
              </a:rPr>
              <a:t>So for those of you who haven’t heard of the development of the ASC workforce strategy, for the first time ever, the adult social care sector has come together, led by Skills for Care, to develop the Workforce Strategy it needs to work alongside the NHS long term workforce plan. Adult social care needs a workforce strategy as a focus to ensure we have enough of the right people with the right skills to provide the best possible care and support for the people who draw on it.</a:t>
            </a:r>
          </a:p>
          <a:p>
            <a:endParaRPr lang="en-US" sz="1800" dirty="0">
              <a:ea typeface="Calibri"/>
              <a:cs typeface="Calibri" panose="020F0502020204030204"/>
            </a:endParaRPr>
          </a:p>
          <a:p>
            <a:r>
              <a:rPr lang="en-GB" sz="1800" dirty="0">
                <a:ea typeface="Calibri"/>
                <a:cs typeface="Calibri" panose="020F0502020204030204"/>
              </a:rPr>
              <a:t>Social care is important for all of us. It is important to the 10 million people it impacts (including those who draw on paid and unpaid care, the workforce and unpaid carers) and it is important for the effective functioning of the NHS.</a:t>
            </a:r>
          </a:p>
          <a:p>
            <a:endParaRPr lang="en-GB" sz="1800" dirty="0">
              <a:ea typeface="Calibri"/>
              <a:cs typeface="Calibri" panose="020F0502020204030204"/>
            </a:endParaRPr>
          </a:p>
          <a:p>
            <a:r>
              <a:rPr lang="en-GB" sz="1800" dirty="0">
                <a:ea typeface="Calibri"/>
                <a:cs typeface="Calibri" panose="020F0502020204030204"/>
              </a:rPr>
              <a:t>This Workforce Strategy, even if implemented in full, needs to be accompanied by transformation in social care. This means more and better prevention which social care is at the heart of, more of a focus on transforming social care through new models, science and technology. </a:t>
            </a:r>
          </a:p>
          <a:p>
            <a:endParaRPr lang="en-GB" sz="1800" dirty="0">
              <a:ea typeface="Calibri"/>
              <a:cs typeface="Calibri" panose="020F0502020204030204"/>
            </a:endParaRPr>
          </a:p>
          <a:p>
            <a:endParaRPr lang="en-GB" sz="1800" dirty="0">
              <a:ea typeface="Calibri"/>
              <a:cs typeface="Calibri" panose="020F0502020204030204"/>
            </a:endParaRPr>
          </a:p>
          <a:p>
            <a:endParaRPr lang="en-US" sz="1800"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60DDC71A-9620-4A95-B929-DC5631681A40}" type="slidenum">
              <a:rPr lang="en-GB" smtClean="0"/>
              <a:t>43</a:t>
            </a:fld>
            <a:endParaRPr lang="en-GB"/>
          </a:p>
        </p:txBody>
      </p:sp>
    </p:spTree>
    <p:extLst>
      <p:ext uri="{BB962C8B-B14F-4D97-AF65-F5344CB8AC3E}">
        <p14:creationId xmlns:p14="http://schemas.microsoft.com/office/powerpoint/2010/main" val="4152980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dirty="0"/>
              <a:t>The strategy is a big document which you can find on our website but broadly broken down in to </a:t>
            </a:r>
            <a:r>
              <a:rPr lang="en-GB" sz="1100" b="0" dirty="0" err="1"/>
              <a:t>to</a:t>
            </a:r>
            <a:r>
              <a:rPr lang="en-GB" sz="1100" b="0" dirty="0"/>
              <a:t> 3 keys areas, which again, align with the NHS long term workforce plan. And they are attract and retain, train and transform.</a:t>
            </a:r>
          </a:p>
          <a:p>
            <a:endParaRPr lang="en-GB" sz="1100" b="0" dirty="0"/>
          </a:p>
          <a:p>
            <a:r>
              <a:rPr lang="en-GB" sz="1100" b="0" dirty="0"/>
              <a:t>We have of course worked with the sector and all key stakeholders including the government, local authorities, health DHSC and CQC to develop the strategy  and will continue to work with these key organisations to take forward and deliver on the strategy.</a:t>
            </a:r>
          </a:p>
          <a:p>
            <a:endParaRPr lang="en-GB" sz="1100" b="1" dirty="0"/>
          </a:p>
          <a:p>
            <a:r>
              <a:rPr lang="en-GB" sz="1100" b="1" dirty="0"/>
              <a:t>Attract and retain</a:t>
            </a:r>
          </a:p>
          <a:p>
            <a:endParaRPr lang="en-GB" sz="1100" dirty="0"/>
          </a:p>
          <a:p>
            <a:pPr marL="171450" indent="-171450">
              <a:buFont typeface="Symbol"/>
              <a:buChar char="•"/>
            </a:pPr>
            <a:r>
              <a:rPr lang="en-GB" sz="1100" b="1" dirty="0"/>
              <a:t>Joined-up, consistent action on pay.</a:t>
            </a:r>
            <a:r>
              <a:rPr lang="en-GB" sz="1100" dirty="0"/>
              <a:t> Central government (lead) with local government, unions and employers. (2024)</a:t>
            </a:r>
          </a:p>
          <a:p>
            <a:pPr marL="171450" indent="-171450">
              <a:buFont typeface="Symbol"/>
              <a:buChar char="•"/>
            </a:pPr>
            <a:r>
              <a:rPr lang="en-GB" sz="1100" b="1" dirty="0"/>
              <a:t>Consider the modelling in this Strategy in the Fair Cost of Care exercise.</a:t>
            </a:r>
            <a:r>
              <a:rPr lang="en-GB" sz="1100" dirty="0"/>
              <a:t> (2025, ongoing). Central Government, DHSC and Local Government. </a:t>
            </a:r>
            <a:r>
              <a:rPr lang="en-GB" sz="1100" i="1" dirty="0"/>
              <a:t>We have modelled and costed three options for improving pay in the </a:t>
            </a:r>
            <a:r>
              <a:rPr lang="en-GB" sz="1100" dirty="0"/>
              <a:t>Areas of focus, recommendations and commitments</a:t>
            </a:r>
            <a:r>
              <a:rPr lang="en-GB" sz="1100" i="1" dirty="0"/>
              <a:t> section.</a:t>
            </a:r>
            <a:endParaRPr lang="en-GB" sz="1100" dirty="0"/>
          </a:p>
          <a:p>
            <a:pPr marL="171450" indent="-171450">
              <a:buFont typeface="Symbol"/>
              <a:buChar char="•"/>
            </a:pPr>
            <a:r>
              <a:rPr lang="en-GB" sz="1100" b="1" dirty="0"/>
              <a:t>A transition plan to increase domestic recruitment and reduce international recruitment</a:t>
            </a:r>
            <a:r>
              <a:rPr lang="en-GB" sz="1100" dirty="0"/>
              <a:t>. Government departments/bodies and the sector. (Ongoing)</a:t>
            </a:r>
          </a:p>
          <a:p>
            <a:pPr marL="171450" indent="-171450">
              <a:buFont typeface="Symbol"/>
              <a:buChar char="•"/>
            </a:pPr>
            <a:r>
              <a:rPr lang="en-GB" sz="1100" b="1" dirty="0"/>
              <a:t>Continued funding to support ethical international recruitment.</a:t>
            </a:r>
            <a:r>
              <a:rPr lang="en-GB" sz="1100" dirty="0"/>
              <a:t> Department of Health and Social Care (DHSC). (Ongoing)</a:t>
            </a:r>
          </a:p>
          <a:p>
            <a:pPr marL="171450" indent="-171450">
              <a:buFont typeface="Symbol"/>
              <a:buChar char="•"/>
            </a:pPr>
            <a:r>
              <a:rPr lang="en-GB" sz="1100" b="1" dirty="0"/>
              <a:t>Review the application of ethical recruitment.</a:t>
            </a:r>
            <a:r>
              <a:rPr lang="en-GB" sz="1100" dirty="0"/>
              <a:t> DHSC and Home Office. (By March 2025)</a:t>
            </a:r>
          </a:p>
          <a:p>
            <a:pPr marL="171450" indent="-171450">
              <a:buFont typeface="Symbol"/>
              <a:buChar char="•"/>
            </a:pPr>
            <a:r>
              <a:rPr lang="en-GB" sz="1100" b="1" dirty="0"/>
              <a:t>Regulator encouraging recruitment and retention plans. </a:t>
            </a:r>
            <a:r>
              <a:rPr lang="en-GB" sz="1100" dirty="0"/>
              <a:t>Commitment – Care Quality Commission (CQC).</a:t>
            </a:r>
            <a:r>
              <a:rPr lang="en-GB" sz="1100" b="1" dirty="0"/>
              <a:t> </a:t>
            </a:r>
            <a:endParaRPr lang="en-GB" sz="1100" dirty="0"/>
          </a:p>
          <a:p>
            <a:pPr marL="171450" indent="-171450">
              <a:buFont typeface="Symbol"/>
              <a:buChar char="•"/>
            </a:pPr>
            <a:r>
              <a:rPr lang="en-GB" sz="1100" b="1" dirty="0"/>
              <a:t>A 10-year attraction plan focusing on men, younger people and people with technical skills. </a:t>
            </a:r>
            <a:r>
              <a:rPr lang="en-GB" sz="1100" dirty="0"/>
              <a:t>Cross-sector partnership, sponsored by Department for Work and Pensions (DWP) and DHSC. (By summer 2025)</a:t>
            </a:r>
          </a:p>
          <a:p>
            <a:pPr marL="171450" indent="-171450">
              <a:buFont typeface="Symbol"/>
              <a:buChar char="•"/>
            </a:pPr>
            <a:r>
              <a:rPr lang="en-GB" sz="1100" b="1" dirty="0"/>
              <a:t>Support for individual employers</a:t>
            </a:r>
            <a:r>
              <a:rPr lang="en-GB" sz="1100" dirty="0"/>
              <a:t>. </a:t>
            </a:r>
            <a:r>
              <a:rPr lang="en-US" sz="1100" dirty="0"/>
              <a:t>The Local Government Association (LGA)</a:t>
            </a:r>
            <a:r>
              <a:rPr lang="en-GB" sz="1100" dirty="0"/>
              <a:t>. (Start 2024)</a:t>
            </a:r>
          </a:p>
          <a:p>
            <a:pPr marL="171450" indent="-171450">
              <a:buFont typeface="Symbol"/>
              <a:buChar char="•"/>
            </a:pPr>
            <a:r>
              <a:rPr lang="en-GB" sz="1100" b="1" dirty="0"/>
              <a:t>A national programme to attract graduates and career changers.</a:t>
            </a:r>
            <a:r>
              <a:rPr lang="en-GB" sz="1100" dirty="0"/>
              <a:t> DHSC. (From 2025)</a:t>
            </a:r>
          </a:p>
          <a:p>
            <a:pPr marL="171450" indent="-171450">
              <a:buFont typeface="Symbol"/>
              <a:buChar char="•"/>
            </a:pPr>
            <a:r>
              <a:rPr lang="en-GB" sz="1100" b="1" dirty="0"/>
              <a:t>Attract more social workers and occupational therapists with a clearer pathway and financial support for students. </a:t>
            </a:r>
            <a:r>
              <a:rPr lang="en-GB" sz="1100" dirty="0"/>
              <a:t>DHSC; DfE; Social Work England (SWE); the British Association of Social Workers (BASW); the Royal College of Occupational Therapists (RCOT) and Skills for Care.</a:t>
            </a:r>
            <a:r>
              <a:rPr lang="en-GB" sz="1100" b="1" dirty="0"/>
              <a:t> </a:t>
            </a:r>
            <a:endParaRPr lang="en-GB" sz="1100" dirty="0"/>
          </a:p>
          <a:p>
            <a:pPr marL="171450" indent="-171450">
              <a:buFont typeface="Symbol"/>
              <a:buChar char="•"/>
            </a:pPr>
            <a:r>
              <a:rPr lang="en-GB" sz="1100" b="1" dirty="0"/>
              <a:t>Attract more registered nurses and nursing associates to working in social care and offer them attractive career pathways to retain them. </a:t>
            </a:r>
            <a:r>
              <a:rPr lang="en-GB" sz="1100" b="0" dirty="0"/>
              <a:t>DHSC; Council of Deans of Health; Universities; ICSs. (From 2025)</a:t>
            </a:r>
          </a:p>
          <a:p>
            <a:pPr marL="171450" indent="-171450">
              <a:buFont typeface="Symbol"/>
              <a:buChar char="•"/>
            </a:pPr>
            <a:r>
              <a:rPr lang="en-GB" sz="1100" b="1" dirty="0"/>
              <a:t>A People Promise for Social Care.</a:t>
            </a:r>
            <a:r>
              <a:rPr lang="en-GB" sz="1100" dirty="0"/>
              <a:t> Skills for Care, commissioned by DHSC. (Scoping 2025, launch 2026)</a:t>
            </a:r>
          </a:p>
          <a:p>
            <a:pPr marL="171450" indent="-171450">
              <a:buFont typeface="Symbol"/>
              <a:buChar char="•"/>
            </a:pPr>
            <a:r>
              <a:rPr lang="en-GB" sz="1100" b="1" dirty="0"/>
              <a:t>Scope retention pilots in five ICS areas.</a:t>
            </a:r>
            <a:r>
              <a:rPr lang="en-GB" sz="1100" dirty="0"/>
              <a:t> DHSC; Skills for Care and stakeholders. (2026/27)</a:t>
            </a:r>
          </a:p>
          <a:p>
            <a:pPr marL="171450" indent="-171450">
              <a:buFont typeface="Symbol"/>
              <a:buChar char="•"/>
            </a:pPr>
            <a:r>
              <a:rPr lang="en-GB" sz="1100" b="1" dirty="0"/>
              <a:t>Regulator support for workforce wellbeing and equality, diversity and inclusion.</a:t>
            </a:r>
            <a:r>
              <a:rPr lang="en-GB" sz="1100" dirty="0"/>
              <a:t> CQC.</a:t>
            </a:r>
          </a:p>
          <a:p>
            <a:pPr marL="171450" indent="-171450">
              <a:buFont typeface="Symbol"/>
              <a:buChar char="•"/>
            </a:pPr>
            <a:r>
              <a:rPr lang="en-GB" sz="1100" b="1" dirty="0"/>
              <a:t>Create Workforce Strategy employer champions. </a:t>
            </a:r>
            <a:r>
              <a:rPr lang="en-GB" sz="1100" dirty="0"/>
              <a:t>Commitment - Skills for Care and provider representatives.</a:t>
            </a:r>
          </a:p>
          <a:p>
            <a:pPr marL="171450" indent="-171450">
              <a:buFont typeface="Symbol"/>
              <a:buChar char="•"/>
            </a:pPr>
            <a:r>
              <a:rPr lang="en-GB" sz="1100" b="1" dirty="0"/>
              <a:t>Retain more internationally educated registered nurses working in social care through pathways, support and regulation. Nursing and Midwifery Council (</a:t>
            </a:r>
            <a:r>
              <a:rPr lang="en-GB" sz="1100" dirty="0"/>
              <a:t>NMC); CQC; DHSC. </a:t>
            </a:r>
            <a:r>
              <a:rPr lang="en-GB" sz="1100" b="1" dirty="0"/>
              <a:t> </a:t>
            </a:r>
            <a:endParaRPr lang="en-GB" sz="1100" dirty="0"/>
          </a:p>
          <a:p>
            <a:pPr marL="171450" indent="-171450">
              <a:buFont typeface="Symbol"/>
              <a:buChar char="•"/>
            </a:pPr>
            <a:r>
              <a:rPr lang="en-GB" sz="1100" b="1" dirty="0"/>
              <a:t>Implement the Social Care Workforce Race Equality Standard (SC-WRES). </a:t>
            </a:r>
            <a:r>
              <a:rPr lang="en-GB" sz="1100" dirty="0"/>
              <a:t>Skills for Care and partners (commitment); DHSC; Department of Levelling Up, Housing and Communities (DLUHC); Department for Education (DfE), CQC. (From 2024)</a:t>
            </a:r>
          </a:p>
          <a:p>
            <a:pPr marL="171450" indent="-171450">
              <a:buFont typeface="Symbol"/>
              <a:buChar char="•"/>
            </a:pPr>
            <a:r>
              <a:rPr lang="en-GB" sz="1100" b="1" dirty="0"/>
              <a:t>Improve wellbeing through guidance, training, NHS Health Checks, regulation and awareness-raising. </a:t>
            </a:r>
            <a:r>
              <a:rPr lang="en-GB" sz="1100" dirty="0"/>
              <a:t>Sector and health organisations (2024, 2025, ongoing); DHSC (2025); CQC (From 2025)</a:t>
            </a:r>
          </a:p>
          <a:p>
            <a:endParaRPr lang="en-GB" sz="1100" b="1" dirty="0">
              <a:cs typeface="Calibri"/>
            </a:endParaRPr>
          </a:p>
          <a:p>
            <a:r>
              <a:rPr lang="en-GB" sz="1100" dirty="0">
                <a:cs typeface="Calibri"/>
              </a:rPr>
              <a:t>By implementing these recommendations with clear ownership, we can create a more attractive and supportive environment for social care staff, ultimately leading to a stronger and more diverse workforce. </a:t>
            </a:r>
            <a:endParaRPr lang="en-US" sz="1100" dirty="0">
              <a:cs typeface="Calibri"/>
            </a:endParaRPr>
          </a:p>
          <a:p>
            <a:pPr marL="0" lvl="0" indent="0">
              <a:buFont typeface="Courier New" panose="02070309020205020404" pitchFamily="49" charset="0"/>
              <a:buNone/>
            </a:pPr>
            <a:endParaRPr lang="en-GB" sz="1100" dirty="0">
              <a:effectLst/>
              <a:latin typeface="Aptos"/>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60DDC71A-9620-4A95-B929-DC5631681A40}" type="slidenum">
              <a:rPr lang="en-GB" smtClean="0"/>
              <a:t>44</a:t>
            </a:fld>
            <a:endParaRPr lang="en-GB"/>
          </a:p>
        </p:txBody>
      </p:sp>
    </p:spTree>
    <p:extLst>
      <p:ext uri="{BB962C8B-B14F-4D97-AF65-F5344CB8AC3E}">
        <p14:creationId xmlns:p14="http://schemas.microsoft.com/office/powerpoint/2010/main" val="3346536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solidFill>
                  <a:srgbClr val="000000"/>
                </a:solidFill>
              </a:rPr>
              <a:t>Train</a:t>
            </a:r>
            <a:endParaRPr lang="en-GB" sz="1100" b="1" dirty="0">
              <a:solidFill>
                <a:srgbClr val="000000"/>
              </a:solidFill>
              <a:cs typeface="Calibri"/>
            </a:endParaRPr>
          </a:p>
          <a:p>
            <a:endParaRPr lang="en-GB" sz="1100" dirty="0">
              <a:solidFill>
                <a:srgbClr val="000000"/>
              </a:solidFill>
              <a:cs typeface="Calibri"/>
            </a:endParaRPr>
          </a:p>
          <a:p>
            <a:pPr marL="285750" indent="-285750">
              <a:buFont typeface="Symbol"/>
              <a:buChar char="•"/>
            </a:pPr>
            <a:r>
              <a:rPr lang="en-GB" sz="1100" b="1" dirty="0">
                <a:solidFill>
                  <a:srgbClr val="000000"/>
                </a:solidFill>
              </a:rPr>
              <a:t>Regulator to signpost to what good looks like in learning development.</a:t>
            </a:r>
            <a:r>
              <a:rPr lang="en-GB" sz="1100" dirty="0">
                <a:solidFill>
                  <a:srgbClr val="000000"/>
                </a:solidFill>
              </a:rPr>
              <a:t> Commitment - CQC and Skills for Care. (2024, ongoing)</a:t>
            </a:r>
            <a:endParaRPr lang="en-GB" sz="1100" dirty="0">
              <a:solidFill>
                <a:srgbClr val="000000"/>
              </a:solidFill>
              <a:cs typeface="Calibri"/>
            </a:endParaRPr>
          </a:p>
          <a:p>
            <a:pPr marL="285750" indent="-285750">
              <a:buFont typeface="Symbol"/>
              <a:buChar char="•"/>
            </a:pPr>
            <a:r>
              <a:rPr lang="en-GB" sz="1100" b="1" dirty="0">
                <a:solidFill>
                  <a:srgbClr val="000000"/>
                </a:solidFill>
              </a:rPr>
              <a:t>Expand Skills through the Care Workforce Pathway:</a:t>
            </a:r>
            <a:r>
              <a:rPr lang="en-GB" sz="1100" dirty="0">
                <a:solidFill>
                  <a:srgbClr val="000000"/>
                </a:solidFill>
              </a:rPr>
              <a:t> DHSC and Skills for Care. (Starting 2024)</a:t>
            </a:r>
            <a:endParaRPr lang="en-GB" sz="1100" dirty="0">
              <a:solidFill>
                <a:srgbClr val="000000"/>
              </a:solidFill>
              <a:cs typeface="Calibri"/>
            </a:endParaRPr>
          </a:p>
          <a:p>
            <a:pPr marL="285750" indent="-285750">
              <a:buFont typeface="Symbol"/>
              <a:buChar char="•"/>
            </a:pPr>
            <a:r>
              <a:rPr lang="en-GB" sz="1100" b="1" dirty="0">
                <a:solidFill>
                  <a:srgbClr val="000000"/>
                </a:solidFill>
              </a:rPr>
              <a:t>Continue funding to support delegated health tasks</a:t>
            </a:r>
            <a:r>
              <a:rPr lang="en-GB" sz="1100" dirty="0">
                <a:solidFill>
                  <a:srgbClr val="000000"/>
                </a:solidFill>
              </a:rPr>
              <a:t>:</a:t>
            </a:r>
            <a:r>
              <a:rPr lang="en-GB" sz="1100" b="1" dirty="0">
                <a:solidFill>
                  <a:srgbClr val="000000"/>
                </a:solidFill>
              </a:rPr>
              <a:t> </a:t>
            </a:r>
            <a:r>
              <a:rPr lang="en-GB" sz="1100" dirty="0">
                <a:solidFill>
                  <a:srgbClr val="000000"/>
                </a:solidFill>
              </a:rPr>
              <a:t>DHSC with the sector. (From 2024)</a:t>
            </a:r>
            <a:endParaRPr lang="en-GB" sz="1100" dirty="0">
              <a:solidFill>
                <a:srgbClr val="000000"/>
              </a:solidFill>
              <a:cs typeface="Calibri"/>
            </a:endParaRPr>
          </a:p>
          <a:p>
            <a:pPr marL="285750" indent="-285750">
              <a:buFont typeface="Symbol"/>
              <a:buChar char="•"/>
            </a:pPr>
            <a:r>
              <a:rPr lang="en-GB" sz="1100" b="1" dirty="0">
                <a:solidFill>
                  <a:srgbClr val="000000"/>
                </a:solidFill>
              </a:rPr>
              <a:t>Continue funding for new skills:</a:t>
            </a:r>
            <a:r>
              <a:rPr lang="en-GB" sz="1100" dirty="0">
                <a:solidFill>
                  <a:srgbClr val="000000"/>
                </a:solidFill>
              </a:rPr>
              <a:t> DHSC. (Annual)</a:t>
            </a:r>
            <a:endParaRPr lang="en-GB" sz="1100" dirty="0">
              <a:solidFill>
                <a:srgbClr val="000000"/>
              </a:solidFill>
              <a:cs typeface="Calibri"/>
            </a:endParaRPr>
          </a:p>
          <a:p>
            <a:pPr marL="285750" indent="-285750">
              <a:buFont typeface="Symbol"/>
              <a:buChar char="•"/>
            </a:pPr>
            <a:r>
              <a:rPr lang="en-GB" sz="1100" b="1" dirty="0">
                <a:solidFill>
                  <a:srgbClr val="000000"/>
                </a:solidFill>
              </a:rPr>
              <a:t>Develop Leaders through a framework for Directors of Adult Social Services</a:t>
            </a:r>
            <a:r>
              <a:rPr lang="en-GB" sz="1100" dirty="0">
                <a:solidFill>
                  <a:srgbClr val="000000"/>
                </a:solidFill>
              </a:rPr>
              <a:t> (commitment - Skills for Care and Association of Directors of Adult Social Services (ADASS) and partners) </a:t>
            </a:r>
            <a:r>
              <a:rPr lang="en-GB" sz="1100" b="1" dirty="0">
                <a:solidFill>
                  <a:srgbClr val="000000"/>
                </a:solidFill>
              </a:rPr>
              <a:t>and continue investment in the leadership programme for regulated professionals</a:t>
            </a:r>
            <a:r>
              <a:rPr lang="en-GB" sz="1100" dirty="0">
                <a:solidFill>
                  <a:srgbClr val="000000"/>
                </a:solidFill>
              </a:rPr>
              <a:t> (DHSC).  (2025)</a:t>
            </a:r>
            <a:endParaRPr lang="en-GB" sz="1100" dirty="0">
              <a:solidFill>
                <a:srgbClr val="000000"/>
              </a:solidFill>
              <a:cs typeface="Calibri"/>
            </a:endParaRPr>
          </a:p>
          <a:p>
            <a:pPr marL="285750" indent="-285750">
              <a:buFont typeface="Symbol"/>
              <a:buChar char="•"/>
            </a:pPr>
            <a:r>
              <a:rPr lang="en-GB" sz="1100" b="1" dirty="0">
                <a:solidFill>
                  <a:srgbClr val="000000"/>
                </a:solidFill>
              </a:rPr>
              <a:t>Streamline and communicate mandatory training requirements.</a:t>
            </a:r>
            <a:r>
              <a:rPr lang="en-GB" sz="1100" dirty="0">
                <a:solidFill>
                  <a:srgbClr val="000000"/>
                </a:solidFill>
              </a:rPr>
              <a:t> Commitment - Skills for Care and CQC. (2025)</a:t>
            </a:r>
            <a:endParaRPr lang="en-GB" sz="1100" dirty="0">
              <a:solidFill>
                <a:srgbClr val="000000"/>
              </a:solidFill>
              <a:cs typeface="Calibri"/>
            </a:endParaRPr>
          </a:p>
          <a:p>
            <a:pPr marL="285750" indent="-285750">
              <a:buFont typeface="Symbol"/>
              <a:buChar char="•"/>
            </a:pPr>
            <a:r>
              <a:rPr lang="en-GB" sz="1100" b="1" dirty="0">
                <a:solidFill>
                  <a:srgbClr val="000000"/>
                </a:solidFill>
              </a:rPr>
              <a:t>Continue the Care Certificate and support uptake.</a:t>
            </a:r>
            <a:r>
              <a:rPr lang="en-GB" sz="1100" dirty="0">
                <a:solidFill>
                  <a:srgbClr val="000000"/>
                </a:solidFill>
              </a:rPr>
              <a:t> DHSC. (From 2024)</a:t>
            </a:r>
            <a:endParaRPr lang="en-GB" sz="1100" dirty="0">
              <a:solidFill>
                <a:srgbClr val="000000"/>
              </a:solidFill>
              <a:cs typeface="Calibri"/>
            </a:endParaRPr>
          </a:p>
          <a:p>
            <a:pPr marL="285750" indent="-285750">
              <a:buFont typeface="Symbol"/>
              <a:buChar char="•"/>
            </a:pPr>
            <a:r>
              <a:rPr lang="en-GB" sz="1100" b="1" dirty="0">
                <a:solidFill>
                  <a:srgbClr val="000000"/>
                </a:solidFill>
              </a:rPr>
              <a:t>Ensure level three competence for direct care staff.</a:t>
            </a:r>
            <a:r>
              <a:rPr lang="en-GB" sz="1100" dirty="0">
                <a:solidFill>
                  <a:srgbClr val="000000"/>
                </a:solidFill>
              </a:rPr>
              <a:t> DHSC and Skills for Care. (2025, ongoing)</a:t>
            </a:r>
            <a:endParaRPr lang="en-GB" sz="1100" dirty="0">
              <a:solidFill>
                <a:srgbClr val="000000"/>
              </a:solidFill>
              <a:cs typeface="Calibri"/>
            </a:endParaRPr>
          </a:p>
          <a:p>
            <a:pPr marL="285750" indent="-285750">
              <a:buFont typeface="Symbol"/>
              <a:buChar char="•"/>
            </a:pPr>
            <a:r>
              <a:rPr lang="en-GB" sz="1100" b="1" dirty="0">
                <a:solidFill>
                  <a:srgbClr val="000000"/>
                </a:solidFill>
              </a:rPr>
              <a:t>Overhaul social care Apprenticeships: </a:t>
            </a:r>
            <a:r>
              <a:rPr lang="en-GB" sz="1100" dirty="0">
                <a:solidFill>
                  <a:srgbClr val="000000"/>
                </a:solidFill>
              </a:rPr>
              <a:t>Expert partners, commissioned by DfE. (2025)</a:t>
            </a:r>
            <a:endParaRPr lang="en-GB" sz="1100" dirty="0">
              <a:solidFill>
                <a:srgbClr val="000000"/>
              </a:solidFill>
              <a:cs typeface="Calibri"/>
            </a:endParaRPr>
          </a:p>
          <a:p>
            <a:pPr marL="285750" indent="-285750">
              <a:buFont typeface="Symbol"/>
              <a:buChar char="•"/>
            </a:pPr>
            <a:r>
              <a:rPr lang="en-GB" sz="1100" b="1" dirty="0">
                <a:solidFill>
                  <a:srgbClr val="000000"/>
                </a:solidFill>
              </a:rPr>
              <a:t>Ensure high-quality training in functional skills, digital, data and technology and AI. </a:t>
            </a:r>
            <a:r>
              <a:rPr lang="en-GB" sz="1100" dirty="0">
                <a:solidFill>
                  <a:srgbClr val="000000"/>
                </a:solidFill>
              </a:rPr>
              <a:t>Skills for Care, CQC, Care Provider Alliance (CPA) (commitment, 2024); Association of Colleges (</a:t>
            </a:r>
            <a:r>
              <a:rPr lang="en-GB" sz="1100" dirty="0" err="1">
                <a:solidFill>
                  <a:srgbClr val="000000"/>
                </a:solidFill>
              </a:rPr>
              <a:t>AoC</a:t>
            </a:r>
            <a:r>
              <a:rPr lang="en-GB" sz="1100" dirty="0">
                <a:solidFill>
                  <a:srgbClr val="000000"/>
                </a:solidFill>
              </a:rPr>
              <a:t>), Association of Employment and Learning Providers (AELP) (2025).</a:t>
            </a:r>
            <a:r>
              <a:rPr lang="en-GB" sz="1100" b="1" dirty="0">
                <a:solidFill>
                  <a:srgbClr val="000000"/>
                </a:solidFill>
              </a:rPr>
              <a:t> </a:t>
            </a:r>
            <a:endParaRPr lang="en-GB" sz="1100" dirty="0">
              <a:solidFill>
                <a:srgbClr val="000000"/>
              </a:solidFill>
              <a:cs typeface="Calibri"/>
            </a:endParaRPr>
          </a:p>
          <a:p>
            <a:pPr marL="285750" indent="-285750">
              <a:buFont typeface="Symbol"/>
              <a:buChar char="•"/>
            </a:pPr>
            <a:r>
              <a:rPr lang="en-GB" sz="1100" b="1" dirty="0">
                <a:solidFill>
                  <a:srgbClr val="000000"/>
                </a:solidFill>
              </a:rPr>
              <a:t>A three-year funding plan for training:</a:t>
            </a:r>
            <a:r>
              <a:rPr lang="en-GB" sz="1100" dirty="0">
                <a:solidFill>
                  <a:srgbClr val="000000"/>
                </a:solidFill>
              </a:rPr>
              <a:t> DHSC. (From 2024)</a:t>
            </a:r>
            <a:endParaRPr lang="en-GB" sz="1100" dirty="0">
              <a:solidFill>
                <a:srgbClr val="000000"/>
              </a:solidFill>
              <a:cs typeface="Calibri"/>
            </a:endParaRPr>
          </a:p>
          <a:p>
            <a:pPr marL="285750" indent="-285750">
              <a:buFont typeface="Symbol"/>
              <a:buChar char="•"/>
            </a:pPr>
            <a:r>
              <a:rPr lang="en-GB" sz="1100" b="1" dirty="0">
                <a:solidFill>
                  <a:srgbClr val="000000"/>
                </a:solidFill>
              </a:rPr>
              <a:t>Invest in training and developing social workers.</a:t>
            </a:r>
            <a:r>
              <a:rPr lang="en-GB" sz="1100" dirty="0">
                <a:solidFill>
                  <a:srgbClr val="000000"/>
                </a:solidFill>
              </a:rPr>
              <a:t> DHSC/DfE with sector partners and local authorities. (2025)</a:t>
            </a:r>
            <a:endParaRPr lang="en-GB" sz="1100" dirty="0">
              <a:solidFill>
                <a:srgbClr val="000000"/>
              </a:solidFill>
              <a:cs typeface="Calibri"/>
            </a:endParaRPr>
          </a:p>
          <a:p>
            <a:pPr marL="285750" indent="-285750">
              <a:buFont typeface="Symbol"/>
              <a:buChar char="•"/>
            </a:pPr>
            <a:r>
              <a:rPr lang="en-GB" sz="1100" b="1" dirty="0">
                <a:solidFill>
                  <a:srgbClr val="000000"/>
                </a:solidFill>
              </a:rPr>
              <a:t>Invest in training and developing occupational therapists. </a:t>
            </a:r>
            <a:r>
              <a:rPr lang="en-GB" sz="1100" dirty="0">
                <a:solidFill>
                  <a:srgbClr val="000000"/>
                </a:solidFill>
              </a:rPr>
              <a:t>DHSC with sector partners, local authorities.</a:t>
            </a:r>
            <a:endParaRPr lang="en-GB" sz="1100" dirty="0">
              <a:solidFill>
                <a:srgbClr val="000000"/>
              </a:solidFill>
              <a:cs typeface="Calibri"/>
            </a:endParaRPr>
          </a:p>
          <a:p>
            <a:pPr marL="285750" indent="-285750">
              <a:buFont typeface="Symbol"/>
              <a:buChar char="•"/>
            </a:pPr>
            <a:r>
              <a:rPr lang="en-GB" sz="1100" b="1" dirty="0">
                <a:solidFill>
                  <a:srgbClr val="000000"/>
                </a:solidFill>
              </a:rPr>
              <a:t>Invest in training and developing registered nurses working in social care. </a:t>
            </a:r>
            <a:r>
              <a:rPr lang="en-GB" sz="1100" dirty="0">
                <a:solidFill>
                  <a:srgbClr val="000000"/>
                </a:solidFill>
              </a:rPr>
              <a:t>DHSC; sector partners; Council of the Deans of Health (</a:t>
            </a:r>
            <a:r>
              <a:rPr lang="en-GB" sz="1100" dirty="0" err="1">
                <a:solidFill>
                  <a:srgbClr val="000000"/>
                </a:solidFill>
              </a:rPr>
              <a:t>CoDH</a:t>
            </a:r>
            <a:r>
              <a:rPr lang="en-GB" sz="1100" dirty="0">
                <a:solidFill>
                  <a:srgbClr val="000000"/>
                </a:solidFill>
              </a:rPr>
              <a:t>); National Institute for Health and Care Research (NICE); NMC; CQC. (From 2025)</a:t>
            </a:r>
            <a:endParaRPr lang="en-GB" sz="1100" dirty="0">
              <a:solidFill>
                <a:srgbClr val="000000"/>
              </a:solidFill>
              <a:cs typeface="Calibri"/>
            </a:endParaRPr>
          </a:p>
          <a:p>
            <a:pPr marL="285750" indent="-285750">
              <a:buFont typeface="Symbol"/>
              <a:buChar char="•"/>
            </a:pPr>
            <a:r>
              <a:rPr lang="en-GB" sz="1100" b="1" dirty="0">
                <a:solidFill>
                  <a:srgbClr val="000000"/>
                </a:solidFill>
              </a:rPr>
              <a:t>Develop managers through support, education and potential registration. </a:t>
            </a:r>
            <a:r>
              <a:rPr lang="en-GB" sz="1100" dirty="0">
                <a:solidFill>
                  <a:srgbClr val="000000"/>
                </a:solidFill>
              </a:rPr>
              <a:t>DHSC; Skills for Care; CQC. (From 2025)</a:t>
            </a:r>
          </a:p>
          <a:p>
            <a:pPr algn="l" fontAlgn="base">
              <a:buFont typeface="Arial" panose="020B0604020202020204" pitchFamily="34" charset="0"/>
            </a:pPr>
            <a:endParaRPr lang="en-GB" sz="1600" b="0" i="0" dirty="0">
              <a:solidFill>
                <a:srgbClr val="000000"/>
              </a:solidFill>
              <a:effectLst/>
              <a:highlight>
                <a:srgbClr val="FFFFFF"/>
              </a:highlight>
              <a:latin typeface="Calibri" panose="020F0502020204030204" pitchFamily="34" charset="0"/>
              <a:cs typeface="Calibri" panose="020F0502020204030204" pitchFamily="34" charset="0"/>
            </a:endParaRPr>
          </a:p>
          <a:p>
            <a:pPr fontAlgn="base"/>
            <a:r>
              <a:rPr lang="en-GB" sz="1600" b="0" i="0" dirty="0">
                <a:solidFill>
                  <a:srgbClr val="000000"/>
                </a:solidFill>
                <a:effectLst/>
                <a:latin typeface="Calibri"/>
                <a:cs typeface="Calibri"/>
              </a:rPr>
              <a:t>By investing in getting development and training right, we can give people working in social care the skills, knowledge and development they</a:t>
            </a:r>
            <a:r>
              <a:rPr lang="en-GB" sz="1100" b="0" i="0" dirty="0">
                <a:solidFill>
                  <a:srgbClr val="000000"/>
                </a:solidFill>
                <a:effectLst/>
                <a:latin typeface="Calibri"/>
                <a:cs typeface="Calibri"/>
              </a:rPr>
              <a:t> </a:t>
            </a:r>
            <a:r>
              <a:rPr lang="en-GB" sz="1600" b="0" i="0" dirty="0">
                <a:solidFill>
                  <a:srgbClr val="000000"/>
                </a:solidFill>
                <a:effectLst/>
                <a:latin typeface="Calibri"/>
                <a:cs typeface="Calibri"/>
              </a:rPr>
              <a:t>need to come into social care and to stay in social care, delivering exceptional care and support in a rapidly evolving environment. </a:t>
            </a:r>
            <a:endParaRPr lang="en-GB" sz="1100" b="0" i="0" dirty="0">
              <a:solidFill>
                <a:srgbClr val="000000"/>
              </a:solidFill>
              <a:effectLst/>
              <a:latin typeface="Calibri"/>
              <a:ea typeface="Calibri"/>
              <a:cs typeface="Calibri"/>
            </a:endParaRPr>
          </a:p>
          <a:p>
            <a:pPr marL="0" lvl="0" indent="0">
              <a:buFont typeface="Calibri" panose="020F0502020204030204" pitchFamily="34" charset="0"/>
              <a:buNone/>
            </a:pPr>
            <a:endParaRPr lang="en-GB" sz="1100" dirty="0">
              <a:effectLst/>
              <a:latin typeface="Aptos"/>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60DDC71A-9620-4A95-B929-DC5631681A40}" type="slidenum">
              <a:rPr lang="en-GB" smtClean="0"/>
              <a:t>45</a:t>
            </a:fld>
            <a:endParaRPr lang="en-GB"/>
          </a:p>
        </p:txBody>
      </p:sp>
    </p:spTree>
    <p:extLst>
      <p:ext uri="{BB962C8B-B14F-4D97-AF65-F5344CB8AC3E}">
        <p14:creationId xmlns:p14="http://schemas.microsoft.com/office/powerpoint/2010/main" val="2479797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2501E-E4BF-05CC-288A-269EA1FAE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35E42-8F93-F468-EE7E-EA3FA57D8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A62A2-FCFB-BC5E-BCA0-F60B140BD8DF}"/>
              </a:ext>
            </a:extLst>
          </p:cNvPr>
          <p:cNvSpPr>
            <a:spLocks noGrp="1"/>
          </p:cNvSpPr>
          <p:nvPr>
            <p:ph type="body" idx="1"/>
          </p:nvPr>
        </p:nvSpPr>
        <p:spPr/>
        <p:txBody>
          <a:bodyPr/>
          <a:lstStyle/>
          <a:p>
            <a:r>
              <a:rPr lang="en-GB" sz="1100" dirty="0">
                <a:effectLst/>
                <a:latin typeface="Aptos" panose="020B0004020202020204" pitchFamily="34" charset="0"/>
                <a:ea typeface="Aptos" panose="020B0004020202020204" pitchFamily="34" charset="0"/>
                <a:cs typeface="Aptos" panose="020B0004020202020204" pitchFamily="34" charset="0"/>
              </a:rPr>
              <a:t>Rec 1 – A legislative basis for the workforce body and a central body for implementation</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There is no requirement for a workforce strategy in social care, unlike in the NHS where the Health and Care Act requires the Secretary of State to publish how the health service is meeting the needs of the workforce every five years. </a:t>
            </a:r>
          </a:p>
          <a:p>
            <a:r>
              <a:rPr lang="en-GB" sz="1100" dirty="0">
                <a:effectLst/>
                <a:latin typeface="Aptos" panose="020B0004020202020204" pitchFamily="34" charset="0"/>
                <a:ea typeface="Aptos" panose="020B0004020202020204" pitchFamily="34" charset="0"/>
                <a:cs typeface="Aptos" panose="020B0004020202020204" pitchFamily="34" charset="0"/>
              </a:rPr>
              <a:t>We feel there should be a legislative requirement to have a workforce strategy and regular workforce planning for adult social care because this will need sustained, joined up, consistent effort over a number of years. </a:t>
            </a:r>
          </a:p>
          <a:p>
            <a:r>
              <a:rPr lang="en-GB" sz="1100" dirty="0">
                <a:effectLst/>
                <a:latin typeface="Aptos" panose="020B0004020202020204" pitchFamily="34" charset="0"/>
                <a:ea typeface="Aptos" panose="020B0004020202020204" pitchFamily="34" charset="0"/>
                <a:cs typeface="Aptos" panose="020B0004020202020204" pitchFamily="34" charset="0"/>
              </a:rPr>
              <a:t>We suggest that the DHSC, NHS England and Skills for Care align workforce planning in social care to the drivers and assumptions in any NHS workforce plan. </a:t>
            </a:r>
          </a:p>
          <a:p>
            <a:r>
              <a:rPr lang="en-GB" sz="1100" dirty="0">
                <a:effectLst/>
                <a:latin typeface="Aptos" panose="020B0004020202020204" pitchFamily="34" charset="0"/>
                <a:ea typeface="Aptos" panose="020B0004020202020204" pitchFamily="34" charset="0"/>
                <a:cs typeface="Aptos" panose="020B0004020202020204" pitchFamily="34" charset="0"/>
              </a:rPr>
              <a:t>The role of government departments in setting the direction of this strategy will be central. </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However, it would be hard for government to lead its development and implementation given the design of central government, overlaid with the dispersed and diverse nature of the adult social care workforce. We suggest that, to effectively address the workforce challenges, social care needs a central body with a legislative mandate to not only develop a unified strategy upon direction by government, but also, crucially, drive its implementation across the diverse landscape. </a:t>
            </a:r>
          </a:p>
          <a:p>
            <a:r>
              <a:rPr lang="en-GB" sz="1100" dirty="0">
                <a:effectLst/>
                <a:latin typeface="Aptos" panose="020B0004020202020204" pitchFamily="34" charset="0"/>
                <a:ea typeface="Aptos" panose="020B0004020202020204" pitchFamily="34" charset="0"/>
                <a:cs typeface="Aptos" panose="020B0004020202020204" pitchFamily="34" charset="0"/>
              </a:rPr>
              <a:t>This expert body would have the autonomy and credibility in social care to develop an adult social care Workforce Strategy, aligned with government priorities. </a:t>
            </a:r>
          </a:p>
          <a:p>
            <a:r>
              <a:rPr lang="en-GB" sz="1100" dirty="0">
                <a:effectLst/>
                <a:latin typeface="Aptos" panose="020B0004020202020204" pitchFamily="34" charset="0"/>
                <a:ea typeface="Aptos" panose="020B0004020202020204" pitchFamily="34" charset="0"/>
                <a:cs typeface="Aptos" panose="020B0004020202020204" pitchFamily="34" charset="0"/>
              </a:rPr>
              <a:t>It would be instrumental in bringing focus, expertise, trust, agility, credibility and neutrality. It would ensure the Strategy translates into tangible action, tackling the critical issues facing the social care workforce.</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Without this central co-ordination and leadership, it leaves the sector with a fragmented approach, not least because there are so many different bodies with an impact on the workforce including three government departments, 153 local authorities, 18,000 employers, 42 integrated care systems, at least three regulators, one workforce body, 10 national employer representative bodies, more than 50 local representative bodies and many organisations representing people with lived experience and carers</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Support ICS workforce planning (2025 scoping, ongoing): Skills for Care, local government, NHS Employers and partners should collaborate to support ICSs in </a:t>
            </a:r>
          </a:p>
          <a:p>
            <a:r>
              <a:rPr lang="en-GB" sz="1100" dirty="0">
                <a:effectLst/>
                <a:latin typeface="Aptos" panose="020B0004020202020204" pitchFamily="34" charset="0"/>
                <a:ea typeface="Aptos" panose="020B0004020202020204" pitchFamily="34" charset="0"/>
                <a:cs typeface="Aptos" panose="020B0004020202020204" pitchFamily="34" charset="0"/>
              </a:rPr>
              <a:t>developing workforce strategies, which should:</a:t>
            </a:r>
          </a:p>
          <a:p>
            <a:r>
              <a:rPr lang="en-GB" sz="1100" dirty="0">
                <a:effectLst/>
                <a:latin typeface="Aptos" panose="020B0004020202020204" pitchFamily="34" charset="0"/>
                <a:ea typeface="Aptos" panose="020B0004020202020204" pitchFamily="34" charset="0"/>
                <a:cs typeface="Aptos" panose="020B0004020202020204" pitchFamily="34" charset="0"/>
              </a:rPr>
              <a:t>o Have strong national, regional, and local leadership</a:t>
            </a:r>
          </a:p>
          <a:p>
            <a:r>
              <a:rPr lang="en-GB" sz="1100" dirty="0">
                <a:effectLst/>
                <a:latin typeface="Aptos" panose="020B0004020202020204" pitchFamily="34" charset="0"/>
                <a:ea typeface="Aptos" panose="020B0004020202020204" pitchFamily="34" charset="0"/>
                <a:cs typeface="Aptos" panose="020B0004020202020204" pitchFamily="34" charset="0"/>
              </a:rPr>
              <a:t>o Promote a ‘one workforce’ approach with equal partnership and investment in health and social care</a:t>
            </a:r>
          </a:p>
          <a:p>
            <a:r>
              <a:rPr lang="en-GB" sz="1100" dirty="0">
                <a:effectLst/>
                <a:latin typeface="Aptos" panose="020B0004020202020204" pitchFamily="34" charset="0"/>
                <a:ea typeface="Aptos" panose="020B0004020202020204" pitchFamily="34" charset="0"/>
                <a:cs typeface="Aptos" panose="020B0004020202020204" pitchFamily="34" charset="0"/>
              </a:rPr>
              <a:t>o Analyse demographics and future needs and the local labour market</a:t>
            </a:r>
          </a:p>
          <a:p>
            <a:r>
              <a:rPr lang="en-GB" sz="1100" dirty="0">
                <a:effectLst/>
                <a:latin typeface="Aptos" panose="020B0004020202020204" pitchFamily="34" charset="0"/>
                <a:ea typeface="Aptos" panose="020B0004020202020204" pitchFamily="34" charset="0"/>
                <a:cs typeface="Aptos" panose="020B0004020202020204" pitchFamily="34" charset="0"/>
              </a:rPr>
              <a:t>o Focus on aligning terms and conditions, training and wellbeing support for both sectors</a:t>
            </a:r>
          </a:p>
          <a:p>
            <a:r>
              <a:rPr lang="en-GB" sz="1100" dirty="0">
                <a:effectLst/>
                <a:latin typeface="Aptos" panose="020B0004020202020204" pitchFamily="34" charset="0"/>
                <a:ea typeface="Aptos" panose="020B0004020202020204" pitchFamily="34" charset="0"/>
                <a:cs typeface="Aptos" panose="020B0004020202020204" pitchFamily="34" charset="0"/>
              </a:rPr>
              <a:t>o Establish a social care academy and shared technology approaches</a:t>
            </a:r>
          </a:p>
          <a:p>
            <a:r>
              <a:rPr lang="en-GB" sz="1100" dirty="0">
                <a:effectLst/>
                <a:latin typeface="Aptos" panose="020B0004020202020204" pitchFamily="34" charset="0"/>
                <a:ea typeface="Aptos" panose="020B0004020202020204" pitchFamily="34" charset="0"/>
                <a:cs typeface="Aptos" panose="020B0004020202020204" pitchFamily="34" charset="0"/>
              </a:rPr>
              <a:t>o Support recruitment from new demographics and builds shared career pathways between health and social care</a:t>
            </a:r>
          </a:p>
          <a:p>
            <a:r>
              <a:rPr lang="en-GB" sz="1100" dirty="0">
                <a:effectLst/>
                <a:latin typeface="Aptos" panose="020B0004020202020204" pitchFamily="34" charset="0"/>
                <a:ea typeface="Aptos" panose="020B0004020202020204" pitchFamily="34" charset="0"/>
                <a:cs typeface="Aptos" panose="020B0004020202020204" pitchFamily="34" charset="0"/>
              </a:rPr>
              <a:t>o Increase direct contact across the two systems through joint training, placements, and secondments.</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Registration </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While there might be potential additional benefits to regulating a profession, the legislation states that we regulate a profession in England for public protection purposes. As a steering group we have talked about registration of the care workforce. This has been a debate over years in social care and, as has been the case previously, there is not one common view. </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There were broadly three views in the steering group:</a:t>
            </a:r>
          </a:p>
          <a:p>
            <a:r>
              <a:rPr lang="en-GB" sz="1100" dirty="0">
                <a:effectLst/>
                <a:latin typeface="Aptos" panose="020B0004020202020204" pitchFamily="34" charset="0"/>
                <a:ea typeface="Aptos" panose="020B0004020202020204" pitchFamily="34" charset="0"/>
                <a:cs typeface="Aptos" panose="020B0004020202020204" pitchFamily="34" charset="0"/>
              </a:rPr>
              <a:t>1. Registration is key to the public recognising the sector as the professionals that they are, important for public safety and for development of people working in social care. </a:t>
            </a:r>
          </a:p>
          <a:p>
            <a:r>
              <a:rPr lang="en-GB" sz="1100" dirty="0">
                <a:effectLst/>
                <a:latin typeface="Aptos" panose="020B0004020202020204" pitchFamily="34" charset="0"/>
                <a:ea typeface="Aptos" panose="020B0004020202020204" pitchFamily="34" charset="0"/>
                <a:cs typeface="Aptos" panose="020B0004020202020204" pitchFamily="34" charset="0"/>
              </a:rPr>
              <a:t>2. There is not enough evidence to show the impact of registration on the workforce in other countries and, given the scale of the workforce, the cost-benefit argument is not clear enough yet. </a:t>
            </a:r>
          </a:p>
          <a:p>
            <a:r>
              <a:rPr lang="en-GB" sz="1100" dirty="0">
                <a:effectLst/>
                <a:latin typeface="Aptos" panose="020B0004020202020204" pitchFamily="34" charset="0"/>
                <a:ea typeface="Aptos" panose="020B0004020202020204" pitchFamily="34" charset="0"/>
                <a:cs typeface="Aptos" panose="020B0004020202020204" pitchFamily="34" charset="0"/>
              </a:rPr>
              <a:t>3. Registration would undermine steps towards personalisation and detract from the person-centred approach essential in social care, prioritising compliance over individualised support.</a:t>
            </a:r>
          </a:p>
          <a:p>
            <a:endParaRPr lang="en-GB" sz="1100" dirty="0">
              <a:effectLst/>
              <a:latin typeface="Aptos" panose="020B0004020202020204" pitchFamily="34" charset="0"/>
              <a:ea typeface="Aptos" panose="020B0004020202020204" pitchFamily="34" charset="0"/>
              <a:cs typeface="Aptos" panose="020B0004020202020204" pitchFamily="34" charset="0"/>
            </a:endParaRPr>
          </a:p>
          <a:p>
            <a:r>
              <a:rPr lang="en-GB" sz="1100" dirty="0">
                <a:effectLst/>
                <a:latin typeface="Aptos" panose="020B0004020202020204" pitchFamily="34" charset="0"/>
                <a:ea typeface="Aptos" panose="020B0004020202020204" pitchFamily="34" charset="0"/>
                <a:cs typeface="Aptos" panose="020B0004020202020204" pitchFamily="34" charset="0"/>
              </a:rPr>
              <a:t>Read </a:t>
            </a:r>
            <a:r>
              <a:rPr lang="en-GB" sz="1100" dirty="0" err="1">
                <a:effectLst/>
                <a:latin typeface="Aptos" panose="020B0004020202020204" pitchFamily="34" charset="0"/>
                <a:ea typeface="Aptos" panose="020B0004020202020204" pitchFamily="34" charset="0"/>
                <a:cs typeface="Aptos" panose="020B0004020202020204" pitchFamily="34" charset="0"/>
              </a:rPr>
              <a:t>committment</a:t>
            </a:r>
            <a:endParaRPr lang="en-GB" sz="1100" dirty="0">
              <a:effectLst/>
              <a:latin typeface="Aptos" panose="020B0004020202020204" pitchFamily="34" charset="0"/>
              <a:ea typeface="Aptos" panose="020B0004020202020204" pitchFamily="34" charset="0"/>
              <a:cs typeface="Aptos" panose="020B0004020202020204" pitchFamily="34" charset="0"/>
            </a:endParaRPr>
          </a:p>
          <a:p>
            <a:endParaRPr lang="en-GB" sz="11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C2B76A05-1434-2450-0FA6-D2E1BECBFBFD}"/>
              </a:ext>
            </a:extLst>
          </p:cNvPr>
          <p:cNvSpPr>
            <a:spLocks noGrp="1"/>
          </p:cNvSpPr>
          <p:nvPr>
            <p:ph type="sldNum" sz="quarter" idx="5"/>
          </p:nvPr>
        </p:nvSpPr>
        <p:spPr/>
        <p:txBody>
          <a:bodyPr/>
          <a:lstStyle/>
          <a:p>
            <a:fld id="{60DDC71A-9620-4A95-B929-DC5631681A40}" type="slidenum">
              <a:rPr lang="en-GB" smtClean="0"/>
              <a:t>46</a:t>
            </a:fld>
            <a:endParaRPr lang="en-GB"/>
          </a:p>
        </p:txBody>
      </p:sp>
    </p:spTree>
    <p:extLst>
      <p:ext uri="{BB962C8B-B14F-4D97-AF65-F5344CB8AC3E}">
        <p14:creationId xmlns:p14="http://schemas.microsoft.com/office/powerpoint/2010/main" val="3175825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3A3AA"/>
                </a:solidFill>
                <a:latin typeface="Arial" panose="020B0604020202020204" pitchFamily="34" charset="0"/>
                <a:cs typeface="Arial" panose="020B0604020202020204" pitchFamily="34" charset="0"/>
              </a:rPr>
              <a:t>Desire &amp; Commitment from partners across the region: </a:t>
            </a:r>
            <a:r>
              <a:rPr lang="en-GB" sz="1800" dirty="0">
                <a:latin typeface="Arial" panose="020B0604020202020204" pitchFamily="34" charset="0"/>
                <a:cs typeface="Arial" panose="020B0604020202020204" pitchFamily="34" charset="0"/>
              </a:rPr>
              <a:t>Our regional group is aligning to the strategy themes and we will be actively looking to map local and regional activity against the recommendations. This group includes membership of </a:t>
            </a:r>
            <a:r>
              <a:rPr lang="en-GB" sz="1800" dirty="0" err="1">
                <a:latin typeface="Arial" panose="020B0604020202020204" pitchFamily="34" charset="0"/>
                <a:cs typeface="Arial" panose="020B0604020202020204" pitchFamily="34" charset="0"/>
              </a:rPr>
              <a:t>SfC</a:t>
            </a:r>
            <a:r>
              <a:rPr lang="en-GB" sz="1800" dirty="0">
                <a:latin typeface="Arial" panose="020B0604020202020204" pitchFamily="34" charset="0"/>
                <a:cs typeface="Arial" panose="020B0604020202020204" pitchFamily="34" charset="0"/>
              </a:rPr>
              <a:t>, ADASS East, </a:t>
            </a:r>
            <a:r>
              <a:rPr lang="en-GB" sz="1800" dirty="0" err="1">
                <a:latin typeface="Arial" panose="020B0604020202020204" pitchFamily="34" charset="0"/>
                <a:cs typeface="Arial" panose="020B0604020202020204" pitchFamily="34" charset="0"/>
              </a:rPr>
              <a:t>PiCH</a:t>
            </a:r>
            <a:r>
              <a:rPr lang="en-GB" sz="1800" dirty="0">
                <a:latin typeface="Arial" panose="020B0604020202020204" pitchFamily="34" charset="0"/>
                <a:cs typeface="Arial" panose="020B0604020202020204" pitchFamily="34" charset="0"/>
              </a:rPr>
              <a:t>, a social care employer, an expert by experience and a large number of the LA’s and ICBs in the Eastern region. </a:t>
            </a:r>
            <a:endParaRPr lang="en-GB" sz="1800" b="1" u="sng" dirty="0">
              <a:solidFill>
                <a:srgbClr val="33A3AA"/>
              </a:solidFill>
              <a:uFill>
                <a:solidFill>
                  <a:srgbClr val="FFB81C"/>
                </a:solidFill>
              </a:uFill>
              <a:latin typeface="Arial" panose="020B0604020202020204" pitchFamily="34" charset="0"/>
              <a:cs typeface="Arial" panose="020B0604020202020204" pitchFamily="34" charset="0"/>
            </a:endParaRPr>
          </a:p>
          <a:p>
            <a:endParaRPr lang="en-GB" sz="1800" b="1"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0DDC71A-9620-4A95-B929-DC5631681A40}" type="slidenum">
              <a:rPr lang="en-GB" smtClean="0"/>
              <a:t>47</a:t>
            </a:fld>
            <a:endParaRPr lang="en-GB"/>
          </a:p>
        </p:txBody>
      </p:sp>
    </p:spTree>
    <p:extLst>
      <p:ext uri="{BB962C8B-B14F-4D97-AF65-F5344CB8AC3E}">
        <p14:creationId xmlns:p14="http://schemas.microsoft.com/office/powerpoint/2010/main" val="114157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100" i="0" kern="1200" dirty="0">
                <a:solidFill>
                  <a:schemeClr val="tx1"/>
                </a:solidFill>
                <a:effectLst/>
                <a:latin typeface="Arial" panose="020B0604020202020204" pitchFamily="34" charset="0"/>
                <a:ea typeface="+mn-ea"/>
                <a:cs typeface="Arial" panose="020B0604020202020204" pitchFamily="34" charset="0"/>
              </a:rPr>
              <a:t>The CQC Smiling Matters Report reviewed oral health in care home across England and highlighted that implementation of the NICE 2016 guidelines should be a priority and recommends that day to day oral hygiene to be of equal priority to other personal care tasks.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100" i="0" kern="1200" dirty="0">
                <a:solidFill>
                  <a:schemeClr val="tx1"/>
                </a:solidFill>
                <a:effectLst/>
                <a:latin typeface="Arial" panose="020B0604020202020204" pitchFamily="34" charset="0"/>
                <a:ea typeface="+mn-ea"/>
                <a:cs typeface="Arial" panose="020B0604020202020204" pitchFamily="34" charset="0"/>
              </a:rPr>
              <a:t>The report found that too many people living in care homes were not being supported with their oral health therefore staff needed better training.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Both the CQC report and NICE 2016 guidelines recommend that all care homes have an Oral Health Policy and assign an Oral Health Champion, ideally someone with interest in the subject.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100" i="0" kern="1200" dirty="0">
                <a:solidFill>
                  <a:schemeClr val="tx1"/>
                </a:solidFill>
                <a:effectLst/>
                <a:latin typeface="Arial" panose="020B0604020202020204" pitchFamily="34" charset="0"/>
                <a:ea typeface="+mn-ea"/>
                <a:cs typeface="Arial" panose="020B0604020202020204" pitchFamily="34" charset="0"/>
              </a:rPr>
              <a:t>The Oral Health Champion can be someone who has overall responsibility for oral health within the care setting - for example they can make sure all the oral health care plans are kept up to date, toothbrushes are changed regularly, staff are provided with oral health training and are following the Delivering Better Oral Health Tool Kit Guidelines (which we will talk a bit more about later). </a:t>
            </a:r>
            <a:r>
              <a:rPr lang="en-GB" sz="1100" b="0" i="0" kern="1200" dirty="0">
                <a:solidFill>
                  <a:schemeClr val="tx1"/>
                </a:solidFill>
                <a:effectLst/>
                <a:latin typeface="Arial" panose="020B0604020202020204" pitchFamily="34" charset="0"/>
                <a:ea typeface="+mn-ea"/>
                <a:cs typeface="Arial" panose="020B0604020202020204" pitchFamily="34" charset="0"/>
              </a:rPr>
              <a:t>This is a document produced by Public Health England and provides oral health advice from birth – adulthood.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100" i="0" kern="1200" dirty="0">
                <a:solidFill>
                  <a:schemeClr val="tx1"/>
                </a:solidFill>
                <a:effectLst/>
                <a:latin typeface="Arial" panose="020B0604020202020204" pitchFamily="34" charset="0"/>
                <a:ea typeface="+mn-ea"/>
                <a:cs typeface="Arial" panose="020B0604020202020204" pitchFamily="34" charset="0"/>
              </a:rPr>
              <a:t>The NICE Guidelines set out what an oral health policy should contain and the importance of oral health assessments and individual care plans. Again we will talk about this in more detail on the next slides.</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8AB0D4E1-8000-4CED-AADD-8E9ECEC4032D}" type="slidenum">
              <a:rPr lang="en-GB" smtClean="0"/>
              <a:t>13</a:t>
            </a:fld>
            <a:endParaRPr lang="en-GB"/>
          </a:p>
        </p:txBody>
      </p:sp>
    </p:spTree>
    <p:extLst>
      <p:ext uri="{BB962C8B-B14F-4D97-AF65-F5344CB8AC3E}">
        <p14:creationId xmlns:p14="http://schemas.microsoft.com/office/powerpoint/2010/main" val="4061839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dirty="0">
                <a:solidFill>
                  <a:srgbClr val="000000"/>
                </a:solidFill>
                <a:effectLst/>
                <a:latin typeface="Arial" panose="020B0604020202020204" pitchFamily="34" charset="0"/>
              </a:rPr>
              <a:t>Go through slide</a:t>
            </a:r>
          </a:p>
          <a:p>
            <a:endParaRPr lang="en-GB" sz="1800" b="1" i="0" dirty="0">
              <a:solidFill>
                <a:srgbClr val="000000"/>
              </a:solidFill>
              <a:effectLst/>
              <a:latin typeface="Arial" panose="020B0604020202020204" pitchFamily="34" charset="0"/>
            </a:endParaRPr>
          </a:p>
          <a:p>
            <a:r>
              <a:rPr lang="en-GB" sz="1800" b="1" i="0" dirty="0">
                <a:solidFill>
                  <a:srgbClr val="000000"/>
                </a:solidFill>
                <a:effectLst/>
                <a:latin typeface="Arial" panose="020B0604020202020204" pitchFamily="34" charset="0"/>
              </a:rPr>
              <a:t>Delegated healthcare in our region example: We have recently identified a case study where a domiciliary care provider has enabled their staff to undertake complex health care tasks and this has enabled them to continue to support a lady with complex health &amp; care needs to live at home with her husband. This has only been possible because the provider has linked with a specialist team at a hospital and has been able to access specialist training for her workforce. </a:t>
            </a:r>
          </a:p>
          <a:p>
            <a:endParaRPr lang="en-GB" sz="1800" b="1"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0DDC71A-9620-4A95-B929-DC5631681A40}" type="slidenum">
              <a:rPr lang="en-GB" smtClean="0"/>
              <a:t>48</a:t>
            </a:fld>
            <a:endParaRPr lang="en-GB"/>
          </a:p>
        </p:txBody>
      </p:sp>
    </p:spTree>
    <p:extLst>
      <p:ext uri="{BB962C8B-B14F-4D97-AF65-F5344CB8AC3E}">
        <p14:creationId xmlns:p14="http://schemas.microsoft.com/office/powerpoint/2010/main" val="3175149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4C54-636A-4E92-482B-A4A8BFCEB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48F08-5A98-9DC4-0418-170476ACE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747F5-27F9-4D3B-7B24-B31D108A555C}"/>
              </a:ext>
            </a:extLst>
          </p:cNvPr>
          <p:cNvSpPr>
            <a:spLocks noGrp="1"/>
          </p:cNvSpPr>
          <p:nvPr>
            <p:ph type="body" idx="1"/>
          </p:nvPr>
        </p:nvSpPr>
        <p:spPr/>
        <p:txBody>
          <a:bodyPr/>
          <a:lstStyle/>
          <a:p>
            <a:r>
              <a:rPr lang="en-GB" dirty="0"/>
              <a:t>So I hope you have found this useful, because whatever happens, you as social care providers and those who draw care and support are at the heart of all decisions and developments going forward to help make the improvements needed in our sector and I always think it is better to be part of transformation than on the edge of it.</a:t>
            </a:r>
          </a:p>
          <a:p>
            <a:endParaRPr lang="en-GB" dirty="0"/>
          </a:p>
          <a:p>
            <a:r>
              <a:rPr lang="en-GB" dirty="0"/>
              <a:t>And you require any more information or require any support for you services in general please do let me know, and I have  included here some of the areas of support that is available and my contact details.</a:t>
            </a:r>
          </a:p>
          <a:p>
            <a:endParaRPr lang="en-GB" dirty="0"/>
          </a:p>
          <a:p>
            <a:endParaRPr lang="en-GB" dirty="0"/>
          </a:p>
        </p:txBody>
      </p:sp>
      <p:sp>
        <p:nvSpPr>
          <p:cNvPr id="4" name="Slide Number Placeholder 3">
            <a:extLst>
              <a:ext uri="{FF2B5EF4-FFF2-40B4-BE49-F238E27FC236}">
                <a16:creationId xmlns:a16="http://schemas.microsoft.com/office/drawing/2014/main" id="{078B131D-CB8D-B0CB-AB0B-9B4E6820EA5E}"/>
              </a:ext>
            </a:extLst>
          </p:cNvPr>
          <p:cNvSpPr>
            <a:spLocks noGrp="1"/>
          </p:cNvSpPr>
          <p:nvPr>
            <p:ph type="sldNum" sz="quarter" idx="5"/>
          </p:nvPr>
        </p:nvSpPr>
        <p:spPr/>
        <p:txBody>
          <a:bodyPr/>
          <a:lstStyle/>
          <a:p>
            <a:fld id="{2B9240D4-6F14-3449-8FA2-7400E50A5229}" type="slidenum">
              <a:rPr lang="en-US" smtClean="0"/>
              <a:t>49</a:t>
            </a:fld>
            <a:endParaRPr lang="en-US"/>
          </a:p>
        </p:txBody>
      </p:sp>
    </p:spTree>
    <p:extLst>
      <p:ext uri="{BB962C8B-B14F-4D97-AF65-F5344CB8AC3E}">
        <p14:creationId xmlns:p14="http://schemas.microsoft.com/office/powerpoint/2010/main" val="3254133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B9240D4-6F14-3449-8FA2-7400E50A5229}" type="slidenum">
              <a:rPr lang="en-US" smtClean="0"/>
              <a:t>50</a:t>
            </a:fld>
            <a:endParaRPr lang="en-US"/>
          </a:p>
        </p:txBody>
      </p:sp>
    </p:spTree>
    <p:extLst>
      <p:ext uri="{BB962C8B-B14F-4D97-AF65-F5344CB8AC3E}">
        <p14:creationId xmlns:p14="http://schemas.microsoft.com/office/powerpoint/2010/main" val="325734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51</a:t>
            </a:fld>
            <a:endParaRPr lang="en-US"/>
          </a:p>
        </p:txBody>
      </p:sp>
    </p:spTree>
    <p:extLst>
      <p:ext uri="{BB962C8B-B14F-4D97-AF65-F5344CB8AC3E}">
        <p14:creationId xmlns:p14="http://schemas.microsoft.com/office/powerpoint/2010/main" val="3239963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Condense notes</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8AB0D4E1-8000-4CED-AADD-8E9ECEC4032D}" type="slidenum">
              <a:rPr lang="en-GB" smtClean="0"/>
              <a:t>15</a:t>
            </a:fld>
            <a:endParaRPr lang="en-GB"/>
          </a:p>
        </p:txBody>
      </p:sp>
    </p:spTree>
    <p:extLst>
      <p:ext uri="{BB962C8B-B14F-4D97-AF65-F5344CB8AC3E}">
        <p14:creationId xmlns:p14="http://schemas.microsoft.com/office/powerpoint/2010/main" val="355050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role of the Oral Health champion is an important one with several key roles.</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They have overall responsibility for the oral health of the residents in the setting this is achieved by:-</a:t>
            </a:r>
            <a:endParaRPr lang="en-GB"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Establishing and conducting an initial Oral health assessment which identifies the needs of a resident.</a:t>
            </a:r>
            <a:endParaRPr lang="en-GB"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OHC will support staff, by promoting the keys oral health messages and ensuring they are following the Delivering Better Oral Health Toolkit, a Toolkit for Prevention.</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Essex Oral Health Team can provide training for your Oral Health Champion so they can carry out the role with confidence. </a:t>
            </a: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also provide support group sessions for any OHC trained by us.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AB0D4E1-8000-4CED-AADD-8E9ECEC4032D}" type="slidenum">
              <a:rPr lang="en-GB" smtClean="0"/>
              <a:t>17</a:t>
            </a:fld>
            <a:endParaRPr lang="en-GB"/>
          </a:p>
        </p:txBody>
      </p:sp>
    </p:spTree>
    <p:extLst>
      <p:ext uri="{BB962C8B-B14F-4D97-AF65-F5344CB8AC3E}">
        <p14:creationId xmlns:p14="http://schemas.microsoft.com/office/powerpoint/2010/main" val="375387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i="0" kern="1200" dirty="0">
                <a:solidFill>
                  <a:schemeClr val="tx1"/>
                </a:solidFill>
                <a:effectLst/>
                <a:latin typeface="+mn-lt"/>
                <a:ea typeface="+mn-ea"/>
                <a:cs typeface="+mn-cs"/>
              </a:rPr>
              <a:t>Mouth cancer can strike in a number of places, including the lips, tongue, gums, tonsils and cheeks. </a:t>
            </a:r>
            <a:r>
              <a:rPr lang="en-GB" dirty="0">
                <a:solidFill>
                  <a:schemeClr val="tx1"/>
                </a:solidFill>
                <a:latin typeface="Arial" panose="020B0604020202020204" pitchFamily="34" charset="0"/>
                <a:cs typeface="Arial" panose="020B0604020202020204" pitchFamily="34" charset="0"/>
              </a:rPr>
              <a:t>Three signs and symptoms </a:t>
            </a:r>
            <a:r>
              <a:rPr lang="en-GB" b="1" dirty="0">
                <a:solidFill>
                  <a:schemeClr val="tx1"/>
                </a:solidFill>
                <a:latin typeface="Arial" panose="020B0604020202020204" pitchFamily="34" charset="0"/>
                <a:cs typeface="Arial" panose="020B0604020202020204" pitchFamily="34" charset="0"/>
              </a:rPr>
              <a:t>not to ignore &amp; to be reported to your dentist </a:t>
            </a:r>
            <a:r>
              <a:rPr lang="en-GB" dirty="0">
                <a:solidFill>
                  <a:schemeClr val="tx1"/>
                </a:solidFill>
                <a:latin typeface="Arial" panose="020B0604020202020204" pitchFamily="34" charset="0"/>
                <a:cs typeface="Arial" panose="020B0604020202020204" pitchFamily="34" charset="0"/>
              </a:rPr>
              <a:t>are:</a:t>
            </a:r>
          </a:p>
          <a:p>
            <a:pPr marL="228600" lvl="0" indent="-228600">
              <a:spcBef>
                <a:spcPts val="0"/>
              </a:spcBef>
              <a:buSzTx/>
              <a:buFont typeface="+mj-lt"/>
              <a:buAutoNum type="arabicPeriod"/>
              <a:defRPr/>
            </a:pPr>
            <a:r>
              <a:rPr lang="en-GB" dirty="0">
                <a:solidFill>
                  <a:schemeClr val="tx1"/>
                </a:solidFill>
                <a:latin typeface="Arial" panose="020B0604020202020204" pitchFamily="34" charset="0"/>
                <a:cs typeface="Arial" panose="020B0604020202020204" pitchFamily="34" charset="0"/>
              </a:rPr>
              <a:t>Mouth ulcers present for over 10 days</a:t>
            </a:r>
          </a:p>
          <a:p>
            <a:pPr marL="228600" lvl="0" indent="-228600">
              <a:spcBef>
                <a:spcPts val="0"/>
              </a:spcBef>
              <a:buSzTx/>
              <a:buFont typeface="+mj-lt"/>
              <a:buAutoNum type="arabicPeriod"/>
              <a:defRPr/>
            </a:pPr>
            <a:r>
              <a:rPr lang="en-GB" dirty="0">
                <a:solidFill>
                  <a:schemeClr val="tx1"/>
                </a:solidFill>
                <a:latin typeface="Arial" panose="020B0604020202020204" pitchFamily="34" charset="0"/>
                <a:cs typeface="Arial" panose="020B0604020202020204" pitchFamily="34" charset="0"/>
              </a:rPr>
              <a:t>Red and white patches in the mouth.</a:t>
            </a:r>
          </a:p>
          <a:p>
            <a:pPr marL="228600" lvl="0" indent="-228600">
              <a:spcBef>
                <a:spcPts val="0"/>
              </a:spcBef>
              <a:buSzTx/>
              <a:buFont typeface="+mj-lt"/>
              <a:buAutoNum type="arabicPeriod"/>
              <a:defRPr/>
            </a:pPr>
            <a:r>
              <a:rPr lang="en-GB" dirty="0">
                <a:solidFill>
                  <a:schemeClr val="tx1"/>
                </a:solidFill>
                <a:latin typeface="Arial" panose="020B0604020202020204" pitchFamily="34" charset="0"/>
                <a:cs typeface="Arial" panose="020B0604020202020204" pitchFamily="34" charset="0"/>
              </a:rPr>
              <a:t>Unusual lumps or swellings in the mouth or head and neck area.</a:t>
            </a:r>
            <a:r>
              <a:rPr lang="en-GB" dirty="0"/>
              <a:t> </a:t>
            </a:r>
            <a:endParaRPr lang="en-GB" sz="1200" i="0" kern="1200" dirty="0">
              <a:solidFill>
                <a:schemeClr val="tx1"/>
              </a:solidFill>
              <a:effectLst/>
              <a:latin typeface="Arial" panose="020B0604020202020204" pitchFamily="34" charset="0"/>
              <a:ea typeface="+mn-ea"/>
              <a:cs typeface="Arial" panose="020B0604020202020204" pitchFamily="34" charset="0"/>
            </a:endParaRPr>
          </a:p>
          <a:p>
            <a:pPr marL="0" lvl="0" indent="0">
              <a:spcBef>
                <a:spcPts val="0"/>
              </a:spcBef>
              <a:buSzTx/>
              <a:buFont typeface="Arial" panose="020B0604020202020204" pitchFamily="34" charset="0"/>
              <a:buNone/>
              <a:defRPr/>
            </a:pPr>
            <a:endParaRPr lang="en-GB"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spcBef>
                <a:spcPts val="0"/>
              </a:spcBef>
              <a:buSzTx/>
              <a:buFont typeface="Arial" panose="020B0604020202020204" pitchFamily="34" charset="0"/>
              <a:buChar char="•"/>
              <a:defRPr/>
            </a:pPr>
            <a:r>
              <a:rPr lang="en-GB" sz="1200" i="0" kern="1200" dirty="0">
                <a:solidFill>
                  <a:schemeClr val="tx1"/>
                </a:solidFill>
                <a:effectLst/>
                <a:latin typeface="+mn-lt"/>
                <a:ea typeface="+mn-ea"/>
                <a:cs typeface="+mn-cs"/>
              </a:rPr>
              <a:t>Early detection is crucial for survival, therefore it’s extremely important that we all know what to look out for. The key message here is “</a:t>
            </a:r>
            <a:r>
              <a:rPr lang="en-GB" sz="1200" b="1" i="0" kern="1200" dirty="0">
                <a:solidFill>
                  <a:schemeClr val="tx1"/>
                </a:solidFill>
                <a:effectLst/>
                <a:latin typeface="+mn-lt"/>
                <a:ea typeface="+mn-ea"/>
                <a:cs typeface="+mn-cs"/>
              </a:rPr>
              <a:t>If in doubt, get checked out”. </a:t>
            </a:r>
          </a:p>
          <a:p>
            <a:pPr marL="171450" indent="-171450">
              <a:buFont typeface="Arial" panose="020B0604020202020204" pitchFamily="34" charset="0"/>
              <a:buChar char="•"/>
            </a:pPr>
            <a:r>
              <a:rPr lang="en-GB" sz="1200" b="0" i="0" u="none" kern="1200" dirty="0">
                <a:solidFill>
                  <a:schemeClr val="tx1"/>
                </a:solidFill>
                <a:effectLst/>
                <a:latin typeface="+mn-lt"/>
                <a:ea typeface="+mn-ea"/>
                <a:cs typeface="+mn-cs"/>
              </a:rPr>
              <a:t>We should all be having regular dental check ups every 6 months which should include an oral cancer screen. Mouth cancer can affect anyone.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baseline="0" dirty="0">
                <a:solidFill>
                  <a:schemeClr val="tx1"/>
                </a:solidFill>
                <a:effectLst/>
                <a:latin typeface="+mn-lt"/>
                <a:ea typeface="+mn-ea"/>
                <a:cs typeface="Calibri"/>
              </a:rPr>
              <a:t>People</a:t>
            </a:r>
            <a:r>
              <a:rPr lang="en-US" i="0" baseline="0" dirty="0">
                <a:cs typeface="Calibri"/>
              </a:rPr>
              <a:t> with dentures or no teeth can still get mouth cancer and therefore still need to have regular oral cancer screens and check ups by a dentist every 6 months.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More information on mouth cancer can be found on the NHS website at  </a:t>
            </a:r>
            <a:r>
              <a:rPr lang="en-GB" sz="1200" i="0" u="sng" kern="1200" dirty="0">
                <a:solidFill>
                  <a:schemeClr val="tx1"/>
                </a:solidFill>
                <a:effectLst/>
                <a:latin typeface="+mn-lt"/>
                <a:ea typeface="+mn-ea"/>
                <a:cs typeface="+mn-cs"/>
                <a:hlinkClick r:id="rId3"/>
              </a:rPr>
              <a:t>https://www.nhs.uk/conditions/mouth-cancer/</a:t>
            </a:r>
            <a:r>
              <a:rPr lang="en-GB" sz="1200" i="0" u="sng"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or on the Oral Health Foundation website at </a:t>
            </a:r>
            <a:r>
              <a:rPr lang="en-GB" sz="1200" i="0" u="sng" kern="1200" dirty="0">
                <a:solidFill>
                  <a:schemeClr val="tx1"/>
                </a:solidFill>
                <a:effectLst/>
                <a:latin typeface="+mn-lt"/>
                <a:ea typeface="+mn-ea"/>
                <a:cs typeface="+mn-cs"/>
                <a:hlinkClick r:id="rId4"/>
              </a:rPr>
              <a:t>https://www.dentalhealth.org/mouthcancer</a:t>
            </a:r>
            <a:endParaRPr lang="en-GB" sz="120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More information on mouth ulcers can also be found on the Oral Health Foundation website at </a:t>
            </a:r>
            <a:r>
              <a:rPr lang="en-GB" sz="1200" i="0" u="sng" kern="1200" dirty="0">
                <a:solidFill>
                  <a:schemeClr val="tx1"/>
                </a:solidFill>
                <a:effectLst/>
                <a:latin typeface="+mn-lt"/>
                <a:ea typeface="+mn-ea"/>
                <a:cs typeface="+mn-cs"/>
                <a:hlinkClick r:id="rId5"/>
              </a:rPr>
              <a:t>https://www.dentalhealth.org/mouth-ulcers</a:t>
            </a:r>
            <a:endParaRPr lang="en-GB" sz="1200" i="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For more information on how to check for mouth cancer there is an excellent section on the Oral Health Foundation website:</a:t>
            </a:r>
            <a:r>
              <a:rPr lang="en-GB" sz="1200" i="0" kern="1200" dirty="0">
                <a:solidFill>
                  <a:schemeClr val="tx1"/>
                </a:solidFill>
                <a:effectLst/>
                <a:latin typeface="+mn-lt"/>
                <a:ea typeface="+mn-ea"/>
                <a:cs typeface="+mn-cs"/>
              </a:rPr>
              <a:t> </a:t>
            </a:r>
            <a:r>
              <a:rPr lang="en-GB" sz="1200" i="0" u="sng" kern="1200" dirty="0">
                <a:solidFill>
                  <a:schemeClr val="tx1"/>
                </a:solidFill>
                <a:effectLst/>
                <a:latin typeface="+mn-lt"/>
                <a:ea typeface="+mn-ea"/>
                <a:cs typeface="+mn-cs"/>
                <a:hlinkClick r:id="rId6"/>
              </a:rPr>
              <a:t>https://www.dentalhealth.org/mouthaware</a:t>
            </a:r>
            <a:endParaRPr lang="en-GB" sz="1200" i="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i="0" kern="1200" dirty="0">
                <a:solidFill>
                  <a:schemeClr val="tx1"/>
                </a:solidFill>
                <a:effectLst/>
                <a:latin typeface="+mn-lt"/>
                <a:ea typeface="+mn-ea"/>
                <a:cs typeface="+mn-cs"/>
              </a:rPr>
              <a:t>If you find anything unusual in any of these areas, or are unsure of anything, see a dentist or doctor as soon as possible</a:t>
            </a:r>
            <a:r>
              <a:rPr lang="en-GB" sz="1200" b="0" i="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b="1" i="0" dirty="0">
                <a:cs typeface="Calibri"/>
              </a:rPr>
              <a:t>If spotted early</a:t>
            </a:r>
            <a:r>
              <a:rPr lang="en-US" b="1" i="0" baseline="0" dirty="0">
                <a:cs typeface="Calibri"/>
              </a:rPr>
              <a:t> the chances of cure are good. Don’t hesitate to get checked. </a:t>
            </a:r>
          </a:p>
          <a:p>
            <a:pPr marL="0" indent="0">
              <a:buFont typeface="Arial" panose="020B0604020202020204" pitchFamily="34" charset="0"/>
              <a:buNone/>
            </a:pPr>
            <a:endParaRPr lang="en-GB" sz="1200" b="1" i="1" u="sng" kern="1200" dirty="0">
              <a:solidFill>
                <a:schemeClr val="tx1"/>
              </a:solidFill>
              <a:effectLst/>
              <a:latin typeface="+mn-lt"/>
              <a:ea typeface="+mn-ea"/>
              <a:cs typeface="+mn-cs"/>
            </a:endParaRPr>
          </a:p>
          <a:p>
            <a:pPr marL="0" indent="0">
              <a:buFont typeface="Arial" panose="020B0604020202020204" pitchFamily="34" charset="0"/>
              <a:buNone/>
            </a:pPr>
            <a:r>
              <a:rPr lang="en-GB" sz="1200" b="1" i="1" u="sng" kern="1200" dirty="0">
                <a:solidFill>
                  <a:schemeClr val="tx1"/>
                </a:solidFill>
                <a:effectLst/>
                <a:latin typeface="+mn-lt"/>
                <a:ea typeface="+mn-ea"/>
                <a:cs typeface="+mn-cs"/>
              </a:rPr>
              <a:t>A more detailed summary of signs and symptoms to look out for includes: </a:t>
            </a:r>
          </a:p>
          <a:p>
            <a:pPr marL="0" indent="0">
              <a:buFont typeface="Arial" panose="020B0604020202020204" pitchFamily="34" charset="0"/>
              <a:buNone/>
            </a:pPr>
            <a:endParaRPr lang="en-GB" sz="1200" b="1" i="1" u="sng" kern="1200" dirty="0">
              <a:solidFill>
                <a:schemeClr val="tx1"/>
              </a:solidFill>
              <a:effectLst/>
              <a:latin typeface="+mn-lt"/>
              <a:ea typeface="+mn-ea"/>
              <a:cs typeface="+mn-cs"/>
            </a:endParaRPr>
          </a:p>
          <a:p>
            <a:pPr lvl="0"/>
            <a:r>
              <a:rPr lang="en-US" sz="1200" i="1" dirty="0"/>
              <a:t>1. </a:t>
            </a:r>
            <a:r>
              <a:rPr lang="en-GB" sz="1200" i="1" dirty="0"/>
              <a:t>Any lumps, bumps, swellings, tenderness on </a:t>
            </a:r>
            <a:r>
              <a:rPr lang="en-GB" sz="1200" b="1" i="1" dirty="0"/>
              <a:t>face or neck</a:t>
            </a:r>
            <a:endParaRPr lang="en-GB" sz="1200" i="1" dirty="0"/>
          </a:p>
          <a:p>
            <a:pPr lvl="0"/>
            <a:r>
              <a:rPr lang="en-GB" sz="1200" i="1" dirty="0"/>
              <a:t>2. Any sores, lumps, changes in colour or texture </a:t>
            </a:r>
            <a:r>
              <a:rPr lang="en-GB" sz="1200" b="1" i="1" dirty="0"/>
              <a:t>on lips</a:t>
            </a:r>
            <a:endParaRPr lang="en-GB" sz="1200" i="1" dirty="0"/>
          </a:p>
          <a:p>
            <a:pPr lvl="0"/>
            <a:r>
              <a:rPr lang="en-GB" sz="1200" i="1" dirty="0"/>
              <a:t>3. Any red, white or dark patches in </a:t>
            </a:r>
            <a:r>
              <a:rPr lang="en-GB" sz="1200" b="1" i="1" dirty="0"/>
              <a:t>the cheeks</a:t>
            </a:r>
            <a:r>
              <a:rPr lang="en-GB" sz="1200" i="1" dirty="0"/>
              <a:t> or any lumps tenderness or ulcers</a:t>
            </a:r>
          </a:p>
          <a:p>
            <a:pPr lvl="0"/>
            <a:r>
              <a:rPr lang="en-GB" sz="1200" i="1" dirty="0"/>
              <a:t>4. Lumps or ulcers on the </a:t>
            </a:r>
            <a:r>
              <a:rPr lang="en-GB" sz="1200" b="1" i="1" dirty="0"/>
              <a:t>roof of the mouth</a:t>
            </a:r>
            <a:r>
              <a:rPr lang="en-GB" sz="1200" i="1" dirty="0"/>
              <a:t> or change of colour</a:t>
            </a:r>
          </a:p>
          <a:p>
            <a:pPr lvl="0"/>
            <a:r>
              <a:rPr lang="en-GB" sz="1200" i="1" dirty="0"/>
              <a:t>5. Any changes in colour or texture of the </a:t>
            </a:r>
            <a:r>
              <a:rPr lang="en-GB" sz="1200" b="1" i="1" dirty="0"/>
              <a:t>tongue,</a:t>
            </a:r>
            <a:r>
              <a:rPr lang="en-GB" sz="1200" i="1" dirty="0"/>
              <a:t> any lumps, swellings, or ulcers. Check top, sides and underside of the tongue.</a:t>
            </a:r>
          </a:p>
          <a:p>
            <a:pPr lvl="0"/>
            <a:r>
              <a:rPr lang="en-GB" sz="1200" i="1" dirty="0"/>
              <a:t>6. Any changes in colour of the </a:t>
            </a:r>
            <a:r>
              <a:rPr lang="en-GB" sz="1200" b="1" i="1" dirty="0"/>
              <a:t>floor of the mouth</a:t>
            </a:r>
            <a:r>
              <a:rPr lang="en-GB" sz="1200" i="1" dirty="0"/>
              <a:t>, and any lumps, swellings or ulcers.</a:t>
            </a:r>
            <a:endParaRPr lang="en-GB" sz="1200" b="1" i="1" u="sng" kern="1200" dirty="0">
              <a:solidFill>
                <a:schemeClr val="tx1"/>
              </a:solidFill>
              <a:effectLst/>
              <a:latin typeface="+mn-lt"/>
              <a:ea typeface="+mn-ea"/>
              <a:cs typeface="+mn-cs"/>
            </a:endParaRPr>
          </a:p>
          <a:p>
            <a:pPr lvl="0"/>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8AB0D4E1-8000-4CED-AADD-8E9ECEC4032D}" type="slidenum">
              <a:rPr lang="en-GB" smtClean="0"/>
              <a:t>18</a:t>
            </a:fld>
            <a:endParaRPr lang="en-GB"/>
          </a:p>
        </p:txBody>
      </p:sp>
    </p:spTree>
    <p:extLst>
      <p:ext uri="{BB962C8B-B14F-4D97-AF65-F5344CB8AC3E}">
        <p14:creationId xmlns:p14="http://schemas.microsoft.com/office/powerpoint/2010/main" val="172338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Mouth Cancer Foundation have produced this 2 minute, do it yourself guide, on how to carry out a self-examination which you could download and display within your settings. There is also a very good video available on the Mouth Cancer Foundation website. </a:t>
            </a:r>
            <a:r>
              <a:rPr lang="en-GB" b="1" dirty="0">
                <a:solidFill>
                  <a:srgbClr val="0070C0"/>
                </a:solidFill>
              </a:rPr>
              <a:t>https://www.mouthcancerfoundation.org/self-examination/  </a:t>
            </a:r>
            <a:r>
              <a:rPr lang="en-GB" dirty="0">
                <a:solidFill>
                  <a:srgbClr val="0070C0"/>
                </a:solidFill>
              </a:rPr>
              <a:t>(copy &amp; paste this link into your URL to view) </a:t>
            </a:r>
          </a:p>
        </p:txBody>
      </p:sp>
      <p:sp>
        <p:nvSpPr>
          <p:cNvPr id="4" name="Slide Number Placeholder 3"/>
          <p:cNvSpPr>
            <a:spLocks noGrp="1"/>
          </p:cNvSpPr>
          <p:nvPr>
            <p:ph type="sldNum" sz="quarter" idx="5"/>
          </p:nvPr>
        </p:nvSpPr>
        <p:spPr/>
        <p:txBody>
          <a:bodyPr/>
          <a:lstStyle/>
          <a:p>
            <a:fld id="{8AB0D4E1-8000-4CED-AADD-8E9ECEC4032D}" type="slidenum">
              <a:rPr lang="en-GB" smtClean="0"/>
              <a:t>19</a:t>
            </a:fld>
            <a:endParaRPr lang="en-GB"/>
          </a:p>
        </p:txBody>
      </p:sp>
    </p:spTree>
    <p:extLst>
      <p:ext uri="{BB962C8B-B14F-4D97-AF65-F5344CB8AC3E}">
        <p14:creationId xmlns:p14="http://schemas.microsoft.com/office/powerpoint/2010/main" val="359696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F5C2C5-D1F5-481D-84E6-E00732A34DAE}" type="slidenum">
              <a:rPr lang="en-GB" smtClean="0"/>
              <a:t>20</a:t>
            </a:fld>
            <a:endParaRPr lang="en-GB"/>
          </a:p>
        </p:txBody>
      </p:sp>
    </p:spTree>
    <p:extLst>
      <p:ext uri="{BB962C8B-B14F-4D97-AF65-F5344CB8AC3E}">
        <p14:creationId xmlns:p14="http://schemas.microsoft.com/office/powerpoint/2010/main" val="1995599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Clr>
                <a:schemeClr val="accent1"/>
              </a:buClr>
              <a:buFont typeface="Wingdings" panose="05000000000000000000" pitchFamily="2" charset="2"/>
              <a:buChar char="v"/>
            </a:pPr>
            <a:r>
              <a:rPr lang="en-GB" sz="1200" i="1" dirty="0">
                <a:latin typeface="Arial" panose="020B0604020202020204" pitchFamily="34" charset="0"/>
                <a:cs typeface="Arial" panose="020B0604020202020204" pitchFamily="34" charset="0"/>
              </a:rPr>
              <a:t>The Department of Health document we mentioned at the beginning of the presentation called Delivering Better Oral Health </a:t>
            </a:r>
            <a:r>
              <a:rPr lang="en-US" i="1" dirty="0">
                <a:latin typeface="Arial" panose="020B0604020202020204" pitchFamily="34" charset="0"/>
                <a:cs typeface="Arial" panose="020B0604020202020204" pitchFamily="34" charset="0"/>
              </a:rPr>
              <a:t>provides </a:t>
            </a:r>
            <a:r>
              <a:rPr lang="en-GB" sz="1200" i="1" dirty="0">
                <a:latin typeface="Arial" panose="020B0604020202020204" pitchFamily="34" charset="0"/>
                <a:cs typeface="Arial" panose="020B0604020202020204" pitchFamily="34" charset="0"/>
              </a:rPr>
              <a:t>guidelines for all ages (birth- old age) on oral care and is a really useful resource.</a:t>
            </a:r>
          </a:p>
          <a:p>
            <a:pPr marL="342900" indent="-342900">
              <a:buClr>
                <a:schemeClr val="accent1"/>
              </a:buClr>
              <a:buFont typeface="Wingdings" panose="05000000000000000000" pitchFamily="2" charset="2"/>
              <a:buChar char="v"/>
            </a:pPr>
            <a:r>
              <a:rPr lang="en-GB" sz="1200" i="1" dirty="0">
                <a:latin typeface="Arial" panose="020B0604020202020204" pitchFamily="34" charset="0"/>
                <a:cs typeface="Arial" panose="020B0604020202020204" pitchFamily="34" charset="0"/>
              </a:rPr>
              <a:t>It includes evidence- based guidelines, fluoride recommendations for all ages and information on the </a:t>
            </a:r>
            <a:r>
              <a:rPr lang="en-GB" sz="1200" i="1">
                <a:latin typeface="Arial" panose="020B0604020202020204" pitchFamily="34" charset="0"/>
                <a:cs typeface="Arial" panose="020B0604020202020204" pitchFamily="34" charset="0"/>
              </a:rPr>
              <a:t>Eatwell Guide and much more. </a:t>
            </a:r>
            <a:endParaRPr lang="en-GB" sz="1200" i="1"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AB0D4E1-8000-4CED-AADD-8E9ECEC4032D}" type="slidenum">
              <a:rPr lang="en-GB" smtClean="0"/>
              <a:t>21</a:t>
            </a:fld>
            <a:endParaRPr lang="en-GB"/>
          </a:p>
        </p:txBody>
      </p:sp>
    </p:spTree>
    <p:extLst>
      <p:ext uri="{BB962C8B-B14F-4D97-AF65-F5344CB8AC3E}">
        <p14:creationId xmlns:p14="http://schemas.microsoft.com/office/powerpoint/2010/main" val="317877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B37C-4871-DA8C-CCDE-326BF1B77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2D7D2F-C4DE-959F-B68B-75DF7763E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949F1B-2CF0-AA30-EB8B-562E645DB22E}"/>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5" name="Footer Placeholder 4">
            <a:extLst>
              <a:ext uri="{FF2B5EF4-FFF2-40B4-BE49-F238E27FC236}">
                <a16:creationId xmlns:a16="http://schemas.microsoft.com/office/drawing/2014/main" id="{5A04A9BB-5F74-29ED-21F8-7DF356E896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4DDF6B-C17A-D033-4E63-8D15DE9E036C}"/>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3682725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0F16-A11E-2B5B-80D3-E666BAFA79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1DCBDD-A8E6-A53B-0AF7-D04452E8B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344E1B-0C8A-4283-2DBB-573521A90AC6}"/>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5" name="Footer Placeholder 4">
            <a:extLst>
              <a:ext uri="{FF2B5EF4-FFF2-40B4-BE49-F238E27FC236}">
                <a16:creationId xmlns:a16="http://schemas.microsoft.com/office/drawing/2014/main" id="{E6947DAE-CB7A-150B-C704-0931CC4503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AE7DE-BBAB-BD6B-ECA0-25F7DEB5899B}"/>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299433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26656F-ADE0-6E03-A016-9BC1055451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36AEBE-6232-A529-E5D4-3446537E9E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5C221C-BB64-867D-2F07-A85B0FF5ABF0}"/>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5" name="Footer Placeholder 4">
            <a:extLst>
              <a:ext uri="{FF2B5EF4-FFF2-40B4-BE49-F238E27FC236}">
                <a16:creationId xmlns:a16="http://schemas.microsoft.com/office/drawing/2014/main" id="{B3763A15-9E0F-9F44-6E18-04E1BA9AE0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90B05A-FCD1-8EE0-FC83-F5652CC30B45}"/>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282162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638F-F00D-9838-D82A-308AE06154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AEA666-8907-04D3-B2CD-BAEB39CC307B}"/>
              </a:ext>
            </a:extLst>
          </p:cNvPr>
          <p:cNvSpPr>
            <a:spLocks noGrp="1"/>
          </p:cNvSpPr>
          <p:nvPr>
            <p:ph type="dt" sz="half" idx="10"/>
          </p:nvPr>
        </p:nvSpPr>
        <p:spPr/>
        <p:txBody>
          <a:bodyPr/>
          <a:lstStyle/>
          <a:p>
            <a:fld id="{5FD79B06-A486-4C6F-A8AD-E4170E9CFFE2}" type="datetimeFigureOut">
              <a:rPr lang="en-GB" smtClean="0"/>
              <a:t>13/11/2024</a:t>
            </a:fld>
            <a:endParaRPr lang="en-GB"/>
          </a:p>
        </p:txBody>
      </p:sp>
      <p:sp>
        <p:nvSpPr>
          <p:cNvPr id="4" name="Footer Placeholder 3">
            <a:extLst>
              <a:ext uri="{FF2B5EF4-FFF2-40B4-BE49-F238E27FC236}">
                <a16:creationId xmlns:a16="http://schemas.microsoft.com/office/drawing/2014/main" id="{9A1039CD-349D-23D2-54B7-9E54F7DA4C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E18387-4834-072C-F6F6-81AE0282E0E2}"/>
              </a:ext>
            </a:extLst>
          </p:cNvPr>
          <p:cNvSpPr>
            <a:spLocks noGrp="1"/>
          </p:cNvSpPr>
          <p:nvPr>
            <p:ph type="sldNum" sz="quarter" idx="12"/>
          </p:nvPr>
        </p:nvSpPr>
        <p:spPr/>
        <p:txBody>
          <a:bodyPr/>
          <a:lstStyle/>
          <a:p>
            <a:fld id="{084656B1-A443-45FD-A665-4DA492643316}" type="slidenum">
              <a:rPr lang="en-GB" smtClean="0"/>
              <a:t>‹#›</a:t>
            </a:fld>
            <a:endParaRPr lang="en-GB"/>
          </a:p>
        </p:txBody>
      </p:sp>
    </p:spTree>
    <p:extLst>
      <p:ext uri="{BB962C8B-B14F-4D97-AF65-F5344CB8AC3E}">
        <p14:creationId xmlns:p14="http://schemas.microsoft.com/office/powerpoint/2010/main" val="56316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EDED-F01F-6638-BA7A-A6BDE30EF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9F9FDA-C672-B556-9CF2-2DFDF5F88B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06D877-47E2-48DE-2C1F-3FF2A15472A8}"/>
              </a:ext>
            </a:extLst>
          </p:cNvPr>
          <p:cNvSpPr>
            <a:spLocks noGrp="1"/>
          </p:cNvSpPr>
          <p:nvPr>
            <p:ph type="dt" sz="half" idx="10"/>
          </p:nvPr>
        </p:nvSpPr>
        <p:spPr/>
        <p:txBody>
          <a:bodyPr/>
          <a:lstStyle/>
          <a:p>
            <a:fld id="{5FD79B06-A486-4C6F-A8AD-E4170E9CFFE2}" type="datetimeFigureOut">
              <a:rPr lang="en-GB" smtClean="0"/>
              <a:t>13/11/2024</a:t>
            </a:fld>
            <a:endParaRPr lang="en-GB"/>
          </a:p>
        </p:txBody>
      </p:sp>
      <p:sp>
        <p:nvSpPr>
          <p:cNvPr id="5" name="Footer Placeholder 4">
            <a:extLst>
              <a:ext uri="{FF2B5EF4-FFF2-40B4-BE49-F238E27FC236}">
                <a16:creationId xmlns:a16="http://schemas.microsoft.com/office/drawing/2014/main" id="{E7D3D67D-E523-4B51-9F49-8826C222C8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3F199D-82AD-C6A6-550E-57C5F3D182F1}"/>
              </a:ext>
            </a:extLst>
          </p:cNvPr>
          <p:cNvSpPr>
            <a:spLocks noGrp="1"/>
          </p:cNvSpPr>
          <p:nvPr>
            <p:ph type="sldNum" sz="quarter" idx="12"/>
          </p:nvPr>
        </p:nvSpPr>
        <p:spPr/>
        <p:txBody>
          <a:bodyPr/>
          <a:lstStyle/>
          <a:p>
            <a:fld id="{084656B1-A443-45FD-A665-4DA492643316}" type="slidenum">
              <a:rPr lang="en-GB" smtClean="0"/>
              <a:t>‹#›</a:t>
            </a:fld>
            <a:endParaRPr lang="en-GB"/>
          </a:p>
        </p:txBody>
      </p:sp>
    </p:spTree>
    <p:extLst>
      <p:ext uri="{BB962C8B-B14F-4D97-AF65-F5344CB8AC3E}">
        <p14:creationId xmlns:p14="http://schemas.microsoft.com/office/powerpoint/2010/main" val="566271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28B9D4-06ED-4C1D-86AC-1F444BE4E2B3}" type="datetimeFigureOut">
              <a:rPr lang="en-GB" smtClean="0">
                <a:solidFill>
                  <a:srgbClr val="3E3D2D"/>
                </a:solidFill>
              </a:rPr>
              <a:pPr/>
              <a:t>13/11/2024</a:t>
            </a:fld>
            <a:endParaRPr lang="en-GB" dirty="0">
              <a:solidFill>
                <a:srgbClr val="3E3D2D"/>
              </a:solidFill>
            </a:endParaRPr>
          </a:p>
        </p:txBody>
      </p:sp>
      <p:sp>
        <p:nvSpPr>
          <p:cNvPr id="4" name="Footer Placeholder 3"/>
          <p:cNvSpPr>
            <a:spLocks noGrp="1"/>
          </p:cNvSpPr>
          <p:nvPr>
            <p:ph type="ftr" sz="quarter" idx="11"/>
          </p:nvPr>
        </p:nvSpPr>
        <p:spPr/>
        <p:txBody>
          <a:bodyPr/>
          <a:lstStyle/>
          <a:p>
            <a:endParaRPr lang="en-GB" dirty="0">
              <a:solidFill>
                <a:srgbClr val="3E3D2D"/>
              </a:solidFill>
            </a:endParaRPr>
          </a:p>
        </p:txBody>
      </p:sp>
      <p:sp>
        <p:nvSpPr>
          <p:cNvPr id="5" name="Slide Number Placeholder 4"/>
          <p:cNvSpPr>
            <a:spLocks noGrp="1"/>
          </p:cNvSpPr>
          <p:nvPr>
            <p:ph type="sldNum" sz="quarter" idx="12"/>
          </p:nvPr>
        </p:nvSpPr>
        <p:spPr/>
        <p:txBody>
          <a:bodyPr/>
          <a:lstStyle/>
          <a:p>
            <a:fld id="{7D062C71-8F70-4883-B141-0733811FF9E2}" type="slidenum">
              <a:rPr lang="en-GB" smtClean="0">
                <a:solidFill>
                  <a:srgbClr val="3E3D2D"/>
                </a:solidFill>
              </a:rPr>
              <a:pPr/>
              <a:t>‹#›</a:t>
            </a:fld>
            <a:endParaRPr lang="en-GB" dirty="0">
              <a:solidFill>
                <a:srgbClr val="3E3D2D"/>
              </a:solidFill>
            </a:endParaRPr>
          </a:p>
        </p:txBody>
      </p:sp>
    </p:spTree>
    <p:extLst>
      <p:ext uri="{BB962C8B-B14F-4D97-AF65-F5344CB8AC3E}">
        <p14:creationId xmlns:p14="http://schemas.microsoft.com/office/powerpoint/2010/main" val="4232575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659" y="338328"/>
            <a:ext cx="8558741" cy="125272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B428B9D4-06ED-4C1D-86AC-1F444BE4E2B3}" type="datetimeFigureOut">
              <a:rPr lang="en-GB" smtClean="0">
                <a:solidFill>
                  <a:srgbClr val="3E3D2D"/>
                </a:solidFill>
              </a:rPr>
              <a:pPr/>
              <a:t>13/11/2024</a:t>
            </a:fld>
            <a:endParaRPr lang="en-GB" dirty="0">
              <a:solidFill>
                <a:srgbClr val="3E3D2D"/>
              </a:solidFill>
            </a:endParaRPr>
          </a:p>
        </p:txBody>
      </p:sp>
      <p:sp>
        <p:nvSpPr>
          <p:cNvPr id="6" name="Footer Placeholder 5"/>
          <p:cNvSpPr>
            <a:spLocks noGrp="1"/>
          </p:cNvSpPr>
          <p:nvPr>
            <p:ph type="ftr" sz="quarter" idx="11"/>
          </p:nvPr>
        </p:nvSpPr>
        <p:spPr/>
        <p:txBody>
          <a:bodyPr/>
          <a:lstStyle/>
          <a:p>
            <a:endParaRPr lang="en-GB" dirty="0">
              <a:solidFill>
                <a:srgbClr val="3E3D2D"/>
              </a:solidFill>
            </a:endParaRPr>
          </a:p>
        </p:txBody>
      </p:sp>
      <p:sp>
        <p:nvSpPr>
          <p:cNvPr id="7" name="Slide Number Placeholder 6"/>
          <p:cNvSpPr>
            <a:spLocks noGrp="1"/>
          </p:cNvSpPr>
          <p:nvPr>
            <p:ph type="sldNum" sz="quarter" idx="12"/>
          </p:nvPr>
        </p:nvSpPr>
        <p:spPr/>
        <p:txBody>
          <a:bodyPr/>
          <a:lstStyle/>
          <a:p>
            <a:fld id="{7D062C71-8F70-4883-B141-0733811FF9E2}" type="slidenum">
              <a:rPr lang="en-GB" smtClean="0">
                <a:solidFill>
                  <a:srgbClr val="3E3D2D"/>
                </a:solidFill>
              </a:rPr>
              <a:pPr/>
              <a:t>‹#›</a:t>
            </a:fld>
            <a:endParaRPr lang="en-GB" dirty="0">
              <a:solidFill>
                <a:srgbClr val="3E3D2D"/>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18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28B9D4-06ED-4C1D-86AC-1F444BE4E2B3}" type="datetimeFigureOut">
              <a:rPr lang="en-GB" smtClean="0">
                <a:solidFill>
                  <a:srgbClr val="3E3D2D"/>
                </a:solidFill>
              </a:rPr>
              <a:pPr/>
              <a:t>13/11/2024</a:t>
            </a:fld>
            <a:endParaRPr lang="en-GB" dirty="0">
              <a:solidFill>
                <a:srgbClr val="3E3D2D"/>
              </a:solidFill>
            </a:endParaRPr>
          </a:p>
        </p:txBody>
      </p:sp>
      <p:sp>
        <p:nvSpPr>
          <p:cNvPr id="5" name="Footer Placeholder 4"/>
          <p:cNvSpPr>
            <a:spLocks noGrp="1"/>
          </p:cNvSpPr>
          <p:nvPr>
            <p:ph type="ftr" sz="quarter" idx="11"/>
          </p:nvPr>
        </p:nvSpPr>
        <p:spPr/>
        <p:txBody>
          <a:bodyPr/>
          <a:lstStyle/>
          <a:p>
            <a:endParaRPr lang="en-GB" dirty="0">
              <a:solidFill>
                <a:srgbClr val="3E3D2D"/>
              </a:solidFill>
            </a:endParaRPr>
          </a:p>
        </p:txBody>
      </p:sp>
      <p:sp>
        <p:nvSpPr>
          <p:cNvPr id="6" name="Slide Number Placeholder 5"/>
          <p:cNvSpPr>
            <a:spLocks noGrp="1"/>
          </p:cNvSpPr>
          <p:nvPr>
            <p:ph type="sldNum" sz="quarter" idx="12"/>
          </p:nvPr>
        </p:nvSpPr>
        <p:spPr/>
        <p:txBody>
          <a:bodyPr/>
          <a:lstStyle/>
          <a:p>
            <a:fld id="{7D062C71-8F70-4883-B141-0733811FF9E2}" type="slidenum">
              <a:rPr lang="en-GB" smtClean="0">
                <a:solidFill>
                  <a:srgbClr val="3E3D2D"/>
                </a:solidFill>
              </a:rPr>
              <a:pPr/>
              <a:t>‹#›</a:t>
            </a:fld>
            <a:endParaRPr lang="en-GB" dirty="0">
              <a:solidFill>
                <a:srgbClr val="3E3D2D"/>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2667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DD4D-D78C-8143-62B4-E578FBF3F599}"/>
              </a:ext>
            </a:extLst>
          </p:cNvPr>
          <p:cNvSpPr>
            <a:spLocks noGrp="1"/>
          </p:cNvSpPr>
          <p:nvPr>
            <p:ph type="title"/>
          </p:nvPr>
        </p:nvSpPr>
        <p:spPr>
          <a:xfrm>
            <a:off x="348342" y="860079"/>
            <a:ext cx="9492343" cy="830608"/>
          </a:xfrm>
        </p:spPr>
        <p:txBody>
          <a:bodyPr>
            <a:normAutofit/>
          </a:bodyPr>
          <a:lstStyle>
            <a:lvl1pPr>
              <a:defRPr sz="2400" b="1" i="0" baseline="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111B9E3-D53D-F2CF-702F-2B6EDA94A9F8}"/>
              </a:ext>
            </a:extLst>
          </p:cNvPr>
          <p:cNvSpPr>
            <a:spLocks noGrp="1"/>
          </p:cNvSpPr>
          <p:nvPr>
            <p:ph idx="1"/>
          </p:nvPr>
        </p:nvSpPr>
        <p:spPr>
          <a:xfrm>
            <a:off x="367990" y="1752600"/>
            <a:ext cx="11347196" cy="4424362"/>
          </a:xfrm>
        </p:spPr>
        <p:txBody>
          <a:bodyPr>
            <a:normAutofit/>
          </a:bodyPr>
          <a:lstStyle>
            <a:lvl1pPr>
              <a:defRPr sz="1600" baseline="0"/>
            </a:lvl1pPr>
          </a:lstStyle>
          <a:p>
            <a:pPr lvl="0"/>
            <a:r>
              <a:rPr lang="en-GB" dirty="0"/>
              <a:t>Click to edit Master text style</a:t>
            </a:r>
          </a:p>
        </p:txBody>
      </p:sp>
      <p:sp>
        <p:nvSpPr>
          <p:cNvPr id="7" name="Rectangle 6">
            <a:extLst>
              <a:ext uri="{FF2B5EF4-FFF2-40B4-BE49-F238E27FC236}">
                <a16:creationId xmlns:a16="http://schemas.microsoft.com/office/drawing/2014/main" id="{A2A59CC7-EC98-8D14-BC06-0C5EF3790874}"/>
              </a:ext>
            </a:extLst>
          </p:cNvPr>
          <p:cNvSpPr/>
          <p:nvPr userDrawn="1"/>
        </p:nvSpPr>
        <p:spPr>
          <a:xfrm flipH="1">
            <a:off x="470776" y="6255942"/>
            <a:ext cx="11282400" cy="1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10;&#10;Description automatically generated">
            <a:extLst>
              <a:ext uri="{FF2B5EF4-FFF2-40B4-BE49-F238E27FC236}">
                <a16:creationId xmlns:a16="http://schemas.microsoft.com/office/drawing/2014/main" id="{881E75E0-D97E-03EF-A138-643455C5027D}"/>
              </a:ext>
            </a:extLst>
          </p:cNvPr>
          <p:cNvPicPr>
            <a:picLocks noChangeAspect="1"/>
          </p:cNvPicPr>
          <p:nvPr userDrawn="1"/>
        </p:nvPicPr>
        <p:blipFill>
          <a:blip r:embed="rId2"/>
          <a:stretch>
            <a:fillRect/>
          </a:stretch>
        </p:blipFill>
        <p:spPr>
          <a:xfrm>
            <a:off x="10075941" y="301396"/>
            <a:ext cx="1800000" cy="1185637"/>
          </a:xfrm>
          <a:prstGeom prst="rect">
            <a:avLst/>
          </a:prstGeom>
        </p:spPr>
      </p:pic>
    </p:spTree>
    <p:extLst>
      <p:ext uri="{BB962C8B-B14F-4D97-AF65-F5344CB8AC3E}">
        <p14:creationId xmlns:p14="http://schemas.microsoft.com/office/powerpoint/2010/main" val="2780043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1773-F349-58C8-8D5D-E7402E54FB47}"/>
              </a:ext>
            </a:extLst>
          </p:cNvPr>
          <p:cNvSpPr>
            <a:spLocks noGrp="1"/>
          </p:cNvSpPr>
          <p:nvPr>
            <p:ph type="ctrTitle"/>
          </p:nvPr>
        </p:nvSpPr>
        <p:spPr>
          <a:xfrm>
            <a:off x="1524000" y="2507809"/>
            <a:ext cx="9144000" cy="796705"/>
          </a:xfrm>
        </p:spPr>
        <p:txBody>
          <a:bodyPr anchor="b">
            <a:normAutofit/>
          </a:bodyPr>
          <a:lstStyle>
            <a:lvl1pPr algn="ctr">
              <a:defRPr sz="4800" b="1" i="0" baseline="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48513E8-57DD-09D8-4670-AA530085A69B}"/>
              </a:ext>
            </a:extLst>
          </p:cNvPr>
          <p:cNvSpPr>
            <a:spLocks noGrp="1"/>
          </p:cNvSpPr>
          <p:nvPr>
            <p:ph type="subTitle" idx="1"/>
          </p:nvPr>
        </p:nvSpPr>
        <p:spPr>
          <a:xfrm>
            <a:off x="1524000" y="3602038"/>
            <a:ext cx="9144000" cy="417701"/>
          </a:xfrm>
        </p:spPr>
        <p:txBody>
          <a:bodyPr/>
          <a:lstStyle>
            <a:lvl1pPr marL="0" indent="0" algn="ctr">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descr="Text&#10;&#10;Description automatically generated">
            <a:extLst>
              <a:ext uri="{FF2B5EF4-FFF2-40B4-BE49-F238E27FC236}">
                <a16:creationId xmlns:a16="http://schemas.microsoft.com/office/drawing/2014/main" id="{E475A92A-5E4B-30F7-3B6D-B14E5AE3B48B}"/>
              </a:ext>
            </a:extLst>
          </p:cNvPr>
          <p:cNvPicPr>
            <a:picLocks noChangeAspect="1"/>
          </p:cNvPicPr>
          <p:nvPr userDrawn="1"/>
        </p:nvPicPr>
        <p:blipFill>
          <a:blip r:embed="rId2"/>
          <a:stretch>
            <a:fillRect/>
          </a:stretch>
        </p:blipFill>
        <p:spPr>
          <a:xfrm>
            <a:off x="10075941" y="301396"/>
            <a:ext cx="1800000" cy="1185637"/>
          </a:xfrm>
          <a:prstGeom prst="rect">
            <a:avLst/>
          </a:prstGeom>
        </p:spPr>
      </p:pic>
      <p:sp>
        <p:nvSpPr>
          <p:cNvPr id="10" name="Rectangle 9">
            <a:extLst>
              <a:ext uri="{FF2B5EF4-FFF2-40B4-BE49-F238E27FC236}">
                <a16:creationId xmlns:a16="http://schemas.microsoft.com/office/drawing/2014/main" id="{F950AE21-F399-2F5D-B635-EA4EA1B113CC}"/>
              </a:ext>
            </a:extLst>
          </p:cNvPr>
          <p:cNvSpPr/>
          <p:nvPr userDrawn="1"/>
        </p:nvSpPr>
        <p:spPr>
          <a:xfrm flipH="1">
            <a:off x="470776" y="6255942"/>
            <a:ext cx="11282400" cy="1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6003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2B5544DF-45D9-683D-F20F-7443E374210F}"/>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Parallelogram 9">
            <a:extLst>
              <a:ext uri="{FF2B5EF4-FFF2-40B4-BE49-F238E27FC236}">
                <a16:creationId xmlns:a16="http://schemas.microsoft.com/office/drawing/2014/main" id="{436EFA45-7D8F-774F-2F9F-3CF0C3177336}"/>
              </a:ext>
            </a:extLst>
          </p:cNvPr>
          <p:cNvSpPr/>
          <p:nvPr userDrawn="1"/>
        </p:nvSpPr>
        <p:spPr>
          <a:xfrm rot="10800000" flipV="1">
            <a:off x="9067799" y="4363826"/>
            <a:ext cx="3125543" cy="2494173"/>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011" h="5034570">
                <a:moveTo>
                  <a:pt x="1344" y="5034157"/>
                </a:moveTo>
                <a:lnTo>
                  <a:pt x="0" y="0"/>
                </a:lnTo>
                <a:lnTo>
                  <a:pt x="6309011" y="5370"/>
                </a:lnTo>
                <a:lnTo>
                  <a:pt x="4278974" y="5034570"/>
                </a:lnTo>
                <a:lnTo>
                  <a:pt x="1344" y="5034157"/>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Parallelogram 11">
            <a:extLst>
              <a:ext uri="{FF2B5EF4-FFF2-40B4-BE49-F238E27FC236}">
                <a16:creationId xmlns:a16="http://schemas.microsoft.com/office/drawing/2014/main" id="{E3B920C3-D2BE-A085-E386-A541A0DC777D}"/>
              </a:ext>
            </a:extLst>
          </p:cNvPr>
          <p:cNvSpPr/>
          <p:nvPr userDrawn="1"/>
        </p:nvSpPr>
        <p:spPr>
          <a:xfrm rot="10800000" flipV="1">
            <a:off x="8771395" y="5419686"/>
            <a:ext cx="2553585" cy="1438314"/>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999868"/>
              <a:gd name="connsiteY0" fmla="*/ 3300216 h 3300216"/>
              <a:gd name="connsiteX1" fmla="*/ 1332132 w 3999868"/>
              <a:gd name="connsiteY1" fmla="*/ 0 h 3300216"/>
              <a:gd name="connsiteX2" fmla="*/ 3999868 w 3999868"/>
              <a:gd name="connsiteY2" fmla="*/ 0 h 3300216"/>
              <a:gd name="connsiteX3" fmla="*/ 3209602 w 3999868"/>
              <a:gd name="connsiteY3" fmla="*/ 1979416 h 3300216"/>
              <a:gd name="connsiteX4" fmla="*/ 0 w 3999868"/>
              <a:gd name="connsiteY4" fmla="*/ 3300216 h 3300216"/>
              <a:gd name="connsiteX0" fmla="*/ 0 w 3508801"/>
              <a:gd name="connsiteY0" fmla="*/ 2097949 h 2097949"/>
              <a:gd name="connsiteX1" fmla="*/ 841065 w 3508801"/>
              <a:gd name="connsiteY1" fmla="*/ 0 h 2097949"/>
              <a:gd name="connsiteX2" fmla="*/ 3508801 w 3508801"/>
              <a:gd name="connsiteY2" fmla="*/ 0 h 2097949"/>
              <a:gd name="connsiteX3" fmla="*/ 2718535 w 3508801"/>
              <a:gd name="connsiteY3" fmla="*/ 1979416 h 2097949"/>
              <a:gd name="connsiteX4" fmla="*/ 0 w 3508801"/>
              <a:gd name="connsiteY4" fmla="*/ 2097949 h 2097949"/>
              <a:gd name="connsiteX0" fmla="*/ 0 w 3425167"/>
              <a:gd name="connsiteY0" fmla="*/ 1925105 h 1979416"/>
              <a:gd name="connsiteX1" fmla="*/ 757431 w 3425167"/>
              <a:gd name="connsiteY1" fmla="*/ 0 h 1979416"/>
              <a:gd name="connsiteX2" fmla="*/ 3425167 w 3425167"/>
              <a:gd name="connsiteY2" fmla="*/ 0 h 1979416"/>
              <a:gd name="connsiteX3" fmla="*/ 2634901 w 3425167"/>
              <a:gd name="connsiteY3" fmla="*/ 1979416 h 1979416"/>
              <a:gd name="connsiteX4" fmla="*/ 0 w 3425167"/>
              <a:gd name="connsiteY4" fmla="*/ 1925105 h 1979416"/>
              <a:gd name="connsiteX0" fmla="*/ 0 w 3425167"/>
              <a:gd name="connsiteY0" fmla="*/ 1925105 h 1929235"/>
              <a:gd name="connsiteX1" fmla="*/ 757431 w 3425167"/>
              <a:gd name="connsiteY1" fmla="*/ 0 h 1929235"/>
              <a:gd name="connsiteX2" fmla="*/ 3425167 w 3425167"/>
              <a:gd name="connsiteY2" fmla="*/ 0 h 1929235"/>
              <a:gd name="connsiteX3" fmla="*/ 2657203 w 3425167"/>
              <a:gd name="connsiteY3" fmla="*/ 1929235 h 1929235"/>
              <a:gd name="connsiteX4" fmla="*/ 0 w 3425167"/>
              <a:gd name="connsiteY4" fmla="*/ 1925105 h 192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67" h="1929235">
                <a:moveTo>
                  <a:pt x="0" y="1925105"/>
                </a:moveTo>
                <a:lnTo>
                  <a:pt x="757431" y="0"/>
                </a:lnTo>
                <a:lnTo>
                  <a:pt x="3425167" y="0"/>
                </a:lnTo>
                <a:lnTo>
                  <a:pt x="2657203" y="1929235"/>
                </a:lnTo>
                <a:lnTo>
                  <a:pt x="0" y="1925105"/>
                </a:lnTo>
                <a:close/>
              </a:path>
            </a:pathLst>
          </a:custGeom>
          <a:solidFill>
            <a:srgbClr val="008F9C">
              <a:alpha val="731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Title 4">
            <a:extLst>
              <a:ext uri="{FF2B5EF4-FFF2-40B4-BE49-F238E27FC236}">
                <a16:creationId xmlns:a16="http://schemas.microsoft.com/office/drawing/2014/main" id="{81CB260B-03CF-C7F0-1CAA-5B107D43133A}"/>
              </a:ext>
            </a:extLst>
          </p:cNvPr>
          <p:cNvSpPr>
            <a:spLocks noGrp="1"/>
          </p:cNvSpPr>
          <p:nvPr>
            <p:ph type="title"/>
          </p:nvPr>
        </p:nvSpPr>
        <p:spPr>
          <a:xfrm>
            <a:off x="537399" y="1823898"/>
            <a:ext cx="9349993" cy="559323"/>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ECCF66A1-63F1-7C00-012E-24A1A72A1203}"/>
              </a:ext>
            </a:extLst>
          </p:cNvPr>
          <p:cNvSpPr>
            <a:spLocks noGrp="1"/>
          </p:cNvSpPr>
          <p:nvPr>
            <p:ph type="body" sz="quarter" idx="10"/>
          </p:nvPr>
        </p:nvSpPr>
        <p:spPr>
          <a:xfrm>
            <a:off x="538163" y="27432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493073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F985-AD9D-242E-FA65-E511482573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EECEC4-113B-EC1D-9BED-4ED844F7D8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6D7190-8DD2-731A-FB6E-FB4B7E9DFA39}"/>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5" name="Footer Placeholder 4">
            <a:extLst>
              <a:ext uri="{FF2B5EF4-FFF2-40B4-BE49-F238E27FC236}">
                <a16:creationId xmlns:a16="http://schemas.microsoft.com/office/drawing/2014/main" id="{EC7ADDDE-6A60-296B-204C-08CE251F95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73DD7F-7EDA-8450-20CA-BC25A54A8B8D}"/>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151178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5D4CC-7B24-A909-A805-1319DFD79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 t="64357" r="126" b="53"/>
          <a:stretch/>
        </p:blipFill>
        <p:spPr>
          <a:xfrm>
            <a:off x="0" y="4415939"/>
            <a:ext cx="12187093" cy="2442060"/>
          </a:xfrm>
          <a:prstGeom prst="rect">
            <a:avLst/>
          </a:prstGeom>
        </p:spPr>
      </p:pic>
      <p:sp>
        <p:nvSpPr>
          <p:cNvPr id="2" name="Parallelogram 1">
            <a:extLst>
              <a:ext uri="{FF2B5EF4-FFF2-40B4-BE49-F238E27FC236}">
                <a16:creationId xmlns:a16="http://schemas.microsoft.com/office/drawing/2014/main" id="{7A8269B2-FAC2-FE4D-053B-2F3D60076225}"/>
              </a:ext>
            </a:extLst>
          </p:cNvPr>
          <p:cNvSpPr/>
          <p:nvPr userDrawn="1"/>
        </p:nvSpPr>
        <p:spPr>
          <a:xfrm rot="10800000" flipV="1">
            <a:off x="7620000" y="4417770"/>
            <a:ext cx="3417559" cy="2440230"/>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751151"/>
              <a:gd name="connsiteY0" fmla="*/ 2678424 h 3300216"/>
              <a:gd name="connsiteX1" fmla="*/ 1083415 w 3751151"/>
              <a:gd name="connsiteY1" fmla="*/ 0 h 3300216"/>
              <a:gd name="connsiteX2" fmla="*/ 3751151 w 3751151"/>
              <a:gd name="connsiteY2" fmla="*/ 0 h 3300216"/>
              <a:gd name="connsiteX3" fmla="*/ 2419019 w 3751151"/>
              <a:gd name="connsiteY3" fmla="*/ 3300216 h 3300216"/>
              <a:gd name="connsiteX4" fmla="*/ 0 w 3751151"/>
              <a:gd name="connsiteY4" fmla="*/ 2678424 h 3300216"/>
              <a:gd name="connsiteX0" fmla="*/ 0 w 3751151"/>
              <a:gd name="connsiteY0" fmla="*/ 2678424 h 2700370"/>
              <a:gd name="connsiteX1" fmla="*/ 1083415 w 3751151"/>
              <a:gd name="connsiteY1" fmla="*/ 0 h 2700370"/>
              <a:gd name="connsiteX2" fmla="*/ 3751151 w 3751151"/>
              <a:gd name="connsiteY2" fmla="*/ 0 h 2700370"/>
              <a:gd name="connsiteX3" fmla="*/ 2660420 w 3751151"/>
              <a:gd name="connsiteY3" fmla="*/ 2700370 h 2700370"/>
              <a:gd name="connsiteX4" fmla="*/ 0 w 3751151"/>
              <a:gd name="connsiteY4" fmla="*/ 2678424 h 2700370"/>
              <a:gd name="connsiteX0" fmla="*/ 0 w 3751151"/>
              <a:gd name="connsiteY0" fmla="*/ 2678424 h 2678424"/>
              <a:gd name="connsiteX1" fmla="*/ 1083415 w 3751151"/>
              <a:gd name="connsiteY1" fmla="*/ 0 h 2678424"/>
              <a:gd name="connsiteX2" fmla="*/ 3751151 w 3751151"/>
              <a:gd name="connsiteY2" fmla="*/ 0 h 2678424"/>
              <a:gd name="connsiteX3" fmla="*/ 2670253 w 3751151"/>
              <a:gd name="connsiteY3" fmla="*/ 2675789 h 2678424"/>
              <a:gd name="connsiteX4" fmla="*/ 0 w 3751151"/>
              <a:gd name="connsiteY4" fmla="*/ 2678424 h 267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151" h="2678424">
                <a:moveTo>
                  <a:pt x="0" y="2678424"/>
                </a:moveTo>
                <a:lnTo>
                  <a:pt x="1083415" y="0"/>
                </a:lnTo>
                <a:lnTo>
                  <a:pt x="3751151" y="0"/>
                </a:lnTo>
                <a:lnTo>
                  <a:pt x="2670253" y="2675789"/>
                </a:lnTo>
                <a:lnTo>
                  <a:pt x="0" y="2678424"/>
                </a:lnTo>
                <a:close/>
              </a:path>
            </a:pathLst>
          </a:custGeom>
          <a:solidFill>
            <a:srgbClr val="008C9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Parallelogram 8">
            <a:extLst>
              <a:ext uri="{FF2B5EF4-FFF2-40B4-BE49-F238E27FC236}">
                <a16:creationId xmlns:a16="http://schemas.microsoft.com/office/drawing/2014/main" id="{EC0948F1-1426-F5C9-C80E-C7607204F18A}"/>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02993EE9-AC13-1245-3A53-45D9F5BEE807}"/>
              </a:ext>
            </a:extLst>
          </p:cNvPr>
          <p:cNvSpPr/>
          <p:nvPr userDrawn="1"/>
        </p:nvSpPr>
        <p:spPr>
          <a:xfrm rot="10800000" flipV="1">
            <a:off x="8700056" y="4417769"/>
            <a:ext cx="3502387" cy="2440231"/>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 name="connsiteX0" fmla="*/ 923237 w 7230904"/>
              <a:gd name="connsiteY0" fmla="*/ 5028787 h 5029200"/>
              <a:gd name="connsiteX1" fmla="*/ 0 w 7230904"/>
              <a:gd name="connsiteY1" fmla="*/ 8389 h 5029200"/>
              <a:gd name="connsiteX2" fmla="*/ 7230904 w 7230904"/>
              <a:gd name="connsiteY2" fmla="*/ 0 h 5029200"/>
              <a:gd name="connsiteX3" fmla="*/ 5200867 w 7230904"/>
              <a:gd name="connsiteY3" fmla="*/ 5029200 h 5029200"/>
              <a:gd name="connsiteX4" fmla="*/ 923237 w 7230904"/>
              <a:gd name="connsiteY4" fmla="*/ 5028787 h 5029200"/>
              <a:gd name="connsiteX0" fmla="*/ 15102 w 7230904"/>
              <a:gd name="connsiteY0" fmla="*/ 5028788 h 5029200"/>
              <a:gd name="connsiteX1" fmla="*/ 0 w 7230904"/>
              <a:gd name="connsiteY1" fmla="*/ 8389 h 5029200"/>
              <a:gd name="connsiteX2" fmla="*/ 7230904 w 7230904"/>
              <a:gd name="connsiteY2" fmla="*/ 0 h 5029200"/>
              <a:gd name="connsiteX3" fmla="*/ 5200867 w 7230904"/>
              <a:gd name="connsiteY3" fmla="*/ 5029200 h 5029200"/>
              <a:gd name="connsiteX4" fmla="*/ 15102 w 7230904"/>
              <a:gd name="connsiteY4" fmla="*/ 5028788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0904" h="5029200">
                <a:moveTo>
                  <a:pt x="15102" y="5028788"/>
                </a:moveTo>
                <a:lnTo>
                  <a:pt x="0" y="8389"/>
                </a:lnTo>
                <a:lnTo>
                  <a:pt x="7230904" y="0"/>
                </a:lnTo>
                <a:lnTo>
                  <a:pt x="5200867" y="5029200"/>
                </a:lnTo>
                <a:lnTo>
                  <a:pt x="15102" y="5028788"/>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Title 4">
            <a:extLst>
              <a:ext uri="{FF2B5EF4-FFF2-40B4-BE49-F238E27FC236}">
                <a16:creationId xmlns:a16="http://schemas.microsoft.com/office/drawing/2014/main" id="{A9CD436F-3861-F942-F82B-11D81AE5D705}"/>
              </a:ext>
            </a:extLst>
          </p:cNvPr>
          <p:cNvSpPr>
            <a:spLocks noGrp="1"/>
          </p:cNvSpPr>
          <p:nvPr>
            <p:ph type="title"/>
          </p:nvPr>
        </p:nvSpPr>
        <p:spPr>
          <a:xfrm>
            <a:off x="537399" y="1823898"/>
            <a:ext cx="9349993" cy="559323"/>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5">
            <a:extLst>
              <a:ext uri="{FF2B5EF4-FFF2-40B4-BE49-F238E27FC236}">
                <a16:creationId xmlns:a16="http://schemas.microsoft.com/office/drawing/2014/main" id="{4847457C-82FC-5CD1-1436-BB2D5FEB2D23}"/>
              </a:ext>
            </a:extLst>
          </p:cNvPr>
          <p:cNvSpPr>
            <a:spLocks noGrp="1"/>
          </p:cNvSpPr>
          <p:nvPr>
            <p:ph type="body" sz="quarter" idx="10"/>
          </p:nvPr>
        </p:nvSpPr>
        <p:spPr>
          <a:xfrm>
            <a:off x="538163" y="27432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507876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5D4CC-7B24-A909-A805-1319DFD79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4357" b="53"/>
          <a:stretch/>
        </p:blipFill>
        <p:spPr>
          <a:xfrm>
            <a:off x="0" y="4415940"/>
            <a:ext cx="12187093" cy="2442060"/>
          </a:xfrm>
          <a:prstGeom prst="rect">
            <a:avLst/>
          </a:prstGeom>
        </p:spPr>
      </p:pic>
      <p:sp>
        <p:nvSpPr>
          <p:cNvPr id="2" name="Parallelogram 1">
            <a:extLst>
              <a:ext uri="{FF2B5EF4-FFF2-40B4-BE49-F238E27FC236}">
                <a16:creationId xmlns:a16="http://schemas.microsoft.com/office/drawing/2014/main" id="{7A8269B2-FAC2-FE4D-053B-2F3D60076225}"/>
              </a:ext>
            </a:extLst>
          </p:cNvPr>
          <p:cNvSpPr/>
          <p:nvPr userDrawn="1"/>
        </p:nvSpPr>
        <p:spPr>
          <a:xfrm rot="10800000" flipV="1">
            <a:off x="7620000" y="4417770"/>
            <a:ext cx="3417559" cy="2440230"/>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751151"/>
              <a:gd name="connsiteY0" fmla="*/ 2678424 h 3300216"/>
              <a:gd name="connsiteX1" fmla="*/ 1083415 w 3751151"/>
              <a:gd name="connsiteY1" fmla="*/ 0 h 3300216"/>
              <a:gd name="connsiteX2" fmla="*/ 3751151 w 3751151"/>
              <a:gd name="connsiteY2" fmla="*/ 0 h 3300216"/>
              <a:gd name="connsiteX3" fmla="*/ 2419019 w 3751151"/>
              <a:gd name="connsiteY3" fmla="*/ 3300216 h 3300216"/>
              <a:gd name="connsiteX4" fmla="*/ 0 w 3751151"/>
              <a:gd name="connsiteY4" fmla="*/ 2678424 h 3300216"/>
              <a:gd name="connsiteX0" fmla="*/ 0 w 3751151"/>
              <a:gd name="connsiteY0" fmla="*/ 2678424 h 2700370"/>
              <a:gd name="connsiteX1" fmla="*/ 1083415 w 3751151"/>
              <a:gd name="connsiteY1" fmla="*/ 0 h 2700370"/>
              <a:gd name="connsiteX2" fmla="*/ 3751151 w 3751151"/>
              <a:gd name="connsiteY2" fmla="*/ 0 h 2700370"/>
              <a:gd name="connsiteX3" fmla="*/ 2660420 w 3751151"/>
              <a:gd name="connsiteY3" fmla="*/ 2700370 h 2700370"/>
              <a:gd name="connsiteX4" fmla="*/ 0 w 3751151"/>
              <a:gd name="connsiteY4" fmla="*/ 2678424 h 2700370"/>
              <a:gd name="connsiteX0" fmla="*/ 0 w 3751151"/>
              <a:gd name="connsiteY0" fmla="*/ 2678424 h 2678424"/>
              <a:gd name="connsiteX1" fmla="*/ 1083415 w 3751151"/>
              <a:gd name="connsiteY1" fmla="*/ 0 h 2678424"/>
              <a:gd name="connsiteX2" fmla="*/ 3751151 w 3751151"/>
              <a:gd name="connsiteY2" fmla="*/ 0 h 2678424"/>
              <a:gd name="connsiteX3" fmla="*/ 2670253 w 3751151"/>
              <a:gd name="connsiteY3" fmla="*/ 2675789 h 2678424"/>
              <a:gd name="connsiteX4" fmla="*/ 0 w 3751151"/>
              <a:gd name="connsiteY4" fmla="*/ 2678424 h 267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151" h="2678424">
                <a:moveTo>
                  <a:pt x="0" y="2678424"/>
                </a:moveTo>
                <a:lnTo>
                  <a:pt x="1083415" y="0"/>
                </a:lnTo>
                <a:lnTo>
                  <a:pt x="3751151" y="0"/>
                </a:lnTo>
                <a:lnTo>
                  <a:pt x="2670253" y="2675789"/>
                </a:lnTo>
                <a:lnTo>
                  <a:pt x="0" y="2678424"/>
                </a:lnTo>
                <a:close/>
              </a:path>
            </a:pathLst>
          </a:custGeom>
          <a:solidFill>
            <a:srgbClr val="008C9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Parallelogram 8">
            <a:extLst>
              <a:ext uri="{FF2B5EF4-FFF2-40B4-BE49-F238E27FC236}">
                <a16:creationId xmlns:a16="http://schemas.microsoft.com/office/drawing/2014/main" id="{EC0948F1-1426-F5C9-C80E-C7607204F18A}"/>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02993EE9-AC13-1245-3A53-45D9F5BEE807}"/>
              </a:ext>
            </a:extLst>
          </p:cNvPr>
          <p:cNvSpPr/>
          <p:nvPr userDrawn="1"/>
        </p:nvSpPr>
        <p:spPr>
          <a:xfrm rot="10800000" flipV="1">
            <a:off x="8700056" y="4417769"/>
            <a:ext cx="3502387" cy="2440231"/>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 name="connsiteX0" fmla="*/ 923237 w 7230904"/>
              <a:gd name="connsiteY0" fmla="*/ 5028787 h 5029200"/>
              <a:gd name="connsiteX1" fmla="*/ 0 w 7230904"/>
              <a:gd name="connsiteY1" fmla="*/ 8389 h 5029200"/>
              <a:gd name="connsiteX2" fmla="*/ 7230904 w 7230904"/>
              <a:gd name="connsiteY2" fmla="*/ 0 h 5029200"/>
              <a:gd name="connsiteX3" fmla="*/ 5200867 w 7230904"/>
              <a:gd name="connsiteY3" fmla="*/ 5029200 h 5029200"/>
              <a:gd name="connsiteX4" fmla="*/ 923237 w 7230904"/>
              <a:gd name="connsiteY4" fmla="*/ 5028787 h 5029200"/>
              <a:gd name="connsiteX0" fmla="*/ 15102 w 7230904"/>
              <a:gd name="connsiteY0" fmla="*/ 5028788 h 5029200"/>
              <a:gd name="connsiteX1" fmla="*/ 0 w 7230904"/>
              <a:gd name="connsiteY1" fmla="*/ 8389 h 5029200"/>
              <a:gd name="connsiteX2" fmla="*/ 7230904 w 7230904"/>
              <a:gd name="connsiteY2" fmla="*/ 0 h 5029200"/>
              <a:gd name="connsiteX3" fmla="*/ 5200867 w 7230904"/>
              <a:gd name="connsiteY3" fmla="*/ 5029200 h 5029200"/>
              <a:gd name="connsiteX4" fmla="*/ 15102 w 7230904"/>
              <a:gd name="connsiteY4" fmla="*/ 5028788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0904" h="5029200">
                <a:moveTo>
                  <a:pt x="15102" y="5028788"/>
                </a:moveTo>
                <a:lnTo>
                  <a:pt x="0" y="8389"/>
                </a:lnTo>
                <a:lnTo>
                  <a:pt x="7230904" y="0"/>
                </a:lnTo>
                <a:lnTo>
                  <a:pt x="5200867" y="5029200"/>
                </a:lnTo>
                <a:lnTo>
                  <a:pt x="15102" y="5028788"/>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Title 4">
            <a:extLst>
              <a:ext uri="{FF2B5EF4-FFF2-40B4-BE49-F238E27FC236}">
                <a16:creationId xmlns:a16="http://schemas.microsoft.com/office/drawing/2014/main" id="{9B947CC1-CD42-14E1-6C87-24AA3C9BEE7F}"/>
              </a:ext>
            </a:extLst>
          </p:cNvPr>
          <p:cNvSpPr>
            <a:spLocks noGrp="1"/>
          </p:cNvSpPr>
          <p:nvPr>
            <p:ph type="title"/>
          </p:nvPr>
        </p:nvSpPr>
        <p:spPr>
          <a:xfrm>
            <a:off x="537399" y="1823898"/>
            <a:ext cx="9349993" cy="559323"/>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0" name="Text Placeholder 5">
            <a:extLst>
              <a:ext uri="{FF2B5EF4-FFF2-40B4-BE49-F238E27FC236}">
                <a16:creationId xmlns:a16="http://schemas.microsoft.com/office/drawing/2014/main" id="{02E18557-C3AA-ADBC-419E-6B0CC400537F}"/>
              </a:ext>
            </a:extLst>
          </p:cNvPr>
          <p:cNvSpPr>
            <a:spLocks noGrp="1"/>
          </p:cNvSpPr>
          <p:nvPr>
            <p:ph type="body" sz="quarter" idx="10"/>
          </p:nvPr>
        </p:nvSpPr>
        <p:spPr>
          <a:xfrm>
            <a:off x="538163" y="27432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75300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Parallelogram 8">
            <a:extLst>
              <a:ext uri="{FF2B5EF4-FFF2-40B4-BE49-F238E27FC236}">
                <a16:creationId xmlns:a16="http://schemas.microsoft.com/office/drawing/2014/main" id="{BC6DD746-FE55-333F-EE62-35C068AB0B47}"/>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F0FFC30D-2A7B-82BD-6015-519C3AB5F7D0}"/>
              </a:ext>
            </a:extLst>
          </p:cNvPr>
          <p:cNvSpPr/>
          <p:nvPr userDrawn="1"/>
        </p:nvSpPr>
        <p:spPr>
          <a:xfrm rot="10800000" flipV="1">
            <a:off x="5943598" y="1870726"/>
            <a:ext cx="6249743" cy="4987274"/>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011" h="5034570">
                <a:moveTo>
                  <a:pt x="1344" y="5034157"/>
                </a:moveTo>
                <a:lnTo>
                  <a:pt x="0" y="0"/>
                </a:lnTo>
                <a:lnTo>
                  <a:pt x="6309011" y="5370"/>
                </a:lnTo>
                <a:lnTo>
                  <a:pt x="4278974" y="5034570"/>
                </a:lnTo>
                <a:lnTo>
                  <a:pt x="1344" y="5034157"/>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Parallelogram 11">
            <a:extLst>
              <a:ext uri="{FF2B5EF4-FFF2-40B4-BE49-F238E27FC236}">
                <a16:creationId xmlns:a16="http://schemas.microsoft.com/office/drawing/2014/main" id="{F0DE07F2-322A-79D6-992E-325DF6955470}"/>
              </a:ext>
            </a:extLst>
          </p:cNvPr>
          <p:cNvSpPr/>
          <p:nvPr userDrawn="1"/>
        </p:nvSpPr>
        <p:spPr>
          <a:xfrm rot="10800000" flipV="1">
            <a:off x="5257797" y="4861727"/>
            <a:ext cx="3544187" cy="1996273"/>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999868"/>
              <a:gd name="connsiteY0" fmla="*/ 3300216 h 3300216"/>
              <a:gd name="connsiteX1" fmla="*/ 1332132 w 3999868"/>
              <a:gd name="connsiteY1" fmla="*/ 0 h 3300216"/>
              <a:gd name="connsiteX2" fmla="*/ 3999868 w 3999868"/>
              <a:gd name="connsiteY2" fmla="*/ 0 h 3300216"/>
              <a:gd name="connsiteX3" fmla="*/ 3209602 w 3999868"/>
              <a:gd name="connsiteY3" fmla="*/ 1979416 h 3300216"/>
              <a:gd name="connsiteX4" fmla="*/ 0 w 3999868"/>
              <a:gd name="connsiteY4" fmla="*/ 3300216 h 3300216"/>
              <a:gd name="connsiteX0" fmla="*/ 0 w 3508801"/>
              <a:gd name="connsiteY0" fmla="*/ 2097949 h 2097949"/>
              <a:gd name="connsiteX1" fmla="*/ 841065 w 3508801"/>
              <a:gd name="connsiteY1" fmla="*/ 0 h 2097949"/>
              <a:gd name="connsiteX2" fmla="*/ 3508801 w 3508801"/>
              <a:gd name="connsiteY2" fmla="*/ 0 h 2097949"/>
              <a:gd name="connsiteX3" fmla="*/ 2718535 w 3508801"/>
              <a:gd name="connsiteY3" fmla="*/ 1979416 h 2097949"/>
              <a:gd name="connsiteX4" fmla="*/ 0 w 3508801"/>
              <a:gd name="connsiteY4" fmla="*/ 2097949 h 2097949"/>
              <a:gd name="connsiteX0" fmla="*/ 0 w 3425167"/>
              <a:gd name="connsiteY0" fmla="*/ 1925105 h 1979416"/>
              <a:gd name="connsiteX1" fmla="*/ 757431 w 3425167"/>
              <a:gd name="connsiteY1" fmla="*/ 0 h 1979416"/>
              <a:gd name="connsiteX2" fmla="*/ 3425167 w 3425167"/>
              <a:gd name="connsiteY2" fmla="*/ 0 h 1979416"/>
              <a:gd name="connsiteX3" fmla="*/ 2634901 w 3425167"/>
              <a:gd name="connsiteY3" fmla="*/ 1979416 h 1979416"/>
              <a:gd name="connsiteX4" fmla="*/ 0 w 3425167"/>
              <a:gd name="connsiteY4" fmla="*/ 1925105 h 1979416"/>
              <a:gd name="connsiteX0" fmla="*/ 0 w 3425167"/>
              <a:gd name="connsiteY0" fmla="*/ 1925105 h 1929235"/>
              <a:gd name="connsiteX1" fmla="*/ 757431 w 3425167"/>
              <a:gd name="connsiteY1" fmla="*/ 0 h 1929235"/>
              <a:gd name="connsiteX2" fmla="*/ 3425167 w 3425167"/>
              <a:gd name="connsiteY2" fmla="*/ 0 h 1929235"/>
              <a:gd name="connsiteX3" fmla="*/ 2657203 w 3425167"/>
              <a:gd name="connsiteY3" fmla="*/ 1929235 h 1929235"/>
              <a:gd name="connsiteX4" fmla="*/ 0 w 3425167"/>
              <a:gd name="connsiteY4" fmla="*/ 1925105 h 192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67" h="1929235">
                <a:moveTo>
                  <a:pt x="0" y="1925105"/>
                </a:moveTo>
                <a:lnTo>
                  <a:pt x="757431" y="0"/>
                </a:lnTo>
                <a:lnTo>
                  <a:pt x="3425167" y="0"/>
                </a:lnTo>
                <a:lnTo>
                  <a:pt x="2657203" y="1929235"/>
                </a:lnTo>
                <a:lnTo>
                  <a:pt x="0" y="1925105"/>
                </a:lnTo>
                <a:close/>
              </a:path>
            </a:pathLst>
          </a:custGeom>
          <a:solidFill>
            <a:srgbClr val="008F9C">
              <a:alpha val="731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Parallelogram 7">
            <a:extLst>
              <a:ext uri="{FF2B5EF4-FFF2-40B4-BE49-F238E27FC236}">
                <a16:creationId xmlns:a16="http://schemas.microsoft.com/office/drawing/2014/main" id="{1A176806-E05C-D7EC-8F31-40155858D42A}"/>
              </a:ext>
            </a:extLst>
          </p:cNvPr>
          <p:cNvSpPr/>
          <p:nvPr userDrawn="1"/>
        </p:nvSpPr>
        <p:spPr>
          <a:xfrm rot="10800000" flipV="1">
            <a:off x="6915150" y="-1"/>
            <a:ext cx="4892292" cy="6872289"/>
          </a:xfrm>
          <a:custGeom>
            <a:avLst/>
            <a:gdLst>
              <a:gd name="connsiteX0" fmla="*/ 0 w 5920992"/>
              <a:gd name="connsiteY0" fmla="*/ 6858000 h 6858000"/>
              <a:gd name="connsiteX1" fmla="*/ 4295147 w 5920992"/>
              <a:gd name="connsiteY1" fmla="*/ 0 h 6858000"/>
              <a:gd name="connsiteX2" fmla="*/ 5920992 w 5920992"/>
              <a:gd name="connsiteY2" fmla="*/ 0 h 6858000"/>
              <a:gd name="connsiteX3" fmla="*/ 1625845 w 5920992"/>
              <a:gd name="connsiteY3" fmla="*/ 6858000 h 6858000"/>
              <a:gd name="connsiteX4" fmla="*/ 0 w 5920992"/>
              <a:gd name="connsiteY4" fmla="*/ 6858000 h 6858000"/>
              <a:gd name="connsiteX0" fmla="*/ 0 w 5920992"/>
              <a:gd name="connsiteY0" fmla="*/ 6858000 h 6858000"/>
              <a:gd name="connsiteX1" fmla="*/ 2594934 w 5920992"/>
              <a:gd name="connsiteY1" fmla="*/ 14287 h 6858000"/>
              <a:gd name="connsiteX2" fmla="*/ 5920992 w 5920992"/>
              <a:gd name="connsiteY2" fmla="*/ 0 h 6858000"/>
              <a:gd name="connsiteX3" fmla="*/ 1625845 w 5920992"/>
              <a:gd name="connsiteY3" fmla="*/ 6858000 h 6858000"/>
              <a:gd name="connsiteX4" fmla="*/ 0 w 5920992"/>
              <a:gd name="connsiteY4" fmla="*/ 6858000 h 6858000"/>
              <a:gd name="connsiteX0" fmla="*/ 0 w 4720842"/>
              <a:gd name="connsiteY0" fmla="*/ 6843713 h 6843713"/>
              <a:gd name="connsiteX1" fmla="*/ 2594934 w 4720842"/>
              <a:gd name="connsiteY1" fmla="*/ 0 h 6843713"/>
              <a:gd name="connsiteX2" fmla="*/ 4720842 w 4720842"/>
              <a:gd name="connsiteY2" fmla="*/ 1 h 6843713"/>
              <a:gd name="connsiteX3" fmla="*/ 1625845 w 4720842"/>
              <a:gd name="connsiteY3" fmla="*/ 6843713 h 6843713"/>
              <a:gd name="connsiteX4" fmla="*/ 0 w 4720842"/>
              <a:gd name="connsiteY4" fmla="*/ 6843713 h 6843713"/>
              <a:gd name="connsiteX0" fmla="*/ 0 w 4720842"/>
              <a:gd name="connsiteY0" fmla="*/ 6843713 h 6858001"/>
              <a:gd name="connsiteX1" fmla="*/ 2594934 w 4720842"/>
              <a:gd name="connsiteY1" fmla="*/ 0 h 6858001"/>
              <a:gd name="connsiteX2" fmla="*/ 4720842 w 4720842"/>
              <a:gd name="connsiteY2" fmla="*/ 1 h 6858001"/>
              <a:gd name="connsiteX3" fmla="*/ 1940170 w 4720842"/>
              <a:gd name="connsiteY3" fmla="*/ 6858001 h 6858001"/>
              <a:gd name="connsiteX4" fmla="*/ 0 w 4720842"/>
              <a:gd name="connsiteY4" fmla="*/ 6843713 h 6858001"/>
              <a:gd name="connsiteX0" fmla="*/ 0 w 4892292"/>
              <a:gd name="connsiteY0" fmla="*/ 6843713 h 6858001"/>
              <a:gd name="connsiteX1" fmla="*/ 2766384 w 4892292"/>
              <a:gd name="connsiteY1" fmla="*/ 0 h 6858001"/>
              <a:gd name="connsiteX2" fmla="*/ 4892292 w 4892292"/>
              <a:gd name="connsiteY2" fmla="*/ 1 h 6858001"/>
              <a:gd name="connsiteX3" fmla="*/ 2111620 w 4892292"/>
              <a:gd name="connsiteY3" fmla="*/ 6858001 h 6858001"/>
              <a:gd name="connsiteX4" fmla="*/ 0 w 4892292"/>
              <a:gd name="connsiteY4" fmla="*/ 6843713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2292" h="6858001">
                <a:moveTo>
                  <a:pt x="0" y="6843713"/>
                </a:moveTo>
                <a:lnTo>
                  <a:pt x="2766384" y="0"/>
                </a:lnTo>
                <a:lnTo>
                  <a:pt x="4892292" y="1"/>
                </a:lnTo>
                <a:lnTo>
                  <a:pt x="2111620" y="6858001"/>
                </a:lnTo>
                <a:lnTo>
                  <a:pt x="0" y="6843713"/>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noFill/>
              </a:rPr>
              <a:t>A</a:t>
            </a:r>
          </a:p>
        </p:txBody>
      </p:sp>
      <p:sp>
        <p:nvSpPr>
          <p:cNvPr id="9" name="Title 4">
            <a:extLst>
              <a:ext uri="{FF2B5EF4-FFF2-40B4-BE49-F238E27FC236}">
                <a16:creationId xmlns:a16="http://schemas.microsoft.com/office/drawing/2014/main" id="{CE2AC7F4-E641-1D16-C6D7-90F4B86742AB}"/>
              </a:ext>
            </a:extLst>
          </p:cNvPr>
          <p:cNvSpPr>
            <a:spLocks noGrp="1"/>
          </p:cNvSpPr>
          <p:nvPr>
            <p:ph type="title"/>
          </p:nvPr>
        </p:nvSpPr>
        <p:spPr>
          <a:xfrm>
            <a:off x="537400" y="1823898"/>
            <a:ext cx="5020300" cy="1147902"/>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3" name="Text Placeholder 5">
            <a:extLst>
              <a:ext uri="{FF2B5EF4-FFF2-40B4-BE49-F238E27FC236}">
                <a16:creationId xmlns:a16="http://schemas.microsoft.com/office/drawing/2014/main" id="{06AC6396-24D2-6520-9B08-D9915B13C25F}"/>
              </a:ext>
            </a:extLst>
          </p:cNvPr>
          <p:cNvSpPr>
            <a:spLocks noGrp="1"/>
          </p:cNvSpPr>
          <p:nvPr>
            <p:ph type="body" sz="quarter" idx="10"/>
          </p:nvPr>
        </p:nvSpPr>
        <p:spPr>
          <a:xfrm>
            <a:off x="538163" y="34290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3940754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scussion/break out 2">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BF20446-4FC4-D648-C6D7-25F566FB8042}"/>
              </a:ext>
            </a:extLst>
          </p:cNvPr>
          <p:cNvSpPr/>
          <p:nvPr userDrawn="1"/>
        </p:nvSpPr>
        <p:spPr>
          <a:xfrm>
            <a:off x="5191334" y="3657157"/>
            <a:ext cx="2567336" cy="2567336"/>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155" y="1981198"/>
            <a:ext cx="4917938" cy="4470597"/>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014237" y="1248739"/>
            <a:ext cx="6155007" cy="4644526"/>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20000"/>
            <a:extLst>
              <a:ext uri="{28A0092B-C50C-407E-A947-70E740481C1C}">
                <a14:useLocalDpi xmlns:a14="http://schemas.microsoft.com/office/drawing/2010/main" val="0"/>
              </a:ext>
            </a:extLst>
          </a:blip>
          <a:srcRect l="-661" r="21392" b="6988"/>
          <a:stretch/>
        </p:blipFill>
        <p:spPr>
          <a:xfrm>
            <a:off x="8390776" y="2130530"/>
            <a:ext cx="3801224" cy="4319982"/>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1A3EE3A2-9ECC-9294-32F8-8614EA6BE691}"/>
              </a:ext>
            </a:extLst>
          </p:cNvPr>
          <p:cNvSpPr>
            <a:spLocks noGrp="1"/>
          </p:cNvSpPr>
          <p:nvPr>
            <p:ph type="title"/>
          </p:nvPr>
        </p:nvSpPr>
        <p:spPr>
          <a:xfrm>
            <a:off x="537400" y="276049"/>
            <a:ext cx="7997000" cy="1147902"/>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Picture 2" descr="A white outline of a thought bubble&#10;&#10;Description automatically generated">
            <a:extLst>
              <a:ext uri="{FF2B5EF4-FFF2-40B4-BE49-F238E27FC236}">
                <a16:creationId xmlns:a16="http://schemas.microsoft.com/office/drawing/2014/main" id="{77CCDD46-FA2B-82F4-B91F-2085C4640B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9030" y="1717243"/>
            <a:ext cx="3691177" cy="3575050"/>
          </a:xfrm>
          <a:prstGeom prst="rect">
            <a:avLst/>
          </a:prstGeom>
        </p:spPr>
      </p:pic>
      <p:sp>
        <p:nvSpPr>
          <p:cNvPr id="2" name="Text Placeholder 5">
            <a:extLst>
              <a:ext uri="{FF2B5EF4-FFF2-40B4-BE49-F238E27FC236}">
                <a16:creationId xmlns:a16="http://schemas.microsoft.com/office/drawing/2014/main" id="{E98B7A30-7518-4361-CB35-CB0C7DB2DA76}"/>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085697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11/13/2024</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54986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65F6B5C-4D90-9D62-11C7-DCBA4B404F86}"/>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
        <p:nvSpPr>
          <p:cNvPr id="3" name="Text Placeholder 8">
            <a:extLst>
              <a:ext uri="{FF2B5EF4-FFF2-40B4-BE49-F238E27FC236}">
                <a16:creationId xmlns:a16="http://schemas.microsoft.com/office/drawing/2014/main" id="{A5D0438E-9E01-D84B-B2D9-523E1C6B5E19}"/>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5" name="Text Placeholder 13">
            <a:extLst>
              <a:ext uri="{FF2B5EF4-FFF2-40B4-BE49-F238E27FC236}">
                <a16:creationId xmlns:a16="http://schemas.microsoft.com/office/drawing/2014/main" id="{F080B91B-BD11-27EF-85C6-793F2725FCE2}"/>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26D98DD4-B153-46FB-3A3E-A97F72301C6C}"/>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Tree>
    <p:extLst>
      <p:ext uri="{BB962C8B-B14F-4D97-AF65-F5344CB8AC3E}">
        <p14:creationId xmlns:p14="http://schemas.microsoft.com/office/powerpoint/2010/main" val="2104318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
        <p:nvSpPr>
          <p:cNvPr id="3" name="Text Placeholder 8">
            <a:extLst>
              <a:ext uri="{FF2B5EF4-FFF2-40B4-BE49-F238E27FC236}">
                <a16:creationId xmlns:a16="http://schemas.microsoft.com/office/drawing/2014/main" id="{1F12CB50-9381-860F-1281-8DB95DC80891}"/>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5" name="Text Placeholder 13">
            <a:extLst>
              <a:ext uri="{FF2B5EF4-FFF2-40B4-BE49-F238E27FC236}">
                <a16:creationId xmlns:a16="http://schemas.microsoft.com/office/drawing/2014/main" id="{5397F4CF-5FD3-7F03-6C6B-9D0051F59BA3}"/>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2B4AE6F9-99A1-B864-A725-AEA0924F1F24}"/>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
        <p:nvSpPr>
          <p:cNvPr id="8" name="Text Placeholder 5">
            <a:extLst>
              <a:ext uri="{FF2B5EF4-FFF2-40B4-BE49-F238E27FC236}">
                <a16:creationId xmlns:a16="http://schemas.microsoft.com/office/drawing/2014/main" id="{66944E50-7C18-AA0F-98CC-C3D07715CC21}"/>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479787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F5357A5-EA90-CD8A-676A-F56E0E1D097D}"/>
              </a:ext>
            </a:extLst>
          </p:cNvPr>
          <p:cNvSpPr/>
          <p:nvPr userDrawn="1"/>
        </p:nvSpPr>
        <p:spPr>
          <a:xfrm rot="10800000" flipV="1">
            <a:off x="9818873" y="4110986"/>
            <a:ext cx="2378172" cy="2752505"/>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623173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390359"/>
              <a:gd name="connsiteY0" fmla="*/ 3737243 h 3857232"/>
              <a:gd name="connsiteX1" fmla="*/ 13664 w 2390359"/>
              <a:gd name="connsiteY1" fmla="*/ 0 h 3857232"/>
              <a:gd name="connsiteX2" fmla="*/ 2390359 w 2390359"/>
              <a:gd name="connsiteY2" fmla="*/ 0 h 3857232"/>
              <a:gd name="connsiteX3" fmla="*/ 833387 w 2390359"/>
              <a:gd name="connsiteY3" fmla="*/ 3857232 h 3857232"/>
              <a:gd name="connsiteX4" fmla="*/ 0 w 2390359"/>
              <a:gd name="connsiteY4" fmla="*/ 3737243 h 3857232"/>
              <a:gd name="connsiteX0" fmla="*/ 0 w 2390359"/>
              <a:gd name="connsiteY0" fmla="*/ 3737243 h 3737243"/>
              <a:gd name="connsiteX1" fmla="*/ 13664 w 2390359"/>
              <a:gd name="connsiteY1" fmla="*/ 0 h 3737243"/>
              <a:gd name="connsiteX2" fmla="*/ 2390359 w 2390359"/>
              <a:gd name="connsiteY2" fmla="*/ 0 h 3737243"/>
              <a:gd name="connsiteX3" fmla="*/ 1271968 w 2390359"/>
              <a:gd name="connsiteY3" fmla="*/ 2760779 h 3737243"/>
              <a:gd name="connsiteX4" fmla="*/ 0 w 2390359"/>
              <a:gd name="connsiteY4" fmla="*/ 3737243 h 3737243"/>
              <a:gd name="connsiteX0" fmla="*/ 94059 w 2376842"/>
              <a:gd name="connsiteY0" fmla="*/ 2839393 h 2839393"/>
              <a:gd name="connsiteX1" fmla="*/ 147 w 2376842"/>
              <a:gd name="connsiteY1" fmla="*/ 0 h 2839393"/>
              <a:gd name="connsiteX2" fmla="*/ 2376842 w 2376842"/>
              <a:gd name="connsiteY2" fmla="*/ 0 h 2839393"/>
              <a:gd name="connsiteX3" fmla="*/ 1258451 w 2376842"/>
              <a:gd name="connsiteY3" fmla="*/ 2760779 h 2839393"/>
              <a:gd name="connsiteX4" fmla="*/ 94059 w 2376842"/>
              <a:gd name="connsiteY4" fmla="*/ 2839393 h 2839393"/>
              <a:gd name="connsiteX0" fmla="*/ 225 w 2378172"/>
              <a:gd name="connsiteY0" fmla="*/ 2752505 h 2760779"/>
              <a:gd name="connsiteX1" fmla="*/ 1477 w 2378172"/>
              <a:gd name="connsiteY1" fmla="*/ 0 h 2760779"/>
              <a:gd name="connsiteX2" fmla="*/ 2378172 w 2378172"/>
              <a:gd name="connsiteY2" fmla="*/ 0 h 2760779"/>
              <a:gd name="connsiteX3" fmla="*/ 1259781 w 2378172"/>
              <a:gd name="connsiteY3" fmla="*/ 2760779 h 2760779"/>
              <a:gd name="connsiteX4" fmla="*/ 225 w 2378172"/>
              <a:gd name="connsiteY4" fmla="*/ 2752505 h 2760779"/>
              <a:gd name="connsiteX0" fmla="*/ 225 w 2378172"/>
              <a:gd name="connsiteY0" fmla="*/ 2752505 h 2752505"/>
              <a:gd name="connsiteX1" fmla="*/ 1477 w 2378172"/>
              <a:gd name="connsiteY1" fmla="*/ 0 h 2752505"/>
              <a:gd name="connsiteX2" fmla="*/ 2378172 w 2378172"/>
              <a:gd name="connsiteY2" fmla="*/ 0 h 2752505"/>
              <a:gd name="connsiteX3" fmla="*/ 1268057 w 2378172"/>
              <a:gd name="connsiteY3" fmla="*/ 2744229 h 2752505"/>
              <a:gd name="connsiteX4" fmla="*/ 225 w 2378172"/>
              <a:gd name="connsiteY4" fmla="*/ 2752505 h 275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2" h="2752505">
                <a:moveTo>
                  <a:pt x="225" y="2752505"/>
                </a:moveTo>
                <a:cubicBezTo>
                  <a:pt x="4780" y="1506757"/>
                  <a:pt x="-3078" y="1245748"/>
                  <a:pt x="1477" y="0"/>
                </a:cubicBezTo>
                <a:lnTo>
                  <a:pt x="2378172" y="0"/>
                </a:lnTo>
                <a:lnTo>
                  <a:pt x="1268057" y="2744229"/>
                </a:lnTo>
                <a:lnTo>
                  <a:pt x="225" y="2752505"/>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Parallelogram 5">
            <a:extLst>
              <a:ext uri="{FF2B5EF4-FFF2-40B4-BE49-F238E27FC236}">
                <a16:creationId xmlns:a16="http://schemas.microsoft.com/office/drawing/2014/main" id="{27019EEF-5FEE-CFD5-58B1-1833B338284B}"/>
              </a:ext>
            </a:extLst>
          </p:cNvPr>
          <p:cNvSpPr/>
          <p:nvPr userDrawn="1"/>
        </p:nvSpPr>
        <p:spPr>
          <a:xfrm rot="10800000" flipV="1">
            <a:off x="10151478" y="2667423"/>
            <a:ext cx="2046940" cy="38655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96245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051078"/>
              <a:gd name="connsiteY0" fmla="*/ 3857232 h 3857232"/>
              <a:gd name="connsiteX1" fmla="*/ 13662 w 2051078"/>
              <a:gd name="connsiteY1" fmla="*/ 0 h 3857232"/>
              <a:gd name="connsiteX2" fmla="*/ 2051078 w 2051078"/>
              <a:gd name="connsiteY2" fmla="*/ 0 h 3857232"/>
              <a:gd name="connsiteX3" fmla="*/ 494106 w 2051078"/>
              <a:gd name="connsiteY3" fmla="*/ 3857232 h 3857232"/>
              <a:gd name="connsiteX4" fmla="*/ 0 w 2051078"/>
              <a:gd name="connsiteY4" fmla="*/ 3857232 h 3857232"/>
              <a:gd name="connsiteX0" fmla="*/ 0 w 2046940"/>
              <a:gd name="connsiteY0" fmla="*/ 3865507 h 3865507"/>
              <a:gd name="connsiteX1" fmla="*/ 9524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 name="connsiteX0" fmla="*/ 0 w 2046940"/>
              <a:gd name="connsiteY0" fmla="*/ 3865507 h 3865507"/>
              <a:gd name="connsiteX1" fmla="*/ 1249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940" h="3865507">
                <a:moveTo>
                  <a:pt x="0" y="3865507"/>
                </a:moveTo>
                <a:cubicBezTo>
                  <a:pt x="3175" y="2577005"/>
                  <a:pt x="-1926" y="1288502"/>
                  <a:pt x="1249" y="0"/>
                </a:cubicBezTo>
                <a:lnTo>
                  <a:pt x="2046940" y="0"/>
                </a:lnTo>
                <a:lnTo>
                  <a:pt x="489968" y="3857232"/>
                </a:lnTo>
                <a:lnTo>
                  <a:pt x="0" y="3865507"/>
                </a:lnTo>
                <a:close/>
              </a:path>
            </a:pathLst>
          </a:custGeom>
          <a:solidFill>
            <a:srgbClr val="008C9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Parallelogram 7">
            <a:extLst>
              <a:ext uri="{FF2B5EF4-FFF2-40B4-BE49-F238E27FC236}">
                <a16:creationId xmlns:a16="http://schemas.microsoft.com/office/drawing/2014/main" id="{5F3063D2-06C4-FD62-2BC6-2A075DE1BFDC}"/>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5D23D404-046A-6DA4-6EF8-D8FA0B678D76}"/>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a:extLst>
              <a:ext uri="{FF2B5EF4-FFF2-40B4-BE49-F238E27FC236}">
                <a16:creationId xmlns:a16="http://schemas.microsoft.com/office/drawing/2014/main" id="{D377FB50-5216-E4FA-097A-8B1FB0604F56}"/>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3" name="Text Placeholder 13">
            <a:extLst>
              <a:ext uri="{FF2B5EF4-FFF2-40B4-BE49-F238E27FC236}">
                <a16:creationId xmlns:a16="http://schemas.microsoft.com/office/drawing/2014/main" id="{70B4C123-821F-E035-2E02-FB1C932E1D6A}"/>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C50148FA-9831-D87E-3E2D-3EDECA8C9818}"/>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
        <p:nvSpPr>
          <p:cNvPr id="8" name="Text Placeholder 5">
            <a:extLst>
              <a:ext uri="{FF2B5EF4-FFF2-40B4-BE49-F238E27FC236}">
                <a16:creationId xmlns:a16="http://schemas.microsoft.com/office/drawing/2014/main" id="{81D2A3F3-2BD4-21A0-C03D-C0AB211BB138}"/>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536959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EE51B4B3-130B-6799-9B1C-0822088F2B41}"/>
              </a:ext>
            </a:extLst>
          </p:cNvPr>
          <p:cNvSpPr/>
          <p:nvPr userDrawn="1"/>
        </p:nvSpPr>
        <p:spPr>
          <a:xfrm rot="10800000" flipH="1" flipV="1">
            <a:off x="9364315" y="2667000"/>
            <a:ext cx="2827685" cy="3877079"/>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827685"/>
              <a:gd name="connsiteY0" fmla="*/ 3857232 h 3857232"/>
              <a:gd name="connsiteX1" fmla="*/ 1556972 w 2827685"/>
              <a:gd name="connsiteY1" fmla="*/ 0 h 3857232"/>
              <a:gd name="connsiteX2" fmla="*/ 2827685 w 2827685"/>
              <a:gd name="connsiteY2" fmla="*/ 0 h 3857232"/>
              <a:gd name="connsiteX3" fmla="*/ 2442896 w 2827685"/>
              <a:gd name="connsiteY3" fmla="*/ 3857232 h 3857232"/>
              <a:gd name="connsiteX4" fmla="*/ 0 w 2827685"/>
              <a:gd name="connsiteY4" fmla="*/ 3857232 h 3857232"/>
              <a:gd name="connsiteX0" fmla="*/ 0 w 2827685"/>
              <a:gd name="connsiteY0" fmla="*/ 3857232 h 3871824"/>
              <a:gd name="connsiteX1" fmla="*/ 1556972 w 2827685"/>
              <a:gd name="connsiteY1" fmla="*/ 0 h 3871824"/>
              <a:gd name="connsiteX2" fmla="*/ 2827685 w 2827685"/>
              <a:gd name="connsiteY2" fmla="*/ 0 h 3871824"/>
              <a:gd name="connsiteX3" fmla="*/ 2802820 w 2827685"/>
              <a:gd name="connsiteY3" fmla="*/ 3871824 h 3871824"/>
              <a:gd name="connsiteX4" fmla="*/ 0 w 2827685"/>
              <a:gd name="connsiteY4" fmla="*/ 3857232 h 3871824"/>
              <a:gd name="connsiteX0" fmla="*/ 0 w 2827685"/>
              <a:gd name="connsiteY0" fmla="*/ 3857232 h 3877079"/>
              <a:gd name="connsiteX1" fmla="*/ 1556972 w 2827685"/>
              <a:gd name="connsiteY1" fmla="*/ 0 h 3877079"/>
              <a:gd name="connsiteX2" fmla="*/ 2827685 w 2827685"/>
              <a:gd name="connsiteY2" fmla="*/ 0 h 3877079"/>
              <a:gd name="connsiteX3" fmla="*/ 2823841 w 2827685"/>
              <a:gd name="connsiteY3" fmla="*/ 3877079 h 3877079"/>
              <a:gd name="connsiteX4" fmla="*/ 0 w 2827685"/>
              <a:gd name="connsiteY4" fmla="*/ 3857232 h 3877079"/>
              <a:gd name="connsiteX0" fmla="*/ 0 w 2827685"/>
              <a:gd name="connsiteY0" fmla="*/ 3857232 h 3877079"/>
              <a:gd name="connsiteX1" fmla="*/ 1556972 w 2827685"/>
              <a:gd name="connsiteY1" fmla="*/ 0 h 3877079"/>
              <a:gd name="connsiteX2" fmla="*/ 2827685 w 2827685"/>
              <a:gd name="connsiteY2" fmla="*/ 0 h 3877079"/>
              <a:gd name="connsiteX3" fmla="*/ 2823841 w 2827685"/>
              <a:gd name="connsiteY3" fmla="*/ 3877079 h 3877079"/>
              <a:gd name="connsiteX4" fmla="*/ 0 w 2827685"/>
              <a:gd name="connsiteY4" fmla="*/ 3857232 h 387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7685" h="3877079">
                <a:moveTo>
                  <a:pt x="0" y="3857232"/>
                </a:moveTo>
                <a:lnTo>
                  <a:pt x="1556972" y="0"/>
                </a:lnTo>
                <a:lnTo>
                  <a:pt x="2827685" y="0"/>
                </a:lnTo>
                <a:cubicBezTo>
                  <a:pt x="2826404" y="1292360"/>
                  <a:pt x="2825122" y="2584719"/>
                  <a:pt x="2823841" y="3877079"/>
                </a:cubicBezTo>
                <a:lnTo>
                  <a:pt x="0" y="3857232"/>
                </a:lnTo>
                <a:close/>
              </a:path>
            </a:pathLst>
          </a:custGeom>
          <a:solidFill>
            <a:srgbClr val="008F9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noFill/>
            </a:endParaRPr>
          </a:p>
        </p:txBody>
      </p:sp>
      <p:sp>
        <p:nvSpPr>
          <p:cNvPr id="11" name="Parallelogram 10">
            <a:extLst>
              <a:ext uri="{FF2B5EF4-FFF2-40B4-BE49-F238E27FC236}">
                <a16:creationId xmlns:a16="http://schemas.microsoft.com/office/drawing/2014/main" id="{3217AD01-ADFD-6641-19B1-3FE6D8A24A66}"/>
              </a:ext>
            </a:extLst>
          </p:cNvPr>
          <p:cNvSpPr/>
          <p:nvPr userDrawn="1"/>
        </p:nvSpPr>
        <p:spPr>
          <a:xfrm rot="10800000" flipH="1" flipV="1">
            <a:off x="10149057" y="4114585"/>
            <a:ext cx="2042943" cy="2743415"/>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482353"/>
              <a:gd name="connsiteY0" fmla="*/ 3857232 h 3857232"/>
              <a:gd name="connsiteX1" fmla="*/ 1556972 w 2482353"/>
              <a:gd name="connsiteY1" fmla="*/ 0 h 3857232"/>
              <a:gd name="connsiteX2" fmla="*/ 2482353 w 2482353"/>
              <a:gd name="connsiteY2" fmla="*/ 0 h 3857232"/>
              <a:gd name="connsiteX3" fmla="*/ 2442896 w 2482353"/>
              <a:gd name="connsiteY3" fmla="*/ 3857232 h 3857232"/>
              <a:gd name="connsiteX4" fmla="*/ 0 w 2482353"/>
              <a:gd name="connsiteY4" fmla="*/ 3857232 h 3857232"/>
              <a:gd name="connsiteX0" fmla="*/ 0 w 2482353"/>
              <a:gd name="connsiteY0" fmla="*/ 3857232 h 3857232"/>
              <a:gd name="connsiteX1" fmla="*/ 1556972 w 2482353"/>
              <a:gd name="connsiteY1" fmla="*/ 0 h 3857232"/>
              <a:gd name="connsiteX2" fmla="*/ 2482353 w 2482353"/>
              <a:gd name="connsiteY2" fmla="*/ 0 h 3857232"/>
              <a:gd name="connsiteX3" fmla="*/ 2472079 w 2482353"/>
              <a:gd name="connsiteY3" fmla="*/ 2748279 h 3857232"/>
              <a:gd name="connsiteX4" fmla="*/ 0 w 2482353"/>
              <a:gd name="connsiteY4" fmla="*/ 3857232 h 3857232"/>
              <a:gd name="connsiteX0" fmla="*/ 0 w 2039745"/>
              <a:gd name="connsiteY0" fmla="*/ 2723960 h 2748279"/>
              <a:gd name="connsiteX1" fmla="*/ 1114364 w 2039745"/>
              <a:gd name="connsiteY1" fmla="*/ 0 h 2748279"/>
              <a:gd name="connsiteX2" fmla="*/ 2039745 w 2039745"/>
              <a:gd name="connsiteY2" fmla="*/ 0 h 2748279"/>
              <a:gd name="connsiteX3" fmla="*/ 2029471 w 2039745"/>
              <a:gd name="connsiteY3" fmla="*/ 2748279 h 2748279"/>
              <a:gd name="connsiteX4" fmla="*/ 0 w 2039745"/>
              <a:gd name="connsiteY4" fmla="*/ 2723960 h 2748279"/>
              <a:gd name="connsiteX0" fmla="*/ 0 w 2039745"/>
              <a:gd name="connsiteY0" fmla="*/ 2743415 h 2748279"/>
              <a:gd name="connsiteX1" fmla="*/ 1114364 w 2039745"/>
              <a:gd name="connsiteY1" fmla="*/ 0 h 2748279"/>
              <a:gd name="connsiteX2" fmla="*/ 2039745 w 2039745"/>
              <a:gd name="connsiteY2" fmla="*/ 0 h 2748279"/>
              <a:gd name="connsiteX3" fmla="*/ 2029471 w 2039745"/>
              <a:gd name="connsiteY3" fmla="*/ 2748279 h 2748279"/>
              <a:gd name="connsiteX4" fmla="*/ 0 w 2039745"/>
              <a:gd name="connsiteY4" fmla="*/ 2743415 h 2748279"/>
              <a:gd name="connsiteX0" fmla="*/ 0 w 2039745"/>
              <a:gd name="connsiteY0" fmla="*/ 2743415 h 2743415"/>
              <a:gd name="connsiteX1" fmla="*/ 1114364 w 2039745"/>
              <a:gd name="connsiteY1" fmla="*/ 0 h 2743415"/>
              <a:gd name="connsiteX2" fmla="*/ 2039745 w 2039745"/>
              <a:gd name="connsiteY2" fmla="*/ 0 h 2743415"/>
              <a:gd name="connsiteX3" fmla="*/ 2029471 w 2039745"/>
              <a:gd name="connsiteY3" fmla="*/ 2727258 h 2743415"/>
              <a:gd name="connsiteX4" fmla="*/ 0 w 2039745"/>
              <a:gd name="connsiteY4" fmla="*/ 2743415 h 2743415"/>
              <a:gd name="connsiteX0" fmla="*/ 0 w 2042943"/>
              <a:gd name="connsiteY0" fmla="*/ 2743415 h 2743415"/>
              <a:gd name="connsiteX1" fmla="*/ 1114364 w 2042943"/>
              <a:gd name="connsiteY1" fmla="*/ 0 h 2743415"/>
              <a:gd name="connsiteX2" fmla="*/ 2039745 w 2042943"/>
              <a:gd name="connsiteY2" fmla="*/ 0 h 2743415"/>
              <a:gd name="connsiteX3" fmla="*/ 2042171 w 2042943"/>
              <a:gd name="connsiteY3" fmla="*/ 2743133 h 2743415"/>
              <a:gd name="connsiteX4" fmla="*/ 0 w 2042943"/>
              <a:gd name="connsiteY4" fmla="*/ 2743415 h 274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943" h="2743415">
                <a:moveTo>
                  <a:pt x="0" y="2743415"/>
                </a:moveTo>
                <a:lnTo>
                  <a:pt x="1114364" y="0"/>
                </a:lnTo>
                <a:lnTo>
                  <a:pt x="2039745" y="0"/>
                </a:lnTo>
                <a:cubicBezTo>
                  <a:pt x="2036320" y="916093"/>
                  <a:pt x="2045596" y="1827040"/>
                  <a:pt x="2042171" y="2743133"/>
                </a:cubicBezTo>
                <a:lnTo>
                  <a:pt x="0" y="2743415"/>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noFill/>
            </a:endParaRPr>
          </a:p>
        </p:txBody>
      </p:sp>
      <p:sp>
        <p:nvSpPr>
          <p:cNvPr id="8" name="Parallelogram 7">
            <a:extLst>
              <a:ext uri="{FF2B5EF4-FFF2-40B4-BE49-F238E27FC236}">
                <a16:creationId xmlns:a16="http://schemas.microsoft.com/office/drawing/2014/main" id="{0A86830B-0C75-6D38-034B-205E9525A85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09B54D76-4F55-1932-1D90-D9ED84891252}"/>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8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text on a black background&#10;&#10;Description automatically generated">
            <a:extLst>
              <a:ext uri="{FF2B5EF4-FFF2-40B4-BE49-F238E27FC236}">
                <a16:creationId xmlns:a16="http://schemas.microsoft.com/office/drawing/2014/main" id="{9AFEC8D4-F544-5C7E-A1D3-7AFDC4D8F7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
        <p:nvSpPr>
          <p:cNvPr id="9" name="Text Placeholder 8">
            <a:extLst>
              <a:ext uri="{FF2B5EF4-FFF2-40B4-BE49-F238E27FC236}">
                <a16:creationId xmlns:a16="http://schemas.microsoft.com/office/drawing/2014/main" id="{8E371248-1C22-541D-A79E-7C7446108C7D}"/>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14" name="Text Placeholder 13">
            <a:extLst>
              <a:ext uri="{FF2B5EF4-FFF2-40B4-BE49-F238E27FC236}">
                <a16:creationId xmlns:a16="http://schemas.microsoft.com/office/drawing/2014/main" id="{837A23F8-4A6D-6E12-149D-99727604F935}"/>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2" name="Text Placeholder 8">
            <a:extLst>
              <a:ext uri="{FF2B5EF4-FFF2-40B4-BE49-F238E27FC236}">
                <a16:creationId xmlns:a16="http://schemas.microsoft.com/office/drawing/2014/main" id="{EEE3EEB1-1AED-C5C0-B09A-B92CD0B9D517}"/>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
        <p:nvSpPr>
          <p:cNvPr id="3" name="Text Placeholder 5">
            <a:extLst>
              <a:ext uri="{FF2B5EF4-FFF2-40B4-BE49-F238E27FC236}">
                <a16:creationId xmlns:a16="http://schemas.microsoft.com/office/drawing/2014/main" id="{E34BC324-A01E-1342-6DBC-C8482014D47B}"/>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066622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86236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AE8D-1E92-B0B2-2935-7EBBA1BBC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772DDF-A43B-022C-6FC7-A49954996D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4754ED-249E-0209-CCBE-2012090D8D42}"/>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5" name="Footer Placeholder 4">
            <a:extLst>
              <a:ext uri="{FF2B5EF4-FFF2-40B4-BE49-F238E27FC236}">
                <a16:creationId xmlns:a16="http://schemas.microsoft.com/office/drawing/2014/main" id="{56773F20-00F9-7547-C127-7EEE3169EC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C2A4C-7FF0-F67B-AB87-C895128FAA14}"/>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3578708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11/13/2024</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37551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000" b="1" i="0">
                <a:solidFill>
                  <a:schemeClr val="bg1"/>
                </a:solidFill>
                <a:latin typeface="HelveticaNeueLTStd-Bd"/>
                <a:cs typeface="HelveticaNeueLTStd-Bd"/>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992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EBBF-F02C-8B73-FB76-2A99AC0C7B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1B7689-2B75-F75B-AD99-2908A0E2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CBD20C-6297-C594-F1FD-41F3D85591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AD940-01AA-663C-E7E9-9E005F959545}"/>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6" name="Footer Placeholder 5">
            <a:extLst>
              <a:ext uri="{FF2B5EF4-FFF2-40B4-BE49-F238E27FC236}">
                <a16:creationId xmlns:a16="http://schemas.microsoft.com/office/drawing/2014/main" id="{6E1F4D3A-6332-59B8-0720-23636EF1E2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80F8B1-5090-7A51-F5A2-182D0309421B}"/>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217681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2C3C-921C-537C-475E-AB92A7544D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1C968-DB7E-088F-7CE7-ED18788D2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C2CCB-AB2F-177C-855A-0901ADB8DC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E1819B-2137-6B30-2962-09F19BC6E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73C7BE-5B25-DBE7-E429-37E4FA4395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B8753D-3F63-A551-EB88-B55D12EFCCF4}"/>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8" name="Footer Placeholder 7">
            <a:extLst>
              <a:ext uri="{FF2B5EF4-FFF2-40B4-BE49-F238E27FC236}">
                <a16:creationId xmlns:a16="http://schemas.microsoft.com/office/drawing/2014/main" id="{F70DC694-BC42-804E-EEE0-8E1A8AFBBB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8A80B5-4EB5-47A0-9661-702DCD1EA3BE}"/>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296717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049E-F4EC-A661-1AFA-745C2D8693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576CD7-5CA1-BB7B-86BD-37EFA015A764}"/>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4" name="Footer Placeholder 3">
            <a:extLst>
              <a:ext uri="{FF2B5EF4-FFF2-40B4-BE49-F238E27FC236}">
                <a16:creationId xmlns:a16="http://schemas.microsoft.com/office/drawing/2014/main" id="{7B8681DE-2729-37A7-FA23-B238F021C2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F155B3-7E1B-661C-DB14-4587C7361D9A}"/>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40263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C633B-DD2B-B18A-1F19-6CC905E911B4}"/>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3" name="Footer Placeholder 2">
            <a:extLst>
              <a:ext uri="{FF2B5EF4-FFF2-40B4-BE49-F238E27FC236}">
                <a16:creationId xmlns:a16="http://schemas.microsoft.com/office/drawing/2014/main" id="{3192143B-BF31-D27A-E4CF-C2AA4AF0BC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34D612-4C82-4CB0-E5CD-94ED3825AF9E}"/>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101150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928F-BA08-3BA8-0941-887AAE9BC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7FA2CE-5C57-3907-8E4A-C9A27CA8AA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7B3C96-501F-CA19-4FCC-31F2460E7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CB21B-6F7C-F928-848A-8C2FA91539E3}"/>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6" name="Footer Placeholder 5">
            <a:extLst>
              <a:ext uri="{FF2B5EF4-FFF2-40B4-BE49-F238E27FC236}">
                <a16:creationId xmlns:a16="http://schemas.microsoft.com/office/drawing/2014/main" id="{DC22B148-7497-4F00-EC69-F99DEEA546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A1F6D5-3BEB-0F7D-2742-925F64696B0B}"/>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306022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96CD-67B4-15B8-D7E0-769C0036D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501C77-4491-3D6D-B937-65D49F245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DFD469-F094-D284-32EB-006A22C93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8F1EE-D190-DF40-9A28-782920056004}"/>
              </a:ext>
            </a:extLst>
          </p:cNvPr>
          <p:cNvSpPr>
            <a:spLocks noGrp="1"/>
          </p:cNvSpPr>
          <p:nvPr>
            <p:ph type="dt" sz="half" idx="10"/>
          </p:nvPr>
        </p:nvSpPr>
        <p:spPr/>
        <p:txBody>
          <a:bodyPr/>
          <a:lstStyle/>
          <a:p>
            <a:fld id="{E2F4CED2-7A38-4F5F-A5D8-553939C5FA04}" type="datetimeFigureOut">
              <a:rPr lang="en-GB" smtClean="0"/>
              <a:t>13/11/2024</a:t>
            </a:fld>
            <a:endParaRPr lang="en-GB"/>
          </a:p>
        </p:txBody>
      </p:sp>
      <p:sp>
        <p:nvSpPr>
          <p:cNvPr id="6" name="Footer Placeholder 5">
            <a:extLst>
              <a:ext uri="{FF2B5EF4-FFF2-40B4-BE49-F238E27FC236}">
                <a16:creationId xmlns:a16="http://schemas.microsoft.com/office/drawing/2014/main" id="{9A8C51C4-C3F6-C823-32A0-37BA4599B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442A52-5F48-89D3-359A-C2CC04509B81}"/>
              </a:ext>
            </a:extLst>
          </p:cNvPr>
          <p:cNvSpPr>
            <a:spLocks noGrp="1"/>
          </p:cNvSpPr>
          <p:nvPr>
            <p:ph type="sldNum" sz="quarter" idx="12"/>
          </p:nvPr>
        </p:nvSpPr>
        <p:spPr/>
        <p:txBody>
          <a:bodyPr/>
          <a:lstStyle/>
          <a:p>
            <a:fld id="{2DBA42B9-4175-4C34-9708-D36C7DD364BA}" type="slidenum">
              <a:rPr lang="en-GB" smtClean="0"/>
              <a:t>‹#›</a:t>
            </a:fld>
            <a:endParaRPr lang="en-GB"/>
          </a:p>
        </p:txBody>
      </p:sp>
    </p:spTree>
    <p:extLst>
      <p:ext uri="{BB962C8B-B14F-4D97-AF65-F5344CB8AC3E}">
        <p14:creationId xmlns:p14="http://schemas.microsoft.com/office/powerpoint/2010/main" val="131247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F9AC9"/>
            </a:gs>
            <a:gs pos="52000">
              <a:srgbClr val="D7CDE4"/>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632465-F2C4-C270-0BC8-781F033F1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F78FA1-D28A-A57F-FD3F-055361E48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E9A034-9C7A-77A2-C931-FAED2F448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F4CED2-7A38-4F5F-A5D8-553939C5FA04}" type="datetimeFigureOut">
              <a:rPr lang="en-GB" smtClean="0"/>
              <a:t>13/11/2024</a:t>
            </a:fld>
            <a:endParaRPr lang="en-GB"/>
          </a:p>
        </p:txBody>
      </p:sp>
      <p:sp>
        <p:nvSpPr>
          <p:cNvPr id="5" name="Footer Placeholder 4">
            <a:extLst>
              <a:ext uri="{FF2B5EF4-FFF2-40B4-BE49-F238E27FC236}">
                <a16:creationId xmlns:a16="http://schemas.microsoft.com/office/drawing/2014/main" id="{FD2896EF-3DFF-14C8-B31F-E859FF0AA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8516E49-C3FB-E569-737E-6F529966D2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BA42B9-4175-4C34-9708-D36C7DD364BA}" type="slidenum">
              <a:rPr lang="en-GB" smtClean="0"/>
              <a:t>‹#›</a:t>
            </a:fld>
            <a:endParaRPr lang="en-GB"/>
          </a:p>
        </p:txBody>
      </p:sp>
    </p:spTree>
    <p:extLst>
      <p:ext uri="{BB962C8B-B14F-4D97-AF65-F5344CB8AC3E}">
        <p14:creationId xmlns:p14="http://schemas.microsoft.com/office/powerpoint/2010/main" val="2162848221"/>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51" r:id="rId3"/>
    <p:sldLayoutId id="2147483652" r:id="rId4"/>
    <p:sldLayoutId id="2147483653" r:id="rId5"/>
    <p:sldLayoutId id="2147483665"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308BB0-3D9D-9D44-B4F5-D97305108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3E182E-79BE-A0A4-1F32-B4EE9DCA8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F3C04A-3404-CE2B-D8F2-A50C49D7E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D79B06-A486-4C6F-A8AD-E4170E9CFFE2}" type="datetimeFigureOut">
              <a:rPr lang="en-GB" smtClean="0"/>
              <a:t>13/11/2024</a:t>
            </a:fld>
            <a:endParaRPr lang="en-GB"/>
          </a:p>
        </p:txBody>
      </p:sp>
      <p:sp>
        <p:nvSpPr>
          <p:cNvPr id="5" name="Footer Placeholder 4">
            <a:extLst>
              <a:ext uri="{FF2B5EF4-FFF2-40B4-BE49-F238E27FC236}">
                <a16:creationId xmlns:a16="http://schemas.microsoft.com/office/drawing/2014/main" id="{65880534-0587-DD5D-402F-884364DA9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9AD42BA-E814-7A37-5EB0-A3C53F231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4656B1-A443-45FD-A665-4DA492643316}" type="slidenum">
              <a:rPr lang="en-GB" smtClean="0"/>
              <a:t>‹#›</a:t>
            </a:fld>
            <a:endParaRPr lang="en-GB"/>
          </a:p>
        </p:txBody>
      </p:sp>
    </p:spTree>
    <p:extLst>
      <p:ext uri="{BB962C8B-B14F-4D97-AF65-F5344CB8AC3E}">
        <p14:creationId xmlns:p14="http://schemas.microsoft.com/office/powerpoint/2010/main" val="3971315219"/>
      </p:ext>
    </p:extLst>
  </p:cSld>
  <p:clrMap bg1="lt1" tx1="dk1" bg2="lt2" tx2="dk2" accent1="accent1" accent2="accent2" accent3="accent3" accent4="accent4" accent5="accent5" accent6="accent6" hlink="hlink" folHlink="folHlink"/>
  <p:sldLayoutIdLst>
    <p:sldLayoutId id="2147483654"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flip="none" rotWithShape="1">
            <a:gsLst>
              <a:gs pos="0">
                <a:schemeClr val="accent1">
                  <a:lumMod val="75000"/>
                </a:schemeClr>
              </a:gs>
              <a:gs pos="9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8" name="Group 15"/>
          <p:cNvGrpSpPr>
            <a:grpSpLocks noChangeAspect="1"/>
          </p:cNvGrpSpPr>
          <p:nvPr/>
        </p:nvGrpSpPr>
        <p:grpSpPr bwMode="hidden">
          <a:xfrm>
            <a:off x="282220" y="1291640"/>
            <a:ext cx="11631168" cy="1417280"/>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B428B9D4-06ED-4C1D-86AC-1F444BE4E2B3}" type="datetimeFigureOut">
              <a:rPr lang="en-GB" smtClean="0">
                <a:solidFill>
                  <a:srgbClr val="3E3D2D"/>
                </a:solidFill>
              </a:rPr>
              <a:pPr/>
              <a:t>13/11/2024</a:t>
            </a:fld>
            <a:endParaRPr lang="en-GB" dirty="0">
              <a:solidFill>
                <a:srgbClr val="3E3D2D"/>
              </a:solidFill>
            </a:endParaRPr>
          </a:p>
        </p:txBody>
      </p:sp>
      <p:sp>
        <p:nvSpPr>
          <p:cNvPr id="5" name="Footer Placeholder 4"/>
          <p:cNvSpPr>
            <a:spLocks noGrp="1"/>
          </p:cNvSpPr>
          <p:nvPr>
            <p:ph type="ftr" sz="quarter" idx="3"/>
          </p:nvPr>
        </p:nvSpPr>
        <p:spPr>
          <a:xfrm>
            <a:off x="258201"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GB" dirty="0">
              <a:solidFill>
                <a:srgbClr val="3E3D2D"/>
              </a:solidFill>
            </a:endParaRPr>
          </a:p>
        </p:txBody>
      </p:sp>
      <p:sp>
        <p:nvSpPr>
          <p:cNvPr id="6" name="Slide Number Placeholder 5"/>
          <p:cNvSpPr>
            <a:spLocks noGrp="1"/>
          </p:cNvSpPr>
          <p:nvPr>
            <p:ph type="sldNum" sz="quarter" idx="4"/>
          </p:nvPr>
        </p:nvSpPr>
        <p:spPr>
          <a:xfrm>
            <a:off x="5321451" y="6250165"/>
            <a:ext cx="1549101" cy="365125"/>
          </a:xfrm>
          <a:prstGeom prst="rect">
            <a:avLst/>
          </a:prstGeom>
        </p:spPr>
        <p:txBody>
          <a:bodyPr vert="horz" lIns="91440" tIns="45720" rIns="91440" bIns="45720" rtlCol="0" anchor="ctr"/>
          <a:lstStyle>
            <a:lvl1pPr algn="ctr">
              <a:defRPr sz="1000">
                <a:solidFill>
                  <a:schemeClr val="tx2"/>
                </a:solidFill>
              </a:defRPr>
            </a:lvl1pPr>
          </a:lstStyle>
          <a:p>
            <a:fld id="{7D062C71-8F70-4883-B141-0733811FF9E2}" type="slidenum">
              <a:rPr lang="en-GB" smtClean="0">
                <a:solidFill>
                  <a:srgbClr val="3E3D2D"/>
                </a:solidFill>
              </a:rPr>
              <a:pPr/>
              <a:t>‹#›</a:t>
            </a:fld>
            <a:endParaRPr lang="en-GB" dirty="0">
              <a:solidFill>
                <a:srgbClr val="3E3D2D"/>
              </a:solidFill>
            </a:endParaRPr>
          </a:p>
        </p:txBody>
      </p:sp>
      <p:sp>
        <p:nvSpPr>
          <p:cNvPr id="3" name="Text Placeholder 2"/>
          <p:cNvSpPr>
            <a:spLocks noGrp="1"/>
          </p:cNvSpPr>
          <p:nvPr>
            <p:ph type="body" idx="1"/>
          </p:nvPr>
        </p:nvSpPr>
        <p:spPr>
          <a:xfrm>
            <a:off x="1162761"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1371" y="304962"/>
            <a:ext cx="3061056" cy="581954"/>
          </a:xfrm>
          <a:prstGeom prst="rect">
            <a:avLst/>
          </a:prstGeom>
          <a:ln>
            <a:noFill/>
          </a:ln>
          <a:effectLst/>
        </p:spPr>
      </p:pic>
    </p:spTree>
    <p:extLst>
      <p:ext uri="{BB962C8B-B14F-4D97-AF65-F5344CB8AC3E}">
        <p14:creationId xmlns:p14="http://schemas.microsoft.com/office/powerpoint/2010/main" val="1888153518"/>
      </p:ext>
    </p:extLst>
  </p:cSld>
  <p:clrMap bg1="lt1" tx1="dk1" bg2="lt2" tx2="dk2" accent1="accent1" accent2="accent2" accent3="accent3" accent4="accent4" accent5="accent5" accent6="accent6" hlink="hlink" folHlink="folHlink"/>
  <p:sldLayoutIdLst>
    <p:sldLayoutId id="2147483745" r:id="rId1"/>
    <p:sldLayoutId id="2147483664" r:id="rId2"/>
    <p:sldLayoutId id="2147483662" r:id="rId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C5DE0-643E-C9EB-0E34-5552B299D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DE67EF-89F9-8594-F0C0-622D872BE2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FAADD8-135A-64CC-B8B7-B9EE010FB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1E1B0-8EF4-AE47-834B-C80E726E9222}" type="datetimeFigureOut">
              <a:rPr lang="en-US" smtClean="0"/>
              <a:t>11/13/2024</a:t>
            </a:fld>
            <a:endParaRPr lang="en-US"/>
          </a:p>
        </p:txBody>
      </p:sp>
      <p:sp>
        <p:nvSpPr>
          <p:cNvPr id="5" name="Footer Placeholder 4">
            <a:extLst>
              <a:ext uri="{FF2B5EF4-FFF2-40B4-BE49-F238E27FC236}">
                <a16:creationId xmlns:a16="http://schemas.microsoft.com/office/drawing/2014/main" id="{F0B4F8C9-A697-1142-BB2A-28741EE08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3F2981-4DDD-ADFB-72B8-2029B5998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2BCEA-DFBE-854E-A08E-9F97B4C67320}" type="slidenum">
              <a:rPr lang="en-US" smtClean="0"/>
              <a:t>‹#›</a:t>
            </a:fld>
            <a:endParaRPr lang="en-US"/>
          </a:p>
        </p:txBody>
      </p:sp>
    </p:spTree>
    <p:extLst>
      <p:ext uri="{BB962C8B-B14F-4D97-AF65-F5344CB8AC3E}">
        <p14:creationId xmlns:p14="http://schemas.microsoft.com/office/powerpoint/2010/main" val="1247014132"/>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33124A9C-C4BE-DC66-AF20-97C18166FEB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06000" y="533400"/>
            <a:ext cx="1921707" cy="914400"/>
          </a:xfrm>
          <a:prstGeom prst="rect">
            <a:avLst/>
          </a:prstGeom>
        </p:spPr>
      </p:pic>
    </p:spTree>
    <p:extLst>
      <p:ext uri="{BB962C8B-B14F-4D97-AF65-F5344CB8AC3E}">
        <p14:creationId xmlns:p14="http://schemas.microsoft.com/office/powerpoint/2010/main" val="4130656272"/>
      </p:ext>
    </p:extLst>
  </p:cSld>
  <p:clrMap bg1="lt1" tx1="dk1" bg2="lt2" tx2="dk2" accent1="accent1" accent2="accent2" accent3="accent3" accent4="accent4" accent5="accent5" accent6="accent6" hlink="hlink" folHlink="folHlink"/>
  <p:sldLayoutIdLst>
    <p:sldLayoutId id="2147483705" r:id="rId1"/>
    <p:sldLayoutId id="2147483703" r:id="rId2"/>
    <p:sldLayoutId id="2147483704" r:id="rId3"/>
    <p:sldLayoutId id="2147483672" r:id="rId4"/>
    <p:sldLayoutId id="2147483740" r:id="rId5"/>
    <p:sldLayoutId id="2147483744"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86DFB244-190C-2E1B-CED8-87B72CE39E7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Tree>
    <p:extLst>
      <p:ext uri="{BB962C8B-B14F-4D97-AF65-F5344CB8AC3E}">
        <p14:creationId xmlns:p14="http://schemas.microsoft.com/office/powerpoint/2010/main" val="18873671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74" r:id="rId3"/>
    <p:sldLayoutId id="2147483702" r:id="rId4"/>
    <p:sldLayoutId id="2147483741" r:id="rId5"/>
    <p:sldLayoutId id="2147483742" r:id="rId6"/>
    <p:sldLayoutId id="2147483743"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flickr.com/photos/solutionist/4822752606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ideo" Target="https://www.youtube.com/embed/wHuw3-zUl2M?feature=oembed"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communitydentalservices.co.uk/oral-health/"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freepngimg.com/png/85229-text-photography-question-interrogation-communication-stock" TargetMode="External"/><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mailto:cds.essexreferrals@nhs.net" TargetMode="External"/><Relationship Id="rId2" Type="http://schemas.openxmlformats.org/officeDocument/2006/relationships/hyperlink" Target="mailto:ohimp.essex@cds-cic.nhs.uk" TargetMode="Externa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portal.dentalhealthcareeoe.nhs.uk/dentalreferral/nongdpreferral"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portal.dentalhealthcareeoe.nhs.uk/dentalreferral/nongdpreferral" TargetMode="External"/><Relationship Id="rId2" Type="http://schemas.openxmlformats.org/officeDocument/2006/relationships/hyperlink" Target="mailto:dental@snee.nhs.uk" TargetMode="Externa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hyperlink" Target="https://www.gov.uk/government/publications/people-at-the-heart-of-care-adult-social-care-reform-white-paper"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hyperlink" Target="https://www.suffolkobservatory.info/population/population-projections/#/view-report/63aeddf1d7fc44b8b4dffcd868e84eac/___iaFirstFeature/G3" TargetMode="External"/><Relationship Id="rId2" Type="http://schemas.openxmlformats.org/officeDocument/2006/relationships/hyperlink" Target="https://www.skillsforcare.org.uk/Adult-Social-Care-Workforce-Data/Workforce-intelligence/publications/local-information/My-local-area.aspx" TargetMode="External"/><Relationship Id="rId1" Type="http://schemas.openxmlformats.org/officeDocument/2006/relationships/slideLayout" Target="../slideLayouts/slideLayout13.xml"/><Relationship Id="rId4" Type="http://schemas.openxmlformats.org/officeDocument/2006/relationships/hyperlink" Target="https://www.healthysuffolk.org.uk/asset-library/SoS/suffolk-in-20-years-2023.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8" Type="http://schemas.openxmlformats.org/officeDocument/2006/relationships/hyperlink" Target="https://www.skillsforcare.org.uk/Adult-Social-Care-Workforce-Data/Workforce-intelligence/publications/Data-and-publications.aspx" TargetMode="External"/><Relationship Id="rId13" Type="http://schemas.openxmlformats.org/officeDocument/2006/relationships/hyperlink" Target="https://www.skillsforcare.org.uk/Support-for-leaders-and-managers/Skills-for-Care-support-in-your-area/Skills-for-Care-support-in-your-area.aspx" TargetMode="External"/><Relationship Id="rId3" Type="http://schemas.openxmlformats.org/officeDocument/2006/relationships/hyperlink" Target="https://www.skillsforcare.org.uk/Developing-your-workforce/Care-workforce-pathway-for-adult-social-care.aspx" TargetMode="External"/><Relationship Id="rId7" Type="http://schemas.openxmlformats.org/officeDocument/2006/relationships/hyperlink" Target="https://www.skillsforcare.org.uk/Support-for-leaders-and-managers/Managing-a-service/Positive-workplace-culture/A-positive-culture-toolkit-for-adult-social-care.aspx" TargetMode="External"/><Relationship Id="rId12" Type="http://schemas.openxmlformats.org/officeDocument/2006/relationships/hyperlink" Target="https://www.skillsforcare.org.uk/Support-for-leaders-and-managers/Integration/Integration.aspx"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hyperlink" Target="https://www.skillsforcare.org.uk/Support-for-leaders-and-managers/Support-for-leaders-and-managers.aspx" TargetMode="External"/><Relationship Id="rId11" Type="http://schemas.openxmlformats.org/officeDocument/2006/relationships/hyperlink" Target="https://www.skillsforcare.org.uk/Support-for-leaders-and-managers/Workforce-commissioning-planning/Workforce-planning-transformation-and-commissioning.aspx" TargetMode="External"/><Relationship Id="rId5" Type="http://schemas.openxmlformats.org/officeDocument/2006/relationships/hyperlink" Target="https://www.skillsforcare.org.uk/Funding/Workforce-Development-Fund/Changes-to-funding-for-learning-and-development-for-adult-social-care.aspx" TargetMode="External"/><Relationship Id="rId10" Type="http://schemas.openxmlformats.org/officeDocument/2006/relationships/hyperlink" Target="https://www.skillsforcare.org.uk/Developing-your-workforce/Developing-your-workforce.aspx" TargetMode="External"/><Relationship Id="rId4" Type="http://schemas.openxmlformats.org/officeDocument/2006/relationships/hyperlink" Target="https://www.skillsforcare.org.uk/Developing-your-workforce/Care-Certificate/Level-2/Level-2-Adult-Social-Care-Certificate-qualification.aspx" TargetMode="External"/><Relationship Id="rId9" Type="http://schemas.openxmlformats.org/officeDocument/2006/relationships/hyperlink" Target="https://www.skillsforcare.org.uk/Support-for-leaders-and-managers/Managing-a-service/Digital-technology-and-social-care/Digital-technology-in-social-care.asp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mailto:emma.white@skillsforcare.org.uk" TargetMode="External"/><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menti.com/alxerbnemxdz" TargetMode="External"/><Relationship Id="rId2" Type="http://schemas.openxmlformats.org/officeDocument/2006/relationships/hyperlink" Target="https://www.menti.com/aly2ej567ire"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9567-5CDA-6430-7AB0-C366AFD64840}"/>
              </a:ext>
            </a:extLst>
          </p:cNvPr>
          <p:cNvSpPr>
            <a:spLocks noGrp="1"/>
          </p:cNvSpPr>
          <p:nvPr>
            <p:ph type="ctrTitle"/>
          </p:nvPr>
        </p:nvSpPr>
        <p:spPr>
          <a:xfrm>
            <a:off x="1524000" y="2235200"/>
            <a:ext cx="9144000" cy="2387600"/>
          </a:xfrm>
        </p:spPr>
        <p:txBody>
          <a:bodyPr>
            <a:normAutofit fontScale="90000"/>
          </a:bodyPr>
          <a:lstStyle/>
          <a:p>
            <a:r>
              <a:rPr lang="en-GB" b="1" dirty="0">
                <a:solidFill>
                  <a:srgbClr val="7030A0"/>
                </a:solidFill>
              </a:rPr>
              <a:t>Welcome to our November Leaders in Care Network meeting</a:t>
            </a:r>
          </a:p>
        </p:txBody>
      </p:sp>
      <p:pic>
        <p:nvPicPr>
          <p:cNvPr id="11" name="Picture 10" descr="A logo with text overlay&#10;&#10;Description automatically generated">
            <a:extLst>
              <a:ext uri="{FF2B5EF4-FFF2-40B4-BE49-F238E27FC236}">
                <a16:creationId xmlns:a16="http://schemas.microsoft.com/office/drawing/2014/main" id="{FCCFD5A4-5C08-C7F8-23DC-6492F91BA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063" y="3822031"/>
            <a:ext cx="3637547" cy="3637547"/>
          </a:xfrm>
          <a:prstGeom prst="rect">
            <a:avLst/>
          </a:prstGeom>
        </p:spPr>
      </p:pic>
    </p:spTree>
    <p:extLst>
      <p:ext uri="{BB962C8B-B14F-4D97-AF65-F5344CB8AC3E}">
        <p14:creationId xmlns:p14="http://schemas.microsoft.com/office/powerpoint/2010/main" val="192697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23270-C836-A6E7-8AC1-858B52C1199E}"/>
            </a:ext>
          </a:extLst>
        </p:cNvPr>
        <p:cNvGrpSpPr/>
        <p:nvPr/>
      </p:nvGrpSpPr>
      <p:grpSpPr>
        <a:xfrm>
          <a:off x="0" y="0"/>
          <a:ext cx="0" cy="0"/>
          <a:chOff x="0" y="0"/>
          <a:chExt cx="0" cy="0"/>
        </a:xfrm>
      </p:grpSpPr>
    </p:spTree>
    <p:extLst>
      <p:ext uri="{BB962C8B-B14F-4D97-AF65-F5344CB8AC3E}">
        <p14:creationId xmlns:p14="http://schemas.microsoft.com/office/powerpoint/2010/main" val="89431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93A13E-5316-42B2-BE53-D59532D088BD}"/>
              </a:ext>
            </a:extLst>
          </p:cNvPr>
          <p:cNvSpPr txBox="1"/>
          <p:nvPr/>
        </p:nvSpPr>
        <p:spPr>
          <a:xfrm>
            <a:off x="2893823" y="5506408"/>
            <a:ext cx="8805706" cy="400110"/>
          </a:xfrm>
          <a:prstGeom prst="rect">
            <a:avLst/>
          </a:prstGeom>
          <a:noFill/>
        </p:spPr>
        <p:txBody>
          <a:bodyPr wrap="square" rtlCol="0">
            <a:spAutoFit/>
          </a:bodyPr>
          <a:lstStyle/>
          <a:p>
            <a:r>
              <a:rPr lang="en-GB" sz="2000" b="1" i="1" dirty="0"/>
              <a:t>Achieving Optimum Oral Health Care In Residential Settings</a:t>
            </a:r>
          </a:p>
        </p:txBody>
      </p:sp>
      <p:sp>
        <p:nvSpPr>
          <p:cNvPr id="7" name="TextBox 6">
            <a:extLst>
              <a:ext uri="{FF2B5EF4-FFF2-40B4-BE49-F238E27FC236}">
                <a16:creationId xmlns:a16="http://schemas.microsoft.com/office/drawing/2014/main" id="{04CEEF9F-1B61-404F-ACFD-49E74889D1CE}"/>
              </a:ext>
            </a:extLst>
          </p:cNvPr>
          <p:cNvSpPr txBox="1"/>
          <p:nvPr/>
        </p:nvSpPr>
        <p:spPr>
          <a:xfrm>
            <a:off x="1824243" y="5998820"/>
            <a:ext cx="6802577" cy="707886"/>
          </a:xfrm>
          <a:prstGeom prst="rect">
            <a:avLst/>
          </a:prstGeom>
          <a:noFill/>
        </p:spPr>
        <p:txBody>
          <a:bodyPr wrap="square" rtlCol="0">
            <a:spAutoFit/>
          </a:bodyPr>
          <a:lstStyle/>
          <a:p>
            <a:pPr algn="r"/>
            <a:r>
              <a:rPr lang="en-GB" sz="2000" dirty="0">
                <a:solidFill>
                  <a:schemeClr val="tx1">
                    <a:lumMod val="65000"/>
                    <a:lumOff val="35000"/>
                  </a:schemeClr>
                </a:solidFill>
              </a:rPr>
              <a:t>Essex Oral Heath Improvement Team</a:t>
            </a:r>
          </a:p>
          <a:p>
            <a:pPr algn="r"/>
            <a:r>
              <a:rPr lang="en-GB" sz="2000" b="1" i="0" dirty="0">
                <a:solidFill>
                  <a:srgbClr val="0B0C0C"/>
                </a:solidFill>
                <a:effectLst/>
                <a:latin typeface="Calibri" panose="020F0502020204030204" pitchFamily="34" charset="0"/>
              </a:rPr>
              <a:t>(©)Community Dental Services CIC, 2024</a:t>
            </a:r>
            <a:r>
              <a:rPr lang="en-GB" sz="2000" dirty="0">
                <a:solidFill>
                  <a:schemeClr val="tx1">
                    <a:lumMod val="65000"/>
                    <a:lumOff val="35000"/>
                  </a:schemeClr>
                </a:solidFill>
              </a:rPr>
              <a:t> </a:t>
            </a:r>
          </a:p>
        </p:txBody>
      </p:sp>
      <p:pic>
        <p:nvPicPr>
          <p:cNvPr id="4" name="Picture 3" descr="Graphical user interface&#10;&#10;Description automatically generated with low confidence">
            <a:extLst>
              <a:ext uri="{FF2B5EF4-FFF2-40B4-BE49-F238E27FC236}">
                <a16:creationId xmlns:a16="http://schemas.microsoft.com/office/drawing/2014/main" id="{955E7678-797B-8D0D-3AEB-765BA74E4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780" y="205568"/>
            <a:ext cx="4481220" cy="2123668"/>
          </a:xfrm>
          <a:prstGeom prst="rect">
            <a:avLst/>
          </a:prstGeom>
        </p:spPr>
      </p:pic>
      <p:pic>
        <p:nvPicPr>
          <p:cNvPr id="10" name="Picture 9" descr="A person brushing the teeth&#10;&#10;Description automatically generated">
            <a:extLst>
              <a:ext uri="{FF2B5EF4-FFF2-40B4-BE49-F238E27FC236}">
                <a16:creationId xmlns:a16="http://schemas.microsoft.com/office/drawing/2014/main" id="{1A8F42D9-52EB-1C28-58E1-3D2104967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930" y="2780929"/>
            <a:ext cx="3649700" cy="2449799"/>
          </a:xfrm>
          <a:prstGeom prst="rect">
            <a:avLst/>
          </a:prstGeom>
        </p:spPr>
      </p:pic>
    </p:spTree>
    <p:extLst>
      <p:ext uri="{BB962C8B-B14F-4D97-AF65-F5344CB8AC3E}">
        <p14:creationId xmlns:p14="http://schemas.microsoft.com/office/powerpoint/2010/main" val="62029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83D7E-18C6-424D-B6C8-B5E093E84755}"/>
              </a:ext>
            </a:extLst>
          </p:cNvPr>
          <p:cNvSpPr>
            <a:spLocks noGrp="1"/>
          </p:cNvSpPr>
          <p:nvPr>
            <p:ph idx="1"/>
          </p:nvPr>
        </p:nvSpPr>
        <p:spPr>
          <a:xfrm>
            <a:off x="2396071" y="2276873"/>
            <a:ext cx="7408333" cy="3849291"/>
          </a:xfrm>
        </p:spPr>
        <p:txBody>
          <a:bodyPr>
            <a:normAutofit lnSpcReduction="10000"/>
          </a:bodyPr>
          <a:lstStyle/>
          <a:p>
            <a:pPr fontAlgn="base">
              <a:spcBef>
                <a:spcPct val="0"/>
              </a:spcBef>
              <a:spcAft>
                <a:spcPct val="0"/>
              </a:spcAft>
              <a:buSzTx/>
              <a:buFont typeface="Wingdings" panose="05000000000000000000" pitchFamily="2" charset="2"/>
              <a:buChar char="v"/>
              <a:defRPr/>
            </a:pPr>
            <a:r>
              <a:rPr lang="en-GB" dirty="0">
                <a:latin typeface="Arial" panose="020B0604020202020204" pitchFamily="34" charset="0"/>
                <a:cs typeface="Arial" panose="020B0604020202020204" pitchFamily="34" charset="0"/>
              </a:rPr>
              <a:t>Community Dental Services has 7 clinics in Essex.</a:t>
            </a:r>
          </a:p>
          <a:p>
            <a:pPr fontAlgn="base">
              <a:spcBef>
                <a:spcPct val="0"/>
              </a:spcBef>
              <a:spcAft>
                <a:spcPct val="0"/>
              </a:spcAft>
              <a:buSzTx/>
              <a:buFont typeface="Wingdings" panose="05000000000000000000" pitchFamily="2" charset="2"/>
              <a:buChar char="v"/>
              <a:defRPr/>
            </a:pPr>
            <a:endParaRPr lang="en-GB" dirty="0">
              <a:latin typeface="Arial" panose="020B0604020202020204" pitchFamily="34" charset="0"/>
              <a:cs typeface="Arial" panose="020B0604020202020204" pitchFamily="34" charset="0"/>
            </a:endParaRPr>
          </a:p>
          <a:p>
            <a:pPr fontAlgn="base">
              <a:spcBef>
                <a:spcPct val="0"/>
              </a:spcBef>
              <a:spcAft>
                <a:spcPct val="0"/>
              </a:spcAft>
              <a:buSzTx/>
              <a:buFont typeface="Wingdings" panose="05000000000000000000" pitchFamily="2" charset="2"/>
              <a:buChar char="v"/>
              <a:defRPr/>
            </a:pPr>
            <a:r>
              <a:rPr lang="en-GB" dirty="0">
                <a:latin typeface="Arial" panose="020B0604020202020204" pitchFamily="34" charset="0"/>
                <a:cs typeface="Arial" panose="020B0604020202020204" pitchFamily="34" charset="0"/>
              </a:rPr>
              <a:t>We provide a dental service for people with complex and additional needs (children and adults) including general anaesthetic &amp; sedation clinics.   </a:t>
            </a:r>
          </a:p>
          <a:p>
            <a:pPr fontAlgn="base">
              <a:spcBef>
                <a:spcPct val="0"/>
              </a:spcBef>
              <a:spcAft>
                <a:spcPct val="0"/>
              </a:spcAft>
              <a:buSzTx/>
              <a:buFont typeface="Wingdings" panose="05000000000000000000" pitchFamily="2" charset="2"/>
              <a:buChar char="v"/>
              <a:defRPr/>
            </a:pPr>
            <a:endParaRPr lang="en-GB" dirty="0">
              <a:latin typeface="Arial" panose="020B0604020202020204" pitchFamily="34" charset="0"/>
              <a:cs typeface="Arial" panose="020B0604020202020204" pitchFamily="34" charset="0"/>
            </a:endParaRPr>
          </a:p>
          <a:p>
            <a:pPr fontAlgn="base">
              <a:spcBef>
                <a:spcPct val="0"/>
              </a:spcBef>
              <a:spcAft>
                <a:spcPct val="0"/>
              </a:spcAft>
              <a:buSzTx/>
              <a:buFont typeface="Wingdings" panose="05000000000000000000" pitchFamily="2" charset="2"/>
              <a:buChar char="v"/>
              <a:defRPr/>
            </a:pPr>
            <a:r>
              <a:rPr lang="en-GB" dirty="0">
                <a:latin typeface="Arial" panose="020B0604020202020204" pitchFamily="34" charset="0"/>
                <a:cs typeface="Arial" panose="020B0604020202020204" pitchFamily="34" charset="0"/>
              </a:rPr>
              <a:t>We provide a domiciliary service for bed bound patients. </a:t>
            </a:r>
          </a:p>
          <a:p>
            <a:pPr fontAlgn="base">
              <a:spcBef>
                <a:spcPct val="0"/>
              </a:spcBef>
              <a:spcAft>
                <a:spcPct val="0"/>
              </a:spcAft>
              <a:buSzTx/>
              <a:buFont typeface="Wingdings" panose="05000000000000000000" pitchFamily="2" charset="2"/>
              <a:buChar char="v"/>
              <a:defRPr/>
            </a:pPr>
            <a:endParaRPr lang="en-GB" dirty="0">
              <a:latin typeface="Arial" panose="020B0604020202020204" pitchFamily="34" charset="0"/>
              <a:cs typeface="Arial" panose="020B0604020202020204" pitchFamily="34" charset="0"/>
            </a:endParaRPr>
          </a:p>
          <a:p>
            <a:pPr fontAlgn="base">
              <a:spcBef>
                <a:spcPct val="0"/>
              </a:spcBef>
              <a:spcAft>
                <a:spcPct val="0"/>
              </a:spcAft>
              <a:buSzTx/>
              <a:buFont typeface="Wingdings" panose="05000000000000000000" pitchFamily="2" charset="2"/>
              <a:buChar char="v"/>
              <a:defRPr/>
            </a:pPr>
            <a:r>
              <a:rPr lang="en-GB" dirty="0">
                <a:latin typeface="Arial" panose="020B0604020202020204" pitchFamily="34" charset="0"/>
                <a:cs typeface="Arial" panose="020B0604020202020204" pitchFamily="34" charset="0"/>
              </a:rPr>
              <a:t>We also have a clinic in Colchester with a tippy chair for wheelchairs. </a:t>
            </a:r>
          </a:p>
          <a:p>
            <a:endParaRPr lang="en-GB" dirty="0"/>
          </a:p>
        </p:txBody>
      </p:sp>
      <p:sp>
        <p:nvSpPr>
          <p:cNvPr id="4" name="Title 3">
            <a:extLst>
              <a:ext uri="{FF2B5EF4-FFF2-40B4-BE49-F238E27FC236}">
                <a16:creationId xmlns:a16="http://schemas.microsoft.com/office/drawing/2014/main" id="{B1ADD1EB-DD1B-428B-9C8C-762821AD4E3D}"/>
              </a:ext>
            </a:extLst>
          </p:cNvPr>
          <p:cNvSpPr>
            <a:spLocks noGrp="1"/>
          </p:cNvSpPr>
          <p:nvPr>
            <p:ph type="title"/>
          </p:nvPr>
        </p:nvSpPr>
        <p:spPr>
          <a:xfrm>
            <a:off x="2207568" y="332656"/>
            <a:ext cx="8229600" cy="1252728"/>
          </a:xfrm>
        </p:spPr>
        <p:txBody>
          <a:bodyPr>
            <a:normAutofit fontScale="90000"/>
          </a:bodyPr>
          <a:lstStyle/>
          <a:p>
            <a:r>
              <a:rPr lang="en-GB" sz="3600" b="1" dirty="0"/>
              <a:t>          	           </a:t>
            </a:r>
            <a:r>
              <a:rPr lang="en-GB" sz="4000" b="1" dirty="0">
                <a:latin typeface="Arial" panose="020B0604020202020204" pitchFamily="34" charset="0"/>
                <a:cs typeface="Arial" panose="020B0604020202020204" pitchFamily="34" charset="0"/>
              </a:rPr>
              <a:t>Who are Community Dental   	                   Services?</a:t>
            </a:r>
          </a:p>
        </p:txBody>
      </p:sp>
    </p:spTree>
    <p:extLst>
      <p:ext uri="{BB962C8B-B14F-4D97-AF65-F5344CB8AC3E}">
        <p14:creationId xmlns:p14="http://schemas.microsoft.com/office/powerpoint/2010/main" val="592414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155DA6-03C4-46AC-AC2E-FC9F2765EAF0}"/>
              </a:ext>
            </a:extLst>
          </p:cNvPr>
          <p:cNvSpPr>
            <a:spLocks noGrp="1"/>
          </p:cNvSpPr>
          <p:nvPr>
            <p:ph idx="1"/>
          </p:nvPr>
        </p:nvSpPr>
        <p:spPr>
          <a:xfrm>
            <a:off x="1842356" y="2492896"/>
            <a:ext cx="8507288" cy="3888432"/>
          </a:xfrm>
        </p:spPr>
        <p:txBody>
          <a:bodyPr>
            <a:normAutofit lnSpcReduction="10000"/>
          </a:bodyPr>
          <a:lstStyle/>
          <a:p>
            <a:pPr marL="342900" indent="-342900">
              <a:buClr>
                <a:schemeClr val="accent1"/>
              </a:buClr>
              <a:buFont typeface="Wingdings" panose="05000000000000000000" pitchFamily="2" charset="2"/>
              <a:buChar char="v"/>
            </a:pPr>
            <a:r>
              <a:rPr lang="en-GB" dirty="0">
                <a:latin typeface="Arial" panose="020B0604020202020204" pitchFamily="34" charset="0"/>
                <a:cs typeface="Arial" panose="020B0604020202020204" pitchFamily="34" charset="0"/>
              </a:rPr>
              <a:t>Highlighted that awareness and implementation of NICE 2016 guidelines, should be a priority.</a:t>
            </a:r>
          </a:p>
          <a:p>
            <a:pPr marL="342900" indent="-342900">
              <a:buFont typeface="Wingdings" panose="05000000000000000000" pitchFamily="2" charset="2"/>
              <a:buChar char="v"/>
            </a:pPr>
            <a:r>
              <a:rPr lang="en-GB" dirty="0">
                <a:latin typeface="Arial" panose="020B0604020202020204" pitchFamily="34" charset="0"/>
                <a:cs typeface="Arial" panose="020B0604020202020204" pitchFamily="34" charset="0"/>
              </a:rPr>
              <a:t>All care homes should have an Oral Health Policy (NICE 2016).</a:t>
            </a:r>
          </a:p>
          <a:p>
            <a:pPr marL="342900" indent="-342900">
              <a:buClr>
                <a:schemeClr val="accent1"/>
              </a:buClr>
              <a:buFont typeface="Wingdings" panose="05000000000000000000" pitchFamily="2" charset="2"/>
              <a:buChar char="v"/>
            </a:pPr>
            <a:r>
              <a:rPr lang="en-GB" dirty="0">
                <a:latin typeface="Arial" panose="020B0604020202020204" pitchFamily="34" charset="0"/>
                <a:cs typeface="Arial" panose="020B0604020202020204" pitchFamily="34" charset="0"/>
              </a:rPr>
              <a:t>Oral Health Champion to be assigned.</a:t>
            </a:r>
          </a:p>
          <a:p>
            <a:pPr marL="342900" indent="-342900">
              <a:buClr>
                <a:schemeClr val="accent1"/>
              </a:buClr>
              <a:buFont typeface="Wingdings" panose="05000000000000000000" pitchFamily="2" charset="2"/>
              <a:buChar char="v"/>
            </a:pPr>
            <a:r>
              <a:rPr lang="en-GB" dirty="0">
                <a:latin typeface="Arial" panose="020B0604020202020204" pitchFamily="34" charset="0"/>
                <a:cs typeface="Arial" panose="020B0604020202020204" pitchFamily="34" charset="0"/>
              </a:rPr>
              <a:t>Individual care plans &amp; oral health assessment to be completed on admission.</a:t>
            </a:r>
          </a:p>
          <a:p>
            <a:pPr marL="342900" indent="-342900">
              <a:buClr>
                <a:schemeClr val="accent1"/>
              </a:buClr>
              <a:buFont typeface="Wingdings" panose="05000000000000000000" pitchFamily="2" charset="2"/>
              <a:buChar char="v"/>
            </a:pPr>
            <a:r>
              <a:rPr lang="en-GB" dirty="0">
                <a:latin typeface="Arial" panose="020B0604020202020204" pitchFamily="34" charset="0"/>
                <a:cs typeface="Arial" panose="020B0604020202020204" pitchFamily="34" charset="0"/>
              </a:rPr>
              <a:t>Daily mouth care following ‘</a:t>
            </a:r>
            <a:r>
              <a:rPr lang="en-GB" i="1" dirty="0">
                <a:latin typeface="Arial" panose="020B0604020202020204" pitchFamily="34" charset="0"/>
                <a:cs typeface="Arial" panose="020B0604020202020204" pitchFamily="34" charset="0"/>
              </a:rPr>
              <a:t>Delivering better oral health toolkit’ .</a:t>
            </a:r>
            <a:endParaRPr lang="en-GB" dirty="0">
              <a:latin typeface="Arial" panose="020B0604020202020204" pitchFamily="34" charset="0"/>
              <a:cs typeface="Arial" panose="020B0604020202020204" pitchFamily="34" charset="0"/>
            </a:endParaRPr>
          </a:p>
          <a:p>
            <a:pPr marL="342900" indent="-342900">
              <a:buClr>
                <a:schemeClr val="accent1"/>
              </a:buClr>
              <a:buFont typeface="Wingdings" panose="05000000000000000000" pitchFamily="2" charset="2"/>
              <a:buChar char="v"/>
            </a:pPr>
            <a:r>
              <a:rPr lang="en-GB" dirty="0">
                <a:latin typeface="Arial" panose="020B0604020202020204" pitchFamily="34" charset="0"/>
                <a:cs typeface="Arial" panose="020B0604020202020204" pitchFamily="34" charset="0"/>
              </a:rPr>
              <a:t>Supporting staff knowledge and skills by providing training</a:t>
            </a:r>
            <a:endParaRPr lang="en-GB" dirty="0"/>
          </a:p>
        </p:txBody>
      </p:sp>
      <p:sp>
        <p:nvSpPr>
          <p:cNvPr id="3" name="Title 2">
            <a:extLst>
              <a:ext uri="{FF2B5EF4-FFF2-40B4-BE49-F238E27FC236}">
                <a16:creationId xmlns:a16="http://schemas.microsoft.com/office/drawing/2014/main" id="{5EB88D9D-4E30-4E54-B1DE-EDF954327AC9}"/>
              </a:ext>
            </a:extLst>
          </p:cNvPr>
          <p:cNvSpPr>
            <a:spLocks noGrp="1"/>
          </p:cNvSpPr>
          <p:nvPr>
            <p:ph type="title"/>
          </p:nvPr>
        </p:nvSpPr>
        <p:spPr>
          <a:xfrm>
            <a:off x="2438400" y="0"/>
            <a:ext cx="8229600" cy="1938544"/>
          </a:xfrm>
        </p:spPr>
        <p:txBody>
          <a:bodyPr>
            <a:normAutofit/>
          </a:bodyPr>
          <a:lstStyle/>
          <a:p>
            <a:r>
              <a:rPr lang="en-GB" b="1" dirty="0">
                <a:latin typeface="Arial" panose="020B0604020202020204" pitchFamily="34" charset="0"/>
                <a:cs typeface="Arial" panose="020B0604020202020204" pitchFamily="34" charset="0"/>
              </a:rPr>
              <a:t>           CQC Smiling Matters   				   Report 2019 </a:t>
            </a:r>
            <a:endParaRPr lang="en-GB" dirty="0"/>
          </a:p>
        </p:txBody>
      </p:sp>
    </p:spTree>
    <p:extLst>
      <p:ext uri="{BB962C8B-B14F-4D97-AF65-F5344CB8AC3E}">
        <p14:creationId xmlns:p14="http://schemas.microsoft.com/office/powerpoint/2010/main" val="121888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B2A5E-276F-5FF6-B7DA-0A2A12739F77}"/>
              </a:ext>
            </a:extLst>
          </p:cNvPr>
          <p:cNvSpPr>
            <a:spLocks noGrp="1"/>
          </p:cNvSpPr>
          <p:nvPr>
            <p:ph idx="1"/>
          </p:nvPr>
        </p:nvSpPr>
        <p:spPr>
          <a:xfrm>
            <a:off x="1775520" y="2348880"/>
            <a:ext cx="7920880" cy="4248472"/>
          </a:xfrm>
        </p:spPr>
        <p:txBody>
          <a:bodyPr>
            <a:normAutofit/>
          </a:bodyPr>
          <a:lstStyle/>
          <a:p>
            <a:pPr>
              <a:lnSpc>
                <a:spcPct val="107000"/>
              </a:lnSpc>
              <a:spcAft>
                <a:spcPts val="800"/>
              </a:spcAft>
              <a:buFont typeface="Wingdings" panose="05000000000000000000" pitchFamily="2" charset="2"/>
              <a:buChar char="v"/>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74% of all adults have had a tooth extracted.</a:t>
            </a:r>
          </a:p>
          <a:p>
            <a:pPr>
              <a:lnSpc>
                <a:spcPct val="107000"/>
              </a:lnSpc>
              <a:spcAft>
                <a:spcPts val="800"/>
              </a:spcAft>
              <a:buFont typeface="Wingdings" panose="05000000000000000000" pitchFamily="2" charset="2"/>
              <a:buChar char="v"/>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31% of adults have tooth decay.</a:t>
            </a:r>
          </a:p>
          <a:p>
            <a:pPr>
              <a:lnSpc>
                <a:spcPct val="107000"/>
              </a:lnSpc>
              <a:spcAft>
                <a:spcPts val="800"/>
              </a:spcAft>
              <a:buFont typeface="Wingdings" panose="05000000000000000000" pitchFamily="2" charset="2"/>
              <a:buChar char="v"/>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66% of adults have visible plaque.</a:t>
            </a:r>
          </a:p>
          <a:p>
            <a:pPr>
              <a:lnSpc>
                <a:spcPct val="107000"/>
              </a:lnSpc>
              <a:spcAft>
                <a:spcPts val="800"/>
              </a:spcAft>
              <a:buFont typeface="Wingdings" panose="05000000000000000000" pitchFamily="2" charset="2"/>
              <a:buChar char="v"/>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84% of adults have at least one or more fillings</a:t>
            </a:r>
          </a:p>
          <a:p>
            <a:pPr>
              <a:lnSpc>
                <a:spcPct val="107000"/>
              </a:lnSpc>
              <a:spcAft>
                <a:spcPts val="800"/>
              </a:spcAft>
              <a:buFont typeface="Wingdings" panose="05000000000000000000" pitchFamily="2" charset="2"/>
              <a:buChar char="v"/>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8,337 new cases of mouth cancer each year</a:t>
            </a:r>
          </a:p>
          <a:p>
            <a:pPr>
              <a:lnSpc>
                <a:spcPct val="107000"/>
              </a:lnSpc>
              <a:spcAft>
                <a:spcPts val="800"/>
              </a:spcAft>
              <a:buFont typeface="Wingdings" panose="05000000000000000000" pitchFamily="2" charset="2"/>
              <a:buChar char="v"/>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25% of adults don’t brush twice a day.</a:t>
            </a:r>
          </a:p>
          <a:p>
            <a:endParaRPr lang="en-GB" dirty="0"/>
          </a:p>
        </p:txBody>
      </p:sp>
      <p:sp>
        <p:nvSpPr>
          <p:cNvPr id="3" name="Title 2">
            <a:extLst>
              <a:ext uri="{FF2B5EF4-FFF2-40B4-BE49-F238E27FC236}">
                <a16:creationId xmlns:a16="http://schemas.microsoft.com/office/drawing/2014/main" id="{3C673C4C-9157-0B10-83AB-24361D38AEFD}"/>
              </a:ext>
            </a:extLst>
          </p:cNvPr>
          <p:cNvSpPr>
            <a:spLocks noGrp="1"/>
          </p:cNvSpPr>
          <p:nvPr>
            <p:ph type="title"/>
          </p:nvPr>
        </p:nvSpPr>
        <p:spPr>
          <a:xfrm>
            <a:off x="3215680" y="260648"/>
            <a:ext cx="8229600" cy="1252728"/>
          </a:xfrm>
        </p:spPr>
        <p:txBody>
          <a:bodyPr>
            <a:normAutofit/>
          </a:bodyPr>
          <a:lstStyle/>
          <a:p>
            <a:r>
              <a:rPr lang="en-GB" sz="3600" b="1" dirty="0"/>
              <a:t>Statistics from the Oral Health       Foundation.</a:t>
            </a:r>
          </a:p>
        </p:txBody>
      </p:sp>
    </p:spTree>
    <p:extLst>
      <p:ext uri="{BB962C8B-B14F-4D97-AF65-F5344CB8AC3E}">
        <p14:creationId xmlns:p14="http://schemas.microsoft.com/office/powerpoint/2010/main" val="3587844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B47959-AE7B-411C-85F9-C6BFC29A8506}"/>
              </a:ext>
            </a:extLst>
          </p:cNvPr>
          <p:cNvSpPr>
            <a:spLocks noGrp="1"/>
          </p:cNvSpPr>
          <p:nvPr>
            <p:ph idx="1"/>
          </p:nvPr>
        </p:nvSpPr>
        <p:spPr>
          <a:xfrm>
            <a:off x="1764161" y="2276872"/>
            <a:ext cx="8712968" cy="4896544"/>
          </a:xfrm>
        </p:spPr>
        <p:txBody>
          <a:bodyPr>
            <a:normAutofit fontScale="85000" lnSpcReduction="20000"/>
          </a:bodyPr>
          <a:lstStyle/>
          <a:p>
            <a:pPr>
              <a:buFont typeface="Wingdings" panose="05000000000000000000" pitchFamily="2" charset="2"/>
              <a:buChar char="Ø"/>
            </a:pPr>
            <a:r>
              <a:rPr lang="en-GB" sz="2600" dirty="0">
                <a:latin typeface="Arial" panose="020B0604020202020204" pitchFamily="34" charset="0"/>
                <a:cs typeface="Arial" panose="020B0604020202020204" pitchFamily="34" charset="0"/>
              </a:rPr>
              <a:t>For professionals working in care of the elderly settings or caring for adults with additional needs.</a:t>
            </a:r>
          </a:p>
          <a:p>
            <a:pPr>
              <a:buFont typeface="Wingdings" panose="05000000000000000000" pitchFamily="2" charset="2"/>
              <a:buChar char="Ø"/>
            </a:pPr>
            <a:r>
              <a:rPr lang="en-GB" sz="2600" dirty="0">
                <a:latin typeface="Arial" panose="020B0604020202020204" pitchFamily="34" charset="0"/>
                <a:cs typeface="Arial" panose="020B0604020202020204" pitchFamily="34" charset="0"/>
              </a:rPr>
              <a:t>Delivered via Teams or online toolkit.</a:t>
            </a:r>
          </a:p>
          <a:p>
            <a:pPr>
              <a:buFont typeface="Wingdings" panose="05000000000000000000" pitchFamily="2" charset="2"/>
              <a:buChar char="Ø"/>
            </a:pPr>
            <a:r>
              <a:rPr lang="en-GB" sz="2600" dirty="0">
                <a:latin typeface="Arial" panose="020B0604020202020204" pitchFamily="34" charset="0"/>
                <a:cs typeface="Arial" panose="020B0604020202020204" pitchFamily="34" charset="0"/>
              </a:rPr>
              <a:t>2-hour delivery.</a:t>
            </a:r>
          </a:p>
          <a:p>
            <a:pPr>
              <a:buFont typeface="Wingdings" panose="05000000000000000000" pitchFamily="2" charset="2"/>
              <a:buChar char="Ø"/>
            </a:pPr>
            <a:r>
              <a:rPr lang="en-GB" sz="2600" dirty="0">
                <a:latin typeface="Arial" panose="020B0604020202020204" pitchFamily="34" charset="0"/>
                <a:cs typeface="Arial" panose="020B0604020202020204" pitchFamily="34" charset="0"/>
              </a:rPr>
              <a:t>Certificate with CPD provided.</a:t>
            </a:r>
          </a:p>
          <a:p>
            <a:pPr marL="0" indent="0">
              <a:buClr>
                <a:schemeClr val="accent1"/>
              </a:buClr>
              <a:buNone/>
            </a:pPr>
            <a:endParaRPr lang="en-GB" sz="2600" dirty="0">
              <a:latin typeface="Arial" panose="020B0604020202020204" pitchFamily="34" charset="0"/>
              <a:cs typeface="Arial" panose="020B0604020202020204" pitchFamily="34" charset="0"/>
            </a:endParaRPr>
          </a:p>
          <a:p>
            <a:pPr marL="0" indent="0">
              <a:buClr>
                <a:schemeClr val="accent1"/>
              </a:buClr>
              <a:buNone/>
            </a:pPr>
            <a:r>
              <a:rPr lang="en-GB" sz="2600" dirty="0">
                <a:latin typeface="Arial" panose="020B0604020202020204" pitchFamily="34" charset="0"/>
                <a:cs typeface="Arial" panose="020B0604020202020204" pitchFamily="34" charset="0"/>
              </a:rPr>
              <a:t>Training covers:</a:t>
            </a:r>
          </a:p>
          <a:p>
            <a:r>
              <a:rPr lang="en-GB" sz="1900" dirty="0">
                <a:latin typeface="Arial" panose="020B0604020202020204" pitchFamily="34" charset="0"/>
                <a:cs typeface="Arial" panose="020B0604020202020204" pitchFamily="34" charset="0"/>
              </a:rPr>
              <a:t>Why oral care is important</a:t>
            </a:r>
          </a:p>
          <a:p>
            <a:r>
              <a:rPr lang="en-GB" sz="1900" dirty="0">
                <a:latin typeface="Arial" panose="020B0604020202020204" pitchFamily="34" charset="0"/>
                <a:cs typeface="Arial" panose="020B0604020202020204" pitchFamily="34" charset="0"/>
              </a:rPr>
              <a:t>Update on CQC oral care guidelines/policy</a:t>
            </a:r>
          </a:p>
          <a:p>
            <a:r>
              <a:rPr lang="en-GB" sz="1900" dirty="0">
                <a:latin typeface="Arial" panose="020B0604020202020204" pitchFamily="34" charset="0"/>
                <a:cs typeface="Arial" panose="020B0604020202020204" pitchFamily="34" charset="0"/>
              </a:rPr>
              <a:t>Brushing/assisted brushing and supporting those who are resistant. </a:t>
            </a:r>
          </a:p>
          <a:p>
            <a:r>
              <a:rPr lang="en-GB" sz="1900" dirty="0">
                <a:latin typeface="Arial" panose="020B0604020202020204" pitchFamily="34" charset="0"/>
                <a:cs typeface="Arial" panose="020B0604020202020204" pitchFamily="34" charset="0"/>
              </a:rPr>
              <a:t>Diet </a:t>
            </a:r>
          </a:p>
          <a:p>
            <a:r>
              <a:rPr lang="en-GB" sz="1900" dirty="0">
                <a:latin typeface="Arial" panose="020B0604020202020204" pitchFamily="34" charset="0"/>
                <a:cs typeface="Arial" panose="020B0604020202020204" pitchFamily="34" charset="0"/>
              </a:rPr>
              <a:t>Visiting the dentist and barriers to care</a:t>
            </a:r>
          </a:p>
          <a:p>
            <a:r>
              <a:rPr lang="en-GB" sz="1900" dirty="0">
                <a:latin typeface="Arial" panose="020B0604020202020204" pitchFamily="34" charset="0"/>
                <a:cs typeface="Arial" panose="020B0604020202020204" pitchFamily="34" charset="0"/>
              </a:rPr>
              <a:t>Toothbrush aids &amp; products</a:t>
            </a:r>
          </a:p>
          <a:p>
            <a:r>
              <a:rPr lang="en-GB" sz="1900" dirty="0">
                <a:latin typeface="Arial" panose="020B0604020202020204" pitchFamily="34" charset="0"/>
                <a:cs typeface="Arial" panose="020B0604020202020204" pitchFamily="34" charset="0"/>
              </a:rPr>
              <a:t>Conditions of the oral cavity including Mouth Cancer Awareness.</a:t>
            </a:r>
          </a:p>
          <a:p>
            <a:r>
              <a:rPr lang="en-GB" sz="1900" dirty="0">
                <a:latin typeface="Arial" panose="020B0604020202020204" pitchFamily="34" charset="0"/>
                <a:cs typeface="Arial" panose="020B0604020202020204" pitchFamily="34" charset="0"/>
              </a:rPr>
              <a:t>Seizures &amp; trauma</a:t>
            </a:r>
          </a:p>
          <a:p>
            <a:r>
              <a:rPr lang="en-GB" sz="1900" dirty="0">
                <a:latin typeface="Arial" panose="020B0604020202020204" pitchFamily="34" charset="0"/>
                <a:cs typeface="Arial" panose="020B0604020202020204" pitchFamily="34" charset="0"/>
              </a:rPr>
              <a:t>Dental Neglect</a:t>
            </a:r>
          </a:p>
          <a:p>
            <a:pPr fontAlgn="auto">
              <a:spcBef>
                <a:spcPts val="0"/>
              </a:spcBef>
              <a:spcAft>
                <a:spcPts val="0"/>
              </a:spcAft>
              <a:buFont typeface="Wingdings" panose="05000000000000000000" pitchFamily="2" charset="2"/>
              <a:buChar char="v"/>
              <a:defRPr/>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93E4F49-8506-4451-95C9-9318378186DE}"/>
              </a:ext>
            </a:extLst>
          </p:cNvPr>
          <p:cNvSpPr>
            <a:spLocks noGrp="1"/>
          </p:cNvSpPr>
          <p:nvPr>
            <p:ph type="title"/>
          </p:nvPr>
        </p:nvSpPr>
        <p:spPr>
          <a:xfrm>
            <a:off x="2005845" y="321497"/>
            <a:ext cx="8229600" cy="1252728"/>
          </a:xfrm>
        </p:spPr>
        <p:txBody>
          <a:bodyPr>
            <a:normAutofit fontScale="90000"/>
          </a:bodyPr>
          <a:lstStyle/>
          <a:p>
            <a:r>
              <a:rPr lang="en-GB" b="1" dirty="0">
                <a:latin typeface="Arial" panose="020B0604020202020204" pitchFamily="34" charset="0"/>
                <a:cs typeface="Arial" panose="020B0604020202020204" pitchFamily="34" charset="0"/>
              </a:rPr>
              <a:t>                     Care Teams Training </a:t>
            </a:r>
          </a:p>
        </p:txBody>
      </p:sp>
    </p:spTree>
    <p:extLst>
      <p:ext uri="{BB962C8B-B14F-4D97-AF65-F5344CB8AC3E}">
        <p14:creationId xmlns:p14="http://schemas.microsoft.com/office/powerpoint/2010/main" val="313523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211BB-23EA-4B54-2817-ED513C9F7D90}"/>
              </a:ext>
            </a:extLst>
          </p:cNvPr>
          <p:cNvSpPr>
            <a:spLocks noGrp="1"/>
          </p:cNvSpPr>
          <p:nvPr>
            <p:ph idx="1"/>
          </p:nvPr>
        </p:nvSpPr>
        <p:spPr>
          <a:xfrm>
            <a:off x="1847529" y="2348880"/>
            <a:ext cx="7408333" cy="3450696"/>
          </a:xfrm>
        </p:spPr>
        <p:txBody>
          <a:bodyPr>
            <a:normAutofit fontScale="92500"/>
          </a:bodyPr>
          <a:lstStyle/>
          <a:p>
            <a:pPr>
              <a:buFont typeface="Wingdings" panose="05000000000000000000" pitchFamily="2" charset="2"/>
              <a:buChar char="v"/>
            </a:pPr>
            <a:r>
              <a:rPr lang="en-GB" dirty="0"/>
              <a:t> </a:t>
            </a:r>
            <a:r>
              <a:rPr lang="en-GB" b="1" dirty="0">
                <a:latin typeface="Arial" panose="020B0604020202020204" pitchFamily="34" charset="0"/>
                <a:cs typeface="Arial" panose="020B0604020202020204" pitchFamily="34" charset="0"/>
              </a:rPr>
              <a:t>6 Standards comprising of: </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Oral Health Policy</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Care Plans</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Daily Oral Care Records</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Raising Awareness - Staff</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Raising Awareness - Residents</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Raising Awareness – Families</a:t>
            </a:r>
          </a:p>
          <a:p>
            <a:pPr>
              <a:buFont typeface="Wingdings" panose="05000000000000000000" pitchFamily="2" charset="2"/>
              <a:buChar char="v"/>
            </a:pPr>
            <a:r>
              <a:rPr lang="en-GB" dirty="0">
                <a:latin typeface="Arial" panose="020B0604020202020204" pitchFamily="34" charset="0"/>
                <a:cs typeface="Arial" panose="020B0604020202020204" pitchFamily="34" charset="0"/>
              </a:rPr>
              <a:t> We aim to work with the identified oral health champion </a:t>
            </a:r>
          </a:p>
          <a:p>
            <a:pPr>
              <a:buFont typeface="Wingdings" panose="05000000000000000000" pitchFamily="2" charset="2"/>
              <a:buChar char="v"/>
            </a:pPr>
            <a:endParaRPr lang="en-GB" dirty="0"/>
          </a:p>
        </p:txBody>
      </p:sp>
      <p:sp>
        <p:nvSpPr>
          <p:cNvPr id="3" name="Title 2">
            <a:extLst>
              <a:ext uri="{FF2B5EF4-FFF2-40B4-BE49-F238E27FC236}">
                <a16:creationId xmlns:a16="http://schemas.microsoft.com/office/drawing/2014/main" id="{6F2B48B5-5574-F454-4DED-6617675253B0}"/>
              </a:ext>
            </a:extLst>
          </p:cNvPr>
          <p:cNvSpPr>
            <a:spLocks noGrp="1"/>
          </p:cNvSpPr>
          <p:nvPr>
            <p:ph type="title"/>
          </p:nvPr>
        </p:nvSpPr>
        <p:spPr>
          <a:xfrm>
            <a:off x="3863752" y="228618"/>
            <a:ext cx="8229600" cy="1252728"/>
          </a:xfrm>
        </p:spPr>
        <p:txBody>
          <a:bodyPr>
            <a:normAutofit fontScale="90000"/>
          </a:bodyPr>
          <a:lstStyle/>
          <a:p>
            <a:r>
              <a:rPr lang="en-GB" dirty="0"/>
              <a:t>Lifelong Smile </a:t>
            </a:r>
            <a:br>
              <a:rPr lang="en-GB" dirty="0"/>
            </a:br>
            <a:r>
              <a:rPr lang="en-GB" dirty="0"/>
              <a:t>Accreditation </a:t>
            </a:r>
          </a:p>
        </p:txBody>
      </p:sp>
      <p:pic>
        <p:nvPicPr>
          <p:cNvPr id="4" name="Picture 2">
            <a:extLst>
              <a:ext uri="{FF2B5EF4-FFF2-40B4-BE49-F238E27FC236}">
                <a16:creationId xmlns:a16="http://schemas.microsoft.com/office/drawing/2014/main" id="{E9C88959-A84E-8C84-2B50-E9BE22CFC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4" r="13330" b="3"/>
          <a:stretch/>
        </p:blipFill>
        <p:spPr bwMode="auto">
          <a:xfrm>
            <a:off x="6456040" y="1700809"/>
            <a:ext cx="3606168" cy="3252453"/>
          </a:xfrm>
          <a:prstGeom prst="rect">
            <a:avLst/>
          </a:prstGeom>
          <a:solidFill>
            <a:srgbClr val="FFFFFF"/>
          </a:solidFill>
        </p:spPr>
      </p:pic>
    </p:spTree>
    <p:extLst>
      <p:ext uri="{BB962C8B-B14F-4D97-AF65-F5344CB8AC3E}">
        <p14:creationId xmlns:p14="http://schemas.microsoft.com/office/powerpoint/2010/main" val="411143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C4DBF-D9A0-5770-2F9E-C19755A70396}"/>
              </a:ext>
            </a:extLst>
          </p:cNvPr>
          <p:cNvSpPr>
            <a:spLocks noGrp="1"/>
          </p:cNvSpPr>
          <p:nvPr>
            <p:ph type="title"/>
          </p:nvPr>
        </p:nvSpPr>
        <p:spPr>
          <a:xfrm>
            <a:off x="4439816" y="362515"/>
            <a:ext cx="6419056" cy="1252728"/>
          </a:xfrm>
        </p:spPr>
        <p:txBody>
          <a:bodyPr anchor="ctr">
            <a:normAutofit/>
          </a:bodyPr>
          <a:lstStyle/>
          <a:p>
            <a:pPr>
              <a:lnSpc>
                <a:spcPct val="90000"/>
              </a:lnSpc>
            </a:pPr>
            <a:r>
              <a:rPr lang="en-GB" sz="4100" b="1" dirty="0"/>
              <a:t>Role Of The Oral Health Champion</a:t>
            </a:r>
          </a:p>
        </p:txBody>
      </p:sp>
      <p:sp>
        <p:nvSpPr>
          <p:cNvPr id="24" name="Content Placeholder 2">
            <a:extLst>
              <a:ext uri="{FF2B5EF4-FFF2-40B4-BE49-F238E27FC236}">
                <a16:creationId xmlns:a16="http://schemas.microsoft.com/office/drawing/2014/main" id="{73F7B154-CB44-112B-481A-3AF06116E2E7}"/>
              </a:ext>
            </a:extLst>
          </p:cNvPr>
          <p:cNvSpPr>
            <a:spLocks noGrp="1"/>
          </p:cNvSpPr>
          <p:nvPr>
            <p:ph sz="quarter" idx="13"/>
          </p:nvPr>
        </p:nvSpPr>
        <p:spPr>
          <a:xfrm>
            <a:off x="1688704" y="2276872"/>
            <a:ext cx="8568952" cy="3777600"/>
          </a:xfrm>
        </p:spPr>
        <p:txBody>
          <a:bodyPr>
            <a:noAutofit/>
          </a:bodyPr>
          <a:lstStyle/>
          <a:p>
            <a:pPr>
              <a:buFont typeface="Wingdings" panose="05000000000000000000" pitchFamily="2" charset="2"/>
              <a:buChar char="v"/>
            </a:pPr>
            <a:r>
              <a:rPr lang="en-US" dirty="0">
                <a:latin typeface="Arial" panose="020B0604020202020204" pitchFamily="34" charset="0"/>
                <a:cs typeface="Arial" panose="020B0604020202020204" pitchFamily="34" charset="0"/>
              </a:rPr>
              <a:t> Responsible for oral health within the care setting.</a:t>
            </a:r>
          </a:p>
          <a:p>
            <a:pPr>
              <a:buFont typeface="Wingdings" panose="05000000000000000000" pitchFamily="2" charset="2"/>
              <a:buChar char="v"/>
            </a:pPr>
            <a:r>
              <a:rPr lang="en-US" dirty="0">
                <a:latin typeface="Arial" panose="020B0604020202020204" pitchFamily="34" charset="0"/>
                <a:cs typeface="Arial" panose="020B0604020202020204" pitchFamily="34" charset="0"/>
              </a:rPr>
              <a:t> Conduct initial oral health assessments on admission.</a:t>
            </a:r>
          </a:p>
          <a:p>
            <a:pPr>
              <a:buFont typeface="Wingdings" panose="05000000000000000000" pitchFamily="2" charset="2"/>
              <a:buChar char="v"/>
            </a:pPr>
            <a:r>
              <a:rPr lang="en-US" dirty="0">
                <a:latin typeface="Arial" panose="020B0604020202020204" pitchFamily="34" charset="0"/>
                <a:cs typeface="Arial" panose="020B0604020202020204" pitchFamily="34" charset="0"/>
              </a:rPr>
              <a:t> Create individual care plans.</a:t>
            </a:r>
          </a:p>
          <a:p>
            <a:pPr>
              <a:buFont typeface="Wingdings" panose="05000000000000000000" pitchFamily="2" charset="2"/>
              <a:buChar char="v"/>
            </a:pPr>
            <a:r>
              <a:rPr lang="en-US" dirty="0">
                <a:latin typeface="Arial" panose="020B0604020202020204" pitchFamily="34" charset="0"/>
                <a:cs typeface="Arial" panose="020B0604020202020204" pitchFamily="34" charset="0"/>
              </a:rPr>
              <a:t> Support Staff.</a:t>
            </a:r>
          </a:p>
          <a:p>
            <a:pPr>
              <a:buFont typeface="Wingdings" panose="05000000000000000000" pitchFamily="2" charset="2"/>
              <a:buChar char="v"/>
            </a:pPr>
            <a:r>
              <a:rPr lang="en-US" dirty="0">
                <a:latin typeface="Arial" panose="020B0604020202020204" pitchFamily="34" charset="0"/>
                <a:cs typeface="Arial" panose="020B0604020202020204" pitchFamily="34" charset="0"/>
              </a:rPr>
              <a:t> To be aware of and follow the ‘</a:t>
            </a:r>
            <a:r>
              <a:rPr lang="en-US" b="1" i="1" dirty="0">
                <a:latin typeface="Arial" panose="020B0604020202020204" pitchFamily="34" charset="0"/>
                <a:cs typeface="Arial" panose="020B0604020202020204" pitchFamily="34" charset="0"/>
              </a:rPr>
              <a:t>Delivering Better Oral     Health Toolkit, 2021’.</a:t>
            </a:r>
          </a:p>
          <a:p>
            <a:pPr>
              <a:buFont typeface="Wingdings" panose="05000000000000000000" pitchFamily="2" charset="2"/>
              <a:buChar char="v"/>
            </a:pPr>
            <a:r>
              <a:rPr lang="en-US" dirty="0">
                <a:latin typeface="Arial" panose="020B0604020202020204" pitchFamily="34" charset="0"/>
                <a:cs typeface="Arial" panose="020B0604020202020204" pitchFamily="34" charset="0"/>
              </a:rPr>
              <a:t> Training can be provided by CDS </a:t>
            </a:r>
          </a:p>
          <a:p>
            <a:pPr marL="0" indent="0">
              <a:buNone/>
            </a:pPr>
            <a:r>
              <a:rPr lang="en-US" dirty="0">
                <a:latin typeface="Arial" panose="020B0604020202020204" pitchFamily="34" charset="0"/>
                <a:cs typeface="Arial" panose="020B0604020202020204" pitchFamily="34" charset="0"/>
              </a:rPr>
              <a:t>    Oral Health Team.</a:t>
            </a:r>
          </a:p>
          <a:p>
            <a:pPr marL="0" indent="0">
              <a:buNone/>
            </a:pPr>
            <a:endParaRPr lang="en-US" dirty="0">
              <a:latin typeface="Arial" panose="020B0604020202020204" pitchFamily="34" charset="0"/>
              <a:cs typeface="Arial" panose="020B0604020202020204" pitchFamily="34" charset="0"/>
            </a:endParaRPr>
          </a:p>
        </p:txBody>
      </p:sp>
      <p:pic>
        <p:nvPicPr>
          <p:cNvPr id="17" name="Content Placeholder 16">
            <a:extLst>
              <a:ext uri="{FF2B5EF4-FFF2-40B4-BE49-F238E27FC236}">
                <a16:creationId xmlns:a16="http://schemas.microsoft.com/office/drawing/2014/main" id="{5BF0E149-E9AE-5914-235E-2E9AE6E934FB}"/>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81352" y="4509120"/>
            <a:ext cx="3028661" cy="2195780"/>
          </a:xfrm>
          <a:noFill/>
        </p:spPr>
      </p:pic>
    </p:spTree>
    <p:extLst>
      <p:ext uri="{BB962C8B-B14F-4D97-AF65-F5344CB8AC3E}">
        <p14:creationId xmlns:p14="http://schemas.microsoft.com/office/powerpoint/2010/main" val="2528999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E1D4-3241-4767-9755-E3192FB2B1E9}"/>
              </a:ext>
            </a:extLst>
          </p:cNvPr>
          <p:cNvSpPr>
            <a:spLocks noGrp="1"/>
          </p:cNvSpPr>
          <p:nvPr>
            <p:ph type="title"/>
          </p:nvPr>
        </p:nvSpPr>
        <p:spPr>
          <a:xfrm>
            <a:off x="4079776" y="375396"/>
            <a:ext cx="6419056" cy="1252728"/>
          </a:xfrm>
        </p:spPr>
        <p:txBody>
          <a:bodyPr/>
          <a:lstStyle/>
          <a:p>
            <a:r>
              <a:rPr lang="en-GB" dirty="0"/>
              <a:t>          </a:t>
            </a:r>
            <a:r>
              <a:rPr lang="en-GB" b="1" dirty="0">
                <a:latin typeface="Arial" panose="020B0604020202020204" pitchFamily="34" charset="0"/>
                <a:cs typeface="Arial" panose="020B0604020202020204" pitchFamily="34" charset="0"/>
              </a:rPr>
              <a:t>Mouth Cancer</a:t>
            </a:r>
          </a:p>
        </p:txBody>
      </p:sp>
      <p:sp>
        <p:nvSpPr>
          <p:cNvPr id="3" name="Content Placeholder 2">
            <a:extLst>
              <a:ext uri="{FF2B5EF4-FFF2-40B4-BE49-F238E27FC236}">
                <a16:creationId xmlns:a16="http://schemas.microsoft.com/office/drawing/2014/main" id="{354B832E-0070-4F1E-B260-0E6331EDA19B}"/>
              </a:ext>
            </a:extLst>
          </p:cNvPr>
          <p:cNvSpPr>
            <a:spLocks noGrp="1"/>
          </p:cNvSpPr>
          <p:nvPr>
            <p:ph sz="quarter" idx="13"/>
          </p:nvPr>
        </p:nvSpPr>
        <p:spPr>
          <a:xfrm>
            <a:off x="2090928" y="2148364"/>
            <a:ext cx="8010145" cy="3591304"/>
          </a:xfrm>
        </p:spPr>
        <p:txBody>
          <a:bodyPr>
            <a:normAutofit lnSpcReduction="10000"/>
          </a:bodyPr>
          <a:lstStyle/>
          <a:p>
            <a:pPr>
              <a:buFont typeface="Wingdings" panose="05000000000000000000" pitchFamily="2" charset="2"/>
              <a:buChar char="v"/>
            </a:pPr>
            <a:r>
              <a:rPr lang="en-GB" dirty="0">
                <a:solidFill>
                  <a:schemeClr val="tx1"/>
                </a:solidFill>
                <a:latin typeface="Arial" panose="020B0604020202020204" pitchFamily="34" charset="0"/>
                <a:cs typeface="Arial" panose="020B0604020202020204" pitchFamily="34" charset="0"/>
              </a:rPr>
              <a:t>Mouth cancer can occur in a number of places. Three signs and symptoms </a:t>
            </a:r>
            <a:r>
              <a:rPr lang="en-GB" b="1" dirty="0">
                <a:solidFill>
                  <a:schemeClr val="tx1"/>
                </a:solidFill>
                <a:latin typeface="Arial" panose="020B0604020202020204" pitchFamily="34" charset="0"/>
                <a:cs typeface="Arial" panose="020B0604020202020204" pitchFamily="34" charset="0"/>
              </a:rPr>
              <a:t>not to ignore &amp; to be reported to your dentist </a:t>
            </a:r>
            <a:r>
              <a:rPr lang="en-GB" dirty="0">
                <a:solidFill>
                  <a:schemeClr val="tx1"/>
                </a:solidFill>
                <a:latin typeface="Arial" panose="020B0604020202020204" pitchFamily="34" charset="0"/>
                <a:cs typeface="Arial" panose="020B0604020202020204" pitchFamily="34" charset="0"/>
              </a:rPr>
              <a:t>are:</a:t>
            </a:r>
          </a:p>
          <a:p>
            <a:pPr marL="0" indent="0">
              <a:buNone/>
            </a:pPr>
            <a:endParaRPr lang="en-GB" dirty="0">
              <a:solidFill>
                <a:schemeClr val="tx1"/>
              </a:solidFill>
              <a:latin typeface="Arial" panose="020B0604020202020204" pitchFamily="34" charset="0"/>
              <a:cs typeface="Arial" panose="020B0604020202020204" pitchFamily="34" charset="0"/>
            </a:endParaRPr>
          </a:p>
          <a:p>
            <a:pPr lvl="0">
              <a:spcBef>
                <a:spcPts val="0"/>
              </a:spcBef>
              <a:buSzTx/>
              <a:buFont typeface="Wingdings" panose="05000000000000000000" pitchFamily="2" charset="2"/>
              <a:buChar char="v"/>
              <a:defRPr/>
            </a:pPr>
            <a:r>
              <a:rPr lang="en-GB" dirty="0">
                <a:solidFill>
                  <a:schemeClr val="tx1"/>
                </a:solidFill>
                <a:latin typeface="Arial" panose="020B0604020202020204" pitchFamily="34" charset="0"/>
                <a:cs typeface="Arial" panose="020B0604020202020204" pitchFamily="34" charset="0"/>
              </a:rPr>
              <a:t>Any mouth ulcers present for </a:t>
            </a:r>
            <a:r>
              <a:rPr lang="en-GB" b="1" dirty="0">
                <a:solidFill>
                  <a:schemeClr val="tx1"/>
                </a:solidFill>
                <a:latin typeface="Arial" panose="020B0604020202020204" pitchFamily="34" charset="0"/>
                <a:cs typeface="Arial" panose="020B0604020202020204" pitchFamily="34" charset="0"/>
              </a:rPr>
              <a:t>over 10 days</a:t>
            </a:r>
          </a:p>
          <a:p>
            <a:pPr lvl="0">
              <a:spcBef>
                <a:spcPts val="0"/>
              </a:spcBef>
              <a:buSzTx/>
              <a:buFont typeface="Wingdings" panose="05000000000000000000" pitchFamily="2" charset="2"/>
              <a:buChar char="v"/>
              <a:defRPr/>
            </a:pPr>
            <a:r>
              <a:rPr lang="en-GB" dirty="0">
                <a:solidFill>
                  <a:schemeClr val="tx1"/>
                </a:solidFill>
                <a:latin typeface="Arial" panose="020B0604020202020204" pitchFamily="34" charset="0"/>
                <a:cs typeface="Arial" panose="020B0604020202020204" pitchFamily="34" charset="0"/>
              </a:rPr>
              <a:t>Red and white patches in the mouth.</a:t>
            </a:r>
          </a:p>
          <a:p>
            <a:pPr lvl="0">
              <a:spcBef>
                <a:spcPts val="0"/>
              </a:spcBef>
              <a:buSzTx/>
              <a:buFont typeface="Wingdings" panose="05000000000000000000" pitchFamily="2" charset="2"/>
              <a:buChar char="v"/>
              <a:defRPr/>
            </a:pPr>
            <a:r>
              <a:rPr lang="en-GB" dirty="0">
                <a:solidFill>
                  <a:schemeClr val="tx1"/>
                </a:solidFill>
                <a:latin typeface="Arial" panose="020B0604020202020204" pitchFamily="34" charset="0"/>
                <a:cs typeface="Arial" panose="020B0604020202020204" pitchFamily="34" charset="0"/>
              </a:rPr>
              <a:t>Unusual lumps or swellings in the mouth or head and neck area.</a:t>
            </a:r>
            <a:r>
              <a:rPr lang="en-GB" dirty="0"/>
              <a:t> </a:t>
            </a:r>
            <a:endParaRPr lang="en-GB" dirty="0">
              <a:solidFill>
                <a:schemeClr val="tx1"/>
              </a:solidFill>
              <a:latin typeface="Arial" panose="020B0604020202020204" pitchFamily="34" charset="0"/>
              <a:cs typeface="Arial" panose="020B0604020202020204" pitchFamily="34" charset="0"/>
            </a:endParaRPr>
          </a:p>
          <a:p>
            <a:pPr lvl="0">
              <a:spcBef>
                <a:spcPts val="0"/>
              </a:spcBef>
              <a:buSzTx/>
              <a:buFont typeface="Wingdings" panose="05000000000000000000" pitchFamily="2" charset="2"/>
              <a:buChar char="v"/>
              <a:defRPr/>
            </a:pPr>
            <a:endParaRPr lang="en-GB" dirty="0">
              <a:solidFill>
                <a:schemeClr val="tx1"/>
              </a:solidFill>
              <a:latin typeface="Arial" panose="020B0604020202020204" pitchFamily="34" charset="0"/>
              <a:cs typeface="Arial" panose="020B0604020202020204" pitchFamily="34" charset="0"/>
            </a:endParaRPr>
          </a:p>
          <a:p>
            <a:pPr lvl="0">
              <a:spcBef>
                <a:spcPts val="0"/>
              </a:spcBef>
              <a:buSzTx/>
              <a:buFont typeface="Wingdings" panose="05000000000000000000" pitchFamily="2" charset="2"/>
              <a:buChar char="v"/>
              <a:defRPr/>
            </a:pPr>
            <a:r>
              <a:rPr lang="en-GB" dirty="0">
                <a:solidFill>
                  <a:schemeClr val="tx1"/>
                </a:solidFill>
                <a:latin typeface="Arial" panose="020B0604020202020204" pitchFamily="34" charset="0"/>
                <a:cs typeface="Arial" panose="020B0604020202020204" pitchFamily="34" charset="0"/>
              </a:rPr>
              <a:t>Early detection is so important!</a:t>
            </a:r>
          </a:p>
          <a:p>
            <a:endParaRPr lang="en-GB"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874648D3-2729-4212-84EE-C2224C1E3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520" y="4946352"/>
            <a:ext cx="2320280" cy="120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BA544D05-AE7E-4691-9247-6C2C6542C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5" y="5441737"/>
            <a:ext cx="63277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38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FC04-0E55-4461-898F-E60C499C2767}"/>
              </a:ext>
            </a:extLst>
          </p:cNvPr>
          <p:cNvSpPr>
            <a:spLocks noGrp="1"/>
          </p:cNvSpPr>
          <p:nvPr>
            <p:ph type="title"/>
          </p:nvPr>
        </p:nvSpPr>
        <p:spPr>
          <a:xfrm>
            <a:off x="4282413" y="238750"/>
            <a:ext cx="6419056" cy="1252728"/>
          </a:xfrm>
        </p:spPr>
        <p:txBody>
          <a:bodyPr>
            <a:normAutofit fontScale="90000"/>
          </a:bodyPr>
          <a:lstStyle/>
          <a:p>
            <a:r>
              <a:rPr lang="en-GB" b="1" dirty="0">
                <a:latin typeface="Arial" panose="020B0604020202020204" pitchFamily="34" charset="0"/>
                <a:cs typeface="Arial" panose="020B0604020202020204" pitchFamily="34" charset="0"/>
              </a:rPr>
              <a:t>How To Carry Out a Self-Examination</a:t>
            </a:r>
          </a:p>
        </p:txBody>
      </p:sp>
      <p:pic>
        <p:nvPicPr>
          <p:cNvPr id="6" name="Content Placeholder 5" descr="Graphical user interface&#10;&#10;Description automatically generated">
            <a:extLst>
              <a:ext uri="{FF2B5EF4-FFF2-40B4-BE49-F238E27FC236}">
                <a16:creationId xmlns:a16="http://schemas.microsoft.com/office/drawing/2014/main" id="{E4534218-02BA-4DD7-ADFE-A6288AF5D722}"/>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703512" y="2276872"/>
            <a:ext cx="4773072" cy="4248472"/>
          </a:xfrm>
        </p:spPr>
      </p:pic>
      <p:pic>
        <p:nvPicPr>
          <p:cNvPr id="3" name="Online Media 2" title="Oral Cancer Self check video :  (©)Community Dental Services CIC, 2022">
            <a:hlinkClick r:id="" action="ppaction://media"/>
            <a:extLst>
              <a:ext uri="{FF2B5EF4-FFF2-40B4-BE49-F238E27FC236}">
                <a16:creationId xmlns:a16="http://schemas.microsoft.com/office/drawing/2014/main" id="{9A59FD57-A839-155F-AC53-FD7ACAED481B}"/>
              </a:ext>
            </a:extLst>
          </p:cNvPr>
          <p:cNvPicPr>
            <a:picLocks noRot="1" noChangeAspect="1"/>
          </p:cNvPicPr>
          <p:nvPr>
            <a:videoFile r:link="rId1"/>
          </p:nvPr>
        </p:nvPicPr>
        <p:blipFill>
          <a:blip r:embed="rId5"/>
          <a:stretch>
            <a:fillRect/>
          </a:stretch>
        </p:blipFill>
        <p:spPr>
          <a:xfrm>
            <a:off x="6816080" y="1524533"/>
            <a:ext cx="3168352" cy="5224932"/>
          </a:xfrm>
          <a:prstGeom prst="rect">
            <a:avLst/>
          </a:prstGeom>
        </p:spPr>
      </p:pic>
    </p:spTree>
    <p:extLst>
      <p:ext uri="{BB962C8B-B14F-4D97-AF65-F5344CB8AC3E}">
        <p14:creationId xmlns:p14="http://schemas.microsoft.com/office/powerpoint/2010/main" val="9347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31C3-5A2A-EC1E-8B96-D96386D6DBB0}"/>
              </a:ext>
            </a:extLst>
          </p:cNvPr>
          <p:cNvSpPr>
            <a:spLocks noGrp="1"/>
          </p:cNvSpPr>
          <p:nvPr>
            <p:ph type="ctrTitle"/>
          </p:nvPr>
        </p:nvSpPr>
        <p:spPr>
          <a:xfrm>
            <a:off x="165100" y="406400"/>
            <a:ext cx="11811000" cy="952500"/>
          </a:xfrm>
          <a:solidFill>
            <a:schemeClr val="tx2">
              <a:lumMod val="75000"/>
              <a:lumOff val="25000"/>
            </a:schemeClr>
          </a:solidFill>
        </p:spPr>
        <p:txBody>
          <a:bodyPr>
            <a:normAutofit fontScale="90000"/>
          </a:bodyPr>
          <a:lstStyle/>
          <a:p>
            <a:br>
              <a:rPr lang="en-GB" sz="4000" dirty="0"/>
            </a:br>
            <a:br>
              <a:rPr lang="en-GB" sz="4000" dirty="0"/>
            </a:br>
            <a:br>
              <a:rPr lang="en-GB" sz="4000" dirty="0"/>
            </a:br>
            <a:br>
              <a:rPr lang="en-GB" sz="4000" dirty="0"/>
            </a:br>
            <a:br>
              <a:rPr lang="en-GB" sz="4000" dirty="0"/>
            </a:br>
            <a:br>
              <a:rPr lang="en-GB" sz="4000" dirty="0"/>
            </a:br>
            <a:br>
              <a:rPr lang="en-GB" sz="4000" dirty="0"/>
            </a:br>
            <a:br>
              <a:rPr lang="en-GB" sz="2000" dirty="0"/>
            </a:br>
            <a:br>
              <a:rPr lang="en-GB" sz="2000" dirty="0"/>
            </a:br>
            <a:r>
              <a:rPr lang="en-GB" sz="3600" b="1" dirty="0">
                <a:solidFill>
                  <a:schemeClr val="bg1"/>
                </a:solidFill>
              </a:rPr>
              <a:t>Suffolk Social Care Workforce Development Review </a:t>
            </a:r>
            <a:endParaRPr lang="en-GB" sz="3600" dirty="0">
              <a:solidFill>
                <a:schemeClr val="bg1"/>
              </a:solidFill>
            </a:endParaRPr>
          </a:p>
        </p:txBody>
      </p:sp>
      <p:pic>
        <p:nvPicPr>
          <p:cNvPr id="5" name="Picture 4" descr="A blue heart with text&#10;&#10;Description automatically generated">
            <a:extLst>
              <a:ext uri="{FF2B5EF4-FFF2-40B4-BE49-F238E27FC236}">
                <a16:creationId xmlns:a16="http://schemas.microsoft.com/office/drawing/2014/main" id="{46363F03-A636-EBA8-711A-0B452BB34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018" y="6258885"/>
            <a:ext cx="602564" cy="511602"/>
          </a:xfrm>
          <a:prstGeom prst="rect">
            <a:avLst/>
          </a:prstGeom>
        </p:spPr>
      </p:pic>
      <p:sp>
        <p:nvSpPr>
          <p:cNvPr id="6" name="Rectangle 5">
            <a:extLst>
              <a:ext uri="{FF2B5EF4-FFF2-40B4-BE49-F238E27FC236}">
                <a16:creationId xmlns:a16="http://schemas.microsoft.com/office/drawing/2014/main" id="{D209CD24-2358-607D-1092-70D7E132F279}"/>
              </a:ext>
            </a:extLst>
          </p:cNvPr>
          <p:cNvSpPr/>
          <p:nvPr/>
        </p:nvSpPr>
        <p:spPr>
          <a:xfrm>
            <a:off x="-1" y="6258885"/>
            <a:ext cx="9694715" cy="599116"/>
          </a:xfrm>
          <a:prstGeom prst="rect">
            <a:avLst/>
          </a:prstGeom>
          <a:gradFill>
            <a:gsLst>
              <a:gs pos="0">
                <a:schemeClr val="accent1">
                  <a:lumMod val="0"/>
                  <a:lumOff val="100000"/>
                </a:schemeClr>
              </a:gs>
              <a:gs pos="100000">
                <a:srgbClr val="00A3E9"/>
              </a:gs>
            </a:gsLst>
            <a:lin ang="12000000" scaled="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lue text on a black background&#10;&#10;Description automatically generated">
            <a:extLst>
              <a:ext uri="{FF2B5EF4-FFF2-40B4-BE49-F238E27FC236}">
                <a16:creationId xmlns:a16="http://schemas.microsoft.com/office/drawing/2014/main" id="{2B9A3112-D990-1D19-058B-583150263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722" y="6258885"/>
            <a:ext cx="1614278" cy="511602"/>
          </a:xfrm>
          <a:prstGeom prst="rect">
            <a:avLst/>
          </a:prstGeom>
        </p:spPr>
      </p:pic>
      <p:cxnSp>
        <p:nvCxnSpPr>
          <p:cNvPr id="10" name="Straight Connector 9">
            <a:extLst>
              <a:ext uri="{FF2B5EF4-FFF2-40B4-BE49-F238E27FC236}">
                <a16:creationId xmlns:a16="http://schemas.microsoft.com/office/drawing/2014/main" id="{1EC2B6B0-210E-ED14-2873-A6A43F4557E2}"/>
              </a:ext>
            </a:extLst>
          </p:cNvPr>
          <p:cNvCxnSpPr>
            <a:cxnSpLocks/>
          </p:cNvCxnSpPr>
          <p:nvPr/>
        </p:nvCxnSpPr>
        <p:spPr>
          <a:xfrm>
            <a:off x="10486417" y="6258885"/>
            <a:ext cx="0" cy="599115"/>
          </a:xfrm>
          <a:prstGeom prst="line">
            <a:avLst/>
          </a:prstGeom>
          <a:ln>
            <a:solidFill>
              <a:srgbClr val="00A3E9"/>
            </a:solidFill>
          </a:ln>
        </p:spPr>
        <p:style>
          <a:lnRef idx="2">
            <a:schemeClr val="accent1"/>
          </a:lnRef>
          <a:fillRef idx="0">
            <a:schemeClr val="accent1"/>
          </a:fillRef>
          <a:effectRef idx="1">
            <a:schemeClr val="accent1"/>
          </a:effectRef>
          <a:fontRef idx="minor">
            <a:schemeClr val="tx1"/>
          </a:fontRef>
        </p:style>
      </p:cxnSp>
      <p:sp>
        <p:nvSpPr>
          <p:cNvPr id="4" name="Subtitle 2">
            <a:extLst>
              <a:ext uri="{FF2B5EF4-FFF2-40B4-BE49-F238E27FC236}">
                <a16:creationId xmlns:a16="http://schemas.microsoft.com/office/drawing/2014/main" id="{76B217A2-206E-1346-B3BF-59B56A1BDA4B}"/>
              </a:ext>
            </a:extLst>
          </p:cNvPr>
          <p:cNvSpPr txBox="1">
            <a:spLocks/>
          </p:cNvSpPr>
          <p:nvPr/>
        </p:nvSpPr>
        <p:spPr>
          <a:xfrm>
            <a:off x="1433722" y="4444809"/>
            <a:ext cx="9144000" cy="7152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solidFill>
                <a:srgbClr val="FF0000"/>
              </a:solidFill>
            </a:endParaRPr>
          </a:p>
        </p:txBody>
      </p:sp>
      <p:sp>
        <p:nvSpPr>
          <p:cNvPr id="9" name="Subtitle 8">
            <a:extLst>
              <a:ext uri="{FF2B5EF4-FFF2-40B4-BE49-F238E27FC236}">
                <a16:creationId xmlns:a16="http://schemas.microsoft.com/office/drawing/2014/main" id="{DF404CA5-66ED-61D2-C715-718E5ED979D8}"/>
              </a:ext>
            </a:extLst>
          </p:cNvPr>
          <p:cNvSpPr>
            <a:spLocks noGrp="1"/>
          </p:cNvSpPr>
          <p:nvPr>
            <p:ph type="subTitle" idx="1"/>
          </p:nvPr>
        </p:nvSpPr>
        <p:spPr>
          <a:xfrm>
            <a:off x="165100" y="1587500"/>
            <a:ext cx="11811000" cy="3670300"/>
          </a:xfrm>
        </p:spPr>
        <p:txBody>
          <a:bodyPr/>
          <a:lstStyle/>
          <a:p>
            <a:endParaRPr lang="en-GB" dirty="0"/>
          </a:p>
          <a:p>
            <a:endParaRPr lang="en-GB" dirty="0"/>
          </a:p>
          <a:p>
            <a:r>
              <a:rPr lang="en-GB" sz="2800" dirty="0">
                <a:effectLst/>
                <a:latin typeface="Arial" panose="020B0604020202020204" pitchFamily="34" charset="0"/>
                <a:ea typeface="Times New Roman" panose="02020603050405020304" pitchFamily="18" charset="0"/>
              </a:rPr>
              <a:t>Michele James </a:t>
            </a:r>
          </a:p>
          <a:p>
            <a:endParaRPr lang="en-GB" sz="2800" dirty="0">
              <a:effectLst/>
              <a:latin typeface="Arial" panose="020B0604020202020204" pitchFamily="34" charset="0"/>
              <a:ea typeface="Times New Roman" panose="02020603050405020304" pitchFamily="18" charset="0"/>
            </a:endParaRPr>
          </a:p>
          <a:p>
            <a:r>
              <a:rPr lang="en-GB" sz="2400" dirty="0">
                <a:effectLst/>
                <a:latin typeface="Arial" panose="020B0604020202020204" pitchFamily="34" charset="0"/>
                <a:ea typeface="Times New Roman" panose="02020603050405020304" pitchFamily="18" charset="0"/>
              </a:rPr>
              <a:t>Suffolk County Council, SDC Manager and Care Market Workforce Development Lead</a:t>
            </a:r>
            <a:endParaRPr lang="en-GB" sz="2400" dirty="0"/>
          </a:p>
        </p:txBody>
      </p:sp>
    </p:spTree>
    <p:extLst>
      <p:ext uri="{BB962C8B-B14F-4D97-AF65-F5344CB8AC3E}">
        <p14:creationId xmlns:p14="http://schemas.microsoft.com/office/powerpoint/2010/main" val="441218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F0464E-D317-488D-8E04-1B629C9C944C}"/>
              </a:ext>
            </a:extLst>
          </p:cNvPr>
          <p:cNvSpPr txBox="1"/>
          <p:nvPr/>
        </p:nvSpPr>
        <p:spPr>
          <a:xfrm>
            <a:off x="1775520" y="2069377"/>
            <a:ext cx="705674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Useful link –</a:t>
            </a:r>
          </a:p>
          <a:p>
            <a:r>
              <a:rPr lang="en-GB" sz="2400" dirty="0">
                <a:latin typeface="Arial" panose="020B0604020202020204" pitchFamily="34" charset="0"/>
                <a:cs typeface="Arial" panose="020B0604020202020204" pitchFamily="34" charset="0"/>
                <a:hlinkClick r:id="rId3"/>
              </a:rPr>
              <a:t>https://communitydentalservices.co.uk/oral-health</a:t>
            </a:r>
            <a:r>
              <a:rPr lang="en-GB" sz="1800" dirty="0">
                <a:latin typeface="Arial" panose="020B0604020202020204" pitchFamily="34" charset="0"/>
                <a:cs typeface="Arial" panose="020B0604020202020204" pitchFamily="34" charset="0"/>
                <a:hlinkClick r:id="rId3"/>
              </a:rPr>
              <a:t>/</a:t>
            </a:r>
            <a:r>
              <a:rPr lang="en-GB" sz="1800" dirty="0">
                <a:latin typeface="Arial" panose="020B0604020202020204" pitchFamily="34" charset="0"/>
                <a:cs typeface="Arial" panose="020B0604020202020204" pitchFamily="34" charset="0"/>
              </a:rPr>
              <a:t> </a:t>
            </a:r>
          </a:p>
        </p:txBody>
      </p:sp>
      <p:pic>
        <p:nvPicPr>
          <p:cNvPr id="9" name="Picture 8" descr="Qr code&#10;&#10;Description automatically generated">
            <a:extLst>
              <a:ext uri="{FF2B5EF4-FFF2-40B4-BE49-F238E27FC236}">
                <a16:creationId xmlns:a16="http://schemas.microsoft.com/office/drawing/2014/main" id="{D21CE4F3-C4C6-4676-BA41-8F0BAD9B0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84" y="3278634"/>
            <a:ext cx="3154362" cy="3154362"/>
          </a:xfrm>
          <a:prstGeom prst="rect">
            <a:avLst/>
          </a:prstGeom>
        </p:spPr>
      </p:pic>
      <p:sp>
        <p:nvSpPr>
          <p:cNvPr id="5" name="Title 4">
            <a:extLst>
              <a:ext uri="{FF2B5EF4-FFF2-40B4-BE49-F238E27FC236}">
                <a16:creationId xmlns:a16="http://schemas.microsoft.com/office/drawing/2014/main" id="{FC23B90E-4E48-400D-A848-0CFAC2BFC1B7}"/>
              </a:ext>
            </a:extLst>
          </p:cNvPr>
          <p:cNvSpPr>
            <a:spLocks noGrp="1"/>
          </p:cNvSpPr>
          <p:nvPr>
            <p:ph type="title"/>
          </p:nvPr>
        </p:nvSpPr>
        <p:spPr>
          <a:xfrm>
            <a:off x="4787277" y="398461"/>
            <a:ext cx="6347048" cy="1143000"/>
          </a:xfrm>
        </p:spPr>
        <p:txBody>
          <a:bodyPr>
            <a:normAutofit/>
          </a:bodyPr>
          <a:lstStyle/>
          <a:p>
            <a:r>
              <a:rPr lang="en-GB" sz="3600" b="1" dirty="0">
                <a:solidFill>
                  <a:schemeClr val="bg1"/>
                </a:solidFill>
              </a:rPr>
              <a:t>Resources</a:t>
            </a:r>
          </a:p>
        </p:txBody>
      </p:sp>
      <p:pic>
        <p:nvPicPr>
          <p:cNvPr id="2" name="Picture 1" descr="A person brushing the teeth&#10;&#10;Description automatically generated">
            <a:extLst>
              <a:ext uri="{FF2B5EF4-FFF2-40B4-BE49-F238E27FC236}">
                <a16:creationId xmlns:a16="http://schemas.microsoft.com/office/drawing/2014/main" id="{1642EE6C-70E2-F932-5DF4-249B70591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032" y="3630916"/>
            <a:ext cx="3649700" cy="2449799"/>
          </a:xfrm>
          <a:prstGeom prst="rect">
            <a:avLst/>
          </a:prstGeom>
        </p:spPr>
      </p:pic>
    </p:spTree>
    <p:extLst>
      <p:ext uri="{BB962C8B-B14F-4D97-AF65-F5344CB8AC3E}">
        <p14:creationId xmlns:p14="http://schemas.microsoft.com/office/powerpoint/2010/main" val="245193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BA80-4839-4F6D-9803-51D53BE1A860}"/>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        Useful Resource</a:t>
            </a:r>
          </a:p>
        </p:txBody>
      </p:sp>
      <p:sp>
        <p:nvSpPr>
          <p:cNvPr id="6" name="Rectangle 5">
            <a:extLst>
              <a:ext uri="{FF2B5EF4-FFF2-40B4-BE49-F238E27FC236}">
                <a16:creationId xmlns:a16="http://schemas.microsoft.com/office/drawing/2014/main" id="{AD96C779-4D20-47F3-A594-4B296E1E896E}"/>
              </a:ext>
            </a:extLst>
          </p:cNvPr>
          <p:cNvSpPr/>
          <p:nvPr/>
        </p:nvSpPr>
        <p:spPr>
          <a:xfrm>
            <a:off x="1697058" y="2492896"/>
            <a:ext cx="8970942" cy="3785652"/>
          </a:xfrm>
          <a:prstGeom prst="rect">
            <a:avLst/>
          </a:prstGeom>
        </p:spPr>
        <p:txBody>
          <a:bodyPr wrap="square">
            <a:spAutoFit/>
          </a:bodyPr>
          <a:lstStyle/>
          <a:p>
            <a:pPr>
              <a:buClr>
                <a:schemeClr val="accent1"/>
              </a:buClr>
            </a:pPr>
            <a:r>
              <a:rPr lang="en-GB" sz="2400" dirty="0">
                <a:latin typeface="Arial" panose="020B0604020202020204" pitchFamily="34" charset="0"/>
                <a:cs typeface="Arial" panose="020B0604020202020204" pitchFamily="34" charset="0"/>
              </a:rPr>
              <a:t>The Department of Health document </a:t>
            </a:r>
            <a:r>
              <a:rPr lang="en-GB" sz="2400" b="1" dirty="0">
                <a:latin typeface="Arial" panose="020B0604020202020204" pitchFamily="34" charset="0"/>
                <a:cs typeface="Arial" panose="020B0604020202020204" pitchFamily="34" charset="0"/>
              </a:rPr>
              <a:t>Delivering Better Oral Health </a:t>
            </a:r>
            <a:r>
              <a:rPr lang="en-GB" sz="2400" dirty="0">
                <a:latin typeface="Arial" panose="020B0604020202020204" pitchFamily="34" charset="0"/>
                <a:cs typeface="Arial" panose="020B0604020202020204" pitchFamily="34" charset="0"/>
              </a:rPr>
              <a:t>provides guidelines for all ages on oral care and is a really useful reference:</a:t>
            </a:r>
          </a:p>
          <a:p>
            <a:pPr>
              <a:buClr>
                <a:schemeClr val="accent1"/>
              </a:buClr>
            </a:pPr>
            <a:endParaRPr lang="en-GB"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 action="ppaction://noaction"/>
            </a:endParaRPr>
          </a:p>
          <a:p>
            <a:pPr algn="ctr">
              <a:buClr>
                <a:schemeClr val="accent1"/>
              </a:buClr>
            </a:pPr>
            <a:r>
              <a:rPr lang="en-GB"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 action="ppaction://noaction"/>
              </a:rPr>
              <a:t>https://www.gov.uk/government/publications/delivering-better-oral-health-an-evidence-based-toolkit-for-prevention</a:t>
            </a:r>
            <a:endParaRPr lang="en-GB" sz="2400" dirty="0">
              <a:latin typeface="Arial" panose="020B0604020202020204" pitchFamily="34" charset="0"/>
              <a:cs typeface="Arial" panose="020B0604020202020204" pitchFamily="34" charset="0"/>
            </a:endParaRPr>
          </a:p>
          <a:p>
            <a:pPr marL="342900" indent="-342900">
              <a:buClr>
                <a:schemeClr val="accent1"/>
              </a:buClr>
              <a:buFont typeface="Wingdings" panose="05000000000000000000" pitchFamily="2" charset="2"/>
              <a:buChar char="v"/>
            </a:pPr>
            <a:endParaRPr lang="en-GB" sz="2400" dirty="0">
              <a:latin typeface="Arial" panose="020B0604020202020204" pitchFamily="34" charset="0"/>
              <a:cs typeface="Arial" panose="020B0604020202020204" pitchFamily="34" charset="0"/>
            </a:endParaRPr>
          </a:p>
          <a:p>
            <a:pPr marL="342900" indent="-342900">
              <a:buClr>
                <a:schemeClr val="accent1"/>
              </a:buClr>
              <a:buFont typeface="Wingdings" panose="05000000000000000000" pitchFamily="2" charset="2"/>
              <a:buChar char="v"/>
            </a:pPr>
            <a:r>
              <a:rPr lang="en-GB" sz="2400" dirty="0">
                <a:latin typeface="Arial" panose="020B0604020202020204" pitchFamily="34" charset="0"/>
                <a:cs typeface="Arial" panose="020B0604020202020204" pitchFamily="34" charset="0"/>
              </a:rPr>
              <a:t>Evidence based guidelines </a:t>
            </a:r>
          </a:p>
          <a:p>
            <a:pPr marL="342900" indent="-342900">
              <a:buClr>
                <a:schemeClr val="accent1"/>
              </a:buClr>
              <a:buFont typeface="Wingdings" panose="05000000000000000000" pitchFamily="2" charset="2"/>
              <a:buChar char="v"/>
            </a:pPr>
            <a:r>
              <a:rPr lang="en-GB" sz="2400" dirty="0">
                <a:latin typeface="Arial" panose="020B0604020202020204" pitchFamily="34" charset="0"/>
                <a:cs typeface="Arial" panose="020B0604020202020204" pitchFamily="34" charset="0"/>
              </a:rPr>
              <a:t>Includes fluoride recommendations for all ages </a:t>
            </a:r>
          </a:p>
          <a:p>
            <a:pPr marL="342900" indent="-342900">
              <a:buClr>
                <a:schemeClr val="accent1"/>
              </a:buClr>
              <a:buFont typeface="Wingdings" panose="05000000000000000000" pitchFamily="2" charset="2"/>
              <a:buChar char="v"/>
            </a:pPr>
            <a:r>
              <a:rPr lang="en-GB" sz="2400" dirty="0">
                <a:latin typeface="Arial" panose="020B0604020202020204" pitchFamily="34" charset="0"/>
                <a:cs typeface="Arial" panose="020B0604020202020204" pitchFamily="34" charset="0"/>
              </a:rPr>
              <a:t>Eatwell Guide</a:t>
            </a:r>
          </a:p>
        </p:txBody>
      </p:sp>
    </p:spTree>
    <p:extLst>
      <p:ext uri="{BB962C8B-B14F-4D97-AF65-F5344CB8AC3E}">
        <p14:creationId xmlns:p14="http://schemas.microsoft.com/office/powerpoint/2010/main" val="4207852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1DF2AF-1F52-8AF5-8143-D17D270E1B61}"/>
              </a:ext>
            </a:extLst>
          </p:cNvPr>
          <p:cNvSpPr>
            <a:spLocks noGrp="1"/>
          </p:cNvSpPr>
          <p:nvPr>
            <p:ph idx="1"/>
          </p:nvPr>
        </p:nvSpPr>
        <p:spPr>
          <a:xfrm>
            <a:off x="2207569" y="3717032"/>
            <a:ext cx="7408333" cy="3450696"/>
          </a:xfrm>
        </p:spPr>
        <p:txBody>
          <a:bodyPr>
            <a:normAutofit/>
          </a:bodyPr>
          <a:lstStyle/>
          <a:p>
            <a:pPr marL="0" indent="0">
              <a:buNone/>
            </a:pPr>
            <a:r>
              <a:rPr lang="en-GB" sz="4800" b="1" dirty="0">
                <a:solidFill>
                  <a:srgbClr val="92D050"/>
                </a:solidFill>
                <a:latin typeface="Arial" panose="020B0604020202020204" pitchFamily="34" charset="0"/>
                <a:cs typeface="Arial" panose="020B0604020202020204" pitchFamily="34" charset="0"/>
              </a:rPr>
              <a:t>Any Questions?</a:t>
            </a:r>
          </a:p>
        </p:txBody>
      </p:sp>
      <p:sp>
        <p:nvSpPr>
          <p:cNvPr id="3" name="Title 2">
            <a:extLst>
              <a:ext uri="{FF2B5EF4-FFF2-40B4-BE49-F238E27FC236}">
                <a16:creationId xmlns:a16="http://schemas.microsoft.com/office/drawing/2014/main" id="{87A0FE65-0764-2FAA-44DA-EB54D765E2CF}"/>
              </a:ext>
            </a:extLst>
          </p:cNvPr>
          <p:cNvSpPr>
            <a:spLocks noGrp="1"/>
          </p:cNvSpPr>
          <p:nvPr>
            <p:ph type="title"/>
          </p:nvPr>
        </p:nvSpPr>
        <p:spPr/>
        <p:txBody>
          <a:bodyPr/>
          <a:lstStyle/>
          <a:p>
            <a:r>
              <a:rPr lang="en-GB" dirty="0"/>
              <a:t>                        </a:t>
            </a:r>
          </a:p>
        </p:txBody>
      </p:sp>
      <p:pic>
        <p:nvPicPr>
          <p:cNvPr id="4" name="Content Placeholder 4" descr="A person standing next to a question mark&#10;&#10;Description automatically generated">
            <a:extLst>
              <a:ext uri="{FF2B5EF4-FFF2-40B4-BE49-F238E27FC236}">
                <a16:creationId xmlns:a16="http://schemas.microsoft.com/office/drawing/2014/main" id="{E9D5BC8B-6DD4-FF00-5440-C17EB74737F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76121" y="2276873"/>
            <a:ext cx="3315987" cy="4420791"/>
          </a:xfrm>
          <a:prstGeom prst="rect">
            <a:avLst/>
          </a:prstGeom>
        </p:spPr>
      </p:pic>
    </p:spTree>
    <p:extLst>
      <p:ext uri="{BB962C8B-B14F-4D97-AF65-F5344CB8AC3E}">
        <p14:creationId xmlns:p14="http://schemas.microsoft.com/office/powerpoint/2010/main" val="4053979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2D215-29BF-AFBE-A3B7-5DFD4A1A9395}"/>
              </a:ext>
            </a:extLst>
          </p:cNvPr>
          <p:cNvSpPr>
            <a:spLocks noGrp="1"/>
          </p:cNvSpPr>
          <p:nvPr>
            <p:ph type="title"/>
          </p:nvPr>
        </p:nvSpPr>
        <p:spPr>
          <a:xfrm>
            <a:off x="4111751" y="260648"/>
            <a:ext cx="6419056" cy="1252728"/>
          </a:xfrm>
        </p:spPr>
        <p:txBody>
          <a:bodyPr anchor="ctr">
            <a:normAutofit/>
          </a:bodyPr>
          <a:lstStyle/>
          <a:p>
            <a:pPr>
              <a:lnSpc>
                <a:spcPct val="90000"/>
              </a:lnSpc>
            </a:pPr>
            <a:r>
              <a:rPr lang="en-GB" sz="4100" dirty="0"/>
              <a:t>Contact</a:t>
            </a:r>
            <a:br>
              <a:rPr lang="en-GB" sz="4100" dirty="0"/>
            </a:br>
            <a:r>
              <a:rPr lang="en-GB" sz="4100" dirty="0"/>
              <a:t> Community Dental Services</a:t>
            </a:r>
          </a:p>
        </p:txBody>
      </p:sp>
      <p:sp>
        <p:nvSpPr>
          <p:cNvPr id="12" name="Content Placeholder 2">
            <a:extLst>
              <a:ext uri="{FF2B5EF4-FFF2-40B4-BE49-F238E27FC236}">
                <a16:creationId xmlns:a16="http://schemas.microsoft.com/office/drawing/2014/main" id="{B8BE5CD3-C960-9519-B760-E8FC959AC820}"/>
              </a:ext>
            </a:extLst>
          </p:cNvPr>
          <p:cNvSpPr>
            <a:spLocks noGrp="1"/>
          </p:cNvSpPr>
          <p:nvPr>
            <p:ph sz="quarter" idx="13"/>
          </p:nvPr>
        </p:nvSpPr>
        <p:spPr>
          <a:xfrm>
            <a:off x="1697433" y="2272652"/>
            <a:ext cx="4114674" cy="3447288"/>
          </a:xfrm>
        </p:spPr>
        <p:txBody>
          <a:bodyPr>
            <a:normAutofit/>
          </a:bodyPr>
          <a:lstStyle/>
          <a:p>
            <a:pPr marL="0" indent="0">
              <a:buNone/>
            </a:pPr>
            <a:r>
              <a:rPr lang="en-US" sz="2000"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Oral Health Enquiries</a:t>
            </a:r>
          </a:p>
          <a:p>
            <a:pPr marL="0" indent="0">
              <a:buNone/>
            </a:pPr>
            <a:endParaRPr lang="en-US" sz="2000" b="1" u="sng"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Oral Health Improvement Team:-</a:t>
            </a:r>
          </a:p>
          <a:p>
            <a:pPr marL="0" indent="0">
              <a:buNone/>
            </a:pPr>
            <a:r>
              <a:rPr lang="en-US" sz="2000" dirty="0">
                <a:latin typeface="Arial" panose="020B0604020202020204" pitchFamily="34" charset="0"/>
                <a:cs typeface="Arial" panose="020B0604020202020204" pitchFamily="34" charset="0"/>
                <a:hlinkClick r:id="rId2"/>
              </a:rPr>
              <a:t>ohimp.essex@cds-cic.nhs.uk</a:t>
            </a: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sp>
        <p:nvSpPr>
          <p:cNvPr id="14" name="Content Placeholder 3">
            <a:extLst>
              <a:ext uri="{FF2B5EF4-FFF2-40B4-BE49-F238E27FC236}">
                <a16:creationId xmlns:a16="http://schemas.microsoft.com/office/drawing/2014/main" id="{CDEE8B8F-B5DA-E2D2-3C1D-D0D0EC86F6C2}"/>
              </a:ext>
            </a:extLst>
          </p:cNvPr>
          <p:cNvSpPr>
            <a:spLocks noGrp="1"/>
          </p:cNvSpPr>
          <p:nvPr>
            <p:ph sz="quarter" idx="14"/>
          </p:nvPr>
        </p:nvSpPr>
        <p:spPr>
          <a:xfrm>
            <a:off x="1721064" y="4189150"/>
            <a:ext cx="3822192" cy="3447288"/>
          </a:xfrm>
        </p:spPr>
        <p:txBody>
          <a:bodyPr/>
          <a:lstStyle/>
          <a:p>
            <a:pPr marL="0" indent="0">
              <a:buNone/>
            </a:pPr>
            <a:r>
              <a:rPr lang="en-US" dirty="0"/>
              <a:t> </a:t>
            </a:r>
            <a:r>
              <a:rPr lang="en-US" sz="2000" b="1" u="sng" dirty="0">
                <a:latin typeface="Arial" panose="020B0604020202020204" pitchFamily="34" charset="0"/>
                <a:cs typeface="Arial" panose="020B0604020202020204" pitchFamily="34" charset="0"/>
              </a:rPr>
              <a:t>Referral Enquiries</a:t>
            </a:r>
          </a:p>
          <a:p>
            <a:pPr marL="0" indent="0">
              <a:buNone/>
            </a:pPr>
            <a:endParaRPr lang="en-US" sz="2000" b="1" u="sng"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Contact the referral team:-</a:t>
            </a:r>
          </a:p>
          <a:p>
            <a:pPr marL="0" indent="0">
              <a:buNone/>
            </a:pPr>
            <a:r>
              <a:rPr lang="en-GB" sz="2000" b="0" i="0" dirty="0">
                <a:solidFill>
                  <a:srgbClr val="323E48"/>
                </a:solidFill>
                <a:effectLst/>
                <a:latin typeface="Arial" panose="020B0604020202020204" pitchFamily="34" charset="0"/>
                <a:cs typeface="Arial" panose="020B0604020202020204" pitchFamily="34" charset="0"/>
                <a:hlinkClick r:id="rId3"/>
              </a:rPr>
              <a:t>cds.essexreferrals@nhs.net</a:t>
            </a:r>
            <a:endParaRPr lang="en-GB" sz="2000" b="0" i="0" dirty="0">
              <a:solidFill>
                <a:srgbClr val="323E48"/>
              </a:solidFill>
              <a:effectLst/>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pic>
        <p:nvPicPr>
          <p:cNvPr id="8" name="Picture 2" descr="Image result for community Dental Services">
            <a:extLst>
              <a:ext uri="{FF2B5EF4-FFF2-40B4-BE49-F238E27FC236}">
                <a16:creationId xmlns:a16="http://schemas.microsoft.com/office/drawing/2014/main" id="{636A59BD-72C6-C4B4-B202-96B3DFF5D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2947500"/>
            <a:ext cx="3357618" cy="23404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DA8CDF-8268-000A-A4C1-60C2B18B2607}"/>
              </a:ext>
            </a:extLst>
          </p:cNvPr>
          <p:cNvSpPr txBox="1"/>
          <p:nvPr/>
        </p:nvSpPr>
        <p:spPr>
          <a:xfrm>
            <a:off x="6110707" y="5512684"/>
            <a:ext cx="5937159"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www.communitydentalservices.co.uk</a:t>
            </a:r>
          </a:p>
        </p:txBody>
      </p:sp>
    </p:spTree>
    <p:extLst>
      <p:ext uri="{BB962C8B-B14F-4D97-AF65-F5344CB8AC3E}">
        <p14:creationId xmlns:p14="http://schemas.microsoft.com/office/powerpoint/2010/main" val="2924096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F2D882-BC44-45DB-BBE3-D859AC8E1E63}"/>
              </a:ext>
            </a:extLst>
          </p:cNvPr>
          <p:cNvSpPr>
            <a:spLocks noGrp="1"/>
          </p:cNvSpPr>
          <p:nvPr>
            <p:ph type="ctrTitle"/>
          </p:nvPr>
        </p:nvSpPr>
        <p:spPr/>
        <p:txBody>
          <a:bodyPr/>
          <a:lstStyle/>
          <a:p>
            <a:r>
              <a:rPr lang="en-GB" dirty="0"/>
              <a:t>Care Homes in Suffolk</a:t>
            </a:r>
          </a:p>
        </p:txBody>
      </p:sp>
    </p:spTree>
    <p:extLst>
      <p:ext uri="{BB962C8B-B14F-4D97-AF65-F5344CB8AC3E}">
        <p14:creationId xmlns:p14="http://schemas.microsoft.com/office/powerpoint/2010/main" val="116528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p:txBody>
          <a:bodyPr/>
          <a:lstStyle/>
          <a:p>
            <a:r>
              <a:rPr lang="en-US" dirty="0"/>
              <a:t>Current and future situation	</a:t>
            </a:r>
          </a:p>
        </p:txBody>
      </p:sp>
      <p:sp>
        <p:nvSpPr>
          <p:cNvPr id="3" name="Content Placeholder 2">
            <a:extLst>
              <a:ext uri="{FF2B5EF4-FFF2-40B4-BE49-F238E27FC236}">
                <a16:creationId xmlns:a16="http://schemas.microsoft.com/office/drawing/2014/main" id="{29F93122-9ECC-6BDE-4623-6BB6E0070D77}"/>
              </a:ext>
            </a:extLst>
          </p:cNvPr>
          <p:cNvSpPr>
            <a:spLocks noGrp="1"/>
          </p:cNvSpPr>
          <p:nvPr>
            <p:ph idx="1"/>
          </p:nvPr>
        </p:nvSpPr>
        <p:spPr>
          <a:xfrm>
            <a:off x="367990" y="1752600"/>
            <a:ext cx="11447364" cy="4424362"/>
          </a:xfrm>
        </p:spPr>
        <p:txBody>
          <a:bodyPr>
            <a:normAutofit lnSpcReduction="10000"/>
          </a:bodyPr>
          <a:lstStyle/>
          <a:p>
            <a:r>
              <a:rPr lang="en-US" dirty="0"/>
              <a:t>Patients who require a domiciliary visit can be referred to Cambridge Community Services via their online portal </a:t>
            </a:r>
            <a:r>
              <a:rPr lang="en-GB" dirty="0">
                <a:hlinkClick r:id="rId2"/>
              </a:rPr>
              <a:t>portal.dentalhealthcareeoe.nhs.uk/</a:t>
            </a:r>
            <a:r>
              <a:rPr lang="en-GB" dirty="0" err="1">
                <a:hlinkClick r:id="rId2"/>
              </a:rPr>
              <a:t>dentalreferral</a:t>
            </a:r>
            <a:r>
              <a:rPr lang="en-GB" dirty="0">
                <a:hlinkClick r:id="rId2"/>
              </a:rPr>
              <a:t>/</a:t>
            </a:r>
            <a:r>
              <a:rPr lang="en-GB" dirty="0" err="1">
                <a:hlinkClick r:id="rId2"/>
              </a:rPr>
              <a:t>nongdpreferral</a:t>
            </a:r>
            <a:endParaRPr lang="en-GB" dirty="0"/>
          </a:p>
          <a:p>
            <a:r>
              <a:rPr lang="en-GB" dirty="0"/>
              <a:t>Patients who can attend a specialist setting can be referred via the same link but will be seen at premises in Bury St Edmunds or Ipswich.</a:t>
            </a:r>
          </a:p>
          <a:p>
            <a:r>
              <a:rPr lang="en-GB" dirty="0"/>
              <a:t>The specialist settings are designed to make patients with additional needs feel comfortable. There are wheelchair tippers, wider corridors, longer appointment times and a quiet environment.</a:t>
            </a:r>
          </a:p>
          <a:p>
            <a:r>
              <a:rPr lang="en-GB" dirty="0"/>
              <a:t>Staff are specially trained to work with people with additional needs </a:t>
            </a:r>
            <a:r>
              <a:rPr lang="en-GB" dirty="0" err="1"/>
              <a:t>eg</a:t>
            </a:r>
            <a:r>
              <a:rPr lang="en-GB" dirty="0"/>
              <a:t> dementia, learning disabilities and autism.</a:t>
            </a:r>
          </a:p>
          <a:p>
            <a:r>
              <a:rPr lang="en-GB" dirty="0"/>
              <a:t>Currently there is limited provision for these patients to be seen. We have </a:t>
            </a:r>
            <a:r>
              <a:rPr lang="en-GB"/>
              <a:t>secured additional </a:t>
            </a:r>
            <a:r>
              <a:rPr lang="en-GB" dirty="0"/>
              <a:t>resource from 1</a:t>
            </a:r>
            <a:r>
              <a:rPr lang="en-GB" baseline="30000" dirty="0"/>
              <a:t>st</a:t>
            </a:r>
            <a:r>
              <a:rPr lang="en-GB" dirty="0"/>
              <a:t> January 2025.</a:t>
            </a:r>
          </a:p>
          <a:p>
            <a:r>
              <a:rPr lang="en-GB" dirty="0"/>
              <a:t>Once seen, patients are assessed using a BDA Case Mix Score. Currently the threshold for retention within the community service is 10. This will be lowered to 7 from 1</a:t>
            </a:r>
            <a:r>
              <a:rPr lang="en-GB" baseline="30000" dirty="0"/>
              <a:t>st</a:t>
            </a:r>
            <a:r>
              <a:rPr lang="en-GB" dirty="0"/>
              <a:t> Janu</a:t>
            </a:r>
            <a:r>
              <a:rPr lang="en-US" dirty="0" err="1"/>
              <a:t>ary</a:t>
            </a:r>
            <a:r>
              <a:rPr lang="en-US" dirty="0"/>
              <a:t> 2025. Patients below 7 will be referred to a High Street dental provider.</a:t>
            </a:r>
          </a:p>
          <a:p>
            <a:r>
              <a:rPr lang="en-US" dirty="0"/>
              <a:t>We are also looking at training for care homes to support residents with their oral health and hygiene. If you have not already done so, please complete the short survey to help us understand what would work best for you. QR code on next slide.</a:t>
            </a:r>
          </a:p>
          <a:p>
            <a:r>
              <a:rPr lang="en-US" dirty="0"/>
              <a:t>We hope to come back in the new year with Cambridge Community Services and Community Dental Services to see how we can best support our SNEE care homes residents.</a:t>
            </a:r>
            <a:endParaRPr lang="en-GB" dirty="0"/>
          </a:p>
        </p:txBody>
      </p:sp>
    </p:spTree>
    <p:extLst>
      <p:ext uri="{BB962C8B-B14F-4D97-AF65-F5344CB8AC3E}">
        <p14:creationId xmlns:p14="http://schemas.microsoft.com/office/powerpoint/2010/main" val="2111940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p:txBody>
          <a:bodyPr/>
          <a:lstStyle/>
          <a:p>
            <a:r>
              <a:rPr lang="en-US" dirty="0"/>
              <a:t>Contacts	</a:t>
            </a:r>
          </a:p>
        </p:txBody>
      </p:sp>
      <p:sp>
        <p:nvSpPr>
          <p:cNvPr id="3" name="Content Placeholder 2">
            <a:extLst>
              <a:ext uri="{FF2B5EF4-FFF2-40B4-BE49-F238E27FC236}">
                <a16:creationId xmlns:a16="http://schemas.microsoft.com/office/drawing/2014/main" id="{29F93122-9ECC-6BDE-4623-6BB6E0070D77}"/>
              </a:ext>
            </a:extLst>
          </p:cNvPr>
          <p:cNvSpPr>
            <a:spLocks noGrp="1"/>
          </p:cNvSpPr>
          <p:nvPr>
            <p:ph idx="1"/>
          </p:nvPr>
        </p:nvSpPr>
        <p:spPr>
          <a:xfrm>
            <a:off x="367990" y="1752600"/>
            <a:ext cx="11401644" cy="4424362"/>
          </a:xfrm>
        </p:spPr>
        <p:txBody>
          <a:bodyPr>
            <a:normAutofit/>
          </a:bodyPr>
          <a:lstStyle/>
          <a:p>
            <a:r>
              <a:rPr lang="en-GB" dirty="0"/>
              <a:t>Suffolk and North East Essex Dental Team </a:t>
            </a:r>
            <a:r>
              <a:rPr lang="en-GB" dirty="0">
                <a:hlinkClick r:id="rId2"/>
              </a:rPr>
              <a:t>dental@snee.nhs.uk</a:t>
            </a:r>
            <a:r>
              <a:rPr lang="en-GB" dirty="0"/>
              <a:t> </a:t>
            </a:r>
          </a:p>
          <a:p>
            <a:r>
              <a:rPr lang="en-GB" dirty="0"/>
              <a:t>Suffolk referrals to Community Dental Services </a:t>
            </a:r>
            <a:r>
              <a:rPr lang="en-GB" dirty="0">
                <a:hlinkClick r:id="rId3"/>
              </a:rPr>
              <a:t>portal.dentalhealthcareeoe.nhs.uk/</a:t>
            </a:r>
            <a:r>
              <a:rPr lang="en-GB" dirty="0" err="1">
                <a:hlinkClick r:id="rId3"/>
              </a:rPr>
              <a:t>dentalreferral</a:t>
            </a:r>
            <a:r>
              <a:rPr lang="en-GB" dirty="0">
                <a:hlinkClick r:id="rId3"/>
              </a:rPr>
              <a:t>/</a:t>
            </a:r>
            <a:r>
              <a:rPr lang="en-GB" dirty="0" err="1">
                <a:hlinkClick r:id="rId3"/>
              </a:rPr>
              <a:t>nongdpreferral</a:t>
            </a:r>
            <a:endParaRPr lang="en-GB" dirty="0"/>
          </a:p>
          <a:p>
            <a:r>
              <a:rPr lang="en-GB" dirty="0"/>
              <a:t>SNEE Care Homes questionnaire </a:t>
            </a:r>
          </a:p>
        </p:txBody>
      </p:sp>
      <p:pic>
        <p:nvPicPr>
          <p:cNvPr id="4" name="Picture 3">
            <a:extLst>
              <a:ext uri="{FF2B5EF4-FFF2-40B4-BE49-F238E27FC236}">
                <a16:creationId xmlns:a16="http://schemas.microsoft.com/office/drawing/2014/main" id="{6BEA84D1-CB12-BF7C-51F3-C9DAEDACC12F}"/>
              </a:ext>
            </a:extLst>
          </p:cNvPr>
          <p:cNvPicPr>
            <a:picLocks noChangeAspect="1"/>
          </p:cNvPicPr>
          <p:nvPr/>
        </p:nvPicPr>
        <p:blipFill>
          <a:blip r:embed="rId4"/>
          <a:stretch>
            <a:fillRect/>
          </a:stretch>
        </p:blipFill>
        <p:spPr>
          <a:xfrm>
            <a:off x="7955825" y="3132281"/>
            <a:ext cx="2463927" cy="2482978"/>
          </a:xfrm>
          <a:prstGeom prst="rect">
            <a:avLst/>
          </a:prstGeom>
        </p:spPr>
      </p:pic>
    </p:spTree>
    <p:extLst>
      <p:ext uri="{BB962C8B-B14F-4D97-AF65-F5344CB8AC3E}">
        <p14:creationId xmlns:p14="http://schemas.microsoft.com/office/powerpoint/2010/main" val="2663609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489A-B2DC-476A-DBB9-CC0CCC6D5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3B9CB-41E0-7EC7-A003-5C8ECFF0859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7B4B188-EEAA-321E-2781-25DAAA858904}"/>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848364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78634F-534D-F710-49B6-C0DD3E82524F}"/>
              </a:ext>
            </a:extLst>
          </p:cNvPr>
          <p:cNvSpPr txBox="1"/>
          <p:nvPr/>
        </p:nvSpPr>
        <p:spPr>
          <a:xfrm>
            <a:off x="246717" y="968189"/>
            <a:ext cx="9112435" cy="769441"/>
          </a:xfrm>
          <a:prstGeom prst="rect">
            <a:avLst/>
          </a:prstGeom>
          <a:noFill/>
        </p:spPr>
        <p:txBody>
          <a:bodyPr wrap="square" lIns="91440" tIns="45720" rIns="91440" bIns="45720" anchor="t">
            <a:spAutoFit/>
          </a:bodyPr>
          <a:lstStyle/>
          <a:p>
            <a:r>
              <a:rPr lang="en-GB" sz="4400" b="1" dirty="0">
                <a:solidFill>
                  <a:schemeClr val="tx1">
                    <a:lumMod val="65000"/>
                    <a:lumOff val="35000"/>
                  </a:schemeClr>
                </a:solidFill>
                <a:latin typeface="Arial"/>
                <a:cs typeface="Arial"/>
              </a:rPr>
              <a:t>Skills for Care</a:t>
            </a:r>
          </a:p>
        </p:txBody>
      </p:sp>
      <p:sp>
        <p:nvSpPr>
          <p:cNvPr id="4" name="Text Placeholder 3">
            <a:extLst>
              <a:ext uri="{FF2B5EF4-FFF2-40B4-BE49-F238E27FC236}">
                <a16:creationId xmlns:a16="http://schemas.microsoft.com/office/drawing/2014/main" id="{40A5A016-903B-5021-15D7-8A65DBAF95A1}"/>
              </a:ext>
            </a:extLst>
          </p:cNvPr>
          <p:cNvSpPr>
            <a:spLocks noGrp="1"/>
          </p:cNvSpPr>
          <p:nvPr>
            <p:ph type="body" sz="quarter" idx="10"/>
          </p:nvPr>
        </p:nvSpPr>
        <p:spPr>
          <a:xfrm>
            <a:off x="246718" y="1737630"/>
            <a:ext cx="10923306" cy="2343716"/>
          </a:xfrm>
        </p:spPr>
        <p:txBody>
          <a:bodyPr lIns="91440" tIns="45720" rIns="91440" bIns="45720" anchor="t"/>
          <a:lstStyle/>
          <a:p>
            <a:r>
              <a:rPr lang="en-GB" dirty="0"/>
              <a:t>The Adult Social Care Workforce in Suffolk and the </a:t>
            </a:r>
          </a:p>
          <a:p>
            <a:r>
              <a:rPr lang="en-GB" dirty="0"/>
              <a:t>National Workforce Strategy for Adult Social Care</a:t>
            </a:r>
          </a:p>
          <a:p>
            <a:endParaRPr lang="en-GB" dirty="0"/>
          </a:p>
          <a:p>
            <a:r>
              <a:rPr lang="en-GB" dirty="0"/>
              <a:t>Emma White</a:t>
            </a:r>
          </a:p>
          <a:p>
            <a:r>
              <a:rPr lang="en-GB" dirty="0"/>
              <a:t>Locality Manager</a:t>
            </a:r>
          </a:p>
          <a:p>
            <a:endParaRPr lang="en-GB" dirty="0"/>
          </a:p>
          <a:p>
            <a:r>
              <a:rPr lang="en-US" dirty="0">
                <a:latin typeface="Arial"/>
                <a:cs typeface="Arial"/>
              </a:rPr>
              <a:t>November 2024</a:t>
            </a:r>
          </a:p>
          <a:p>
            <a:endParaRPr lang="en-US" dirty="0"/>
          </a:p>
        </p:txBody>
      </p:sp>
    </p:spTree>
    <p:extLst>
      <p:ext uri="{BB962C8B-B14F-4D97-AF65-F5344CB8AC3E}">
        <p14:creationId xmlns:p14="http://schemas.microsoft.com/office/powerpoint/2010/main" val="3563436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Key findings ">
            <a:extLst>
              <a:ext uri="{FF2B5EF4-FFF2-40B4-BE49-F238E27FC236}">
                <a16:creationId xmlns:a16="http://schemas.microsoft.com/office/drawing/2014/main" id="{444D5037-E478-4575-83A0-AEDC6920C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992" y="0"/>
            <a:ext cx="8059151" cy="6858000"/>
          </a:xfrm>
          <a:prstGeom prst="rect">
            <a:avLst/>
          </a:prstGeom>
        </p:spPr>
      </p:pic>
    </p:spTree>
    <p:extLst>
      <p:ext uri="{BB962C8B-B14F-4D97-AF65-F5344CB8AC3E}">
        <p14:creationId xmlns:p14="http://schemas.microsoft.com/office/powerpoint/2010/main" val="305901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25748-D122-E909-AD64-9B801608A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2DE5D-6BA4-490D-FDB2-87CCC741591A}"/>
              </a:ext>
            </a:extLst>
          </p:cNvPr>
          <p:cNvSpPr>
            <a:spLocks noGrp="1"/>
          </p:cNvSpPr>
          <p:nvPr>
            <p:ph type="ctrTitle"/>
          </p:nvPr>
        </p:nvSpPr>
        <p:spPr>
          <a:xfrm>
            <a:off x="165100" y="406400"/>
            <a:ext cx="11811000" cy="952500"/>
          </a:xfrm>
          <a:solidFill>
            <a:schemeClr val="tx2">
              <a:lumMod val="75000"/>
              <a:lumOff val="25000"/>
            </a:schemeClr>
          </a:solidFill>
        </p:spPr>
        <p:txBody>
          <a:bodyPr>
            <a:normAutofit fontScale="90000"/>
          </a:bodyPr>
          <a:lstStyle/>
          <a:p>
            <a:br>
              <a:rPr lang="en-GB" sz="4000" dirty="0"/>
            </a:br>
            <a:br>
              <a:rPr lang="en-GB" sz="4000" dirty="0"/>
            </a:br>
            <a:br>
              <a:rPr lang="en-GB" sz="4000" dirty="0"/>
            </a:br>
            <a:br>
              <a:rPr lang="en-GB" sz="4000" dirty="0"/>
            </a:br>
            <a:br>
              <a:rPr lang="en-GB" sz="4000" dirty="0"/>
            </a:br>
            <a:br>
              <a:rPr lang="en-GB" sz="4000" dirty="0"/>
            </a:br>
            <a:br>
              <a:rPr lang="en-GB" sz="4000" dirty="0"/>
            </a:br>
            <a:br>
              <a:rPr lang="en-GB" sz="2000" dirty="0"/>
            </a:br>
            <a:br>
              <a:rPr lang="en-GB" sz="2000" dirty="0"/>
            </a:br>
            <a:r>
              <a:rPr lang="en-GB" sz="3600" b="1" dirty="0">
                <a:solidFill>
                  <a:schemeClr val="bg1"/>
                </a:solidFill>
              </a:rPr>
              <a:t>Suffolk Social Care Workforce Development Review </a:t>
            </a:r>
            <a:endParaRPr lang="en-GB" sz="3600" dirty="0">
              <a:solidFill>
                <a:schemeClr val="bg1"/>
              </a:solidFill>
            </a:endParaRPr>
          </a:p>
        </p:txBody>
      </p:sp>
      <p:sp>
        <p:nvSpPr>
          <p:cNvPr id="4" name="Subtitle 2">
            <a:extLst>
              <a:ext uri="{FF2B5EF4-FFF2-40B4-BE49-F238E27FC236}">
                <a16:creationId xmlns:a16="http://schemas.microsoft.com/office/drawing/2014/main" id="{1FB5918E-D56C-84F0-D237-6F5BE4A44073}"/>
              </a:ext>
            </a:extLst>
          </p:cNvPr>
          <p:cNvSpPr txBox="1">
            <a:spLocks/>
          </p:cNvSpPr>
          <p:nvPr/>
        </p:nvSpPr>
        <p:spPr>
          <a:xfrm>
            <a:off x="440871" y="4849586"/>
            <a:ext cx="11299371" cy="9146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solidFill>
                <a:srgbClr val="FF0000"/>
              </a:solidFill>
            </a:endParaRPr>
          </a:p>
        </p:txBody>
      </p:sp>
      <p:sp>
        <p:nvSpPr>
          <p:cNvPr id="9" name="Subtitle 8">
            <a:extLst>
              <a:ext uri="{FF2B5EF4-FFF2-40B4-BE49-F238E27FC236}">
                <a16:creationId xmlns:a16="http://schemas.microsoft.com/office/drawing/2014/main" id="{01CEEA25-2647-CC47-FF16-CD590EAAA573}"/>
              </a:ext>
            </a:extLst>
          </p:cNvPr>
          <p:cNvSpPr>
            <a:spLocks noGrp="1"/>
          </p:cNvSpPr>
          <p:nvPr>
            <p:ph type="subTitle" idx="1"/>
          </p:nvPr>
        </p:nvSpPr>
        <p:spPr>
          <a:xfrm>
            <a:off x="165100" y="2112601"/>
            <a:ext cx="11811000" cy="3572975"/>
          </a:xfrm>
        </p:spPr>
        <p:txBody>
          <a:bodyPr/>
          <a:lstStyle/>
          <a:p>
            <a:endParaRPr lang="en-GB" dirty="0"/>
          </a:p>
          <a:p>
            <a:pPr>
              <a:lnSpc>
                <a:spcPct val="100000"/>
              </a:lnSpc>
            </a:pPr>
            <a:r>
              <a:rPr lang="en-GB" sz="2000" dirty="0">
                <a:effectLst/>
                <a:ea typeface="Times New Roman" panose="02020603050405020304" pitchFamily="18" charset="0"/>
              </a:rPr>
              <a:t>Workforce development is a key area of support by the local authority to the adult care market </a:t>
            </a:r>
          </a:p>
          <a:p>
            <a:pPr>
              <a:lnSpc>
                <a:spcPct val="100000"/>
              </a:lnSpc>
            </a:pPr>
            <a:endParaRPr lang="en-GB" sz="2000" dirty="0">
              <a:effectLst/>
              <a:ea typeface="Times New Roman" panose="02020603050405020304" pitchFamily="18" charset="0"/>
            </a:endParaRPr>
          </a:p>
          <a:p>
            <a:pPr>
              <a:lnSpc>
                <a:spcPct val="100000"/>
              </a:lnSpc>
            </a:pPr>
            <a:r>
              <a:rPr lang="en-GB" sz="2000" b="0" i="0" dirty="0">
                <a:solidFill>
                  <a:srgbClr val="0B0C0C"/>
                </a:solidFill>
                <a:effectLst/>
              </a:rPr>
              <a:t>In December 2021, the government published </a:t>
            </a:r>
            <a:r>
              <a:rPr lang="en-GB" sz="2000" b="0" i="0" dirty="0">
                <a:solidFill>
                  <a:srgbClr val="1D70B8"/>
                </a:solidFill>
                <a:effectLst/>
                <a:hlinkClick r:id="rId2"/>
              </a:rPr>
              <a:t>People at the Heart of Care</a:t>
            </a:r>
            <a:r>
              <a:rPr lang="en-GB" sz="2000" b="0" i="0" dirty="0">
                <a:solidFill>
                  <a:srgbClr val="0B0C0C"/>
                </a:solidFill>
                <a:effectLst/>
              </a:rPr>
              <a:t>, which set out a 10-year vision for the adult social care workforce, within this is a focus on developing the care workforce</a:t>
            </a:r>
            <a:endParaRPr lang="en-GB" sz="2000" dirty="0">
              <a:solidFill>
                <a:srgbClr val="FF0000"/>
              </a:solidFill>
            </a:endParaRPr>
          </a:p>
          <a:p>
            <a:pPr>
              <a:lnSpc>
                <a:spcPct val="100000"/>
              </a:lnSpc>
            </a:pPr>
            <a:endParaRPr lang="en-GB" sz="2000" dirty="0">
              <a:effectLst/>
              <a:ea typeface="Times New Roman" panose="02020603050405020304" pitchFamily="18" charset="0"/>
            </a:endParaRPr>
          </a:p>
          <a:p>
            <a:r>
              <a:rPr lang="en-GB" sz="2000" dirty="0">
                <a:effectLst/>
                <a:ea typeface="Times New Roman" panose="02020603050405020304" pitchFamily="18" charset="0"/>
              </a:rPr>
              <a:t>We are carrying out a review of the current workforce development offer in Suffolk, as well as considering the challenges, gaps and options available to shape a future offer </a:t>
            </a:r>
          </a:p>
          <a:p>
            <a:endParaRPr lang="en-GB" dirty="0"/>
          </a:p>
        </p:txBody>
      </p:sp>
    </p:spTree>
    <p:extLst>
      <p:ext uri="{BB962C8B-B14F-4D97-AF65-F5344CB8AC3E}">
        <p14:creationId xmlns:p14="http://schemas.microsoft.com/office/powerpoint/2010/main" val="338694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00E8E-A2C4-CC11-AFFE-C38CB8460391}"/>
              </a:ext>
            </a:extLst>
          </p:cNvPr>
          <p:cNvSpPr txBox="1"/>
          <p:nvPr/>
        </p:nvSpPr>
        <p:spPr>
          <a:xfrm>
            <a:off x="369975" y="1099208"/>
            <a:ext cx="2931009" cy="523220"/>
          </a:xfrm>
          <a:prstGeom prst="rect">
            <a:avLst/>
          </a:prstGeom>
          <a:solidFill>
            <a:srgbClr val="60606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Eastern Data</a:t>
            </a:r>
            <a:endParaRPr lang="en-GB" sz="2800" b="1" dirty="0">
              <a:solidFill>
                <a:schemeClr val="bg1"/>
              </a:solidFill>
              <a:latin typeface="Arial" panose="020B0604020202020204" pitchFamily="34" charset="0"/>
              <a:cs typeface="Arial" panose="020B0604020202020204" pitchFamily="34" charset="0"/>
            </a:endParaRPr>
          </a:p>
        </p:txBody>
      </p:sp>
      <p:sp>
        <p:nvSpPr>
          <p:cNvPr id="6" name="Text Placeholder 3">
            <a:extLst>
              <a:ext uri="{FF2B5EF4-FFF2-40B4-BE49-F238E27FC236}">
                <a16:creationId xmlns:a16="http://schemas.microsoft.com/office/drawing/2014/main" id="{6AF33B5D-0D73-A5F2-4A9F-2403326D9F5B}"/>
              </a:ext>
            </a:extLst>
          </p:cNvPr>
          <p:cNvSpPr txBox="1">
            <a:spLocks/>
          </p:cNvSpPr>
          <p:nvPr/>
        </p:nvSpPr>
        <p:spPr>
          <a:xfrm>
            <a:off x="870771" y="1903962"/>
            <a:ext cx="4621723" cy="599891"/>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00706D"/>
                </a:solidFill>
                <a:cs typeface="Arial" panose="020B0604020202020204"/>
              </a:rPr>
              <a:t>Size and structure 23/24</a:t>
            </a:r>
          </a:p>
        </p:txBody>
      </p:sp>
      <p:sp>
        <p:nvSpPr>
          <p:cNvPr id="7" name="TextBox 6">
            <a:extLst>
              <a:ext uri="{FF2B5EF4-FFF2-40B4-BE49-F238E27FC236}">
                <a16:creationId xmlns:a16="http://schemas.microsoft.com/office/drawing/2014/main" id="{AC0F8F77-C6BB-7610-34F0-63003218A90A}"/>
              </a:ext>
            </a:extLst>
          </p:cNvPr>
          <p:cNvSpPr txBox="1"/>
          <p:nvPr/>
        </p:nvSpPr>
        <p:spPr>
          <a:xfrm>
            <a:off x="870772" y="2695732"/>
            <a:ext cx="4621724" cy="1200329"/>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GB" sz="2400" b="1" dirty="0">
                <a:solidFill>
                  <a:srgbClr val="008F9C"/>
                </a:solidFill>
                <a:cs typeface="Arial"/>
              </a:rPr>
              <a:t>1,900</a:t>
            </a:r>
            <a:r>
              <a:rPr lang="en-GB" sz="2400" dirty="0">
                <a:cs typeface="Arial"/>
              </a:rPr>
              <a:t> organisations</a:t>
            </a:r>
          </a:p>
          <a:p>
            <a:pPr marL="285750" indent="-285750">
              <a:buFont typeface="Wingdings"/>
              <a:buChar char="§"/>
            </a:pPr>
            <a:r>
              <a:rPr lang="en-GB" sz="2400" b="1" dirty="0">
                <a:solidFill>
                  <a:srgbClr val="008F9C"/>
                </a:solidFill>
                <a:cs typeface="Arial"/>
              </a:rPr>
              <a:t>4,400</a:t>
            </a:r>
            <a:r>
              <a:rPr lang="en-GB" sz="2400" dirty="0">
                <a:cs typeface="Arial"/>
              </a:rPr>
              <a:t> care-providing locations</a:t>
            </a:r>
          </a:p>
          <a:p>
            <a:pPr marL="285750" indent="-285750">
              <a:buFont typeface="Wingdings"/>
              <a:buChar char="§"/>
            </a:pPr>
            <a:r>
              <a:rPr lang="en-GB" sz="2400" b="1" dirty="0">
                <a:solidFill>
                  <a:srgbClr val="008F9C"/>
                </a:solidFill>
                <a:cs typeface="Arial"/>
              </a:rPr>
              <a:t>197,000</a:t>
            </a:r>
            <a:r>
              <a:rPr lang="en-GB" sz="2400" dirty="0">
                <a:cs typeface="Arial"/>
              </a:rPr>
              <a:t> total posts</a:t>
            </a:r>
          </a:p>
        </p:txBody>
      </p:sp>
      <p:sp>
        <p:nvSpPr>
          <p:cNvPr id="8" name="Text Placeholder 3">
            <a:extLst>
              <a:ext uri="{FF2B5EF4-FFF2-40B4-BE49-F238E27FC236}">
                <a16:creationId xmlns:a16="http://schemas.microsoft.com/office/drawing/2014/main" id="{3565D62C-324D-13AD-39EF-25B0B0356144}"/>
              </a:ext>
            </a:extLst>
          </p:cNvPr>
          <p:cNvSpPr txBox="1">
            <a:spLocks/>
          </p:cNvSpPr>
          <p:nvPr/>
        </p:nvSpPr>
        <p:spPr>
          <a:xfrm>
            <a:off x="870773" y="4312418"/>
            <a:ext cx="4621724" cy="599891"/>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anchor="t"/>
          <a:lstStyle>
            <a:lvl1pPr marL="228600" indent="-228600" algn="l" defTabSz="914400" rtl="0" eaLnBrk="1" latinLnBrk="0" hangingPunct="1">
              <a:lnSpc>
                <a:spcPct val="90000"/>
              </a:lnSpc>
              <a:spcBef>
                <a:spcPts val="1000"/>
              </a:spcBef>
              <a:buClr>
                <a:srgbClr val="005EB8"/>
              </a:buClr>
              <a:buFont typeface="Wingdings" pitchFamily="2" charset="2"/>
              <a:buChar char="§"/>
              <a:defRPr sz="2800" kern="1200">
                <a:solidFill>
                  <a:srgbClr val="005EB8"/>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706D"/>
                </a:solidFill>
                <a:cs typeface="Arial" panose="020B0604020202020204"/>
              </a:rPr>
              <a:t>Employment overview</a:t>
            </a:r>
          </a:p>
        </p:txBody>
      </p:sp>
      <p:sp>
        <p:nvSpPr>
          <p:cNvPr id="9" name="TextBox 8">
            <a:extLst>
              <a:ext uri="{FF2B5EF4-FFF2-40B4-BE49-F238E27FC236}">
                <a16:creationId xmlns:a16="http://schemas.microsoft.com/office/drawing/2014/main" id="{DC74EC02-F71A-DCEB-7323-387C543409CD}"/>
              </a:ext>
            </a:extLst>
          </p:cNvPr>
          <p:cNvSpPr txBox="1"/>
          <p:nvPr/>
        </p:nvSpPr>
        <p:spPr>
          <a:xfrm>
            <a:off x="870771" y="5144508"/>
            <a:ext cx="4621724" cy="1200329"/>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GB" sz="2400" b="1" dirty="0">
                <a:solidFill>
                  <a:srgbClr val="008F9C"/>
                </a:solidFill>
                <a:cs typeface="Arial"/>
              </a:rPr>
              <a:t>90% </a:t>
            </a:r>
            <a:r>
              <a:rPr lang="en-GB" sz="2400" dirty="0">
                <a:cs typeface="Arial"/>
              </a:rPr>
              <a:t>have permanent contracts</a:t>
            </a:r>
          </a:p>
          <a:p>
            <a:pPr marL="285750" indent="-285750">
              <a:buFont typeface="Wingdings"/>
              <a:buChar char="§"/>
            </a:pPr>
            <a:r>
              <a:rPr lang="en-GB" sz="2400" b="1" dirty="0">
                <a:solidFill>
                  <a:srgbClr val="008F9C"/>
                </a:solidFill>
                <a:cs typeface="Arial"/>
              </a:rPr>
              <a:t>59% </a:t>
            </a:r>
            <a:r>
              <a:rPr lang="en-GB" sz="2400" dirty="0">
                <a:cs typeface="Arial"/>
              </a:rPr>
              <a:t>work full-time hours</a:t>
            </a:r>
          </a:p>
          <a:p>
            <a:pPr marL="285750" indent="-285750">
              <a:buFont typeface="Wingdings"/>
              <a:buChar char="§"/>
            </a:pPr>
            <a:r>
              <a:rPr lang="en-GB" sz="2400" b="1" dirty="0">
                <a:solidFill>
                  <a:srgbClr val="008F9C"/>
                </a:solidFill>
                <a:cs typeface="Arial"/>
              </a:rPr>
              <a:t>20% </a:t>
            </a:r>
            <a:r>
              <a:rPr lang="en-GB" sz="2400" dirty="0">
                <a:cs typeface="Arial"/>
              </a:rPr>
              <a:t>on zero-hours contracts</a:t>
            </a:r>
          </a:p>
        </p:txBody>
      </p:sp>
      <p:pic>
        <p:nvPicPr>
          <p:cNvPr id="11" name="Picture 10" descr="A white and blue house&#10;&#10;Description automatically generated">
            <a:extLst>
              <a:ext uri="{FF2B5EF4-FFF2-40B4-BE49-F238E27FC236}">
                <a16:creationId xmlns:a16="http://schemas.microsoft.com/office/drawing/2014/main" id="{83F7426B-B128-79AE-D26F-2FA8A09735EC}"/>
              </a:ext>
            </a:extLst>
          </p:cNvPr>
          <p:cNvPicPr>
            <a:picLocks noChangeAspect="1"/>
          </p:cNvPicPr>
          <p:nvPr/>
        </p:nvPicPr>
        <p:blipFill>
          <a:blip r:embed="rId3"/>
          <a:stretch>
            <a:fillRect/>
          </a:stretch>
        </p:blipFill>
        <p:spPr>
          <a:xfrm>
            <a:off x="6365671" y="2064796"/>
            <a:ext cx="1713948" cy="1713948"/>
          </a:xfrm>
          <a:prstGeom prst="rect">
            <a:avLst/>
          </a:prstGeom>
        </p:spPr>
        <p:style>
          <a:lnRef idx="2">
            <a:schemeClr val="accent4"/>
          </a:lnRef>
          <a:fillRef idx="1">
            <a:schemeClr val="lt1"/>
          </a:fillRef>
          <a:effectRef idx="0">
            <a:schemeClr val="accent4"/>
          </a:effectRef>
          <a:fontRef idx="minor">
            <a:schemeClr val="dk1"/>
          </a:fontRef>
        </p:style>
      </p:pic>
      <p:pic>
        <p:nvPicPr>
          <p:cNvPr id="12" name="Picture 11" descr="A group of people with different colored faces&#10;&#10;Description automatically generated">
            <a:extLst>
              <a:ext uri="{FF2B5EF4-FFF2-40B4-BE49-F238E27FC236}">
                <a16:creationId xmlns:a16="http://schemas.microsoft.com/office/drawing/2014/main" id="{9AAF754C-C7A5-FEF4-3042-E71D4ED56291}"/>
              </a:ext>
            </a:extLst>
          </p:cNvPr>
          <p:cNvPicPr>
            <a:picLocks noChangeAspect="1"/>
          </p:cNvPicPr>
          <p:nvPr/>
        </p:nvPicPr>
        <p:blipFill>
          <a:blip r:embed="rId4"/>
          <a:stretch>
            <a:fillRect/>
          </a:stretch>
        </p:blipFill>
        <p:spPr>
          <a:xfrm>
            <a:off x="5922128" y="4612363"/>
            <a:ext cx="2601035" cy="1513046"/>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4277725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08999A-8D33-8187-A366-E4724FD109EE}"/>
              </a:ext>
            </a:extLst>
          </p:cNvPr>
          <p:cNvSpPr txBox="1"/>
          <p:nvPr/>
        </p:nvSpPr>
        <p:spPr>
          <a:xfrm>
            <a:off x="369975" y="925472"/>
            <a:ext cx="2931009" cy="523220"/>
          </a:xfrm>
          <a:prstGeom prst="rect">
            <a:avLst/>
          </a:prstGeom>
          <a:solidFill>
            <a:srgbClr val="60606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Eastern Data</a:t>
            </a:r>
            <a:endParaRPr lang="en-GB" sz="2800" b="1" dirty="0">
              <a:solidFill>
                <a:schemeClr val="bg1"/>
              </a:solidFill>
              <a:latin typeface="Arial" panose="020B060402020202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52FDD7A8-A4A2-97A2-9922-1DE0D4F30D62}"/>
              </a:ext>
            </a:extLst>
          </p:cNvPr>
          <p:cNvSpPr txBox="1">
            <a:spLocks/>
          </p:cNvSpPr>
          <p:nvPr/>
        </p:nvSpPr>
        <p:spPr>
          <a:xfrm>
            <a:off x="222479" y="1636540"/>
            <a:ext cx="4374306" cy="523220"/>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00706D"/>
                </a:solidFill>
                <a:cs typeface="Arial" panose="020B0604020202020204"/>
              </a:rPr>
              <a:t>Recruitment &amp; Retention 23/24</a:t>
            </a:r>
          </a:p>
        </p:txBody>
      </p:sp>
      <p:sp>
        <p:nvSpPr>
          <p:cNvPr id="11" name="Text Placeholder 2">
            <a:extLst>
              <a:ext uri="{FF2B5EF4-FFF2-40B4-BE49-F238E27FC236}">
                <a16:creationId xmlns:a16="http://schemas.microsoft.com/office/drawing/2014/main" id="{B5F13BDF-2994-49C9-508D-A755F22DC273}"/>
              </a:ext>
            </a:extLst>
          </p:cNvPr>
          <p:cNvSpPr txBox="1">
            <a:spLocks/>
          </p:cNvSpPr>
          <p:nvPr/>
        </p:nvSpPr>
        <p:spPr>
          <a:xfrm>
            <a:off x="197039" y="2367917"/>
            <a:ext cx="9532435" cy="1847467"/>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400" b="1" dirty="0">
                <a:solidFill>
                  <a:srgbClr val="008F9C"/>
                </a:solidFill>
                <a:cs typeface="Arial"/>
              </a:rPr>
              <a:t>14,000</a:t>
            </a:r>
            <a:r>
              <a:rPr lang="en-GB" sz="2400" dirty="0">
                <a:cs typeface="Arial"/>
              </a:rPr>
              <a:t> vacant posts with a regional </a:t>
            </a:r>
            <a:r>
              <a:rPr lang="en-GB" sz="2400" b="1" dirty="0">
                <a:solidFill>
                  <a:srgbClr val="008F9C"/>
                </a:solidFill>
                <a:cs typeface="Arial"/>
              </a:rPr>
              <a:t>8.1%</a:t>
            </a:r>
            <a:r>
              <a:rPr lang="en-GB" sz="2400" dirty="0">
                <a:solidFill>
                  <a:srgbClr val="008F9C"/>
                </a:solidFill>
                <a:cs typeface="Arial"/>
              </a:rPr>
              <a:t> </a:t>
            </a:r>
            <a:r>
              <a:rPr lang="en-GB" sz="2400" dirty="0">
                <a:cs typeface="Arial"/>
              </a:rPr>
              <a:t>vacancy rate</a:t>
            </a:r>
          </a:p>
          <a:p>
            <a:pPr marL="0" indent="0">
              <a:lnSpc>
                <a:spcPct val="100000"/>
              </a:lnSpc>
              <a:spcBef>
                <a:spcPts val="0"/>
              </a:spcBef>
              <a:buNone/>
            </a:pPr>
            <a:endParaRPr lang="en-GB" sz="2400" dirty="0">
              <a:cs typeface="Arial"/>
            </a:endParaRPr>
          </a:p>
          <a:p>
            <a:pPr>
              <a:lnSpc>
                <a:spcPct val="100000"/>
              </a:lnSpc>
              <a:spcBef>
                <a:spcPts val="0"/>
              </a:spcBef>
            </a:pPr>
            <a:r>
              <a:rPr lang="en-GB" sz="2400" dirty="0">
                <a:cs typeface="Arial"/>
              </a:rPr>
              <a:t>Turnover rate is </a:t>
            </a:r>
            <a:r>
              <a:rPr lang="en-GB" sz="2400" b="1" dirty="0">
                <a:solidFill>
                  <a:srgbClr val="008F9C"/>
                </a:solidFill>
                <a:cs typeface="Arial"/>
              </a:rPr>
              <a:t>23.9%</a:t>
            </a:r>
          </a:p>
          <a:p>
            <a:pPr marL="0" indent="0">
              <a:lnSpc>
                <a:spcPct val="100000"/>
              </a:lnSpc>
              <a:spcBef>
                <a:spcPts val="0"/>
              </a:spcBef>
              <a:buNone/>
            </a:pPr>
            <a:endParaRPr lang="en-GB" sz="2400" b="1" dirty="0">
              <a:solidFill>
                <a:srgbClr val="A20067"/>
              </a:solidFill>
              <a:cs typeface="Arial"/>
            </a:endParaRPr>
          </a:p>
          <a:p>
            <a:pPr>
              <a:lnSpc>
                <a:spcPct val="100000"/>
              </a:lnSpc>
              <a:spcBef>
                <a:spcPts val="0"/>
              </a:spcBef>
            </a:pPr>
            <a:r>
              <a:rPr lang="en-GB" sz="2400" dirty="0">
                <a:cs typeface="Arial"/>
              </a:rPr>
              <a:t>58% of starters were recruited from within the adult social care sector</a:t>
            </a:r>
          </a:p>
          <a:p>
            <a:pPr marL="57150" indent="0">
              <a:lnSpc>
                <a:spcPct val="100000"/>
              </a:lnSpc>
              <a:spcBef>
                <a:spcPts val="0"/>
              </a:spcBef>
              <a:buNone/>
            </a:pPr>
            <a:endParaRPr lang="en-GB" sz="2400" b="1" dirty="0">
              <a:solidFill>
                <a:srgbClr val="330072"/>
              </a:solidFill>
              <a:cs typeface="Arial"/>
            </a:endParaRPr>
          </a:p>
        </p:txBody>
      </p:sp>
      <p:pic>
        <p:nvPicPr>
          <p:cNvPr id="12" name="Picture 11">
            <a:extLst>
              <a:ext uri="{FF2B5EF4-FFF2-40B4-BE49-F238E27FC236}">
                <a16:creationId xmlns:a16="http://schemas.microsoft.com/office/drawing/2014/main" id="{29A77FBA-FF63-50F8-1317-6E7485053198}"/>
              </a:ext>
            </a:extLst>
          </p:cNvPr>
          <p:cNvPicPr>
            <a:picLocks noChangeAspect="1"/>
          </p:cNvPicPr>
          <p:nvPr/>
        </p:nvPicPr>
        <p:blipFill>
          <a:blip r:embed="rId3"/>
          <a:stretch>
            <a:fillRect/>
          </a:stretch>
        </p:blipFill>
        <p:spPr>
          <a:xfrm>
            <a:off x="222479" y="4481759"/>
            <a:ext cx="8043697" cy="2054554"/>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3804100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D279ED-2613-6617-7CEB-09718089C6E8}"/>
              </a:ext>
            </a:extLst>
          </p:cNvPr>
          <p:cNvSpPr>
            <a:spLocks noGrp="1"/>
          </p:cNvSpPr>
          <p:nvPr>
            <p:ph type="body" sz="quarter" idx="12"/>
          </p:nvPr>
        </p:nvSpPr>
        <p:spPr>
          <a:xfrm>
            <a:off x="495299" y="355313"/>
            <a:ext cx="8907463" cy="1339672"/>
          </a:xfrm>
        </p:spPr>
        <p:txBody>
          <a:bodyPr/>
          <a:lstStyle/>
          <a:p>
            <a:r>
              <a:rPr lang="en-GB" dirty="0"/>
              <a:t>Turnover and Vacancy rates over time;</a:t>
            </a:r>
          </a:p>
          <a:p>
            <a:r>
              <a:rPr lang="en-GB" dirty="0"/>
              <a:t>What we are seeing</a:t>
            </a:r>
          </a:p>
        </p:txBody>
      </p:sp>
      <p:pic>
        <p:nvPicPr>
          <p:cNvPr id="6" name="Picture 5">
            <a:extLst>
              <a:ext uri="{FF2B5EF4-FFF2-40B4-BE49-F238E27FC236}">
                <a16:creationId xmlns:a16="http://schemas.microsoft.com/office/drawing/2014/main" id="{8DA3A63F-FFEB-A435-E122-200C5AECA6FE}"/>
              </a:ext>
            </a:extLst>
          </p:cNvPr>
          <p:cNvPicPr>
            <a:picLocks noChangeAspect="1"/>
          </p:cNvPicPr>
          <p:nvPr/>
        </p:nvPicPr>
        <p:blipFill>
          <a:blip r:embed="rId3"/>
          <a:stretch>
            <a:fillRect/>
          </a:stretch>
        </p:blipFill>
        <p:spPr>
          <a:xfrm>
            <a:off x="383789" y="2457345"/>
            <a:ext cx="11462130" cy="2277245"/>
          </a:xfrm>
          <a:prstGeom prst="rect">
            <a:avLst/>
          </a:prstGeom>
        </p:spPr>
      </p:pic>
    </p:spTree>
    <p:extLst>
      <p:ext uri="{BB962C8B-B14F-4D97-AF65-F5344CB8AC3E}">
        <p14:creationId xmlns:p14="http://schemas.microsoft.com/office/powerpoint/2010/main" val="226656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77235-AD9D-705B-B7C1-6B63A247D87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DBE887-5312-D8A7-FC09-3BC237120E89}"/>
              </a:ext>
            </a:extLst>
          </p:cNvPr>
          <p:cNvSpPr>
            <a:spLocks noGrp="1"/>
          </p:cNvSpPr>
          <p:nvPr>
            <p:ph type="body" sz="quarter" idx="12"/>
          </p:nvPr>
        </p:nvSpPr>
        <p:spPr>
          <a:xfrm>
            <a:off x="495299" y="355313"/>
            <a:ext cx="8907463" cy="586519"/>
          </a:xfrm>
        </p:spPr>
        <p:txBody>
          <a:bodyPr/>
          <a:lstStyle/>
          <a:p>
            <a:r>
              <a:rPr lang="en-GB" dirty="0"/>
              <a:t>Local Authorities in Eastern Region</a:t>
            </a:r>
          </a:p>
        </p:txBody>
      </p:sp>
      <p:sp>
        <p:nvSpPr>
          <p:cNvPr id="8" name="TextBox 7">
            <a:extLst>
              <a:ext uri="{FF2B5EF4-FFF2-40B4-BE49-F238E27FC236}">
                <a16:creationId xmlns:a16="http://schemas.microsoft.com/office/drawing/2014/main" id="{49150D49-7158-FFDB-D228-8D7A2FAD1A27}"/>
              </a:ext>
            </a:extLst>
          </p:cNvPr>
          <p:cNvSpPr txBox="1"/>
          <p:nvPr/>
        </p:nvSpPr>
        <p:spPr>
          <a:xfrm>
            <a:off x="495298" y="952407"/>
            <a:ext cx="6481261" cy="369332"/>
          </a:xfrm>
          <a:prstGeom prst="rect">
            <a:avLst/>
          </a:prstGeom>
          <a:noFill/>
        </p:spPr>
        <p:txBody>
          <a:bodyPr wrap="none" rtlCol="0">
            <a:spAutoFit/>
          </a:bodyPr>
          <a:lstStyle/>
          <a:p>
            <a:r>
              <a:rPr lang="en-GB" dirty="0">
                <a:solidFill>
                  <a:srgbClr val="008F9C"/>
                </a:solidFill>
              </a:rPr>
              <a:t>Regional Vacancy rate: 8.1%    Regional turnover rate: 23.9%</a:t>
            </a:r>
          </a:p>
        </p:txBody>
      </p:sp>
      <p:graphicFrame>
        <p:nvGraphicFramePr>
          <p:cNvPr id="2" name="Table 1">
            <a:extLst>
              <a:ext uri="{FF2B5EF4-FFF2-40B4-BE49-F238E27FC236}">
                <a16:creationId xmlns:a16="http://schemas.microsoft.com/office/drawing/2014/main" id="{60ADA8D2-D0DB-0AAB-B2E6-BA5FA9EDB304}"/>
              </a:ext>
            </a:extLst>
          </p:cNvPr>
          <p:cNvGraphicFramePr>
            <a:graphicFrameLocks noGrp="1"/>
          </p:cNvGraphicFramePr>
          <p:nvPr/>
        </p:nvGraphicFramePr>
        <p:xfrm>
          <a:off x="348165" y="1422193"/>
          <a:ext cx="11527884" cy="4820920"/>
        </p:xfrm>
        <a:graphic>
          <a:graphicData uri="http://schemas.openxmlformats.org/drawingml/2006/table">
            <a:tbl>
              <a:tblPr firstRow="1" bandRow="1">
                <a:tableStyleId>{5C22544A-7EE6-4342-B048-85BDC9FD1C3A}</a:tableStyleId>
              </a:tblPr>
              <a:tblGrid>
                <a:gridCol w="3209074">
                  <a:extLst>
                    <a:ext uri="{9D8B030D-6E8A-4147-A177-3AD203B41FA5}">
                      <a16:colId xmlns:a16="http://schemas.microsoft.com/office/drawing/2014/main" val="347213259"/>
                    </a:ext>
                  </a:extLst>
                </a:gridCol>
                <a:gridCol w="1550020">
                  <a:extLst>
                    <a:ext uri="{9D8B030D-6E8A-4147-A177-3AD203B41FA5}">
                      <a16:colId xmlns:a16="http://schemas.microsoft.com/office/drawing/2014/main" val="694297123"/>
                    </a:ext>
                  </a:extLst>
                </a:gridCol>
                <a:gridCol w="1550019">
                  <a:extLst>
                    <a:ext uri="{9D8B030D-6E8A-4147-A177-3AD203B41FA5}">
                      <a16:colId xmlns:a16="http://schemas.microsoft.com/office/drawing/2014/main" val="2719307806"/>
                    </a:ext>
                  </a:extLst>
                </a:gridCol>
                <a:gridCol w="1628078">
                  <a:extLst>
                    <a:ext uri="{9D8B030D-6E8A-4147-A177-3AD203B41FA5}">
                      <a16:colId xmlns:a16="http://schemas.microsoft.com/office/drawing/2014/main" val="673997977"/>
                    </a:ext>
                  </a:extLst>
                </a:gridCol>
                <a:gridCol w="1594624">
                  <a:extLst>
                    <a:ext uri="{9D8B030D-6E8A-4147-A177-3AD203B41FA5}">
                      <a16:colId xmlns:a16="http://schemas.microsoft.com/office/drawing/2014/main" val="2315828576"/>
                    </a:ext>
                  </a:extLst>
                </a:gridCol>
                <a:gridCol w="1996069">
                  <a:extLst>
                    <a:ext uri="{9D8B030D-6E8A-4147-A177-3AD203B41FA5}">
                      <a16:colId xmlns:a16="http://schemas.microsoft.com/office/drawing/2014/main" val="3166534213"/>
                    </a:ext>
                  </a:extLst>
                </a:gridCol>
              </a:tblGrid>
              <a:tr h="370840">
                <a:tc>
                  <a:txBody>
                    <a:bodyPr/>
                    <a:lstStyle/>
                    <a:p>
                      <a:endParaRPr lang="en-GB"/>
                    </a:p>
                  </a:txBody>
                  <a:tcPr/>
                </a:tc>
                <a:tc>
                  <a:txBody>
                    <a:bodyPr/>
                    <a:lstStyle/>
                    <a:p>
                      <a:r>
                        <a:rPr lang="en-GB" dirty="0"/>
                        <a:t>Workforce</a:t>
                      </a:r>
                    </a:p>
                  </a:txBody>
                  <a:tcPr/>
                </a:tc>
                <a:tc>
                  <a:txBody>
                    <a:bodyPr/>
                    <a:lstStyle/>
                    <a:p>
                      <a:r>
                        <a:rPr lang="en-GB" dirty="0"/>
                        <a:t>Vacancy rate</a:t>
                      </a:r>
                    </a:p>
                  </a:txBody>
                  <a:tcPr/>
                </a:tc>
                <a:tc>
                  <a:txBody>
                    <a:bodyPr/>
                    <a:lstStyle/>
                    <a:p>
                      <a:r>
                        <a:rPr lang="en-GB" dirty="0"/>
                        <a:t>Vacant Posts</a:t>
                      </a:r>
                    </a:p>
                  </a:txBody>
                  <a:tcPr/>
                </a:tc>
                <a:tc>
                  <a:txBody>
                    <a:bodyPr/>
                    <a:lstStyle/>
                    <a:p>
                      <a:r>
                        <a:rPr lang="en-GB" dirty="0"/>
                        <a:t>Turnover Rate</a:t>
                      </a:r>
                    </a:p>
                  </a:txBody>
                  <a:tcPr/>
                </a:tc>
                <a:tc>
                  <a:txBody>
                    <a:bodyPr/>
                    <a:lstStyle/>
                    <a:p>
                      <a:r>
                        <a:rPr lang="en-GB" dirty="0"/>
                        <a:t>Number of Leavers</a:t>
                      </a:r>
                    </a:p>
                  </a:txBody>
                  <a:tcPr/>
                </a:tc>
                <a:extLst>
                  <a:ext uri="{0D108BD9-81ED-4DB2-BD59-A6C34878D82A}">
                    <a16:rowId xmlns:a16="http://schemas.microsoft.com/office/drawing/2014/main" val="3378095172"/>
                  </a:ext>
                </a:extLst>
              </a:tr>
              <a:tr h="370840">
                <a:tc>
                  <a:txBody>
                    <a:bodyPr/>
                    <a:lstStyle/>
                    <a:p>
                      <a:r>
                        <a:rPr lang="en-GB" dirty="0"/>
                        <a:t>Bedford Borough Council</a:t>
                      </a:r>
                    </a:p>
                  </a:txBody>
                  <a:tcPr/>
                </a:tc>
                <a:tc>
                  <a:txBody>
                    <a:bodyPr/>
                    <a:lstStyle/>
                    <a:p>
                      <a:pPr algn="ctr"/>
                      <a:r>
                        <a:rPr lang="en-GB" dirty="0"/>
                        <a:t>4,600</a:t>
                      </a:r>
                    </a:p>
                  </a:txBody>
                  <a:tcPr/>
                </a:tc>
                <a:tc>
                  <a:txBody>
                    <a:bodyPr/>
                    <a:lstStyle/>
                    <a:p>
                      <a:pPr algn="ctr"/>
                      <a:r>
                        <a:rPr lang="en-GB" dirty="0"/>
                        <a:t>9.8%</a:t>
                      </a:r>
                    </a:p>
                  </a:txBody>
                  <a:tcPr/>
                </a:tc>
                <a:tc>
                  <a:txBody>
                    <a:bodyPr/>
                    <a:lstStyle/>
                    <a:p>
                      <a:pPr algn="ctr"/>
                      <a:r>
                        <a:rPr lang="en-GB" dirty="0"/>
                        <a:t>500</a:t>
                      </a:r>
                    </a:p>
                  </a:txBody>
                  <a:tcPr/>
                </a:tc>
                <a:tc>
                  <a:txBody>
                    <a:bodyPr/>
                    <a:lstStyle/>
                    <a:p>
                      <a:pPr algn="ctr"/>
                      <a:r>
                        <a:rPr lang="en-GB" dirty="0"/>
                        <a:t>23.5%</a:t>
                      </a:r>
                    </a:p>
                  </a:txBody>
                  <a:tcPr/>
                </a:tc>
                <a:tc>
                  <a:txBody>
                    <a:bodyPr/>
                    <a:lstStyle/>
                    <a:p>
                      <a:pPr algn="ctr"/>
                      <a:r>
                        <a:rPr lang="en-GB" dirty="0"/>
                        <a:t>1,100</a:t>
                      </a:r>
                    </a:p>
                  </a:txBody>
                  <a:tcPr/>
                </a:tc>
                <a:extLst>
                  <a:ext uri="{0D108BD9-81ED-4DB2-BD59-A6C34878D82A}">
                    <a16:rowId xmlns:a16="http://schemas.microsoft.com/office/drawing/2014/main" val="190521236"/>
                  </a:ext>
                </a:extLst>
              </a:tr>
              <a:tr h="370840">
                <a:tc>
                  <a:txBody>
                    <a:bodyPr/>
                    <a:lstStyle/>
                    <a:p>
                      <a:r>
                        <a:rPr lang="en-GB" dirty="0"/>
                        <a:t>Cambridgeshire County Council</a:t>
                      </a:r>
                    </a:p>
                  </a:txBody>
                  <a:tcPr/>
                </a:tc>
                <a:tc>
                  <a:txBody>
                    <a:bodyPr/>
                    <a:lstStyle/>
                    <a:p>
                      <a:pPr algn="ctr"/>
                      <a:r>
                        <a:rPr lang="en-GB" dirty="0"/>
                        <a:t>14,000</a:t>
                      </a:r>
                    </a:p>
                  </a:txBody>
                  <a:tcPr/>
                </a:tc>
                <a:tc>
                  <a:txBody>
                    <a:bodyPr/>
                    <a:lstStyle/>
                    <a:p>
                      <a:pPr algn="ctr"/>
                      <a:r>
                        <a:rPr lang="en-GB" dirty="0"/>
                        <a:t>7.9%</a:t>
                      </a:r>
                    </a:p>
                  </a:txBody>
                  <a:tcPr/>
                </a:tc>
                <a:tc>
                  <a:txBody>
                    <a:bodyPr/>
                    <a:lstStyle/>
                    <a:p>
                      <a:pPr algn="ctr"/>
                      <a:r>
                        <a:rPr lang="en-GB" dirty="0"/>
                        <a:t>1,200</a:t>
                      </a:r>
                    </a:p>
                  </a:txBody>
                  <a:tcPr/>
                </a:tc>
                <a:tc>
                  <a:txBody>
                    <a:bodyPr/>
                    <a:lstStyle/>
                    <a:p>
                      <a:pPr algn="ctr"/>
                      <a:r>
                        <a:rPr lang="en-GB" dirty="0"/>
                        <a:t>23.7%</a:t>
                      </a:r>
                    </a:p>
                  </a:txBody>
                  <a:tcPr/>
                </a:tc>
                <a:tc>
                  <a:txBody>
                    <a:bodyPr/>
                    <a:lstStyle/>
                    <a:p>
                      <a:pPr algn="ctr"/>
                      <a:r>
                        <a:rPr lang="en-GB" dirty="0"/>
                        <a:t>3,300</a:t>
                      </a:r>
                    </a:p>
                  </a:txBody>
                  <a:tcPr/>
                </a:tc>
                <a:extLst>
                  <a:ext uri="{0D108BD9-81ED-4DB2-BD59-A6C34878D82A}">
                    <a16:rowId xmlns:a16="http://schemas.microsoft.com/office/drawing/2014/main" val="1901181986"/>
                  </a:ext>
                </a:extLst>
              </a:tr>
              <a:tr h="370840">
                <a:tc>
                  <a:txBody>
                    <a:bodyPr/>
                    <a:lstStyle/>
                    <a:p>
                      <a:r>
                        <a:rPr lang="en-GB" dirty="0"/>
                        <a:t>Central Bedfordshire Council</a:t>
                      </a:r>
                    </a:p>
                  </a:txBody>
                  <a:tcPr/>
                </a:tc>
                <a:tc>
                  <a:txBody>
                    <a:bodyPr/>
                    <a:lstStyle/>
                    <a:p>
                      <a:pPr algn="ctr"/>
                      <a:r>
                        <a:rPr lang="en-GB" dirty="0"/>
                        <a:t>4,400</a:t>
                      </a:r>
                    </a:p>
                  </a:txBody>
                  <a:tcPr/>
                </a:tc>
                <a:tc>
                  <a:txBody>
                    <a:bodyPr/>
                    <a:lstStyle/>
                    <a:p>
                      <a:pPr algn="ctr"/>
                      <a:r>
                        <a:rPr lang="en-GB" dirty="0"/>
                        <a:t>6.7% </a:t>
                      </a:r>
                    </a:p>
                  </a:txBody>
                  <a:tcPr/>
                </a:tc>
                <a:tc>
                  <a:txBody>
                    <a:bodyPr/>
                    <a:lstStyle/>
                    <a:p>
                      <a:pPr algn="ctr"/>
                      <a:r>
                        <a:rPr lang="en-GB" dirty="0"/>
                        <a:t>325</a:t>
                      </a:r>
                    </a:p>
                  </a:txBody>
                  <a:tcPr/>
                </a:tc>
                <a:tc>
                  <a:txBody>
                    <a:bodyPr/>
                    <a:lstStyle/>
                    <a:p>
                      <a:pPr algn="ctr"/>
                      <a:r>
                        <a:rPr lang="en-GB" dirty="0"/>
                        <a:t>21.7%</a:t>
                      </a:r>
                    </a:p>
                  </a:txBody>
                  <a:tcPr/>
                </a:tc>
                <a:tc>
                  <a:txBody>
                    <a:bodyPr/>
                    <a:lstStyle/>
                    <a:p>
                      <a:pPr algn="ctr"/>
                      <a:r>
                        <a:rPr lang="en-GB" dirty="0"/>
                        <a:t>950</a:t>
                      </a:r>
                    </a:p>
                  </a:txBody>
                  <a:tcPr/>
                </a:tc>
                <a:extLst>
                  <a:ext uri="{0D108BD9-81ED-4DB2-BD59-A6C34878D82A}">
                    <a16:rowId xmlns:a16="http://schemas.microsoft.com/office/drawing/2014/main" val="112223575"/>
                  </a:ext>
                </a:extLst>
              </a:tr>
              <a:tr h="370840">
                <a:tc>
                  <a:txBody>
                    <a:bodyPr/>
                    <a:lstStyle/>
                    <a:p>
                      <a:r>
                        <a:rPr lang="en-GB" dirty="0"/>
                        <a:t>Essex County Council</a:t>
                      </a:r>
                    </a:p>
                  </a:txBody>
                  <a:tcPr/>
                </a:tc>
                <a:tc>
                  <a:txBody>
                    <a:bodyPr/>
                    <a:lstStyle/>
                    <a:p>
                      <a:pPr algn="ctr"/>
                      <a:r>
                        <a:rPr lang="en-GB" dirty="0"/>
                        <a:t>31,000</a:t>
                      </a:r>
                    </a:p>
                  </a:txBody>
                  <a:tcPr/>
                </a:tc>
                <a:tc>
                  <a:txBody>
                    <a:bodyPr/>
                    <a:lstStyle/>
                    <a:p>
                      <a:pPr algn="ctr"/>
                      <a:r>
                        <a:rPr lang="en-GB" dirty="0"/>
                        <a:t>10.1%</a:t>
                      </a:r>
                    </a:p>
                  </a:txBody>
                  <a:tcPr/>
                </a:tc>
                <a:tc>
                  <a:txBody>
                    <a:bodyPr/>
                    <a:lstStyle/>
                    <a:p>
                      <a:pPr algn="ctr"/>
                      <a:r>
                        <a:rPr lang="en-GB" dirty="0"/>
                        <a:t>3,500</a:t>
                      </a:r>
                    </a:p>
                  </a:txBody>
                  <a:tcPr/>
                </a:tc>
                <a:tc>
                  <a:txBody>
                    <a:bodyPr/>
                    <a:lstStyle/>
                    <a:p>
                      <a:pPr algn="ctr"/>
                      <a:r>
                        <a:rPr lang="en-GB" dirty="0"/>
                        <a:t>24.2%</a:t>
                      </a:r>
                    </a:p>
                  </a:txBody>
                  <a:tcPr/>
                </a:tc>
                <a:tc>
                  <a:txBody>
                    <a:bodyPr/>
                    <a:lstStyle/>
                    <a:p>
                      <a:pPr algn="ctr"/>
                      <a:r>
                        <a:rPr lang="en-GB" dirty="0"/>
                        <a:t>7,600</a:t>
                      </a:r>
                    </a:p>
                  </a:txBody>
                  <a:tcPr/>
                </a:tc>
                <a:extLst>
                  <a:ext uri="{0D108BD9-81ED-4DB2-BD59-A6C34878D82A}">
                    <a16:rowId xmlns:a16="http://schemas.microsoft.com/office/drawing/2014/main" val="14422364"/>
                  </a:ext>
                </a:extLst>
              </a:tr>
              <a:tr h="370840">
                <a:tc>
                  <a:txBody>
                    <a:bodyPr/>
                    <a:lstStyle/>
                    <a:p>
                      <a:r>
                        <a:rPr lang="en-GB" dirty="0"/>
                        <a:t>Hertfordshire County Council</a:t>
                      </a:r>
                    </a:p>
                  </a:txBody>
                  <a:tcPr/>
                </a:tc>
                <a:tc>
                  <a:txBody>
                    <a:bodyPr/>
                    <a:lstStyle/>
                    <a:p>
                      <a:pPr algn="ctr"/>
                      <a:r>
                        <a:rPr lang="en-GB" dirty="0"/>
                        <a:t>4,900</a:t>
                      </a:r>
                    </a:p>
                  </a:txBody>
                  <a:tcPr/>
                </a:tc>
                <a:tc>
                  <a:txBody>
                    <a:bodyPr/>
                    <a:lstStyle/>
                    <a:p>
                      <a:pPr algn="ctr"/>
                      <a:r>
                        <a:rPr lang="en-GB" dirty="0"/>
                        <a:t>4.5%</a:t>
                      </a:r>
                    </a:p>
                  </a:txBody>
                  <a:tcPr/>
                </a:tc>
                <a:tc>
                  <a:txBody>
                    <a:bodyPr/>
                    <a:lstStyle/>
                    <a:p>
                      <a:pPr algn="ctr"/>
                      <a:r>
                        <a:rPr lang="en-GB" dirty="0"/>
                        <a:t>225</a:t>
                      </a:r>
                    </a:p>
                  </a:txBody>
                  <a:tcPr/>
                </a:tc>
                <a:tc>
                  <a:txBody>
                    <a:bodyPr/>
                    <a:lstStyle/>
                    <a:p>
                      <a:pPr algn="ctr"/>
                      <a:r>
                        <a:rPr lang="en-GB" dirty="0"/>
                        <a:t>20.2%</a:t>
                      </a:r>
                    </a:p>
                  </a:txBody>
                  <a:tcPr/>
                </a:tc>
                <a:tc>
                  <a:txBody>
                    <a:bodyPr/>
                    <a:lstStyle/>
                    <a:p>
                      <a:pPr algn="ctr"/>
                      <a:r>
                        <a:rPr lang="en-GB" dirty="0"/>
                        <a:t>1000</a:t>
                      </a:r>
                    </a:p>
                  </a:txBody>
                  <a:tcPr/>
                </a:tc>
                <a:extLst>
                  <a:ext uri="{0D108BD9-81ED-4DB2-BD59-A6C34878D82A}">
                    <a16:rowId xmlns:a16="http://schemas.microsoft.com/office/drawing/2014/main" val="424496953"/>
                  </a:ext>
                </a:extLst>
              </a:tr>
              <a:tr h="370840">
                <a:tc>
                  <a:txBody>
                    <a:bodyPr/>
                    <a:lstStyle/>
                    <a:p>
                      <a:r>
                        <a:rPr lang="en-GB" dirty="0"/>
                        <a:t>Luton Borough Council</a:t>
                      </a:r>
                    </a:p>
                  </a:txBody>
                  <a:tcPr/>
                </a:tc>
                <a:tc>
                  <a:txBody>
                    <a:bodyPr/>
                    <a:lstStyle/>
                    <a:p>
                      <a:pPr algn="ctr"/>
                      <a:r>
                        <a:rPr lang="en-GB" dirty="0"/>
                        <a:t>4,000</a:t>
                      </a:r>
                    </a:p>
                  </a:txBody>
                  <a:tcPr/>
                </a:tc>
                <a:tc>
                  <a:txBody>
                    <a:bodyPr/>
                    <a:lstStyle/>
                    <a:p>
                      <a:pPr algn="ctr"/>
                      <a:r>
                        <a:rPr lang="en-GB" dirty="0"/>
                        <a:t>11.3%</a:t>
                      </a:r>
                    </a:p>
                  </a:txBody>
                  <a:tcPr/>
                </a:tc>
                <a:tc>
                  <a:txBody>
                    <a:bodyPr/>
                    <a:lstStyle/>
                    <a:p>
                      <a:pPr algn="ctr"/>
                      <a:r>
                        <a:rPr lang="en-GB" dirty="0"/>
                        <a:t>500</a:t>
                      </a:r>
                    </a:p>
                  </a:txBody>
                  <a:tcPr/>
                </a:tc>
                <a:tc>
                  <a:txBody>
                    <a:bodyPr/>
                    <a:lstStyle/>
                    <a:p>
                      <a:pPr algn="ctr"/>
                      <a:r>
                        <a:rPr lang="en-GB" dirty="0"/>
                        <a:t>31.7%</a:t>
                      </a:r>
                    </a:p>
                  </a:txBody>
                  <a:tcPr/>
                </a:tc>
                <a:tc>
                  <a:txBody>
                    <a:bodyPr/>
                    <a:lstStyle/>
                    <a:p>
                      <a:pPr algn="ctr"/>
                      <a:r>
                        <a:rPr lang="en-GB" dirty="0"/>
                        <a:t>1,300</a:t>
                      </a:r>
                    </a:p>
                  </a:txBody>
                  <a:tcPr/>
                </a:tc>
                <a:extLst>
                  <a:ext uri="{0D108BD9-81ED-4DB2-BD59-A6C34878D82A}">
                    <a16:rowId xmlns:a16="http://schemas.microsoft.com/office/drawing/2014/main" val="54771272"/>
                  </a:ext>
                </a:extLst>
              </a:tr>
              <a:tr h="370840">
                <a:tc>
                  <a:txBody>
                    <a:bodyPr/>
                    <a:lstStyle/>
                    <a:p>
                      <a:r>
                        <a:rPr lang="en-GB" dirty="0"/>
                        <a:t>Milton Keynes City Council</a:t>
                      </a:r>
                    </a:p>
                  </a:txBody>
                  <a:tcPr/>
                </a:tc>
                <a:tc>
                  <a:txBody>
                    <a:bodyPr/>
                    <a:lstStyle/>
                    <a:p>
                      <a:pPr algn="ctr"/>
                      <a:r>
                        <a:rPr lang="en-GB" dirty="0"/>
                        <a:t>7,500</a:t>
                      </a:r>
                    </a:p>
                  </a:txBody>
                  <a:tcPr/>
                </a:tc>
                <a:tc>
                  <a:txBody>
                    <a:bodyPr/>
                    <a:lstStyle/>
                    <a:p>
                      <a:pPr algn="ctr"/>
                      <a:r>
                        <a:rPr lang="en-GB" dirty="0"/>
                        <a:t>7.4%</a:t>
                      </a:r>
                    </a:p>
                  </a:txBody>
                  <a:tcPr/>
                </a:tc>
                <a:tc>
                  <a:txBody>
                    <a:bodyPr/>
                    <a:lstStyle/>
                    <a:p>
                      <a:pPr algn="ctr"/>
                      <a:r>
                        <a:rPr lang="en-GB" dirty="0"/>
                        <a:t>600</a:t>
                      </a:r>
                    </a:p>
                  </a:txBody>
                  <a:tcPr/>
                </a:tc>
                <a:tc>
                  <a:txBody>
                    <a:bodyPr/>
                    <a:lstStyle/>
                    <a:p>
                      <a:pPr algn="ctr"/>
                      <a:r>
                        <a:rPr lang="en-GB" dirty="0"/>
                        <a:t>31.2%</a:t>
                      </a:r>
                    </a:p>
                  </a:txBody>
                  <a:tcPr/>
                </a:tc>
                <a:tc>
                  <a:txBody>
                    <a:bodyPr/>
                    <a:lstStyle/>
                    <a:p>
                      <a:pPr algn="ctr"/>
                      <a:r>
                        <a:rPr lang="en-GB" dirty="0"/>
                        <a:t>2,300</a:t>
                      </a:r>
                    </a:p>
                  </a:txBody>
                  <a:tcPr/>
                </a:tc>
                <a:extLst>
                  <a:ext uri="{0D108BD9-81ED-4DB2-BD59-A6C34878D82A}">
                    <a16:rowId xmlns:a16="http://schemas.microsoft.com/office/drawing/2014/main" val="868686513"/>
                  </a:ext>
                </a:extLst>
              </a:tr>
              <a:tr h="370840">
                <a:tc>
                  <a:txBody>
                    <a:bodyPr/>
                    <a:lstStyle/>
                    <a:p>
                      <a:r>
                        <a:rPr lang="en-GB" dirty="0"/>
                        <a:t>Norfolk County Council</a:t>
                      </a:r>
                    </a:p>
                  </a:txBody>
                  <a:tcPr/>
                </a:tc>
                <a:tc>
                  <a:txBody>
                    <a:bodyPr/>
                    <a:lstStyle/>
                    <a:p>
                      <a:pPr algn="ctr"/>
                      <a:r>
                        <a:rPr lang="en-GB" dirty="0"/>
                        <a:t>23,000</a:t>
                      </a:r>
                    </a:p>
                  </a:txBody>
                  <a:tcPr/>
                </a:tc>
                <a:tc>
                  <a:txBody>
                    <a:bodyPr/>
                    <a:lstStyle/>
                    <a:p>
                      <a:pPr algn="ctr"/>
                      <a:r>
                        <a:rPr lang="en-GB" dirty="0"/>
                        <a:t>7.7%</a:t>
                      </a:r>
                    </a:p>
                  </a:txBody>
                  <a:tcPr/>
                </a:tc>
                <a:tc>
                  <a:txBody>
                    <a:bodyPr/>
                    <a:lstStyle/>
                    <a:p>
                      <a:pPr algn="ctr"/>
                      <a:r>
                        <a:rPr lang="en-GB" dirty="0"/>
                        <a:t>1,900</a:t>
                      </a:r>
                    </a:p>
                  </a:txBody>
                  <a:tcPr/>
                </a:tc>
                <a:tc>
                  <a:txBody>
                    <a:bodyPr/>
                    <a:lstStyle/>
                    <a:p>
                      <a:pPr algn="ctr"/>
                      <a:r>
                        <a:rPr lang="en-GB" dirty="0"/>
                        <a:t>24.5%</a:t>
                      </a:r>
                    </a:p>
                  </a:txBody>
                  <a:tcPr/>
                </a:tc>
                <a:tc>
                  <a:txBody>
                    <a:bodyPr/>
                    <a:lstStyle/>
                    <a:p>
                      <a:pPr algn="ctr"/>
                      <a:r>
                        <a:rPr lang="en-GB" dirty="0"/>
                        <a:t>5,600</a:t>
                      </a:r>
                    </a:p>
                  </a:txBody>
                  <a:tcPr/>
                </a:tc>
                <a:extLst>
                  <a:ext uri="{0D108BD9-81ED-4DB2-BD59-A6C34878D82A}">
                    <a16:rowId xmlns:a16="http://schemas.microsoft.com/office/drawing/2014/main" val="131777020"/>
                  </a:ext>
                </a:extLst>
              </a:tr>
              <a:tr h="370840">
                <a:tc>
                  <a:txBody>
                    <a:bodyPr/>
                    <a:lstStyle/>
                    <a:p>
                      <a:r>
                        <a:rPr lang="en-GB" dirty="0"/>
                        <a:t>Peterborough City Council</a:t>
                      </a:r>
                    </a:p>
                  </a:txBody>
                  <a:tcPr/>
                </a:tc>
                <a:tc>
                  <a:txBody>
                    <a:bodyPr/>
                    <a:lstStyle/>
                    <a:p>
                      <a:pPr algn="ctr"/>
                      <a:r>
                        <a:rPr lang="en-GB" dirty="0"/>
                        <a:t>6,400</a:t>
                      </a:r>
                    </a:p>
                  </a:txBody>
                  <a:tcPr/>
                </a:tc>
                <a:tc>
                  <a:txBody>
                    <a:bodyPr/>
                    <a:lstStyle/>
                    <a:p>
                      <a:pPr algn="ctr"/>
                      <a:r>
                        <a:rPr lang="en-GB" dirty="0"/>
                        <a:t>6.3%</a:t>
                      </a:r>
                    </a:p>
                  </a:txBody>
                  <a:tcPr/>
                </a:tc>
                <a:tc>
                  <a:txBody>
                    <a:bodyPr/>
                    <a:lstStyle/>
                    <a:p>
                      <a:pPr algn="ctr"/>
                      <a:r>
                        <a:rPr lang="en-GB" dirty="0"/>
                        <a:t>425</a:t>
                      </a:r>
                    </a:p>
                  </a:txBody>
                  <a:tcPr/>
                </a:tc>
                <a:tc>
                  <a:txBody>
                    <a:bodyPr/>
                    <a:lstStyle/>
                    <a:p>
                      <a:pPr algn="ctr"/>
                      <a:r>
                        <a:rPr lang="en-GB" dirty="0"/>
                        <a:t>34.4%</a:t>
                      </a:r>
                    </a:p>
                  </a:txBody>
                  <a:tcPr/>
                </a:tc>
                <a:tc>
                  <a:txBody>
                    <a:bodyPr/>
                    <a:lstStyle/>
                    <a:p>
                      <a:pPr algn="ctr"/>
                      <a:r>
                        <a:rPr lang="en-GB" dirty="0"/>
                        <a:t>2,200</a:t>
                      </a:r>
                    </a:p>
                  </a:txBody>
                  <a:tcPr/>
                </a:tc>
                <a:extLst>
                  <a:ext uri="{0D108BD9-81ED-4DB2-BD59-A6C34878D82A}">
                    <a16:rowId xmlns:a16="http://schemas.microsoft.com/office/drawing/2014/main" val="4020201560"/>
                  </a:ext>
                </a:extLst>
              </a:tr>
              <a:tr h="370840">
                <a:tc>
                  <a:txBody>
                    <a:bodyPr/>
                    <a:lstStyle/>
                    <a:p>
                      <a:r>
                        <a:rPr lang="en-GB" dirty="0"/>
                        <a:t>Southend-on-Sea City Council</a:t>
                      </a:r>
                    </a:p>
                  </a:txBody>
                  <a:tcPr/>
                </a:tc>
                <a:tc>
                  <a:txBody>
                    <a:bodyPr/>
                    <a:lstStyle/>
                    <a:p>
                      <a:pPr algn="ctr"/>
                      <a:r>
                        <a:rPr lang="en-GB" dirty="0"/>
                        <a:t>4,900</a:t>
                      </a:r>
                    </a:p>
                  </a:txBody>
                  <a:tcPr/>
                </a:tc>
                <a:tc>
                  <a:txBody>
                    <a:bodyPr/>
                    <a:lstStyle/>
                    <a:p>
                      <a:pPr algn="ctr"/>
                      <a:r>
                        <a:rPr lang="en-GB" dirty="0"/>
                        <a:t>9.5%</a:t>
                      </a:r>
                    </a:p>
                  </a:txBody>
                  <a:tcPr/>
                </a:tc>
                <a:tc>
                  <a:txBody>
                    <a:bodyPr/>
                    <a:lstStyle/>
                    <a:p>
                      <a:pPr algn="ctr"/>
                      <a:r>
                        <a:rPr lang="en-GB" dirty="0"/>
                        <a:t>500</a:t>
                      </a:r>
                    </a:p>
                  </a:txBody>
                  <a:tcPr/>
                </a:tc>
                <a:tc>
                  <a:txBody>
                    <a:bodyPr/>
                    <a:lstStyle/>
                    <a:p>
                      <a:pPr algn="ctr"/>
                      <a:r>
                        <a:rPr lang="en-GB" dirty="0"/>
                        <a:t>19.1%</a:t>
                      </a:r>
                    </a:p>
                  </a:txBody>
                  <a:tcPr/>
                </a:tc>
                <a:tc>
                  <a:txBody>
                    <a:bodyPr/>
                    <a:lstStyle/>
                    <a:p>
                      <a:pPr algn="ctr"/>
                      <a:r>
                        <a:rPr lang="en-GB" dirty="0"/>
                        <a:t>950</a:t>
                      </a:r>
                    </a:p>
                  </a:txBody>
                  <a:tcPr/>
                </a:tc>
                <a:extLst>
                  <a:ext uri="{0D108BD9-81ED-4DB2-BD59-A6C34878D82A}">
                    <a16:rowId xmlns:a16="http://schemas.microsoft.com/office/drawing/2014/main" val="1071754504"/>
                  </a:ext>
                </a:extLst>
              </a:tr>
              <a:tr h="370840">
                <a:tc>
                  <a:txBody>
                    <a:bodyPr/>
                    <a:lstStyle/>
                    <a:p>
                      <a:r>
                        <a:rPr lang="en-GB" dirty="0"/>
                        <a:t>Suffolk County Council</a:t>
                      </a:r>
                    </a:p>
                  </a:txBody>
                  <a:tcPr/>
                </a:tc>
                <a:tc>
                  <a:txBody>
                    <a:bodyPr/>
                    <a:lstStyle/>
                    <a:p>
                      <a:pPr algn="ctr"/>
                      <a:r>
                        <a:rPr lang="en-GB" dirty="0"/>
                        <a:t>20,000</a:t>
                      </a:r>
                    </a:p>
                  </a:txBody>
                  <a:tcPr/>
                </a:tc>
                <a:tc>
                  <a:txBody>
                    <a:bodyPr/>
                    <a:lstStyle/>
                    <a:p>
                      <a:pPr algn="ctr"/>
                      <a:r>
                        <a:rPr lang="en-GB" dirty="0"/>
                        <a:t>7.6%</a:t>
                      </a:r>
                    </a:p>
                  </a:txBody>
                  <a:tcPr/>
                </a:tc>
                <a:tc>
                  <a:txBody>
                    <a:bodyPr/>
                    <a:lstStyle/>
                    <a:p>
                      <a:pPr algn="ctr"/>
                      <a:r>
                        <a:rPr lang="en-GB" dirty="0"/>
                        <a:t>1,600</a:t>
                      </a:r>
                    </a:p>
                  </a:txBody>
                  <a:tcPr/>
                </a:tc>
                <a:tc>
                  <a:txBody>
                    <a:bodyPr/>
                    <a:lstStyle/>
                    <a:p>
                      <a:pPr algn="ctr"/>
                      <a:r>
                        <a:rPr lang="en-GB" dirty="0"/>
                        <a:t>24.5%</a:t>
                      </a:r>
                    </a:p>
                  </a:txBody>
                  <a:tcPr/>
                </a:tc>
                <a:tc>
                  <a:txBody>
                    <a:bodyPr/>
                    <a:lstStyle/>
                    <a:p>
                      <a:pPr algn="ctr"/>
                      <a:r>
                        <a:rPr lang="en-GB" dirty="0"/>
                        <a:t>4,800</a:t>
                      </a:r>
                    </a:p>
                  </a:txBody>
                  <a:tcPr/>
                </a:tc>
                <a:extLst>
                  <a:ext uri="{0D108BD9-81ED-4DB2-BD59-A6C34878D82A}">
                    <a16:rowId xmlns:a16="http://schemas.microsoft.com/office/drawing/2014/main" val="1453858610"/>
                  </a:ext>
                </a:extLst>
              </a:tr>
              <a:tr h="370840">
                <a:tc>
                  <a:txBody>
                    <a:bodyPr/>
                    <a:lstStyle/>
                    <a:p>
                      <a:r>
                        <a:rPr lang="en-GB" dirty="0"/>
                        <a:t>Thurrock Council</a:t>
                      </a:r>
                    </a:p>
                  </a:txBody>
                  <a:tcPr/>
                </a:tc>
                <a:tc>
                  <a:txBody>
                    <a:bodyPr/>
                    <a:lstStyle/>
                    <a:p>
                      <a:pPr algn="ctr"/>
                      <a:r>
                        <a:rPr lang="en-GB" dirty="0"/>
                        <a:t>3,000</a:t>
                      </a:r>
                    </a:p>
                  </a:txBody>
                  <a:tcPr/>
                </a:tc>
                <a:tc>
                  <a:txBody>
                    <a:bodyPr/>
                    <a:lstStyle/>
                    <a:p>
                      <a:pPr algn="ctr"/>
                      <a:r>
                        <a:rPr lang="en-GB" dirty="0"/>
                        <a:t>8.4%</a:t>
                      </a:r>
                    </a:p>
                  </a:txBody>
                  <a:tcPr/>
                </a:tc>
                <a:tc>
                  <a:txBody>
                    <a:bodyPr/>
                    <a:lstStyle/>
                    <a:p>
                      <a:pPr algn="ctr"/>
                      <a:r>
                        <a:rPr lang="en-GB" dirty="0"/>
                        <a:t>275</a:t>
                      </a:r>
                    </a:p>
                  </a:txBody>
                  <a:tcPr/>
                </a:tc>
                <a:tc>
                  <a:txBody>
                    <a:bodyPr/>
                    <a:lstStyle/>
                    <a:p>
                      <a:pPr algn="ctr"/>
                      <a:r>
                        <a:rPr lang="en-GB" dirty="0"/>
                        <a:t>23.2%</a:t>
                      </a:r>
                    </a:p>
                  </a:txBody>
                  <a:tcPr/>
                </a:tc>
                <a:tc>
                  <a:txBody>
                    <a:bodyPr/>
                    <a:lstStyle/>
                    <a:p>
                      <a:pPr algn="ctr"/>
                      <a:r>
                        <a:rPr lang="en-GB" dirty="0"/>
                        <a:t>700</a:t>
                      </a:r>
                    </a:p>
                  </a:txBody>
                  <a:tcPr/>
                </a:tc>
                <a:extLst>
                  <a:ext uri="{0D108BD9-81ED-4DB2-BD59-A6C34878D82A}">
                    <a16:rowId xmlns:a16="http://schemas.microsoft.com/office/drawing/2014/main" val="2821214317"/>
                  </a:ext>
                </a:extLst>
              </a:tr>
            </a:tbl>
          </a:graphicData>
        </a:graphic>
      </p:graphicFrame>
    </p:spTree>
    <p:extLst>
      <p:ext uri="{BB962C8B-B14F-4D97-AF65-F5344CB8AC3E}">
        <p14:creationId xmlns:p14="http://schemas.microsoft.com/office/powerpoint/2010/main" val="3381876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45C3B-6155-8B86-862D-28DCF0A812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B2123E-D1EB-E381-CDE5-7A4CCB604B33}"/>
              </a:ext>
            </a:extLst>
          </p:cNvPr>
          <p:cNvSpPr>
            <a:spLocks noGrp="1"/>
          </p:cNvSpPr>
          <p:nvPr>
            <p:ph type="body" sz="quarter" idx="12"/>
          </p:nvPr>
        </p:nvSpPr>
        <p:spPr/>
        <p:txBody>
          <a:bodyPr/>
          <a:lstStyle/>
          <a:p>
            <a:r>
              <a:rPr lang="en-GB" dirty="0"/>
              <a:t>Integrated Care Systems</a:t>
            </a:r>
          </a:p>
        </p:txBody>
      </p:sp>
      <p:sp>
        <p:nvSpPr>
          <p:cNvPr id="2" name="TextBox 1">
            <a:extLst>
              <a:ext uri="{FF2B5EF4-FFF2-40B4-BE49-F238E27FC236}">
                <a16:creationId xmlns:a16="http://schemas.microsoft.com/office/drawing/2014/main" id="{4A505F79-B674-C2CA-273C-505D785A3DAF}"/>
              </a:ext>
            </a:extLst>
          </p:cNvPr>
          <p:cNvSpPr txBox="1"/>
          <p:nvPr/>
        </p:nvSpPr>
        <p:spPr>
          <a:xfrm>
            <a:off x="495298" y="952407"/>
            <a:ext cx="6481261" cy="369332"/>
          </a:xfrm>
          <a:prstGeom prst="rect">
            <a:avLst/>
          </a:prstGeom>
          <a:noFill/>
        </p:spPr>
        <p:txBody>
          <a:bodyPr wrap="none" rtlCol="0">
            <a:spAutoFit/>
          </a:bodyPr>
          <a:lstStyle/>
          <a:p>
            <a:r>
              <a:rPr lang="en-GB" dirty="0">
                <a:solidFill>
                  <a:srgbClr val="008F9C"/>
                </a:solidFill>
              </a:rPr>
              <a:t>Regional Vacancy rate: 8.1%    Regional turnover rate: 23.9%</a:t>
            </a:r>
          </a:p>
        </p:txBody>
      </p:sp>
      <p:graphicFrame>
        <p:nvGraphicFramePr>
          <p:cNvPr id="4" name="Table 3">
            <a:extLst>
              <a:ext uri="{FF2B5EF4-FFF2-40B4-BE49-F238E27FC236}">
                <a16:creationId xmlns:a16="http://schemas.microsoft.com/office/drawing/2014/main" id="{D6B0CE6C-6D98-341D-418D-ECE088DB933F}"/>
              </a:ext>
            </a:extLst>
          </p:cNvPr>
          <p:cNvGraphicFramePr>
            <a:graphicFrameLocks noGrp="1"/>
          </p:cNvGraphicFramePr>
          <p:nvPr/>
        </p:nvGraphicFramePr>
        <p:xfrm>
          <a:off x="415072" y="1533705"/>
          <a:ext cx="11438676" cy="4520870"/>
        </p:xfrm>
        <a:graphic>
          <a:graphicData uri="http://schemas.openxmlformats.org/drawingml/2006/table">
            <a:tbl>
              <a:tblPr firstRow="1" bandRow="1">
                <a:tableStyleId>{5C22544A-7EE6-4342-B048-85BDC9FD1C3A}</a:tableStyleId>
              </a:tblPr>
              <a:tblGrid>
                <a:gridCol w="2774177">
                  <a:extLst>
                    <a:ext uri="{9D8B030D-6E8A-4147-A177-3AD203B41FA5}">
                      <a16:colId xmlns:a16="http://schemas.microsoft.com/office/drawing/2014/main" val="2523619062"/>
                    </a:ext>
                  </a:extLst>
                </a:gridCol>
                <a:gridCol w="1650380">
                  <a:extLst>
                    <a:ext uri="{9D8B030D-6E8A-4147-A177-3AD203B41FA5}">
                      <a16:colId xmlns:a16="http://schemas.microsoft.com/office/drawing/2014/main" val="205832583"/>
                    </a:ext>
                  </a:extLst>
                </a:gridCol>
                <a:gridCol w="1683834">
                  <a:extLst>
                    <a:ext uri="{9D8B030D-6E8A-4147-A177-3AD203B41FA5}">
                      <a16:colId xmlns:a16="http://schemas.microsoft.com/office/drawing/2014/main" val="3948283635"/>
                    </a:ext>
                  </a:extLst>
                </a:gridCol>
                <a:gridCol w="1517393">
                  <a:extLst>
                    <a:ext uri="{9D8B030D-6E8A-4147-A177-3AD203B41FA5}">
                      <a16:colId xmlns:a16="http://schemas.microsoft.com/office/drawing/2014/main" val="3893158898"/>
                    </a:ext>
                  </a:extLst>
                </a:gridCol>
                <a:gridCol w="1805671">
                  <a:extLst>
                    <a:ext uri="{9D8B030D-6E8A-4147-A177-3AD203B41FA5}">
                      <a16:colId xmlns:a16="http://schemas.microsoft.com/office/drawing/2014/main" val="2355139127"/>
                    </a:ext>
                  </a:extLst>
                </a:gridCol>
                <a:gridCol w="2007221">
                  <a:extLst>
                    <a:ext uri="{9D8B030D-6E8A-4147-A177-3AD203B41FA5}">
                      <a16:colId xmlns:a16="http://schemas.microsoft.com/office/drawing/2014/main" val="316682377"/>
                    </a:ext>
                  </a:extLst>
                </a:gridCol>
              </a:tblGrid>
              <a:tr h="639543">
                <a:tc>
                  <a:txBody>
                    <a:bodyPr/>
                    <a:lstStyle/>
                    <a:p>
                      <a:endParaRPr lang="en-GB"/>
                    </a:p>
                  </a:txBody>
                  <a:tcPr/>
                </a:tc>
                <a:tc>
                  <a:txBody>
                    <a:bodyPr/>
                    <a:lstStyle/>
                    <a:p>
                      <a:r>
                        <a:rPr lang="en-GB" dirty="0"/>
                        <a:t>Workforce</a:t>
                      </a:r>
                    </a:p>
                  </a:txBody>
                  <a:tcPr/>
                </a:tc>
                <a:tc>
                  <a:txBody>
                    <a:bodyPr/>
                    <a:lstStyle/>
                    <a:p>
                      <a:r>
                        <a:rPr lang="en-GB" dirty="0"/>
                        <a:t>Vacancy Rate</a:t>
                      </a:r>
                    </a:p>
                  </a:txBody>
                  <a:tcPr/>
                </a:tc>
                <a:tc>
                  <a:txBody>
                    <a:bodyPr/>
                    <a:lstStyle/>
                    <a:p>
                      <a:r>
                        <a:rPr lang="en-GB" dirty="0"/>
                        <a:t>Vacant Posts</a:t>
                      </a:r>
                    </a:p>
                  </a:txBody>
                  <a:tcPr/>
                </a:tc>
                <a:tc>
                  <a:txBody>
                    <a:bodyPr/>
                    <a:lstStyle/>
                    <a:p>
                      <a:r>
                        <a:rPr lang="en-GB" dirty="0"/>
                        <a:t>Turnover Rate</a:t>
                      </a:r>
                    </a:p>
                  </a:txBody>
                  <a:tcPr/>
                </a:tc>
                <a:tc>
                  <a:txBody>
                    <a:bodyPr/>
                    <a:lstStyle/>
                    <a:p>
                      <a:r>
                        <a:rPr lang="en-GB" dirty="0"/>
                        <a:t>Number of Leavers</a:t>
                      </a:r>
                    </a:p>
                  </a:txBody>
                  <a:tcPr/>
                </a:tc>
                <a:extLst>
                  <a:ext uri="{0D108BD9-81ED-4DB2-BD59-A6C34878D82A}">
                    <a16:rowId xmlns:a16="http://schemas.microsoft.com/office/drawing/2014/main" val="3351274545"/>
                  </a:ext>
                </a:extLst>
              </a:tr>
              <a:tr h="639543">
                <a:tc>
                  <a:txBody>
                    <a:bodyPr/>
                    <a:lstStyle/>
                    <a:p>
                      <a:r>
                        <a:rPr lang="en-GB" dirty="0"/>
                        <a:t>Bedfordshire, Luton &amp; Milton Keynes</a:t>
                      </a:r>
                    </a:p>
                  </a:txBody>
                  <a:tcPr anchor="ctr"/>
                </a:tc>
                <a:tc>
                  <a:txBody>
                    <a:bodyPr/>
                    <a:lstStyle/>
                    <a:p>
                      <a:pPr algn="ctr"/>
                      <a:r>
                        <a:rPr lang="en-GB" dirty="0"/>
                        <a:t>23,000</a:t>
                      </a:r>
                    </a:p>
                  </a:txBody>
                  <a:tcPr anchor="ctr"/>
                </a:tc>
                <a:tc>
                  <a:txBody>
                    <a:bodyPr/>
                    <a:lstStyle/>
                    <a:p>
                      <a:pPr algn="ctr"/>
                      <a:r>
                        <a:rPr lang="en-GB" dirty="0"/>
                        <a:t>8.6%</a:t>
                      </a:r>
                    </a:p>
                  </a:txBody>
                  <a:tcPr anchor="ctr"/>
                </a:tc>
                <a:tc>
                  <a:txBody>
                    <a:bodyPr/>
                    <a:lstStyle/>
                    <a:p>
                      <a:pPr algn="ctr"/>
                      <a:r>
                        <a:rPr lang="en-GB" dirty="0"/>
                        <a:t>1,900</a:t>
                      </a:r>
                    </a:p>
                  </a:txBody>
                  <a:tcPr anchor="ctr"/>
                </a:tc>
                <a:tc>
                  <a:txBody>
                    <a:bodyPr/>
                    <a:lstStyle/>
                    <a:p>
                      <a:pPr algn="ctr"/>
                      <a:r>
                        <a:rPr lang="en-GB" dirty="0"/>
                        <a:t>27.5% </a:t>
                      </a:r>
                    </a:p>
                  </a:txBody>
                  <a:tcPr anchor="ctr"/>
                </a:tc>
                <a:tc>
                  <a:txBody>
                    <a:bodyPr/>
                    <a:lstStyle/>
                    <a:p>
                      <a:pPr algn="ctr"/>
                      <a:r>
                        <a:rPr lang="en-GB" dirty="0"/>
                        <a:t>5,700</a:t>
                      </a:r>
                    </a:p>
                  </a:txBody>
                  <a:tcPr anchor="ctr"/>
                </a:tc>
                <a:extLst>
                  <a:ext uri="{0D108BD9-81ED-4DB2-BD59-A6C34878D82A}">
                    <a16:rowId xmlns:a16="http://schemas.microsoft.com/office/drawing/2014/main" val="265134953"/>
                  </a:ext>
                </a:extLst>
              </a:tr>
              <a:tr h="639543">
                <a:tc>
                  <a:txBody>
                    <a:bodyPr/>
                    <a:lstStyle/>
                    <a:p>
                      <a:r>
                        <a:rPr lang="en-GB" dirty="0"/>
                        <a:t>Cambridgeshire &amp; Peterborough</a:t>
                      </a:r>
                    </a:p>
                  </a:txBody>
                  <a:tcPr anchor="ctr"/>
                </a:tc>
                <a:tc>
                  <a:txBody>
                    <a:bodyPr/>
                    <a:lstStyle/>
                    <a:p>
                      <a:pPr algn="ctr"/>
                      <a:r>
                        <a:rPr lang="en-GB" dirty="0"/>
                        <a:t>22,000</a:t>
                      </a:r>
                    </a:p>
                  </a:txBody>
                  <a:tcPr anchor="ctr"/>
                </a:tc>
                <a:tc>
                  <a:txBody>
                    <a:bodyPr/>
                    <a:lstStyle/>
                    <a:p>
                      <a:pPr algn="ctr"/>
                      <a:r>
                        <a:rPr lang="en-GB" dirty="0"/>
                        <a:t>7.4%</a:t>
                      </a:r>
                    </a:p>
                  </a:txBody>
                  <a:tcPr anchor="ctr"/>
                </a:tc>
                <a:tc>
                  <a:txBody>
                    <a:bodyPr/>
                    <a:lstStyle/>
                    <a:p>
                      <a:pPr algn="ctr"/>
                      <a:r>
                        <a:rPr lang="en-GB" dirty="0"/>
                        <a:t>1,600</a:t>
                      </a:r>
                    </a:p>
                  </a:txBody>
                  <a:tcPr anchor="ctr"/>
                </a:tc>
                <a:tc>
                  <a:txBody>
                    <a:bodyPr/>
                    <a:lstStyle/>
                    <a:p>
                      <a:pPr algn="ctr"/>
                      <a:r>
                        <a:rPr lang="en-GB" dirty="0"/>
                        <a:t>27.0%</a:t>
                      </a:r>
                    </a:p>
                  </a:txBody>
                  <a:tcPr anchor="ctr"/>
                </a:tc>
                <a:tc>
                  <a:txBody>
                    <a:bodyPr/>
                    <a:lstStyle/>
                    <a:p>
                      <a:pPr algn="ctr"/>
                      <a:r>
                        <a:rPr lang="en-GB" dirty="0"/>
                        <a:t>5,500</a:t>
                      </a:r>
                    </a:p>
                  </a:txBody>
                  <a:tcPr anchor="ctr"/>
                </a:tc>
                <a:extLst>
                  <a:ext uri="{0D108BD9-81ED-4DB2-BD59-A6C34878D82A}">
                    <a16:rowId xmlns:a16="http://schemas.microsoft.com/office/drawing/2014/main" val="1447784922"/>
                  </a:ext>
                </a:extLst>
              </a:tr>
              <a:tr h="639543">
                <a:tc>
                  <a:txBody>
                    <a:bodyPr/>
                    <a:lstStyle/>
                    <a:p>
                      <a:r>
                        <a:rPr lang="en-GB" dirty="0"/>
                        <a:t>Hertfordshire &amp; West Essex</a:t>
                      </a:r>
                    </a:p>
                  </a:txBody>
                  <a:tcPr anchor="ctr"/>
                </a:tc>
                <a:tc>
                  <a:txBody>
                    <a:bodyPr/>
                    <a:lstStyle/>
                    <a:p>
                      <a:pPr algn="ctr"/>
                      <a:r>
                        <a:rPr lang="en-GB" dirty="0"/>
                        <a:t>38,000</a:t>
                      </a:r>
                    </a:p>
                  </a:txBody>
                  <a:tcPr anchor="ctr"/>
                </a:tc>
                <a:tc>
                  <a:txBody>
                    <a:bodyPr/>
                    <a:lstStyle/>
                    <a:p>
                      <a:pPr algn="ctr"/>
                      <a:r>
                        <a:rPr lang="en-GB" dirty="0"/>
                        <a:t>6.5%</a:t>
                      </a:r>
                    </a:p>
                  </a:txBody>
                  <a:tcPr anchor="ctr"/>
                </a:tc>
                <a:tc>
                  <a:txBody>
                    <a:bodyPr/>
                    <a:lstStyle/>
                    <a:p>
                      <a:pPr algn="ctr"/>
                      <a:r>
                        <a:rPr lang="en-GB" dirty="0"/>
                        <a:t>2,500</a:t>
                      </a:r>
                    </a:p>
                  </a:txBody>
                  <a:tcPr anchor="ctr"/>
                </a:tc>
                <a:tc>
                  <a:txBody>
                    <a:bodyPr/>
                    <a:lstStyle/>
                    <a:p>
                      <a:pPr algn="ctr"/>
                      <a:r>
                        <a:rPr lang="en-GB" dirty="0"/>
                        <a:t>20.9%</a:t>
                      </a:r>
                    </a:p>
                  </a:txBody>
                  <a:tcPr anchor="ctr"/>
                </a:tc>
                <a:tc>
                  <a:txBody>
                    <a:bodyPr/>
                    <a:lstStyle/>
                    <a:p>
                      <a:pPr algn="ctr"/>
                      <a:r>
                        <a:rPr lang="en-GB" dirty="0"/>
                        <a:t>7,300</a:t>
                      </a:r>
                    </a:p>
                  </a:txBody>
                  <a:tcPr anchor="ctr"/>
                </a:tc>
                <a:extLst>
                  <a:ext uri="{0D108BD9-81ED-4DB2-BD59-A6C34878D82A}">
                    <a16:rowId xmlns:a16="http://schemas.microsoft.com/office/drawing/2014/main" val="2613595892"/>
                  </a:ext>
                </a:extLst>
              </a:tr>
              <a:tr h="639543">
                <a:tc>
                  <a:txBody>
                    <a:bodyPr/>
                    <a:lstStyle/>
                    <a:p>
                      <a:r>
                        <a:rPr lang="en-GB" dirty="0"/>
                        <a:t>Mid &amp; South Essex</a:t>
                      </a:r>
                    </a:p>
                  </a:txBody>
                  <a:tcPr anchor="ctr"/>
                </a:tc>
                <a:tc>
                  <a:txBody>
                    <a:bodyPr/>
                    <a:lstStyle/>
                    <a:p>
                      <a:pPr algn="ctr"/>
                      <a:r>
                        <a:rPr lang="en-GB" dirty="0"/>
                        <a:t>27,000</a:t>
                      </a:r>
                    </a:p>
                  </a:txBody>
                  <a:tcPr anchor="ctr"/>
                </a:tc>
                <a:tc>
                  <a:txBody>
                    <a:bodyPr/>
                    <a:lstStyle/>
                    <a:p>
                      <a:pPr algn="ctr"/>
                      <a:r>
                        <a:rPr lang="en-GB" dirty="0"/>
                        <a:t>11.1%</a:t>
                      </a:r>
                    </a:p>
                  </a:txBody>
                  <a:tcPr anchor="ctr"/>
                </a:tc>
                <a:tc>
                  <a:txBody>
                    <a:bodyPr/>
                    <a:lstStyle/>
                    <a:p>
                      <a:pPr algn="ctr"/>
                      <a:r>
                        <a:rPr lang="en-GB" dirty="0"/>
                        <a:t>3,000</a:t>
                      </a:r>
                    </a:p>
                  </a:txBody>
                  <a:tcPr anchor="ctr"/>
                </a:tc>
                <a:tc>
                  <a:txBody>
                    <a:bodyPr/>
                    <a:lstStyle/>
                    <a:p>
                      <a:pPr algn="ctr"/>
                      <a:r>
                        <a:rPr lang="en-GB" dirty="0"/>
                        <a:t>23.0%</a:t>
                      </a:r>
                    </a:p>
                  </a:txBody>
                  <a:tcPr anchor="ctr"/>
                </a:tc>
                <a:tc>
                  <a:txBody>
                    <a:bodyPr/>
                    <a:lstStyle/>
                    <a:p>
                      <a:pPr algn="ctr"/>
                      <a:r>
                        <a:rPr lang="en-GB" dirty="0"/>
                        <a:t>5,500</a:t>
                      </a:r>
                    </a:p>
                  </a:txBody>
                  <a:tcPr anchor="ctr"/>
                </a:tc>
                <a:extLst>
                  <a:ext uri="{0D108BD9-81ED-4DB2-BD59-A6C34878D82A}">
                    <a16:rowId xmlns:a16="http://schemas.microsoft.com/office/drawing/2014/main" val="2057165672"/>
                  </a:ext>
                </a:extLst>
              </a:tr>
              <a:tr h="639543">
                <a:tc>
                  <a:txBody>
                    <a:bodyPr/>
                    <a:lstStyle/>
                    <a:p>
                      <a:r>
                        <a:rPr lang="en-GB" dirty="0"/>
                        <a:t>Suffolk &amp; North-East Essex</a:t>
                      </a:r>
                    </a:p>
                  </a:txBody>
                  <a:tcPr anchor="ctr"/>
                </a:tc>
                <a:tc>
                  <a:txBody>
                    <a:bodyPr/>
                    <a:lstStyle/>
                    <a:p>
                      <a:pPr algn="ctr"/>
                      <a:r>
                        <a:rPr lang="en-GB" dirty="0"/>
                        <a:t>29,000</a:t>
                      </a:r>
                    </a:p>
                  </a:txBody>
                  <a:tcPr anchor="ctr"/>
                </a:tc>
                <a:tc>
                  <a:txBody>
                    <a:bodyPr/>
                    <a:lstStyle/>
                    <a:p>
                      <a:pPr algn="ctr"/>
                      <a:r>
                        <a:rPr lang="en-GB" dirty="0"/>
                        <a:t>7.6%</a:t>
                      </a:r>
                    </a:p>
                  </a:txBody>
                  <a:tcPr anchor="ctr"/>
                </a:tc>
                <a:tc>
                  <a:txBody>
                    <a:bodyPr/>
                    <a:lstStyle/>
                    <a:p>
                      <a:pPr algn="ctr"/>
                      <a:r>
                        <a:rPr lang="en-GB" dirty="0"/>
                        <a:t>2,200</a:t>
                      </a:r>
                    </a:p>
                  </a:txBody>
                  <a:tcPr anchor="ctr"/>
                </a:tc>
                <a:tc>
                  <a:txBody>
                    <a:bodyPr/>
                    <a:lstStyle/>
                    <a:p>
                      <a:pPr algn="ctr"/>
                      <a:r>
                        <a:rPr lang="en-GB" dirty="0"/>
                        <a:t>25.0%</a:t>
                      </a:r>
                    </a:p>
                  </a:txBody>
                  <a:tcPr anchor="ctr"/>
                </a:tc>
                <a:tc>
                  <a:txBody>
                    <a:bodyPr/>
                    <a:lstStyle/>
                    <a:p>
                      <a:pPr algn="ctr"/>
                      <a:r>
                        <a:rPr lang="en-GB" dirty="0"/>
                        <a:t>6,600</a:t>
                      </a:r>
                    </a:p>
                  </a:txBody>
                  <a:tcPr anchor="ctr"/>
                </a:tc>
                <a:extLst>
                  <a:ext uri="{0D108BD9-81ED-4DB2-BD59-A6C34878D82A}">
                    <a16:rowId xmlns:a16="http://schemas.microsoft.com/office/drawing/2014/main" val="2206881521"/>
                  </a:ext>
                </a:extLst>
              </a:tr>
              <a:tr h="682538">
                <a:tc>
                  <a:txBody>
                    <a:bodyPr/>
                    <a:lstStyle/>
                    <a:p>
                      <a:r>
                        <a:rPr lang="en-GB" dirty="0"/>
                        <a:t>Norfolk &amp; Waveney</a:t>
                      </a:r>
                    </a:p>
                  </a:txBody>
                  <a:tcPr anchor="ctr"/>
                </a:tc>
                <a:tc>
                  <a:txBody>
                    <a:bodyPr/>
                    <a:lstStyle/>
                    <a:p>
                      <a:pPr algn="ctr"/>
                      <a:r>
                        <a:rPr lang="en-GB" dirty="0"/>
                        <a:t>28,000</a:t>
                      </a:r>
                    </a:p>
                  </a:txBody>
                  <a:tcPr anchor="ctr"/>
                </a:tc>
                <a:tc>
                  <a:txBody>
                    <a:bodyPr/>
                    <a:lstStyle/>
                    <a:p>
                      <a:pPr algn="ctr"/>
                      <a:r>
                        <a:rPr lang="en-GB" dirty="0"/>
                        <a:t>7.6%</a:t>
                      </a:r>
                    </a:p>
                  </a:txBody>
                  <a:tcPr anchor="ctr"/>
                </a:tc>
                <a:tc>
                  <a:txBody>
                    <a:bodyPr/>
                    <a:lstStyle/>
                    <a:p>
                      <a:pPr algn="ctr"/>
                      <a:r>
                        <a:rPr lang="en-GB" dirty="0"/>
                        <a:t>2,100</a:t>
                      </a:r>
                    </a:p>
                  </a:txBody>
                  <a:tcPr anchor="ctr"/>
                </a:tc>
                <a:tc>
                  <a:txBody>
                    <a:bodyPr/>
                    <a:lstStyle/>
                    <a:p>
                      <a:pPr algn="ctr"/>
                      <a:r>
                        <a:rPr lang="en-GB" dirty="0"/>
                        <a:t>24.4%</a:t>
                      </a:r>
                    </a:p>
                  </a:txBody>
                  <a:tcPr anchor="ctr"/>
                </a:tc>
                <a:tc>
                  <a:txBody>
                    <a:bodyPr/>
                    <a:lstStyle/>
                    <a:p>
                      <a:pPr algn="ctr"/>
                      <a:r>
                        <a:rPr lang="en-GB" dirty="0"/>
                        <a:t>6,300</a:t>
                      </a:r>
                    </a:p>
                  </a:txBody>
                  <a:tcPr anchor="ctr"/>
                </a:tc>
                <a:extLst>
                  <a:ext uri="{0D108BD9-81ED-4DB2-BD59-A6C34878D82A}">
                    <a16:rowId xmlns:a16="http://schemas.microsoft.com/office/drawing/2014/main" val="3860520782"/>
                  </a:ext>
                </a:extLst>
              </a:tr>
            </a:tbl>
          </a:graphicData>
        </a:graphic>
      </p:graphicFrame>
    </p:spTree>
    <p:extLst>
      <p:ext uri="{BB962C8B-B14F-4D97-AF65-F5344CB8AC3E}">
        <p14:creationId xmlns:p14="http://schemas.microsoft.com/office/powerpoint/2010/main" val="1074017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Key Findings">
            <a:extLst>
              <a:ext uri="{FF2B5EF4-FFF2-40B4-BE49-F238E27FC236}">
                <a16:creationId xmlns:a16="http://schemas.microsoft.com/office/drawing/2014/main" id="{D8009B1E-BBAB-43E4-B058-9E48859C1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R&amp;amp;R">
            <a:extLst>
              <a:ext uri="{FF2B5EF4-FFF2-40B4-BE49-F238E27FC236}">
                <a16:creationId xmlns:a16="http://schemas.microsoft.com/office/drawing/2014/main" id="{553B60C8-893E-4ED0-AEA9-1E62646EC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1924364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R&amp;amp;R">
            <a:extLst>
              <a:ext uri="{FF2B5EF4-FFF2-40B4-BE49-F238E27FC236}">
                <a16:creationId xmlns:a16="http://schemas.microsoft.com/office/drawing/2014/main" id="{0EE52E48-3B31-47C2-A748-FA04805B3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604722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R&amp;amp;R">
            <a:extLst>
              <a:ext uri="{FF2B5EF4-FFF2-40B4-BE49-F238E27FC236}">
                <a16:creationId xmlns:a16="http://schemas.microsoft.com/office/drawing/2014/main" id="{0B6A3544-46A5-4AFC-9627-9B6131A3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142589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Demographics">
            <a:extLst>
              <a:ext uri="{FF2B5EF4-FFF2-40B4-BE49-F238E27FC236}">
                <a16:creationId xmlns:a16="http://schemas.microsoft.com/office/drawing/2014/main" id="{B063AD52-84EA-4291-BD83-B11D48976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348042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31C3-5A2A-EC1E-8B96-D96386D6DBB0}"/>
              </a:ext>
            </a:extLst>
          </p:cNvPr>
          <p:cNvSpPr>
            <a:spLocks noGrp="1"/>
          </p:cNvSpPr>
          <p:nvPr>
            <p:ph type="ctrTitle"/>
          </p:nvPr>
        </p:nvSpPr>
        <p:spPr>
          <a:xfrm>
            <a:off x="914400" y="354170"/>
            <a:ext cx="10329530" cy="762853"/>
          </a:xfrm>
          <a:solidFill>
            <a:schemeClr val="tx2">
              <a:lumMod val="75000"/>
              <a:lumOff val="25000"/>
            </a:schemeClr>
          </a:solidFill>
        </p:spPr>
        <p:txBody>
          <a:bodyPr>
            <a:noAutofit/>
          </a:bodyPr>
          <a:lstStyle/>
          <a:p>
            <a:pPr algn="ctr">
              <a:defRPr/>
            </a:pPr>
            <a:r>
              <a:rPr lang="en-US" altLang="en-US" sz="3600" b="1" dirty="0">
                <a:solidFill>
                  <a:schemeClr val="bg1"/>
                </a:solidFill>
                <a:latin typeface="Aptos" panose="020B0004020202020204" pitchFamily="34" charset="0"/>
                <a:ea typeface="Aptos" panose="020B0004020202020204" pitchFamily="34" charset="0"/>
                <a:cs typeface="Times New Roman" panose="02020603050405020304" pitchFamily="18" charset="0"/>
              </a:rPr>
              <a:t>The challenges facing the care market </a:t>
            </a:r>
            <a:endParaRPr lang="en-GB" sz="3600" dirty="0">
              <a:solidFill>
                <a:schemeClr val="bg1"/>
              </a:solidFill>
            </a:endParaRPr>
          </a:p>
        </p:txBody>
      </p:sp>
      <p:sp>
        <p:nvSpPr>
          <p:cNvPr id="3" name="Subtitle 2">
            <a:extLst>
              <a:ext uri="{FF2B5EF4-FFF2-40B4-BE49-F238E27FC236}">
                <a16:creationId xmlns:a16="http://schemas.microsoft.com/office/drawing/2014/main" id="{1D6760E9-B444-3237-8361-5BD0C8E2C837}"/>
              </a:ext>
            </a:extLst>
          </p:cNvPr>
          <p:cNvSpPr>
            <a:spLocks noGrp="1"/>
          </p:cNvSpPr>
          <p:nvPr>
            <p:ph type="subTitle" idx="1"/>
          </p:nvPr>
        </p:nvSpPr>
        <p:spPr>
          <a:xfrm>
            <a:off x="914400" y="1257300"/>
            <a:ext cx="10329530" cy="4027219"/>
          </a:xfrm>
        </p:spPr>
        <p:txBody>
          <a:bodyPr>
            <a:normAutofit fontScale="25000" lnSpcReduction="20000"/>
          </a:bodyPr>
          <a:lstStyle/>
          <a:p>
            <a:r>
              <a:rPr lang="en-GB" sz="7200" dirty="0"/>
              <a:t>Based on predicted demographic changes there will be significant pressure on the adult care sector over the next few years</a:t>
            </a:r>
          </a:p>
          <a:p>
            <a:endParaRPr lang="en-GB" sz="7200" dirty="0"/>
          </a:p>
          <a:p>
            <a:pPr marL="857250" indent="-857250" algn="l">
              <a:buFont typeface="Arial" panose="020B0604020202020204" pitchFamily="34" charset="0"/>
              <a:buChar char="•"/>
            </a:pPr>
            <a:r>
              <a:rPr lang="en-GB" sz="7200" dirty="0">
                <a:effectLst/>
                <a:ea typeface="Times New Roman" panose="02020603050405020304" pitchFamily="18" charset="0"/>
              </a:rPr>
              <a:t>The demographic changes show an aging population within Suffolk which also links to increasingly complex and inter-related conditions, with growth in rates of dementia, and a longer life expectancy which will be associated with ongoing health issues. </a:t>
            </a:r>
          </a:p>
          <a:p>
            <a:pPr marL="857250" indent="-857250" algn="l">
              <a:buFont typeface="Arial" panose="020B0604020202020204" pitchFamily="34" charset="0"/>
              <a:buChar char="•"/>
            </a:pPr>
            <a:r>
              <a:rPr lang="en-GB" sz="7200" dirty="0">
                <a:effectLst/>
                <a:ea typeface="Times New Roman" panose="02020603050405020304" pitchFamily="18" charset="0"/>
              </a:rPr>
              <a:t>The data also indicates a significant increase in care posts required and currently the predictions are that attracting candidates into these posts will be more difficult in the county, based on the falling number of people of working age in Suffolk plus perceptions of employment within the sector </a:t>
            </a:r>
          </a:p>
          <a:p>
            <a:pPr marL="857250" indent="-857250" algn="l">
              <a:buFont typeface="Arial" panose="020B0604020202020204" pitchFamily="34" charset="0"/>
              <a:buChar char="•"/>
            </a:pPr>
            <a:r>
              <a:rPr lang="en-GB" sz="7200" dirty="0">
                <a:ea typeface="Times New Roman" panose="02020603050405020304" pitchFamily="18" charset="0"/>
              </a:rPr>
              <a:t>This increased need for care staff, is against a background of recruitment and retention difficulties faced by the sector due to age profiles, pay levels, limited flexibility and poor image of social care as a career choice </a:t>
            </a:r>
          </a:p>
          <a:p>
            <a:pPr algn="l"/>
            <a:endParaRPr lang="en-GB" sz="7200" dirty="0">
              <a:effectLst/>
              <a:ea typeface="Times New Roman" panose="02020603050405020304" pitchFamily="18" charset="0"/>
            </a:endParaRPr>
          </a:p>
          <a:p>
            <a:pPr algn="l"/>
            <a:r>
              <a:rPr lang="en-GB" sz="7200" dirty="0">
                <a:effectLst/>
                <a:ea typeface="Times New Roman" panose="02020603050405020304" pitchFamily="18" charset="0"/>
              </a:rPr>
              <a:t>In </a:t>
            </a:r>
            <a:r>
              <a:rPr lang="en-GB" sz="7200" dirty="0">
                <a:ea typeface="Times New Roman" panose="02020603050405020304" pitchFamily="18" charset="0"/>
              </a:rPr>
              <a:t>summary </a:t>
            </a:r>
            <a:r>
              <a:rPr lang="en-GB" sz="7200" dirty="0">
                <a:effectLst/>
                <a:ea typeface="Times New Roman" panose="02020603050405020304" pitchFamily="18" charset="0"/>
              </a:rPr>
              <a:t>there are likely to be fewer people entering and remaining in employment in the care sector, in the future, while the demand for social care support services will increase.</a:t>
            </a:r>
          </a:p>
          <a:p>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7" name="Subtitle 2">
            <a:extLst>
              <a:ext uri="{FF2B5EF4-FFF2-40B4-BE49-F238E27FC236}">
                <a16:creationId xmlns:a16="http://schemas.microsoft.com/office/drawing/2014/main" id="{B8247D39-654D-B8FC-F22B-8A426F50243C}"/>
              </a:ext>
            </a:extLst>
          </p:cNvPr>
          <p:cNvSpPr txBox="1">
            <a:spLocks/>
          </p:cNvSpPr>
          <p:nvPr/>
        </p:nvSpPr>
        <p:spPr>
          <a:xfrm>
            <a:off x="1100300" y="5424274"/>
            <a:ext cx="9584028" cy="76061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i="1" dirty="0">
                <a:latin typeface="Arial" panose="020B0604020202020204" pitchFamily="34" charset="0"/>
                <a:ea typeface="Times New Roman" panose="02020603050405020304" pitchFamily="18" charset="0"/>
              </a:rPr>
              <a:t>Source: Skills for Care data at October 2023:</a:t>
            </a:r>
            <a:endParaRPr lang="en-GB" sz="1800" dirty="0">
              <a:latin typeface="Times New Roman" panose="02020603050405020304" pitchFamily="18" charset="0"/>
              <a:ea typeface="Times New Roman" panose="02020603050405020304" pitchFamily="18" charset="0"/>
            </a:endParaRPr>
          </a:p>
          <a:p>
            <a:r>
              <a:rPr lang="en-GB" sz="1800" i="1" u="sng" kern="100"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rPr>
              <a:t>https://www.skillsforcare.org.uk/Adult-Social-Care-Workforce-Data/Workforce-intelligence/publications/local-information/My-local-area.aspx</a:t>
            </a:r>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ubtitle 2">
            <a:extLst>
              <a:ext uri="{FF2B5EF4-FFF2-40B4-BE49-F238E27FC236}">
                <a16:creationId xmlns:a16="http://schemas.microsoft.com/office/drawing/2014/main" id="{67926CFE-34EC-6670-DA23-F0CAE355D962}"/>
              </a:ext>
            </a:extLst>
          </p:cNvPr>
          <p:cNvSpPr txBox="1">
            <a:spLocks/>
          </p:cNvSpPr>
          <p:nvPr/>
        </p:nvSpPr>
        <p:spPr>
          <a:xfrm>
            <a:off x="1287151" y="6123062"/>
            <a:ext cx="9584028" cy="5542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kern="100" dirty="0">
                <a:ea typeface="Calibri" panose="020F0502020204030204" pitchFamily="34" charset="0"/>
                <a:cs typeface="Times New Roman" panose="02020603050405020304" pitchFamily="18" charset="0"/>
              </a:rPr>
              <a:t>SODA link: </a:t>
            </a:r>
            <a:r>
              <a:rPr lang="en-GB" sz="1100" dirty="0">
                <a:hlinkClick r:id="rId3"/>
              </a:rPr>
              <a:t>Suffolk Observatory – Population – Population Projections</a:t>
            </a:r>
            <a:r>
              <a:rPr lang="en-GB" sz="1100" kern="100" dirty="0">
                <a:ea typeface="Calibri" panose="020F0502020204030204" pitchFamily="34" charset="0"/>
                <a:cs typeface="Times New Roman" panose="02020603050405020304" pitchFamily="18" charset="0"/>
              </a:rPr>
              <a:t> </a:t>
            </a:r>
          </a:p>
          <a:p>
            <a:r>
              <a:rPr lang="en-GB" sz="1100" kern="100" dirty="0">
                <a:ea typeface="Calibri" panose="020F0502020204030204" pitchFamily="34" charset="0"/>
                <a:cs typeface="Times New Roman" panose="02020603050405020304" pitchFamily="18" charset="0"/>
              </a:rPr>
              <a:t>Public health and Communities link: </a:t>
            </a:r>
            <a:r>
              <a:rPr lang="en-GB" sz="1100" dirty="0">
                <a:hlinkClick r:id="rId4"/>
              </a:rPr>
              <a:t>Suffolk_in_20_years_(2023) (healthysuffolk.org.uk)</a:t>
            </a:r>
            <a:endParaRPr lang="en-GB" sz="1100" kern="100" dirty="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23610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Demographics">
            <a:extLst>
              <a:ext uri="{FF2B5EF4-FFF2-40B4-BE49-F238E27FC236}">
                <a16:creationId xmlns:a16="http://schemas.microsoft.com/office/drawing/2014/main" id="{2FE852C0-0466-4823-8E23-CE1092D8C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4088864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Demographics">
            <a:extLst>
              <a:ext uri="{FF2B5EF4-FFF2-40B4-BE49-F238E27FC236}">
                <a16:creationId xmlns:a16="http://schemas.microsoft.com/office/drawing/2014/main" id="{234F51CC-44D7-4165-B418-5DD094042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24" y="0"/>
            <a:ext cx="8059151" cy="6858000"/>
          </a:xfrm>
          <a:prstGeom prst="rect">
            <a:avLst/>
          </a:prstGeom>
        </p:spPr>
      </p:pic>
    </p:spTree>
    <p:extLst>
      <p:ext uri="{BB962C8B-B14F-4D97-AF65-F5344CB8AC3E}">
        <p14:creationId xmlns:p14="http://schemas.microsoft.com/office/powerpoint/2010/main" val="3630229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A788DC-3BB9-8C70-B65E-EA8DD32E7D0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961F8D4-8AC8-9695-1E60-C5B4E0C2FAAB}"/>
              </a:ext>
            </a:extLst>
          </p:cNvPr>
          <p:cNvSpPr>
            <a:spLocks noGrp="1"/>
          </p:cNvSpPr>
          <p:nvPr>
            <p:ph type="body" sz="quarter" idx="12"/>
          </p:nvPr>
        </p:nvSpPr>
        <p:spPr>
          <a:xfrm>
            <a:off x="495299" y="355313"/>
            <a:ext cx="9892487" cy="759018"/>
          </a:xfrm>
        </p:spPr>
        <p:txBody>
          <a:bodyPr lIns="91440" tIns="45720" rIns="91440" bIns="45720" anchor="t"/>
          <a:lstStyle/>
          <a:p>
            <a:r>
              <a:rPr lang="en-GB" dirty="0"/>
              <a:t>Learning &amp; Development in Eastern</a:t>
            </a:r>
          </a:p>
        </p:txBody>
      </p:sp>
      <p:pic>
        <p:nvPicPr>
          <p:cNvPr id="12" name="Picture 11">
            <a:extLst>
              <a:ext uri="{FF2B5EF4-FFF2-40B4-BE49-F238E27FC236}">
                <a16:creationId xmlns:a16="http://schemas.microsoft.com/office/drawing/2014/main" id="{6C102E79-24A4-8512-5A95-5DC6CD12B490}"/>
              </a:ext>
            </a:extLst>
          </p:cNvPr>
          <p:cNvPicPr>
            <a:picLocks noChangeAspect="1"/>
          </p:cNvPicPr>
          <p:nvPr/>
        </p:nvPicPr>
        <p:blipFill>
          <a:blip r:embed="rId3"/>
          <a:stretch>
            <a:fillRect/>
          </a:stretch>
        </p:blipFill>
        <p:spPr>
          <a:xfrm>
            <a:off x="565106" y="1416206"/>
            <a:ext cx="11095666" cy="3311912"/>
          </a:xfrm>
          <a:prstGeom prst="rect">
            <a:avLst/>
          </a:prstGeom>
        </p:spPr>
      </p:pic>
      <p:pic>
        <p:nvPicPr>
          <p:cNvPr id="14" name="Picture 13">
            <a:extLst>
              <a:ext uri="{FF2B5EF4-FFF2-40B4-BE49-F238E27FC236}">
                <a16:creationId xmlns:a16="http://schemas.microsoft.com/office/drawing/2014/main" id="{9AC94DEA-E082-19A7-36AE-6BF4BDA8D4E3}"/>
              </a:ext>
            </a:extLst>
          </p:cNvPr>
          <p:cNvPicPr>
            <a:picLocks noChangeAspect="1"/>
          </p:cNvPicPr>
          <p:nvPr/>
        </p:nvPicPr>
        <p:blipFill>
          <a:blip r:embed="rId4"/>
          <a:stretch>
            <a:fillRect/>
          </a:stretch>
        </p:blipFill>
        <p:spPr>
          <a:xfrm>
            <a:off x="389584" y="5022228"/>
            <a:ext cx="11412832" cy="713302"/>
          </a:xfrm>
          <a:prstGeom prst="rect">
            <a:avLst/>
          </a:prstGeom>
        </p:spPr>
      </p:pic>
      <p:pic>
        <p:nvPicPr>
          <p:cNvPr id="16" name="Picture 15">
            <a:extLst>
              <a:ext uri="{FF2B5EF4-FFF2-40B4-BE49-F238E27FC236}">
                <a16:creationId xmlns:a16="http://schemas.microsoft.com/office/drawing/2014/main" id="{A5A9A856-7AEA-C1CB-480F-F417180F7206}"/>
              </a:ext>
            </a:extLst>
          </p:cNvPr>
          <p:cNvPicPr>
            <a:picLocks noChangeAspect="1"/>
          </p:cNvPicPr>
          <p:nvPr/>
        </p:nvPicPr>
        <p:blipFill>
          <a:blip r:embed="rId5"/>
          <a:stretch>
            <a:fillRect/>
          </a:stretch>
        </p:blipFill>
        <p:spPr>
          <a:xfrm>
            <a:off x="389584" y="5820310"/>
            <a:ext cx="11412832" cy="558237"/>
          </a:xfrm>
          <a:prstGeom prst="rect">
            <a:avLst/>
          </a:prstGeom>
        </p:spPr>
      </p:pic>
    </p:spTree>
    <p:extLst>
      <p:ext uri="{BB962C8B-B14F-4D97-AF65-F5344CB8AC3E}">
        <p14:creationId xmlns:p14="http://schemas.microsoft.com/office/powerpoint/2010/main" val="1288047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hand of an old person">
            <a:extLst>
              <a:ext uri="{FF2B5EF4-FFF2-40B4-BE49-F238E27FC236}">
                <a16:creationId xmlns:a16="http://schemas.microsoft.com/office/drawing/2014/main" id="{F6969A47-1641-544C-94CC-50EB2388A8D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b="15625"/>
          <a:stretch/>
        </p:blipFill>
        <p:spPr>
          <a:xfrm flipH="1">
            <a:off x="0" y="0"/>
            <a:ext cx="12192000" cy="6858000"/>
          </a:xfrm>
          <a:prstGeom prst="rect">
            <a:avLst/>
          </a:prstGeom>
        </p:spPr>
      </p:pic>
      <p:sp>
        <p:nvSpPr>
          <p:cNvPr id="14" name="TextBox 13">
            <a:extLst>
              <a:ext uri="{FF2B5EF4-FFF2-40B4-BE49-F238E27FC236}">
                <a16:creationId xmlns:a16="http://schemas.microsoft.com/office/drawing/2014/main" id="{33962747-C4F3-20F2-BBFB-9BB41BEF8E1D}"/>
              </a:ext>
            </a:extLst>
          </p:cNvPr>
          <p:cNvSpPr txBox="1"/>
          <p:nvPr/>
        </p:nvSpPr>
        <p:spPr>
          <a:xfrm>
            <a:off x="462342" y="3913989"/>
            <a:ext cx="6316829" cy="707886"/>
          </a:xfrm>
          <a:prstGeom prst="rect">
            <a:avLst/>
          </a:prstGeom>
          <a:solidFill>
            <a:srgbClr val="33A3AA"/>
          </a:solidFill>
          <a:ln>
            <a:no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 Workforce Strategy for</a:t>
            </a:r>
            <a:endParaRPr lang="en-GB" sz="4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F5A75EA-654F-409E-8E02-42EA1A206C44}"/>
              </a:ext>
            </a:extLst>
          </p:cNvPr>
          <p:cNvSpPr txBox="1"/>
          <p:nvPr/>
        </p:nvSpPr>
        <p:spPr>
          <a:xfrm>
            <a:off x="462342" y="4621875"/>
            <a:ext cx="7012655" cy="707886"/>
          </a:xfrm>
          <a:prstGeom prst="rect">
            <a:avLst/>
          </a:prstGeom>
          <a:solidFill>
            <a:srgbClr val="33A3AA"/>
          </a:solidFill>
          <a:ln>
            <a:no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adult social care in England</a:t>
            </a:r>
            <a:endParaRPr lang="en-GB" sz="40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22BC99D-B256-0FF5-CE67-CEF0A1C29CA5}"/>
              </a:ext>
            </a:extLst>
          </p:cNvPr>
          <p:cNvSpPr/>
          <p:nvPr/>
        </p:nvSpPr>
        <p:spPr>
          <a:xfrm>
            <a:off x="10191872" y="0"/>
            <a:ext cx="2000128" cy="2000128"/>
          </a:xfrm>
          <a:prstGeom prst="rect">
            <a:avLst/>
          </a:prstGeom>
          <a:solidFill>
            <a:srgbClr val="33A3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ack background with white text&#10;&#10;Description automatically generated">
            <a:extLst>
              <a:ext uri="{FF2B5EF4-FFF2-40B4-BE49-F238E27FC236}">
                <a16:creationId xmlns:a16="http://schemas.microsoft.com/office/drawing/2014/main" id="{7FC8E26F-15F3-5D95-8A6C-1FA85F9E6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369" y="658802"/>
            <a:ext cx="1575561" cy="758603"/>
          </a:xfrm>
          <a:prstGeom prst="rect">
            <a:avLst/>
          </a:prstGeom>
        </p:spPr>
      </p:pic>
    </p:spTree>
    <p:extLst>
      <p:ext uri="{BB962C8B-B14F-4D97-AF65-F5344CB8AC3E}">
        <p14:creationId xmlns:p14="http://schemas.microsoft.com/office/powerpoint/2010/main" val="364759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654E01-E21C-61AF-F343-497BE6E9CCE0}"/>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8B5C2B-7F74-FD10-B7DF-C33093446ACA}"/>
              </a:ext>
            </a:extLst>
          </p:cNvPr>
          <p:cNvSpPr txBox="1"/>
          <p:nvPr/>
        </p:nvSpPr>
        <p:spPr>
          <a:xfrm>
            <a:off x="369975" y="312824"/>
            <a:ext cx="3412866" cy="523220"/>
          </a:xfrm>
          <a:prstGeom prst="rect">
            <a:avLst/>
          </a:prstGeom>
          <a:solidFill>
            <a:srgbClr val="606060"/>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Attract and retain</a:t>
            </a:r>
            <a:endParaRPr lang="en-GB" sz="2800" b="1">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A501D08-018E-8D97-C209-4FD6672E75ED}"/>
              </a:ext>
            </a:extLst>
          </p:cNvPr>
          <p:cNvSpPr/>
          <p:nvPr/>
        </p:nvSpPr>
        <p:spPr>
          <a:xfrm>
            <a:off x="378853" y="1246867"/>
            <a:ext cx="9670669"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B841139-5AEB-AC45-1D7A-3575C44BDF3D}"/>
              </a:ext>
            </a:extLst>
          </p:cNvPr>
          <p:cNvSpPr txBox="1"/>
          <p:nvPr/>
        </p:nvSpPr>
        <p:spPr>
          <a:xfrm>
            <a:off x="544143" y="1281816"/>
            <a:ext cx="9505379"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Government to lead joined-up and consistent </a:t>
            </a:r>
            <a:r>
              <a:rPr lang="en-US" sz="2500" b="1" dirty="0">
                <a:solidFill>
                  <a:srgbClr val="33A3AA"/>
                </a:solidFill>
                <a:latin typeface="Arial" panose="020B0604020202020204" pitchFamily="34" charset="0"/>
                <a:cs typeface="Arial" panose="020B0604020202020204" pitchFamily="34" charset="0"/>
              </a:rPr>
              <a:t>action on pay, terms and conditions</a:t>
            </a:r>
            <a:endParaRPr lang="en-GB" sz="2500" dirty="0">
              <a:solidFill>
                <a:srgbClr val="33A3A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C160DC0-1913-1039-AAEA-305A8B06E0CF}"/>
              </a:ext>
            </a:extLst>
          </p:cNvPr>
          <p:cNvSpPr/>
          <p:nvPr/>
        </p:nvSpPr>
        <p:spPr>
          <a:xfrm>
            <a:off x="378853" y="2396710"/>
            <a:ext cx="10096797"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A310323-1483-B7BF-7FDF-B4126EB69113}"/>
              </a:ext>
            </a:extLst>
          </p:cNvPr>
          <p:cNvSpPr txBox="1"/>
          <p:nvPr/>
        </p:nvSpPr>
        <p:spPr>
          <a:xfrm>
            <a:off x="544143" y="2431659"/>
            <a:ext cx="9931507"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Strategic, cross-government action on a </a:t>
            </a:r>
            <a:r>
              <a:rPr lang="en-US" sz="2500" b="1" dirty="0">
                <a:solidFill>
                  <a:srgbClr val="33A3AA"/>
                </a:solidFill>
                <a:latin typeface="Arial" panose="020B0604020202020204" pitchFamily="34" charset="0"/>
                <a:cs typeface="Arial" panose="020B0604020202020204" pitchFamily="34" charset="0"/>
              </a:rPr>
              <a:t>10-year attraction plan</a:t>
            </a:r>
            <a:r>
              <a:rPr lang="en-US" sz="2500" dirty="0">
                <a:latin typeface="Arial" panose="020B0604020202020204" pitchFamily="34" charset="0"/>
                <a:cs typeface="Arial" panose="020B0604020202020204" pitchFamily="34" charset="0"/>
              </a:rPr>
              <a:t> for social care</a:t>
            </a:r>
            <a:endParaRPr lang="en-GB" sz="25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FC743B8-6653-DD8A-A54F-C558D1615CF3}"/>
              </a:ext>
            </a:extLst>
          </p:cNvPr>
          <p:cNvSpPr/>
          <p:nvPr/>
        </p:nvSpPr>
        <p:spPr>
          <a:xfrm>
            <a:off x="387732" y="3566285"/>
            <a:ext cx="10802782"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578C80A-F633-C884-CF47-B43E31BDBFC5}"/>
              </a:ext>
            </a:extLst>
          </p:cNvPr>
          <p:cNvSpPr txBox="1"/>
          <p:nvPr/>
        </p:nvSpPr>
        <p:spPr>
          <a:xfrm>
            <a:off x="553021" y="3601234"/>
            <a:ext cx="10507461"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highlight>
                  <a:srgbClr val="FFFFFF"/>
                </a:highlight>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 focus on retention with a </a:t>
            </a:r>
            <a:r>
              <a:rPr lang="en-US" sz="2500" b="1" dirty="0">
                <a:solidFill>
                  <a:srgbClr val="33A3AA"/>
                </a:solidFill>
                <a:latin typeface="Arial" panose="020B0604020202020204" pitchFamily="34" charset="0"/>
                <a:cs typeface="Arial" panose="020B0604020202020204" pitchFamily="34" charset="0"/>
              </a:rPr>
              <a:t>People Promise</a:t>
            </a:r>
            <a:r>
              <a:rPr lang="en-US" sz="2500" dirty="0">
                <a:solidFill>
                  <a:srgbClr val="33A3AA"/>
                </a:solidFill>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for social care and action on </a:t>
            </a:r>
            <a:r>
              <a:rPr lang="en-US" sz="2500" b="1" dirty="0">
                <a:solidFill>
                  <a:srgbClr val="33A3AA"/>
                </a:solidFill>
                <a:latin typeface="Arial" panose="020B0604020202020204" pitchFamily="34" charset="0"/>
                <a:cs typeface="Arial" panose="020B0604020202020204" pitchFamily="34" charset="0"/>
              </a:rPr>
              <a:t>ethical international recruitment </a:t>
            </a:r>
            <a:endParaRPr lang="en-GB" sz="2500" b="1" dirty="0">
              <a:solidFill>
                <a:srgbClr val="33A3AA"/>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D5E888-03D1-0296-893A-6890CF3C7B0A}"/>
              </a:ext>
            </a:extLst>
          </p:cNvPr>
          <p:cNvSpPr/>
          <p:nvPr/>
        </p:nvSpPr>
        <p:spPr>
          <a:xfrm>
            <a:off x="396610" y="4738385"/>
            <a:ext cx="9040354"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A809A8B-97EA-6BA9-49D9-D3A601A8E1DB}"/>
              </a:ext>
            </a:extLst>
          </p:cNvPr>
          <p:cNvSpPr txBox="1"/>
          <p:nvPr/>
        </p:nvSpPr>
        <p:spPr>
          <a:xfrm>
            <a:off x="561899" y="4773334"/>
            <a:ext cx="8697511"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a:t>
            </a:r>
            <a:r>
              <a:rPr lang="en-GB" sz="2500" dirty="0">
                <a:latin typeface="Arial" panose="020B0604020202020204" pitchFamily="34" charset="0"/>
                <a:cs typeface="Arial" panose="020B0604020202020204" pitchFamily="34" charset="0"/>
              </a:rPr>
              <a:t>Implement the </a:t>
            </a:r>
            <a:r>
              <a:rPr lang="en-GB" sz="2500" dirty="0">
                <a:solidFill>
                  <a:srgbClr val="33A3AA"/>
                </a:solidFill>
                <a:latin typeface="Arial" panose="020B0604020202020204" pitchFamily="34" charset="0"/>
                <a:cs typeface="Arial" panose="020B0604020202020204" pitchFamily="34" charset="0"/>
              </a:rPr>
              <a:t>Social Care Workforce Race Equality Standard</a:t>
            </a:r>
            <a:r>
              <a:rPr lang="en-GB" sz="2500" dirty="0">
                <a:latin typeface="Arial" panose="020B0604020202020204" pitchFamily="34" charset="0"/>
                <a:cs typeface="Arial" panose="020B0604020202020204" pitchFamily="34" charset="0"/>
              </a:rPr>
              <a:t> (SC-WRES). </a:t>
            </a:r>
            <a:endParaRPr lang="en-GB" sz="2500" b="1" dirty="0">
              <a:solidFill>
                <a:srgbClr val="33A3AA"/>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758541-CE39-82FF-0A1E-192B0EC7F0B5}"/>
              </a:ext>
            </a:extLst>
          </p:cNvPr>
          <p:cNvGrpSpPr/>
          <p:nvPr/>
        </p:nvGrpSpPr>
        <p:grpSpPr>
          <a:xfrm>
            <a:off x="-2" y="6121321"/>
            <a:ext cx="12192001" cy="745915"/>
            <a:chOff x="-2" y="6121321"/>
            <a:chExt cx="12192001" cy="745915"/>
          </a:xfrm>
        </p:grpSpPr>
        <p:sp>
          <p:nvSpPr>
            <p:cNvPr id="3" name="Rectangle 2">
              <a:extLst>
                <a:ext uri="{FF2B5EF4-FFF2-40B4-BE49-F238E27FC236}">
                  <a16:creationId xmlns:a16="http://schemas.microsoft.com/office/drawing/2014/main" id="{53424E0E-D407-53D1-B61F-4359962212D6}"/>
                </a:ext>
              </a:extLst>
            </p:cNvPr>
            <p:cNvSpPr/>
            <p:nvPr/>
          </p:nvSpPr>
          <p:spPr>
            <a:xfrm flipH="1">
              <a:off x="-2" y="6121322"/>
              <a:ext cx="10640920" cy="745914"/>
            </a:xfrm>
            <a:prstGeom prst="rect">
              <a:avLst/>
            </a:prstGeom>
            <a:gradFill>
              <a:gsLst>
                <a:gs pos="0">
                  <a:srgbClr val="33A3AA"/>
                </a:gs>
                <a:gs pos="100000">
                  <a:srgbClr val="0069B3">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4F06763-8121-5318-3D9E-4BF7865543BA}"/>
                </a:ext>
              </a:extLst>
            </p:cNvPr>
            <p:cNvPicPr>
              <a:picLocks noChangeAspect="1"/>
            </p:cNvPicPr>
            <p:nvPr/>
          </p:nvPicPr>
          <p:blipFill>
            <a:blip r:embed="rId4"/>
            <a:stretch>
              <a:fillRect/>
            </a:stretch>
          </p:blipFill>
          <p:spPr>
            <a:xfrm>
              <a:off x="10640920" y="6121321"/>
              <a:ext cx="1551079" cy="743448"/>
            </a:xfrm>
            <a:prstGeom prst="rect">
              <a:avLst/>
            </a:prstGeom>
          </p:spPr>
        </p:pic>
      </p:grpSp>
    </p:spTree>
    <p:extLst>
      <p:ext uri="{BB962C8B-B14F-4D97-AF65-F5344CB8AC3E}">
        <p14:creationId xmlns:p14="http://schemas.microsoft.com/office/powerpoint/2010/main" val="819340061"/>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p:bldP spid="19" grpId="0" animBg="1"/>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itting in chairs&#10;&#10;Description automatically generated">
            <a:extLst>
              <a:ext uri="{FF2B5EF4-FFF2-40B4-BE49-F238E27FC236}">
                <a16:creationId xmlns:a16="http://schemas.microsoft.com/office/drawing/2014/main" id="{C69B1611-2411-49E6-751D-58565C091D1D}"/>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4" r="1544" b="16934"/>
          <a:stretch/>
        </p:blipFill>
        <p:spPr>
          <a:xfrm>
            <a:off x="-19050" y="0"/>
            <a:ext cx="12209780" cy="6858000"/>
          </a:xfrm>
          <a:prstGeom prst="rect">
            <a:avLst/>
          </a:prstGeom>
        </p:spPr>
      </p:pic>
      <p:sp>
        <p:nvSpPr>
          <p:cNvPr id="8" name="TextBox 7">
            <a:extLst>
              <a:ext uri="{FF2B5EF4-FFF2-40B4-BE49-F238E27FC236}">
                <a16:creationId xmlns:a16="http://schemas.microsoft.com/office/drawing/2014/main" id="{67E67549-9ACD-6A49-6508-D4D4148CC6A5}"/>
              </a:ext>
            </a:extLst>
          </p:cNvPr>
          <p:cNvSpPr txBox="1"/>
          <p:nvPr/>
        </p:nvSpPr>
        <p:spPr>
          <a:xfrm>
            <a:off x="369975" y="312824"/>
            <a:ext cx="1340491" cy="523220"/>
          </a:xfrm>
          <a:prstGeom prst="rect">
            <a:avLst/>
          </a:prstGeom>
          <a:solidFill>
            <a:srgbClr val="606060"/>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Train</a:t>
            </a:r>
            <a:endParaRPr lang="en-GB" sz="2800" b="1">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F7CBC1E-F01F-B701-1348-450747F199EC}"/>
              </a:ext>
            </a:extLst>
          </p:cNvPr>
          <p:cNvSpPr/>
          <p:nvPr/>
        </p:nvSpPr>
        <p:spPr>
          <a:xfrm>
            <a:off x="378854" y="1284967"/>
            <a:ext cx="11120036"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4639B8F-43CA-E7FC-161F-8296064B3368}"/>
              </a:ext>
            </a:extLst>
          </p:cNvPr>
          <p:cNvSpPr txBox="1"/>
          <p:nvPr/>
        </p:nvSpPr>
        <p:spPr>
          <a:xfrm>
            <a:off x="544143" y="1319916"/>
            <a:ext cx="11120037"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Invest in high-quality development - including new skills and overhauling apprenticeships - with a </a:t>
            </a:r>
            <a:r>
              <a:rPr lang="en-US" sz="2500" b="1" dirty="0">
                <a:solidFill>
                  <a:srgbClr val="33A3AA"/>
                </a:solidFill>
                <a:latin typeface="Arial" panose="020B0604020202020204" pitchFamily="34" charset="0"/>
                <a:cs typeface="Arial" panose="020B0604020202020204" pitchFamily="34" charset="0"/>
              </a:rPr>
              <a:t>3-year funding commitment</a:t>
            </a:r>
            <a:endParaRPr lang="en-GB" sz="2500" dirty="0">
              <a:solidFill>
                <a:srgbClr val="33A3A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370B824-4DED-E291-E362-9F70CF013F0B}"/>
              </a:ext>
            </a:extLst>
          </p:cNvPr>
          <p:cNvSpPr/>
          <p:nvPr/>
        </p:nvSpPr>
        <p:spPr>
          <a:xfrm>
            <a:off x="369975" y="2396219"/>
            <a:ext cx="11294205" cy="955211"/>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2187FE4-FDFD-AA26-D2FC-33C204E31ABE}"/>
              </a:ext>
            </a:extLst>
          </p:cNvPr>
          <p:cNvSpPr txBox="1"/>
          <p:nvPr/>
        </p:nvSpPr>
        <p:spPr>
          <a:xfrm>
            <a:off x="535265" y="2403459"/>
            <a:ext cx="11137121" cy="861774"/>
          </a:xfrm>
          <a:prstGeom prst="rect">
            <a:avLst/>
          </a:prstGeom>
          <a:noFill/>
        </p:spPr>
        <p:txBody>
          <a:bodyPr wrap="square" lIns="91440" tIns="45720" rIns="91440" bIns="45720" rtlCol="0" anchor="t">
            <a:spAutoFit/>
          </a:bodyPr>
          <a:lstStyle/>
          <a:p>
            <a:r>
              <a:rPr lang="en-US" sz="2500" b="1" dirty="0">
                <a:highlight>
                  <a:srgbClr val="FFB81C"/>
                </a:highlight>
                <a:latin typeface="Arial"/>
                <a:cs typeface="Arial"/>
              </a:rPr>
              <a:t> </a:t>
            </a:r>
            <a:r>
              <a:rPr lang="en-US" sz="2500" dirty="0">
                <a:highlight>
                  <a:srgbClr val="FFB81C"/>
                </a:highlight>
                <a:latin typeface="Arial"/>
                <a:cs typeface="Arial"/>
              </a:rPr>
              <a:t>Recommendation</a:t>
            </a:r>
            <a:r>
              <a:rPr lang="en-US" sz="2500" b="1" dirty="0">
                <a:highlight>
                  <a:srgbClr val="FFB81C"/>
                </a:highlight>
                <a:latin typeface="Arial"/>
                <a:cs typeface="Arial"/>
              </a:rPr>
              <a:t> </a:t>
            </a:r>
            <a:r>
              <a:rPr lang="en-US" sz="2500" b="1" dirty="0">
                <a:latin typeface="Arial"/>
                <a:cs typeface="Arial"/>
              </a:rPr>
              <a:t> </a:t>
            </a:r>
            <a:r>
              <a:rPr lang="en-GB" sz="2500" dirty="0">
                <a:latin typeface="Arial"/>
                <a:cs typeface="Arial"/>
              </a:rPr>
              <a:t>New skills and roles and </a:t>
            </a:r>
            <a:r>
              <a:rPr lang="en-GB" sz="2500" b="1" dirty="0">
                <a:solidFill>
                  <a:srgbClr val="33A3AA"/>
                </a:solidFill>
                <a:latin typeface="Arial"/>
                <a:cs typeface="Arial"/>
              </a:rPr>
              <a:t>Level 3 competence for direct care staff </a:t>
            </a:r>
            <a:r>
              <a:rPr lang="en-GB" sz="2500" dirty="0">
                <a:latin typeface="Arial"/>
                <a:cs typeface="Arial"/>
              </a:rPr>
              <a:t>and robust support for the RPW and Registered Managers</a:t>
            </a:r>
            <a:endParaRPr lang="en-GB" sz="2500" b="1" dirty="0">
              <a:solidFill>
                <a:srgbClr val="33A3AA"/>
              </a:solidFill>
              <a:latin typeface="Arial"/>
              <a:cs typeface="Arial"/>
            </a:endParaRPr>
          </a:p>
        </p:txBody>
      </p:sp>
      <p:sp>
        <p:nvSpPr>
          <p:cNvPr id="11" name="Rectangle 10">
            <a:extLst>
              <a:ext uri="{FF2B5EF4-FFF2-40B4-BE49-F238E27FC236}">
                <a16:creationId xmlns:a16="http://schemas.microsoft.com/office/drawing/2014/main" id="{EE357FAA-EBA3-AF0B-AA9F-8DD6B6D5ED00}"/>
              </a:ext>
            </a:extLst>
          </p:cNvPr>
          <p:cNvSpPr/>
          <p:nvPr/>
        </p:nvSpPr>
        <p:spPr>
          <a:xfrm>
            <a:off x="369975" y="3511045"/>
            <a:ext cx="10407515"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B119F15-DB71-BE70-0FF9-4FE39EFFA227}"/>
              </a:ext>
            </a:extLst>
          </p:cNvPr>
          <p:cNvSpPr txBox="1"/>
          <p:nvPr/>
        </p:nvSpPr>
        <p:spPr>
          <a:xfrm>
            <a:off x="535265" y="3545994"/>
            <a:ext cx="10153449"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A </a:t>
            </a:r>
            <a:r>
              <a:rPr lang="en-US" sz="2500" b="1" dirty="0">
                <a:solidFill>
                  <a:srgbClr val="33A3AA"/>
                </a:solidFill>
                <a:latin typeface="Arial" panose="020B0604020202020204" pitchFamily="34" charset="0"/>
                <a:cs typeface="Arial" panose="020B0604020202020204" pitchFamily="34" charset="0"/>
              </a:rPr>
              <a:t>leadership development roadmap </a:t>
            </a:r>
            <a:r>
              <a:rPr lang="en-US" sz="2500" dirty="0">
                <a:latin typeface="Arial" panose="020B0604020202020204" pitchFamily="34" charset="0"/>
                <a:cs typeface="Arial" panose="020B0604020202020204" pitchFamily="34" charset="0"/>
              </a:rPr>
              <a:t>for social care managers – with potential requirements for higher qualifications</a:t>
            </a:r>
            <a:endParaRPr lang="en-GB" sz="25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6EE7A7F-FE9E-30AD-05C0-C194BFB4C68F}"/>
              </a:ext>
            </a:extLst>
          </p:cNvPr>
          <p:cNvSpPr/>
          <p:nvPr/>
        </p:nvSpPr>
        <p:spPr>
          <a:xfrm>
            <a:off x="369975" y="4618700"/>
            <a:ext cx="9821591"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848F4AC-CB4A-A768-07E6-9346C1D4917A}"/>
              </a:ext>
            </a:extLst>
          </p:cNvPr>
          <p:cNvSpPr txBox="1"/>
          <p:nvPr/>
        </p:nvSpPr>
        <p:spPr>
          <a:xfrm>
            <a:off x="535265" y="4653649"/>
            <a:ext cx="9656301"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Commitment </a:t>
            </a:r>
            <a:r>
              <a:rPr lang="en-US" sz="2500" dirty="0">
                <a:latin typeface="Arial" panose="020B0604020202020204" pitchFamily="34" charset="0"/>
                <a:cs typeface="Arial" panose="020B0604020202020204" pitchFamily="34" charset="0"/>
              </a:rPr>
              <a:t> Skills for Care and CQC will </a:t>
            </a:r>
            <a:r>
              <a:rPr lang="en-US" sz="2500" b="1" dirty="0">
                <a:solidFill>
                  <a:srgbClr val="33A3AA"/>
                </a:solidFill>
                <a:latin typeface="Arial" panose="020B0604020202020204" pitchFamily="34" charset="0"/>
                <a:cs typeface="Arial" panose="020B0604020202020204" pitchFamily="34" charset="0"/>
              </a:rPr>
              <a:t>streamline mandatory training requirements</a:t>
            </a:r>
            <a:endParaRPr lang="en-GB" sz="2500" dirty="0">
              <a:solidFill>
                <a:srgbClr val="33A3AA"/>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1360AC8-59F8-17E7-B072-4CD9EC980E37}"/>
              </a:ext>
            </a:extLst>
          </p:cNvPr>
          <p:cNvGrpSpPr/>
          <p:nvPr/>
        </p:nvGrpSpPr>
        <p:grpSpPr>
          <a:xfrm>
            <a:off x="-2" y="6121321"/>
            <a:ext cx="12192001" cy="745915"/>
            <a:chOff x="-2" y="6121321"/>
            <a:chExt cx="12192001" cy="745915"/>
          </a:xfrm>
        </p:grpSpPr>
        <p:sp>
          <p:nvSpPr>
            <p:cNvPr id="3" name="Rectangle 2">
              <a:extLst>
                <a:ext uri="{FF2B5EF4-FFF2-40B4-BE49-F238E27FC236}">
                  <a16:creationId xmlns:a16="http://schemas.microsoft.com/office/drawing/2014/main" id="{F390F4E6-76D8-D057-4321-A03910259B08}"/>
                </a:ext>
              </a:extLst>
            </p:cNvPr>
            <p:cNvSpPr/>
            <p:nvPr/>
          </p:nvSpPr>
          <p:spPr>
            <a:xfrm flipH="1">
              <a:off x="-2" y="6121322"/>
              <a:ext cx="10640920" cy="745914"/>
            </a:xfrm>
            <a:prstGeom prst="rect">
              <a:avLst/>
            </a:prstGeom>
            <a:gradFill>
              <a:gsLst>
                <a:gs pos="0">
                  <a:srgbClr val="33A3AA"/>
                </a:gs>
                <a:gs pos="100000">
                  <a:srgbClr val="0069B3">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6374B75-D599-9EDD-5176-8A546AACEAF8}"/>
                </a:ext>
              </a:extLst>
            </p:cNvPr>
            <p:cNvPicPr>
              <a:picLocks noChangeAspect="1"/>
            </p:cNvPicPr>
            <p:nvPr/>
          </p:nvPicPr>
          <p:blipFill>
            <a:blip r:embed="rId4"/>
            <a:stretch>
              <a:fillRect/>
            </a:stretch>
          </p:blipFill>
          <p:spPr>
            <a:xfrm>
              <a:off x="10640920" y="6121321"/>
              <a:ext cx="1551079" cy="743448"/>
            </a:xfrm>
            <a:prstGeom prst="rect">
              <a:avLst/>
            </a:prstGeom>
          </p:spPr>
        </p:pic>
      </p:grpSp>
    </p:spTree>
    <p:extLst>
      <p:ext uri="{BB962C8B-B14F-4D97-AF65-F5344CB8AC3E}">
        <p14:creationId xmlns:p14="http://schemas.microsoft.com/office/powerpoint/2010/main" val="975765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000"/>
                            </p:stCondLst>
                            <p:childTnLst>
                              <p:par>
                                <p:cTn id="29" presetID="14"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0" grpId="0"/>
      <p:bldP spid="11" grpId="0" animBg="1"/>
      <p:bldP spid="12" grpId="0"/>
      <p:bldP spid="14"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4F027-C6E7-5BED-0C00-2C6DA72D77E5}"/>
            </a:ext>
          </a:extLst>
        </p:cNvPr>
        <p:cNvGrpSpPr/>
        <p:nvPr/>
      </p:nvGrpSpPr>
      <p:grpSpPr>
        <a:xfrm>
          <a:off x="0" y="0"/>
          <a:ext cx="0" cy="0"/>
          <a:chOff x="0" y="0"/>
          <a:chExt cx="0" cy="0"/>
        </a:xfrm>
      </p:grpSpPr>
      <p:pic>
        <p:nvPicPr>
          <p:cNvPr id="14" name="Picture 13" descr="A person holding a hand of an old person">
            <a:extLst>
              <a:ext uri="{FF2B5EF4-FFF2-40B4-BE49-F238E27FC236}">
                <a16:creationId xmlns:a16="http://schemas.microsoft.com/office/drawing/2014/main" id="{4DE025D6-226C-A02D-7DBF-9E833E9188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9" name="TextBox 8">
            <a:extLst>
              <a:ext uri="{FF2B5EF4-FFF2-40B4-BE49-F238E27FC236}">
                <a16:creationId xmlns:a16="http://schemas.microsoft.com/office/drawing/2014/main" id="{AD7838CD-C01E-7E26-F1B2-A4B95F9B32A6}"/>
              </a:ext>
            </a:extLst>
          </p:cNvPr>
          <p:cNvSpPr txBox="1"/>
          <p:nvPr/>
        </p:nvSpPr>
        <p:spPr>
          <a:xfrm>
            <a:off x="369975" y="312824"/>
            <a:ext cx="2158072" cy="523220"/>
          </a:xfrm>
          <a:prstGeom prst="rect">
            <a:avLst/>
          </a:prstGeom>
          <a:solidFill>
            <a:srgbClr val="606060"/>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Transform</a:t>
            </a:r>
            <a:endParaRPr lang="en-GB" sz="2800" b="1">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F299DC4-E2C8-C7B7-2A5E-80B1DCEB0E86}"/>
              </a:ext>
            </a:extLst>
          </p:cNvPr>
          <p:cNvSpPr/>
          <p:nvPr/>
        </p:nvSpPr>
        <p:spPr>
          <a:xfrm>
            <a:off x="378853" y="1284967"/>
            <a:ext cx="10061287"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B2176D8-338C-89C9-07B3-563C0FD0DB70}"/>
              </a:ext>
            </a:extLst>
          </p:cNvPr>
          <p:cNvSpPr txBox="1"/>
          <p:nvPr/>
        </p:nvSpPr>
        <p:spPr>
          <a:xfrm>
            <a:off x="544144" y="1319916"/>
            <a:ext cx="9700688"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A</a:t>
            </a:r>
            <a:r>
              <a:rPr lang="en-US" sz="2500" dirty="0">
                <a:solidFill>
                  <a:srgbClr val="4472C4"/>
                </a:solidFill>
                <a:latin typeface="Arial" panose="020B0604020202020204" pitchFamily="34" charset="0"/>
                <a:cs typeface="Arial" panose="020B0604020202020204" pitchFamily="34" charset="0"/>
              </a:rPr>
              <a:t> </a:t>
            </a:r>
            <a:r>
              <a:rPr lang="en-US" sz="2500" b="1" dirty="0">
                <a:solidFill>
                  <a:srgbClr val="33A3AA"/>
                </a:solidFill>
                <a:latin typeface="Arial" panose="020B0604020202020204" pitchFamily="34" charset="0"/>
                <a:cs typeface="Arial" panose="020B0604020202020204" pitchFamily="34" charset="0"/>
              </a:rPr>
              <a:t>legislative basis</a:t>
            </a:r>
            <a:r>
              <a:rPr lang="en-US" sz="2500" dirty="0">
                <a:solidFill>
                  <a:srgbClr val="33A3AA"/>
                </a:solidFill>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for the Workforce Strategy – and a </a:t>
            </a:r>
            <a:r>
              <a:rPr lang="en-US" sz="2500" b="1" dirty="0">
                <a:solidFill>
                  <a:srgbClr val="33A3AA"/>
                </a:solidFill>
                <a:latin typeface="Arial" panose="020B0604020202020204" pitchFamily="34" charset="0"/>
                <a:cs typeface="Arial" panose="020B0604020202020204" pitchFamily="34" charset="0"/>
              </a:rPr>
              <a:t>central body</a:t>
            </a:r>
            <a:r>
              <a:rPr lang="en-US" sz="2500" dirty="0">
                <a:solidFill>
                  <a:srgbClr val="33A3AA"/>
                </a:solidFill>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for implementation</a:t>
            </a:r>
            <a:endParaRPr lang="en-GB" sz="25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C42029F-1C92-FC38-6605-3055AEE0749C}"/>
              </a:ext>
            </a:extLst>
          </p:cNvPr>
          <p:cNvSpPr/>
          <p:nvPr/>
        </p:nvSpPr>
        <p:spPr>
          <a:xfrm>
            <a:off x="369976" y="2532277"/>
            <a:ext cx="9661792"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B97AD37-CEB4-A00A-A3F6-C1237C040B72}"/>
              </a:ext>
            </a:extLst>
          </p:cNvPr>
          <p:cNvSpPr txBox="1"/>
          <p:nvPr/>
        </p:nvSpPr>
        <p:spPr>
          <a:xfrm>
            <a:off x="535265" y="2567226"/>
            <a:ext cx="9318949"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Support for </a:t>
            </a:r>
            <a:r>
              <a:rPr lang="en-US" sz="2500" b="1" dirty="0" err="1">
                <a:solidFill>
                  <a:srgbClr val="33A3AA"/>
                </a:solidFill>
                <a:latin typeface="Arial" panose="020B0604020202020204" pitchFamily="34" charset="0"/>
                <a:cs typeface="Arial" panose="020B0604020202020204" pitchFamily="34" charset="0"/>
              </a:rPr>
              <a:t>lCS</a:t>
            </a:r>
            <a:r>
              <a:rPr lang="en-US" sz="2500" b="1" dirty="0">
                <a:solidFill>
                  <a:srgbClr val="33A3AA"/>
                </a:solidFill>
                <a:latin typeface="Arial" panose="020B0604020202020204" pitchFamily="34" charset="0"/>
                <a:cs typeface="Arial" panose="020B0604020202020204" pitchFamily="34" charset="0"/>
              </a:rPr>
              <a:t> workforce planning</a:t>
            </a:r>
            <a:r>
              <a:rPr lang="en-US" sz="2500" dirty="0">
                <a:solidFill>
                  <a:srgbClr val="33A3AA"/>
                </a:solidFill>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that promotes a “one workforce” approach and analyses future needs</a:t>
            </a:r>
            <a:endParaRPr lang="en-GB" sz="25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9013BF5-79D9-A55E-E36D-3733376F9EEF}"/>
              </a:ext>
            </a:extLst>
          </p:cNvPr>
          <p:cNvSpPr/>
          <p:nvPr/>
        </p:nvSpPr>
        <p:spPr>
          <a:xfrm>
            <a:off x="369975" y="3779587"/>
            <a:ext cx="10407515"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84EEC48-6D5E-13F8-4DA2-B92137B16973}"/>
              </a:ext>
            </a:extLst>
          </p:cNvPr>
          <p:cNvSpPr txBox="1"/>
          <p:nvPr/>
        </p:nvSpPr>
        <p:spPr>
          <a:xfrm>
            <a:off x="535265" y="3814536"/>
            <a:ext cx="10153449"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Commitment </a:t>
            </a:r>
            <a:r>
              <a:rPr lang="en-US" sz="2500" dirty="0">
                <a:latin typeface="Arial" panose="020B0604020202020204" pitchFamily="34" charset="0"/>
                <a:cs typeface="Arial" panose="020B0604020202020204" pitchFamily="34" charset="0"/>
              </a:rPr>
              <a:t> Gather evidence on the impacts and potential models of a </a:t>
            </a:r>
            <a:r>
              <a:rPr lang="en-US" sz="2500" b="1" dirty="0">
                <a:solidFill>
                  <a:srgbClr val="33A3AA"/>
                </a:solidFill>
                <a:latin typeface="Arial" panose="020B0604020202020204" pitchFamily="34" charset="0"/>
                <a:cs typeface="Arial" panose="020B0604020202020204" pitchFamily="34" charset="0"/>
              </a:rPr>
              <a:t>workforce registration scheme</a:t>
            </a:r>
            <a:endParaRPr lang="en-GB" sz="2500" dirty="0">
              <a:solidFill>
                <a:srgbClr val="33A3AA"/>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C5B1331-EF5F-5546-AE0A-3EAAE47C5747}"/>
              </a:ext>
            </a:extLst>
          </p:cNvPr>
          <p:cNvGrpSpPr/>
          <p:nvPr/>
        </p:nvGrpSpPr>
        <p:grpSpPr>
          <a:xfrm>
            <a:off x="-2" y="6121321"/>
            <a:ext cx="12192001" cy="745915"/>
            <a:chOff x="-2" y="6121321"/>
            <a:chExt cx="12192001" cy="745915"/>
          </a:xfrm>
        </p:grpSpPr>
        <p:sp>
          <p:nvSpPr>
            <p:cNvPr id="11" name="Rectangle 10">
              <a:extLst>
                <a:ext uri="{FF2B5EF4-FFF2-40B4-BE49-F238E27FC236}">
                  <a16:creationId xmlns:a16="http://schemas.microsoft.com/office/drawing/2014/main" id="{B341285A-4C23-6041-0681-35B189BC3669}"/>
                </a:ext>
              </a:extLst>
            </p:cNvPr>
            <p:cNvSpPr/>
            <p:nvPr/>
          </p:nvSpPr>
          <p:spPr>
            <a:xfrm flipH="1">
              <a:off x="-2" y="6121322"/>
              <a:ext cx="10640920" cy="745914"/>
            </a:xfrm>
            <a:prstGeom prst="rect">
              <a:avLst/>
            </a:prstGeom>
            <a:gradFill>
              <a:gsLst>
                <a:gs pos="0">
                  <a:srgbClr val="33A3AA"/>
                </a:gs>
                <a:gs pos="100000">
                  <a:srgbClr val="0069B3">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150827F-CB57-E2E8-4BDC-E3B11E54F156}"/>
                </a:ext>
              </a:extLst>
            </p:cNvPr>
            <p:cNvPicPr>
              <a:picLocks noChangeAspect="1"/>
            </p:cNvPicPr>
            <p:nvPr/>
          </p:nvPicPr>
          <p:blipFill>
            <a:blip r:embed="rId4"/>
            <a:stretch>
              <a:fillRect/>
            </a:stretch>
          </p:blipFill>
          <p:spPr>
            <a:xfrm>
              <a:off x="10640920" y="6121321"/>
              <a:ext cx="1551079" cy="743448"/>
            </a:xfrm>
            <a:prstGeom prst="rect">
              <a:avLst/>
            </a:prstGeom>
          </p:spPr>
        </p:pic>
      </p:grpSp>
      <p:sp>
        <p:nvSpPr>
          <p:cNvPr id="6" name="Rectangle 5">
            <a:extLst>
              <a:ext uri="{FF2B5EF4-FFF2-40B4-BE49-F238E27FC236}">
                <a16:creationId xmlns:a16="http://schemas.microsoft.com/office/drawing/2014/main" id="{7C035F06-70E0-898C-ED5E-7D8209373480}"/>
              </a:ext>
            </a:extLst>
          </p:cNvPr>
          <p:cNvSpPr/>
          <p:nvPr/>
        </p:nvSpPr>
        <p:spPr>
          <a:xfrm>
            <a:off x="363844" y="4996118"/>
            <a:ext cx="10061287" cy="927502"/>
          </a:xfrm>
          <a:prstGeom prst="rect">
            <a:avLst/>
          </a:prstGeom>
          <a:solidFill>
            <a:srgbClr val="FFFFFF">
              <a:alpha val="94902"/>
            </a:srgbClr>
          </a:solidFill>
          <a:ln>
            <a:noFill/>
          </a:ln>
          <a:effectLst>
            <a:outerShdw blurRad="50800" dist="127000" dir="2700000" algn="tl" rotWithShape="0">
              <a:prstClr val="black">
                <a:alpha val="148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8344E91-11E0-F239-D097-E222B1D3CAFF}"/>
              </a:ext>
            </a:extLst>
          </p:cNvPr>
          <p:cNvSpPr txBox="1"/>
          <p:nvPr/>
        </p:nvSpPr>
        <p:spPr>
          <a:xfrm>
            <a:off x="535265" y="5004182"/>
            <a:ext cx="9700688" cy="861774"/>
          </a:xfrm>
          <a:prstGeom prst="rect">
            <a:avLst/>
          </a:prstGeom>
          <a:noFill/>
        </p:spPr>
        <p:txBody>
          <a:bodyPr wrap="square" rtlCol="0">
            <a:spAutoFit/>
          </a:bodyPr>
          <a:lstStyle/>
          <a:p>
            <a:r>
              <a:rPr lang="en-US" sz="2500" dirty="0">
                <a:highlight>
                  <a:srgbClr val="FFB81C"/>
                </a:highlight>
                <a:latin typeface="Arial" panose="020B0604020202020204" pitchFamily="34" charset="0"/>
                <a:cs typeface="Arial" panose="020B0604020202020204" pitchFamily="34" charset="0"/>
              </a:rPr>
              <a:t> Recommendation </a:t>
            </a:r>
            <a:r>
              <a:rPr lang="en-US" sz="2500" dirty="0">
                <a:latin typeface="Arial" panose="020B0604020202020204" pitchFamily="34" charset="0"/>
                <a:cs typeface="Arial" panose="020B0604020202020204" pitchFamily="34" charset="0"/>
              </a:rPr>
              <a:t> </a:t>
            </a:r>
            <a:r>
              <a:rPr lang="en-GB" sz="2500" dirty="0">
                <a:latin typeface="Arial" panose="020B0604020202020204" pitchFamily="34" charset="0"/>
                <a:cs typeface="Arial" panose="020B0604020202020204" pitchFamily="34" charset="0"/>
              </a:rPr>
              <a:t>Attract workers to social care in </a:t>
            </a:r>
            <a:r>
              <a:rPr lang="en-GB" sz="2500" b="1" dirty="0">
                <a:solidFill>
                  <a:srgbClr val="33A3AA"/>
                </a:solidFill>
                <a:latin typeface="Arial" panose="020B0604020202020204" pitchFamily="34" charset="0"/>
                <a:cs typeface="Arial" panose="020B0604020202020204" pitchFamily="34" charset="0"/>
              </a:rPr>
              <a:t>coastal and rural areas</a:t>
            </a:r>
          </a:p>
        </p:txBody>
      </p:sp>
    </p:spTree>
    <p:extLst>
      <p:ext uri="{BB962C8B-B14F-4D97-AF65-F5344CB8AC3E}">
        <p14:creationId xmlns:p14="http://schemas.microsoft.com/office/powerpoint/2010/main" val="41355721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00"/>
                            </p:stCondLst>
                            <p:childTnLst>
                              <p:par>
                                <p:cTn id="29" presetID="14" presetClass="entr" presetSubtype="10" fill="hold" grpId="0"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animBg="1"/>
      <p:bldP spid="8" grpId="0"/>
      <p:bldP spid="6" grpId="0" animBg="1"/>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FA5D7A-FA33-C60A-D307-001516534A78}"/>
              </a:ext>
            </a:extLst>
          </p:cNvPr>
          <p:cNvSpPr txBox="1"/>
          <p:nvPr/>
        </p:nvSpPr>
        <p:spPr>
          <a:xfrm>
            <a:off x="369974" y="312824"/>
            <a:ext cx="9672384" cy="523220"/>
          </a:xfrm>
          <a:prstGeom prst="rect">
            <a:avLst/>
          </a:prstGeom>
          <a:solidFill>
            <a:srgbClr val="606060"/>
          </a:solid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National  Workforce Strategy for Adult Social Care</a:t>
            </a:r>
          </a:p>
        </p:txBody>
      </p:sp>
      <p:sp>
        <p:nvSpPr>
          <p:cNvPr id="15" name="Rectangle 14">
            <a:extLst>
              <a:ext uri="{FF2B5EF4-FFF2-40B4-BE49-F238E27FC236}">
                <a16:creationId xmlns:a16="http://schemas.microsoft.com/office/drawing/2014/main" id="{E34AD6C2-748F-DE22-FD8B-33DA561A0F3C}"/>
              </a:ext>
            </a:extLst>
          </p:cNvPr>
          <p:cNvSpPr/>
          <p:nvPr/>
        </p:nvSpPr>
        <p:spPr>
          <a:xfrm>
            <a:off x="344027" y="988734"/>
            <a:ext cx="11558869" cy="1387277"/>
          </a:xfrm>
          <a:prstGeom prst="rect">
            <a:avLst/>
          </a:prstGeom>
          <a:solidFill>
            <a:srgbClr val="FFFFFF">
              <a:alpha val="94902"/>
            </a:srgbClr>
          </a:solidFill>
          <a:ln>
            <a:noFill/>
          </a:ln>
          <a:effectLst>
            <a:outerShdw blurRad="50800" dist="127000" dir="2700000" algn="tl" rotWithShape="0">
              <a:prstClr val="black">
                <a:alpha val="150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8BC5AE0-04D6-7F9B-CC1D-B63634FB3A45}"/>
              </a:ext>
            </a:extLst>
          </p:cNvPr>
          <p:cNvSpPr txBox="1"/>
          <p:nvPr/>
        </p:nvSpPr>
        <p:spPr>
          <a:xfrm>
            <a:off x="466081" y="1089828"/>
            <a:ext cx="11212572" cy="1200329"/>
          </a:xfrm>
          <a:prstGeom prst="rect">
            <a:avLst/>
          </a:prstGeom>
          <a:noFill/>
        </p:spPr>
        <p:txBody>
          <a:bodyPr wrap="square" rtlCol="0">
            <a:spAutoFit/>
          </a:bodyPr>
          <a:lstStyle/>
          <a:p>
            <a:r>
              <a:rPr lang="en-GB" sz="2400" dirty="0">
                <a:solidFill>
                  <a:srgbClr val="33A3AA"/>
                </a:solidFill>
                <a:latin typeface="Arial" panose="020B0604020202020204" pitchFamily="34" charset="0"/>
                <a:cs typeface="Arial" panose="020B0604020202020204" pitchFamily="34" charset="0"/>
              </a:rPr>
              <a:t>Desire &amp; Commitment from partners across the region: </a:t>
            </a:r>
            <a:r>
              <a:rPr lang="en-GB" sz="2400" dirty="0">
                <a:latin typeface="Arial" panose="020B0604020202020204" pitchFamily="34" charset="0"/>
                <a:cs typeface="Arial" panose="020B0604020202020204" pitchFamily="34" charset="0"/>
              </a:rPr>
              <a:t>Our regional group is aligning to the strategy themes and we will be actively looking to map local and regional activity against the recommendations </a:t>
            </a:r>
            <a:endParaRPr lang="en-GB" sz="2400" b="1" u="sng" dirty="0">
              <a:solidFill>
                <a:srgbClr val="33A3AA"/>
              </a:solidFill>
              <a:uFill>
                <a:solidFill>
                  <a:srgbClr val="FFB81C"/>
                </a:solidFill>
              </a:u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0B07A3F-46C8-53F2-99C2-A3811C78EB61}"/>
              </a:ext>
            </a:extLst>
          </p:cNvPr>
          <p:cNvSpPr/>
          <p:nvPr/>
        </p:nvSpPr>
        <p:spPr>
          <a:xfrm>
            <a:off x="364447" y="2717255"/>
            <a:ext cx="11532921" cy="913336"/>
          </a:xfrm>
          <a:prstGeom prst="rect">
            <a:avLst/>
          </a:prstGeom>
          <a:solidFill>
            <a:srgbClr val="FFFFFF">
              <a:alpha val="94902"/>
            </a:srgbClr>
          </a:solidFill>
          <a:ln>
            <a:noFill/>
          </a:ln>
          <a:effectLst>
            <a:outerShdw blurRad="50800" dist="127000" dir="2700000" algn="tl" rotWithShape="0">
              <a:prstClr val="black">
                <a:alpha val="150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5610AE6-EE8A-E0E4-354D-56678B75D183}"/>
              </a:ext>
            </a:extLst>
          </p:cNvPr>
          <p:cNvSpPr txBox="1"/>
          <p:nvPr/>
        </p:nvSpPr>
        <p:spPr>
          <a:xfrm>
            <a:off x="364447" y="2717254"/>
            <a:ext cx="11366854" cy="830997"/>
          </a:xfrm>
          <a:prstGeom prst="rect">
            <a:avLst/>
          </a:prstGeom>
          <a:noFill/>
        </p:spPr>
        <p:txBody>
          <a:bodyPr wrap="square" rtlCol="0">
            <a:spAutoFit/>
          </a:bodyPr>
          <a:lstStyle/>
          <a:p>
            <a:r>
              <a:rPr lang="en-GB" sz="2400" dirty="0">
                <a:solidFill>
                  <a:srgbClr val="33A3AA"/>
                </a:solidFill>
                <a:latin typeface="Arial" panose="020B0604020202020204" pitchFamily="34" charset="0"/>
                <a:cs typeface="Arial" panose="020B0604020202020204" pitchFamily="34" charset="0"/>
              </a:rPr>
              <a:t>A regional launch event: </a:t>
            </a:r>
            <a:r>
              <a:rPr lang="en-GB" sz="2400" dirty="0">
                <a:latin typeface="Arial" panose="020B0604020202020204" pitchFamily="34" charset="0"/>
                <a:cs typeface="Arial" panose="020B0604020202020204" pitchFamily="34" charset="0"/>
              </a:rPr>
              <a:t>Attendees at a recent regional launch event felt this group could be used as a foundation to implement parts of the strategy in our region</a:t>
            </a:r>
          </a:p>
        </p:txBody>
      </p:sp>
      <p:grpSp>
        <p:nvGrpSpPr>
          <p:cNvPr id="9" name="Group 8">
            <a:extLst>
              <a:ext uri="{FF2B5EF4-FFF2-40B4-BE49-F238E27FC236}">
                <a16:creationId xmlns:a16="http://schemas.microsoft.com/office/drawing/2014/main" id="{8905E76F-BCCA-E08C-3D39-D84D6A987DDA}"/>
              </a:ext>
            </a:extLst>
          </p:cNvPr>
          <p:cNvGrpSpPr/>
          <p:nvPr/>
        </p:nvGrpSpPr>
        <p:grpSpPr>
          <a:xfrm>
            <a:off x="-2" y="6137363"/>
            <a:ext cx="12192001" cy="745915"/>
            <a:chOff x="-2" y="6121321"/>
            <a:chExt cx="12192001" cy="745915"/>
          </a:xfrm>
        </p:grpSpPr>
        <p:sp>
          <p:nvSpPr>
            <p:cNvPr id="10" name="Rectangle 9">
              <a:extLst>
                <a:ext uri="{FF2B5EF4-FFF2-40B4-BE49-F238E27FC236}">
                  <a16:creationId xmlns:a16="http://schemas.microsoft.com/office/drawing/2014/main" id="{CCF44A2E-D4F8-F386-2CCE-7666A006AABC}"/>
                </a:ext>
              </a:extLst>
            </p:cNvPr>
            <p:cNvSpPr/>
            <p:nvPr/>
          </p:nvSpPr>
          <p:spPr>
            <a:xfrm flipH="1">
              <a:off x="-2" y="6121322"/>
              <a:ext cx="10640920" cy="745914"/>
            </a:xfrm>
            <a:prstGeom prst="rect">
              <a:avLst/>
            </a:prstGeom>
            <a:gradFill>
              <a:gsLst>
                <a:gs pos="0">
                  <a:srgbClr val="33A3AA"/>
                </a:gs>
                <a:gs pos="100000">
                  <a:srgbClr val="0069B3">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BB8AB0E7-8C16-5032-2E30-6446210EDB29}"/>
                </a:ext>
              </a:extLst>
            </p:cNvPr>
            <p:cNvPicPr>
              <a:picLocks noChangeAspect="1"/>
            </p:cNvPicPr>
            <p:nvPr/>
          </p:nvPicPr>
          <p:blipFill>
            <a:blip r:embed="rId3"/>
            <a:stretch>
              <a:fillRect/>
            </a:stretch>
          </p:blipFill>
          <p:spPr>
            <a:xfrm>
              <a:off x="10640920" y="6121321"/>
              <a:ext cx="1551079" cy="743448"/>
            </a:xfrm>
            <a:prstGeom prst="rect">
              <a:avLst/>
            </a:prstGeom>
          </p:spPr>
        </p:pic>
      </p:grpSp>
      <p:sp>
        <p:nvSpPr>
          <p:cNvPr id="5" name="Rectangle 4">
            <a:extLst>
              <a:ext uri="{FF2B5EF4-FFF2-40B4-BE49-F238E27FC236}">
                <a16:creationId xmlns:a16="http://schemas.microsoft.com/office/drawing/2014/main" id="{85084E95-46EB-D915-1239-BD244D26F39F}"/>
              </a:ext>
            </a:extLst>
          </p:cNvPr>
          <p:cNvSpPr/>
          <p:nvPr/>
        </p:nvSpPr>
        <p:spPr>
          <a:xfrm>
            <a:off x="369972" y="3936124"/>
            <a:ext cx="11532924" cy="2081647"/>
          </a:xfrm>
          <a:prstGeom prst="rect">
            <a:avLst/>
          </a:prstGeom>
          <a:solidFill>
            <a:srgbClr val="FFFFFF">
              <a:alpha val="94902"/>
            </a:srgbClr>
          </a:solidFill>
          <a:ln>
            <a:noFill/>
          </a:ln>
          <a:effectLst>
            <a:outerShdw blurRad="50800" dist="127000" dir="2700000" algn="tl" rotWithShape="0">
              <a:prstClr val="black">
                <a:alpha val="150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E9E9F21-EFC4-EA16-129A-96024067BC1A}"/>
              </a:ext>
            </a:extLst>
          </p:cNvPr>
          <p:cNvSpPr txBox="1"/>
          <p:nvPr/>
        </p:nvSpPr>
        <p:spPr>
          <a:xfrm>
            <a:off x="466081" y="3973304"/>
            <a:ext cx="11366854" cy="1569660"/>
          </a:xfrm>
          <a:prstGeom prst="rect">
            <a:avLst/>
          </a:prstGeom>
          <a:noFill/>
        </p:spPr>
        <p:txBody>
          <a:bodyPr wrap="square" lIns="91440" tIns="45720" rIns="91440" bIns="45720" rtlCol="0" anchor="t">
            <a:spAutoFit/>
          </a:bodyPr>
          <a:lstStyle/>
          <a:p>
            <a:r>
              <a:rPr lang="en-GB" sz="2400" dirty="0">
                <a:solidFill>
                  <a:srgbClr val="33A3AA"/>
                </a:solidFill>
                <a:latin typeface="Arial" panose="020B0604020202020204" pitchFamily="34" charset="0"/>
                <a:cs typeface="Arial" panose="020B0604020202020204" pitchFamily="34" charset="0"/>
              </a:rPr>
              <a:t>ADASS East and Local Authorities</a:t>
            </a:r>
            <a:r>
              <a:rPr lang="en-GB" sz="2400" dirty="0">
                <a:latin typeface="Arial" panose="020B0604020202020204" pitchFamily="34" charset="0"/>
                <a:cs typeface="Arial" panose="020B0604020202020204" pitchFamily="34" charset="0"/>
              </a:rPr>
              <a:t>: ADASS East are committed to supporting the strategy and its implementation. Local Authorities are looking to the strategy to support their strategic approach to integrated workforce planning and one will activity map their workforce strategy against the national strategy</a:t>
            </a:r>
          </a:p>
        </p:txBody>
      </p:sp>
    </p:spTree>
    <p:extLst>
      <p:ext uri="{BB962C8B-B14F-4D97-AF65-F5344CB8AC3E}">
        <p14:creationId xmlns:p14="http://schemas.microsoft.com/office/powerpoint/2010/main" val="17448636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FA5D7A-FA33-C60A-D307-001516534A78}"/>
              </a:ext>
            </a:extLst>
          </p:cNvPr>
          <p:cNvSpPr txBox="1"/>
          <p:nvPr/>
        </p:nvSpPr>
        <p:spPr>
          <a:xfrm>
            <a:off x="369974" y="312824"/>
            <a:ext cx="9722293" cy="523220"/>
          </a:xfrm>
          <a:prstGeom prst="rect">
            <a:avLst/>
          </a:prstGeom>
          <a:solidFill>
            <a:srgbClr val="606060"/>
          </a:solid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What is already happening in the Eastern region?</a:t>
            </a:r>
          </a:p>
        </p:txBody>
      </p:sp>
      <p:sp>
        <p:nvSpPr>
          <p:cNvPr id="15" name="Rectangle 14">
            <a:extLst>
              <a:ext uri="{FF2B5EF4-FFF2-40B4-BE49-F238E27FC236}">
                <a16:creationId xmlns:a16="http://schemas.microsoft.com/office/drawing/2014/main" id="{E34AD6C2-748F-DE22-FD8B-33DA561A0F3C}"/>
              </a:ext>
            </a:extLst>
          </p:cNvPr>
          <p:cNvSpPr/>
          <p:nvPr/>
        </p:nvSpPr>
        <p:spPr>
          <a:xfrm>
            <a:off x="344027" y="1004778"/>
            <a:ext cx="11558869" cy="1301422"/>
          </a:xfrm>
          <a:prstGeom prst="rect">
            <a:avLst/>
          </a:prstGeom>
          <a:solidFill>
            <a:srgbClr val="FFFFFF">
              <a:alpha val="94902"/>
            </a:srgbClr>
          </a:solidFill>
          <a:ln>
            <a:noFill/>
          </a:ln>
          <a:effectLst>
            <a:outerShdw blurRad="50800" dist="127000" dir="2700000" algn="tl" rotWithShape="0">
              <a:prstClr val="black">
                <a:alpha val="150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8BC5AE0-04D6-7F9B-CC1D-B63634FB3A45}"/>
              </a:ext>
            </a:extLst>
          </p:cNvPr>
          <p:cNvSpPr txBox="1"/>
          <p:nvPr/>
        </p:nvSpPr>
        <p:spPr>
          <a:xfrm>
            <a:off x="466081" y="1105870"/>
            <a:ext cx="11212572" cy="1200329"/>
          </a:xfrm>
          <a:prstGeom prst="rect">
            <a:avLst/>
          </a:prstGeom>
          <a:noFill/>
        </p:spPr>
        <p:txBody>
          <a:bodyPr wrap="square" rtlCol="0">
            <a:spAutoFit/>
          </a:bodyPr>
          <a:lstStyle/>
          <a:p>
            <a:r>
              <a:rPr lang="en-GB" sz="2400" dirty="0">
                <a:solidFill>
                  <a:srgbClr val="33A3AA"/>
                </a:solidFill>
                <a:latin typeface="Arial" panose="020B0604020202020204" pitchFamily="34" charset="0"/>
                <a:cs typeface="Arial" panose="020B0604020202020204" pitchFamily="34" charset="0"/>
              </a:rPr>
              <a:t>Integrated Care Systems</a:t>
            </a:r>
            <a:r>
              <a:rPr lang="en-GB" sz="2400" dirty="0">
                <a:latin typeface="Arial" panose="020B0604020202020204" pitchFamily="34" charset="0"/>
                <a:cs typeface="Arial" panose="020B0604020202020204" pitchFamily="34" charset="0"/>
              </a:rPr>
              <a:t>: Two ICSs in our region are actively looking to draw upon the strategy to support their strategic approach to integrated workforce planning and two more have requested to meet Skills for Care </a:t>
            </a:r>
          </a:p>
        </p:txBody>
      </p:sp>
      <p:sp>
        <p:nvSpPr>
          <p:cNvPr id="33" name="Rectangle 32">
            <a:extLst>
              <a:ext uri="{FF2B5EF4-FFF2-40B4-BE49-F238E27FC236}">
                <a16:creationId xmlns:a16="http://schemas.microsoft.com/office/drawing/2014/main" id="{E0B07A3F-46C8-53F2-99C2-A3811C78EB61}"/>
              </a:ext>
            </a:extLst>
          </p:cNvPr>
          <p:cNvSpPr/>
          <p:nvPr/>
        </p:nvSpPr>
        <p:spPr>
          <a:xfrm>
            <a:off x="369972" y="2925807"/>
            <a:ext cx="11532922" cy="1899262"/>
          </a:xfrm>
          <a:prstGeom prst="rect">
            <a:avLst/>
          </a:prstGeom>
          <a:solidFill>
            <a:srgbClr val="FFFFFF">
              <a:alpha val="94902"/>
            </a:srgbClr>
          </a:solidFill>
          <a:ln>
            <a:noFill/>
          </a:ln>
          <a:effectLst>
            <a:outerShdw blurRad="50800" dist="127000" dir="2700000" algn="tl" rotWithShape="0">
              <a:prstClr val="black">
                <a:alpha val="150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5610AE6-EE8A-E0E4-354D-56678B75D183}"/>
              </a:ext>
            </a:extLst>
          </p:cNvPr>
          <p:cNvSpPr txBox="1"/>
          <p:nvPr/>
        </p:nvSpPr>
        <p:spPr>
          <a:xfrm>
            <a:off x="466081" y="2757742"/>
            <a:ext cx="11259838" cy="1938992"/>
          </a:xfrm>
          <a:prstGeom prst="rect">
            <a:avLst/>
          </a:prstGeom>
          <a:noFill/>
        </p:spPr>
        <p:txBody>
          <a:bodyPr wrap="square" rtlCol="0">
            <a:spAutoFit/>
          </a:bodyPr>
          <a:lstStyle/>
          <a:p>
            <a:r>
              <a:rPr lang="en-GB" sz="2400" dirty="0">
                <a:solidFill>
                  <a:srgbClr val="33A3AA"/>
                </a:solidFill>
                <a:latin typeface="Arial" panose="020B0604020202020204" pitchFamily="34" charset="0"/>
                <a:cs typeface="Arial" panose="020B0604020202020204" pitchFamily="34" charset="0"/>
              </a:rPr>
              <a:t>Integrated Care Systems</a:t>
            </a:r>
            <a:r>
              <a:rPr lang="en-GB" sz="2400" dirty="0">
                <a:latin typeface="Arial" panose="020B0604020202020204" pitchFamily="34" charset="0"/>
                <a:cs typeface="Arial" panose="020B0604020202020204" pitchFamily="34" charset="0"/>
              </a:rPr>
              <a:t>: The BLMK ICS has launched a survey to ASC employers to help map workforce gaps and workforce development activity against the national strategy. The same ICS is working with their LAs and universities and looking to align their education and recruitment activity with their social care system partners</a:t>
            </a:r>
            <a:endParaRPr lang="en-GB" sz="2400" dirty="0">
              <a:latin typeface="Arial"/>
              <a:cs typeface="Arial"/>
            </a:endParaRPr>
          </a:p>
        </p:txBody>
      </p:sp>
      <p:sp>
        <p:nvSpPr>
          <p:cNvPr id="3" name="Rectangle 2">
            <a:extLst>
              <a:ext uri="{FF2B5EF4-FFF2-40B4-BE49-F238E27FC236}">
                <a16:creationId xmlns:a16="http://schemas.microsoft.com/office/drawing/2014/main" id="{357B7FC1-CA81-FA47-024B-5F8306FC8A8A}"/>
              </a:ext>
            </a:extLst>
          </p:cNvPr>
          <p:cNvSpPr/>
          <p:nvPr/>
        </p:nvSpPr>
        <p:spPr>
          <a:xfrm>
            <a:off x="369971" y="5178961"/>
            <a:ext cx="11532923" cy="791267"/>
          </a:xfrm>
          <a:prstGeom prst="rect">
            <a:avLst/>
          </a:prstGeom>
          <a:solidFill>
            <a:srgbClr val="FFFFFF">
              <a:alpha val="94902"/>
            </a:srgbClr>
          </a:solidFill>
          <a:ln>
            <a:noFill/>
          </a:ln>
          <a:effectLst>
            <a:outerShdw blurRad="50800" dist="127000" dir="2700000" algn="tl" rotWithShape="0">
              <a:prstClr val="black">
                <a:alpha val="150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59B6541-E8D4-4471-3C2D-A593E5213000}"/>
              </a:ext>
            </a:extLst>
          </p:cNvPr>
          <p:cNvSpPr txBox="1"/>
          <p:nvPr/>
        </p:nvSpPr>
        <p:spPr>
          <a:xfrm>
            <a:off x="466080" y="5148276"/>
            <a:ext cx="11436813" cy="830997"/>
          </a:xfrm>
          <a:prstGeom prst="rect">
            <a:avLst/>
          </a:prstGeom>
          <a:noFill/>
        </p:spPr>
        <p:txBody>
          <a:bodyPr wrap="square" rtlCol="0">
            <a:spAutoFit/>
          </a:bodyPr>
          <a:lstStyle/>
          <a:p>
            <a:r>
              <a:rPr lang="en-GB" sz="2400" dirty="0">
                <a:solidFill>
                  <a:srgbClr val="33A3AA"/>
                </a:solidFill>
                <a:latin typeface="Arial" panose="020B0604020202020204" pitchFamily="34" charset="0"/>
                <a:cs typeface="Arial" panose="020B0604020202020204" pitchFamily="34" charset="0"/>
              </a:rPr>
              <a:t>Delegated health care </a:t>
            </a:r>
            <a:r>
              <a:rPr lang="en-GB" sz="2400" dirty="0">
                <a:latin typeface="Arial" panose="020B0604020202020204" pitchFamily="34" charset="0"/>
                <a:cs typeface="Arial" panose="020B0604020202020204" pitchFamily="34" charset="0"/>
              </a:rPr>
              <a:t>in our </a:t>
            </a:r>
            <a:r>
              <a:rPr lang="en-GB" sz="2400" dirty="0">
                <a:solidFill>
                  <a:srgbClr val="33A3AA"/>
                </a:solidFill>
                <a:latin typeface="Arial" panose="020B0604020202020204" pitchFamily="34" charset="0"/>
                <a:cs typeface="Arial" panose="020B0604020202020204" pitchFamily="34" charset="0"/>
              </a:rPr>
              <a:t>region – </a:t>
            </a:r>
            <a:r>
              <a:rPr lang="en-GB" sz="2400" dirty="0">
                <a:solidFill>
                  <a:schemeClr val="tx1"/>
                </a:solidFill>
                <a:latin typeface="Arial" panose="020B0604020202020204" pitchFamily="34" charset="0"/>
                <a:cs typeface="Arial" panose="020B0604020202020204" pitchFamily="34" charset="0"/>
              </a:rPr>
              <a:t>increasing due to access of specialist training from hospitals </a:t>
            </a:r>
            <a:r>
              <a:rPr lang="en-GB" sz="2400">
                <a:solidFill>
                  <a:schemeClr val="tx1"/>
                </a:solidFill>
                <a:latin typeface="Arial" panose="020B0604020202020204" pitchFamily="34" charset="0"/>
                <a:cs typeface="Arial" panose="020B0604020202020204" pitchFamily="34" charset="0"/>
              </a:rPr>
              <a:t>and integrated </a:t>
            </a:r>
            <a:r>
              <a:rPr lang="en-GB" sz="2400" dirty="0">
                <a:solidFill>
                  <a:schemeClr val="tx1"/>
                </a:solidFill>
                <a:latin typeface="Arial" panose="020B0604020202020204" pitchFamily="34" charset="0"/>
                <a:cs typeface="Arial" panose="020B0604020202020204" pitchFamily="34" charset="0"/>
              </a:rPr>
              <a:t>working between health and social care</a:t>
            </a:r>
            <a:endParaRPr lang="en-GB" sz="2400" b="1" u="sng" dirty="0">
              <a:solidFill>
                <a:schemeClr val="tx1"/>
              </a:solidFill>
              <a:uFill>
                <a:solidFill>
                  <a:srgbClr val="FFB81C"/>
                </a:solidFill>
              </a:u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905E76F-BCCA-E08C-3D39-D84D6A987DDA}"/>
              </a:ext>
            </a:extLst>
          </p:cNvPr>
          <p:cNvGrpSpPr/>
          <p:nvPr/>
        </p:nvGrpSpPr>
        <p:grpSpPr>
          <a:xfrm>
            <a:off x="-2" y="6137363"/>
            <a:ext cx="12192001" cy="745915"/>
            <a:chOff x="-2" y="6121321"/>
            <a:chExt cx="12192001" cy="745915"/>
          </a:xfrm>
        </p:grpSpPr>
        <p:sp>
          <p:nvSpPr>
            <p:cNvPr id="10" name="Rectangle 9">
              <a:extLst>
                <a:ext uri="{FF2B5EF4-FFF2-40B4-BE49-F238E27FC236}">
                  <a16:creationId xmlns:a16="http://schemas.microsoft.com/office/drawing/2014/main" id="{CCF44A2E-D4F8-F386-2CCE-7666A006AABC}"/>
                </a:ext>
              </a:extLst>
            </p:cNvPr>
            <p:cNvSpPr/>
            <p:nvPr/>
          </p:nvSpPr>
          <p:spPr>
            <a:xfrm flipH="1">
              <a:off x="-2" y="6121322"/>
              <a:ext cx="10640920" cy="745914"/>
            </a:xfrm>
            <a:prstGeom prst="rect">
              <a:avLst/>
            </a:prstGeom>
            <a:gradFill>
              <a:gsLst>
                <a:gs pos="0">
                  <a:srgbClr val="33A3AA"/>
                </a:gs>
                <a:gs pos="100000">
                  <a:srgbClr val="0069B3">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BB8AB0E7-8C16-5032-2E30-6446210EDB29}"/>
                </a:ext>
              </a:extLst>
            </p:cNvPr>
            <p:cNvPicPr>
              <a:picLocks noChangeAspect="1"/>
            </p:cNvPicPr>
            <p:nvPr/>
          </p:nvPicPr>
          <p:blipFill>
            <a:blip r:embed="rId3"/>
            <a:stretch>
              <a:fillRect/>
            </a:stretch>
          </p:blipFill>
          <p:spPr>
            <a:xfrm>
              <a:off x="10640920" y="6121321"/>
              <a:ext cx="1551079" cy="743448"/>
            </a:xfrm>
            <a:prstGeom prst="rect">
              <a:avLst/>
            </a:prstGeom>
          </p:spPr>
        </p:pic>
      </p:grpSp>
    </p:spTree>
    <p:extLst>
      <p:ext uri="{BB962C8B-B14F-4D97-AF65-F5344CB8AC3E}">
        <p14:creationId xmlns:p14="http://schemas.microsoft.com/office/powerpoint/2010/main" val="27093586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B3C8-DBA1-C2AC-9B6B-33DD6540808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3E429E5-A37E-A2D6-8343-54725A98A963}"/>
              </a:ext>
            </a:extLst>
          </p:cNvPr>
          <p:cNvSpPr>
            <a:spLocks noGrp="1"/>
          </p:cNvSpPr>
          <p:nvPr>
            <p:ph type="body" sz="quarter" idx="12"/>
          </p:nvPr>
        </p:nvSpPr>
        <p:spPr>
          <a:xfrm>
            <a:off x="495299" y="355313"/>
            <a:ext cx="9892487" cy="759018"/>
          </a:xfrm>
        </p:spPr>
        <p:txBody>
          <a:bodyPr lIns="91440" tIns="45720" rIns="91440" bIns="45720" anchor="t"/>
          <a:lstStyle/>
          <a:p>
            <a:r>
              <a:rPr lang="en-GB" dirty="0"/>
              <a:t>How Skills for Care can support you</a:t>
            </a:r>
          </a:p>
        </p:txBody>
      </p:sp>
      <p:sp>
        <p:nvSpPr>
          <p:cNvPr id="10" name="Text Placeholder 1">
            <a:extLst>
              <a:ext uri="{FF2B5EF4-FFF2-40B4-BE49-F238E27FC236}">
                <a16:creationId xmlns:a16="http://schemas.microsoft.com/office/drawing/2014/main" id="{F0BDDAF5-E873-2CBC-F2FE-6389AED64F34}"/>
              </a:ext>
            </a:extLst>
          </p:cNvPr>
          <p:cNvSpPr>
            <a:spLocks noGrp="1"/>
          </p:cNvSpPr>
          <p:nvPr/>
        </p:nvSpPr>
        <p:spPr>
          <a:xfrm>
            <a:off x="495299" y="1009849"/>
            <a:ext cx="10792018" cy="536729"/>
          </a:xfrm>
          <a:prstGeom prst="rect">
            <a:avLst/>
          </a:prstGeom>
        </p:spPr>
        <p:txBody>
          <a:bodyPr lIns="91440" tIns="45720" rIns="91440" bIns="45720" anchor="t"/>
          <a:lstStyle>
            <a:lvl1pPr marL="0">
              <a:defRPr sz="2800" b="1">
                <a:solidFill>
                  <a:srgbClr val="008F9C"/>
                </a:solidFill>
                <a:latin typeface="Arial" panose="020B0604020202020204" pitchFamily="34" charset="0"/>
                <a:ea typeface="+mn-ea"/>
                <a:cs typeface="Arial" panose="020B0604020202020204" pitchFamily="34" charset="0"/>
              </a:defRPr>
            </a:lvl1pPr>
            <a:lvl2pPr marL="457200">
              <a:defRPr sz="2400">
                <a:latin typeface="Arial" panose="020B0604020202020204" pitchFamily="34" charset="0"/>
                <a:ea typeface="+mn-ea"/>
                <a:cs typeface="Arial" panose="020B0604020202020204" pitchFamily="34" charset="0"/>
              </a:defRPr>
            </a:lvl2pPr>
            <a:lvl3pPr marL="914400">
              <a:defRPr sz="2400">
                <a:latin typeface="Arial" panose="020B0604020202020204" pitchFamily="34" charset="0"/>
                <a:ea typeface="+mn-ea"/>
                <a:cs typeface="Arial" panose="020B0604020202020204" pitchFamily="34" charset="0"/>
              </a:defRPr>
            </a:lvl3pPr>
            <a:lvl4pPr marL="1371600">
              <a:defRPr sz="2000">
                <a:latin typeface="Arial" panose="020B0604020202020204" pitchFamily="34" charset="0"/>
                <a:ea typeface="+mn-ea"/>
                <a:cs typeface="Arial" panose="020B0604020202020204" pitchFamily="34" charset="0"/>
              </a:defRPr>
            </a:lvl4pPr>
            <a:lvl5pPr marL="1828800">
              <a:defRPr sz="160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Arial"/>
                <a:cs typeface="Arial"/>
              </a:rPr>
              <a:t>Guidance, information and resources</a:t>
            </a:r>
            <a:endParaRPr lang="en-US" dirty="0"/>
          </a:p>
        </p:txBody>
      </p:sp>
      <p:sp>
        <p:nvSpPr>
          <p:cNvPr id="2" name="TextBox 1">
            <a:hlinkClick r:id="rId3"/>
            <a:extLst>
              <a:ext uri="{FF2B5EF4-FFF2-40B4-BE49-F238E27FC236}">
                <a16:creationId xmlns:a16="http://schemas.microsoft.com/office/drawing/2014/main" id="{3AA04917-A03D-35B8-8A9A-73E8C7932D7D}"/>
              </a:ext>
            </a:extLst>
          </p:cNvPr>
          <p:cNvSpPr txBox="1"/>
          <p:nvPr/>
        </p:nvSpPr>
        <p:spPr>
          <a:xfrm>
            <a:off x="1140175" y="1901381"/>
            <a:ext cx="2015064" cy="646331"/>
          </a:xfrm>
          <a:prstGeom prst="rect">
            <a:avLst/>
          </a:prstGeom>
          <a:noFill/>
          <a:ln w="28575">
            <a:solidFill>
              <a:srgbClr val="008C95"/>
            </a:solidFill>
          </a:ln>
        </p:spPr>
        <p:txBody>
          <a:bodyPr wrap="square" rtlCol="0">
            <a:spAutoFit/>
          </a:bodyPr>
          <a:lstStyle/>
          <a:p>
            <a:pPr algn="ctr"/>
            <a:r>
              <a:rPr lang="en-GB" dirty="0"/>
              <a:t>Care Workforce Pathway</a:t>
            </a:r>
          </a:p>
        </p:txBody>
      </p:sp>
      <p:sp>
        <p:nvSpPr>
          <p:cNvPr id="5" name="TextBox 4">
            <a:hlinkClick r:id="rId4"/>
            <a:extLst>
              <a:ext uri="{FF2B5EF4-FFF2-40B4-BE49-F238E27FC236}">
                <a16:creationId xmlns:a16="http://schemas.microsoft.com/office/drawing/2014/main" id="{48AC14E4-B842-C120-7201-4A70588C11D7}"/>
              </a:ext>
            </a:extLst>
          </p:cNvPr>
          <p:cNvSpPr txBox="1"/>
          <p:nvPr/>
        </p:nvSpPr>
        <p:spPr>
          <a:xfrm>
            <a:off x="3857976" y="1905461"/>
            <a:ext cx="2015064" cy="646331"/>
          </a:xfrm>
          <a:prstGeom prst="rect">
            <a:avLst/>
          </a:prstGeom>
          <a:noFill/>
          <a:ln w="28575">
            <a:solidFill>
              <a:srgbClr val="008C95"/>
            </a:solidFill>
          </a:ln>
        </p:spPr>
        <p:txBody>
          <a:bodyPr wrap="square" rtlCol="0">
            <a:spAutoFit/>
          </a:bodyPr>
          <a:lstStyle/>
          <a:p>
            <a:pPr algn="ctr"/>
            <a:r>
              <a:rPr lang="en-GB" dirty="0"/>
              <a:t>Level 2 </a:t>
            </a:r>
          </a:p>
          <a:p>
            <a:pPr algn="ctr"/>
            <a:r>
              <a:rPr lang="en-GB" dirty="0"/>
              <a:t>Care Certificate</a:t>
            </a:r>
          </a:p>
        </p:txBody>
      </p:sp>
      <p:sp>
        <p:nvSpPr>
          <p:cNvPr id="6" name="TextBox 5">
            <a:hlinkClick r:id="rId5"/>
            <a:extLst>
              <a:ext uri="{FF2B5EF4-FFF2-40B4-BE49-F238E27FC236}">
                <a16:creationId xmlns:a16="http://schemas.microsoft.com/office/drawing/2014/main" id="{E8B7AABE-27AF-3DEB-8254-D05A7D22083C}"/>
              </a:ext>
            </a:extLst>
          </p:cNvPr>
          <p:cNvSpPr txBox="1"/>
          <p:nvPr/>
        </p:nvSpPr>
        <p:spPr>
          <a:xfrm>
            <a:off x="6575777" y="1901381"/>
            <a:ext cx="2015064" cy="646331"/>
          </a:xfrm>
          <a:prstGeom prst="rect">
            <a:avLst/>
          </a:prstGeom>
          <a:noFill/>
          <a:ln w="28575">
            <a:solidFill>
              <a:srgbClr val="008C95"/>
            </a:solidFill>
          </a:ln>
        </p:spPr>
        <p:txBody>
          <a:bodyPr wrap="square" rtlCol="0">
            <a:spAutoFit/>
          </a:bodyPr>
          <a:lstStyle/>
          <a:p>
            <a:pPr algn="ctr"/>
            <a:r>
              <a:rPr lang="en-GB" dirty="0"/>
              <a:t>LDSS</a:t>
            </a:r>
          </a:p>
          <a:p>
            <a:pPr algn="ctr"/>
            <a:endParaRPr lang="en-GB" dirty="0"/>
          </a:p>
        </p:txBody>
      </p:sp>
      <p:sp>
        <p:nvSpPr>
          <p:cNvPr id="14" name="TextBox 13">
            <a:extLst>
              <a:ext uri="{FF2B5EF4-FFF2-40B4-BE49-F238E27FC236}">
                <a16:creationId xmlns:a16="http://schemas.microsoft.com/office/drawing/2014/main" id="{0DC49754-7C79-237B-FBD7-B5E3275EC612}"/>
              </a:ext>
            </a:extLst>
          </p:cNvPr>
          <p:cNvSpPr txBox="1"/>
          <p:nvPr/>
        </p:nvSpPr>
        <p:spPr>
          <a:xfrm>
            <a:off x="9048047" y="1901381"/>
            <a:ext cx="2015064" cy="646331"/>
          </a:xfrm>
          <a:prstGeom prst="rect">
            <a:avLst/>
          </a:prstGeom>
          <a:noFill/>
          <a:ln w="28575">
            <a:solidFill>
              <a:srgbClr val="008C95"/>
            </a:solidFill>
          </a:ln>
        </p:spPr>
        <p:txBody>
          <a:bodyPr wrap="square" rtlCol="0" anchor="ctr">
            <a:spAutoFit/>
          </a:bodyPr>
          <a:lstStyle/>
          <a:p>
            <a:pPr algn="ctr"/>
            <a:r>
              <a:rPr lang="en-GB" dirty="0"/>
              <a:t>ASC WDS</a:t>
            </a:r>
          </a:p>
          <a:p>
            <a:pPr algn="ctr"/>
            <a:endParaRPr lang="en-GB" dirty="0"/>
          </a:p>
        </p:txBody>
      </p:sp>
      <p:sp>
        <p:nvSpPr>
          <p:cNvPr id="20" name="TextBox 19">
            <a:hlinkClick r:id="rId6"/>
            <a:extLst>
              <a:ext uri="{FF2B5EF4-FFF2-40B4-BE49-F238E27FC236}">
                <a16:creationId xmlns:a16="http://schemas.microsoft.com/office/drawing/2014/main" id="{149A727C-135D-499D-962F-AA2321EFF301}"/>
              </a:ext>
            </a:extLst>
          </p:cNvPr>
          <p:cNvSpPr txBox="1"/>
          <p:nvPr/>
        </p:nvSpPr>
        <p:spPr>
          <a:xfrm>
            <a:off x="1140175" y="3187674"/>
            <a:ext cx="2015064" cy="646331"/>
          </a:xfrm>
          <a:prstGeom prst="rect">
            <a:avLst/>
          </a:prstGeom>
          <a:noFill/>
          <a:ln w="28575">
            <a:solidFill>
              <a:srgbClr val="008C95"/>
            </a:solidFill>
          </a:ln>
        </p:spPr>
        <p:txBody>
          <a:bodyPr wrap="square" rtlCol="0">
            <a:spAutoFit/>
          </a:bodyPr>
          <a:lstStyle/>
          <a:p>
            <a:pPr algn="ctr"/>
            <a:r>
              <a:rPr lang="en-GB" dirty="0"/>
              <a:t>Leaders &amp; </a:t>
            </a:r>
          </a:p>
          <a:p>
            <a:pPr algn="ctr"/>
            <a:r>
              <a:rPr lang="en-GB" dirty="0"/>
              <a:t>Managers</a:t>
            </a:r>
          </a:p>
        </p:txBody>
      </p:sp>
      <p:sp>
        <p:nvSpPr>
          <p:cNvPr id="21" name="TextBox 20">
            <a:hlinkClick r:id="rId7"/>
            <a:extLst>
              <a:ext uri="{FF2B5EF4-FFF2-40B4-BE49-F238E27FC236}">
                <a16:creationId xmlns:a16="http://schemas.microsoft.com/office/drawing/2014/main" id="{5E58278C-0D55-3198-EE45-FA652E142026}"/>
              </a:ext>
            </a:extLst>
          </p:cNvPr>
          <p:cNvSpPr txBox="1"/>
          <p:nvPr/>
        </p:nvSpPr>
        <p:spPr>
          <a:xfrm>
            <a:off x="3857976" y="3191754"/>
            <a:ext cx="2015064" cy="646331"/>
          </a:xfrm>
          <a:prstGeom prst="rect">
            <a:avLst/>
          </a:prstGeom>
          <a:noFill/>
          <a:ln w="28575">
            <a:solidFill>
              <a:srgbClr val="008C95"/>
            </a:solidFill>
          </a:ln>
        </p:spPr>
        <p:txBody>
          <a:bodyPr wrap="square" rtlCol="0">
            <a:spAutoFit/>
          </a:bodyPr>
          <a:lstStyle/>
          <a:p>
            <a:pPr algn="ctr"/>
            <a:r>
              <a:rPr lang="en-GB" dirty="0"/>
              <a:t>Workplace Culture Toolkit</a:t>
            </a:r>
          </a:p>
        </p:txBody>
      </p:sp>
      <p:sp>
        <p:nvSpPr>
          <p:cNvPr id="22" name="TextBox 21">
            <a:hlinkClick r:id="rId8"/>
            <a:extLst>
              <a:ext uri="{FF2B5EF4-FFF2-40B4-BE49-F238E27FC236}">
                <a16:creationId xmlns:a16="http://schemas.microsoft.com/office/drawing/2014/main" id="{2E22DEB7-6FB2-28DC-83E8-B5B08F0F13C2}"/>
              </a:ext>
            </a:extLst>
          </p:cNvPr>
          <p:cNvSpPr txBox="1"/>
          <p:nvPr/>
        </p:nvSpPr>
        <p:spPr>
          <a:xfrm>
            <a:off x="6575777" y="3187674"/>
            <a:ext cx="2015064" cy="646331"/>
          </a:xfrm>
          <a:prstGeom prst="rect">
            <a:avLst/>
          </a:prstGeom>
          <a:noFill/>
          <a:ln w="28575">
            <a:solidFill>
              <a:srgbClr val="008C95"/>
            </a:solidFill>
          </a:ln>
        </p:spPr>
        <p:txBody>
          <a:bodyPr wrap="square" rtlCol="0">
            <a:spAutoFit/>
          </a:bodyPr>
          <a:lstStyle/>
          <a:p>
            <a:pPr algn="ctr"/>
            <a:r>
              <a:rPr lang="en-GB" dirty="0"/>
              <a:t>Workforce Intelligence</a:t>
            </a:r>
          </a:p>
        </p:txBody>
      </p:sp>
      <p:sp>
        <p:nvSpPr>
          <p:cNvPr id="23" name="TextBox 22">
            <a:hlinkClick r:id="rId9"/>
            <a:extLst>
              <a:ext uri="{FF2B5EF4-FFF2-40B4-BE49-F238E27FC236}">
                <a16:creationId xmlns:a16="http://schemas.microsoft.com/office/drawing/2014/main" id="{A36BCB8E-DCB3-98D1-643C-1F3DC560F2FC}"/>
              </a:ext>
            </a:extLst>
          </p:cNvPr>
          <p:cNvSpPr txBox="1"/>
          <p:nvPr/>
        </p:nvSpPr>
        <p:spPr>
          <a:xfrm>
            <a:off x="9048047" y="3187674"/>
            <a:ext cx="2015064" cy="646331"/>
          </a:xfrm>
          <a:prstGeom prst="rect">
            <a:avLst/>
          </a:prstGeom>
          <a:noFill/>
          <a:ln w="28575">
            <a:solidFill>
              <a:srgbClr val="008C95"/>
            </a:solidFill>
          </a:ln>
        </p:spPr>
        <p:txBody>
          <a:bodyPr wrap="square" rtlCol="0">
            <a:spAutoFit/>
          </a:bodyPr>
          <a:lstStyle/>
          <a:p>
            <a:pPr algn="ctr"/>
            <a:r>
              <a:rPr lang="en-GB" dirty="0"/>
              <a:t>Digital Transformation</a:t>
            </a:r>
          </a:p>
        </p:txBody>
      </p:sp>
      <p:sp>
        <p:nvSpPr>
          <p:cNvPr id="24" name="TextBox 23">
            <a:hlinkClick r:id="rId10"/>
            <a:extLst>
              <a:ext uri="{FF2B5EF4-FFF2-40B4-BE49-F238E27FC236}">
                <a16:creationId xmlns:a16="http://schemas.microsoft.com/office/drawing/2014/main" id="{0F5DBB2C-F922-2655-A7F5-F78AE11A0642}"/>
              </a:ext>
            </a:extLst>
          </p:cNvPr>
          <p:cNvSpPr txBox="1"/>
          <p:nvPr/>
        </p:nvSpPr>
        <p:spPr>
          <a:xfrm>
            <a:off x="1140175" y="4473967"/>
            <a:ext cx="2015064" cy="646331"/>
          </a:xfrm>
          <a:prstGeom prst="rect">
            <a:avLst/>
          </a:prstGeom>
          <a:noFill/>
          <a:ln w="28575">
            <a:solidFill>
              <a:srgbClr val="008C95"/>
            </a:solidFill>
          </a:ln>
        </p:spPr>
        <p:txBody>
          <a:bodyPr wrap="square" rtlCol="0">
            <a:spAutoFit/>
          </a:bodyPr>
          <a:lstStyle/>
          <a:p>
            <a:pPr algn="ctr"/>
            <a:r>
              <a:rPr lang="en-GB" dirty="0"/>
              <a:t>Developing Your Workforce</a:t>
            </a:r>
          </a:p>
        </p:txBody>
      </p:sp>
      <p:sp>
        <p:nvSpPr>
          <p:cNvPr id="25" name="TextBox 24">
            <a:hlinkClick r:id="rId11"/>
            <a:extLst>
              <a:ext uri="{FF2B5EF4-FFF2-40B4-BE49-F238E27FC236}">
                <a16:creationId xmlns:a16="http://schemas.microsoft.com/office/drawing/2014/main" id="{4D63432B-E611-4934-570D-879E2456E0F5}"/>
              </a:ext>
            </a:extLst>
          </p:cNvPr>
          <p:cNvSpPr txBox="1"/>
          <p:nvPr/>
        </p:nvSpPr>
        <p:spPr>
          <a:xfrm>
            <a:off x="3857976" y="4478047"/>
            <a:ext cx="2015064" cy="646331"/>
          </a:xfrm>
          <a:prstGeom prst="rect">
            <a:avLst/>
          </a:prstGeom>
          <a:noFill/>
          <a:ln w="28575">
            <a:solidFill>
              <a:srgbClr val="008C95"/>
            </a:solidFill>
          </a:ln>
        </p:spPr>
        <p:txBody>
          <a:bodyPr wrap="square" rtlCol="0">
            <a:spAutoFit/>
          </a:bodyPr>
          <a:lstStyle/>
          <a:p>
            <a:pPr algn="ctr"/>
            <a:r>
              <a:rPr lang="en-GB" dirty="0"/>
              <a:t>Workforce Planning </a:t>
            </a:r>
          </a:p>
        </p:txBody>
      </p:sp>
      <p:sp>
        <p:nvSpPr>
          <p:cNvPr id="26" name="TextBox 25">
            <a:hlinkClick r:id="rId11"/>
            <a:extLst>
              <a:ext uri="{FF2B5EF4-FFF2-40B4-BE49-F238E27FC236}">
                <a16:creationId xmlns:a16="http://schemas.microsoft.com/office/drawing/2014/main" id="{8BEC0A76-C8B6-A3AD-397C-C39E7B29A3C2}"/>
              </a:ext>
            </a:extLst>
          </p:cNvPr>
          <p:cNvSpPr txBox="1"/>
          <p:nvPr/>
        </p:nvSpPr>
        <p:spPr>
          <a:xfrm>
            <a:off x="6575777" y="4473967"/>
            <a:ext cx="2015064" cy="646331"/>
          </a:xfrm>
          <a:prstGeom prst="rect">
            <a:avLst/>
          </a:prstGeom>
          <a:noFill/>
          <a:ln w="28575">
            <a:solidFill>
              <a:srgbClr val="008C95"/>
            </a:solidFill>
          </a:ln>
        </p:spPr>
        <p:txBody>
          <a:bodyPr wrap="square" rtlCol="0">
            <a:spAutoFit/>
          </a:bodyPr>
          <a:lstStyle/>
          <a:p>
            <a:pPr algn="ctr"/>
            <a:r>
              <a:rPr lang="en-GB" dirty="0"/>
              <a:t>Workforce Transformation</a:t>
            </a:r>
          </a:p>
        </p:txBody>
      </p:sp>
      <p:sp>
        <p:nvSpPr>
          <p:cNvPr id="27" name="TextBox 26">
            <a:hlinkClick r:id="rId12"/>
            <a:extLst>
              <a:ext uri="{FF2B5EF4-FFF2-40B4-BE49-F238E27FC236}">
                <a16:creationId xmlns:a16="http://schemas.microsoft.com/office/drawing/2014/main" id="{53088CD3-C0D9-9E0D-235E-C5311B21FE81}"/>
              </a:ext>
            </a:extLst>
          </p:cNvPr>
          <p:cNvSpPr txBox="1"/>
          <p:nvPr/>
        </p:nvSpPr>
        <p:spPr>
          <a:xfrm>
            <a:off x="9048047" y="4473967"/>
            <a:ext cx="2015064" cy="646331"/>
          </a:xfrm>
          <a:prstGeom prst="rect">
            <a:avLst/>
          </a:prstGeom>
          <a:noFill/>
          <a:ln w="28575">
            <a:solidFill>
              <a:srgbClr val="008C95"/>
            </a:solidFill>
          </a:ln>
        </p:spPr>
        <p:txBody>
          <a:bodyPr wrap="square" rtlCol="0">
            <a:spAutoFit/>
          </a:bodyPr>
          <a:lstStyle/>
          <a:p>
            <a:pPr algn="ctr"/>
            <a:r>
              <a:rPr lang="en-GB" dirty="0"/>
              <a:t>Integration </a:t>
            </a:r>
          </a:p>
          <a:p>
            <a:pPr algn="ctr"/>
            <a:r>
              <a:rPr lang="en-GB" dirty="0"/>
              <a:t>&amp; DHA</a:t>
            </a:r>
          </a:p>
        </p:txBody>
      </p:sp>
      <p:sp>
        <p:nvSpPr>
          <p:cNvPr id="28" name="TextBox 27">
            <a:hlinkClick r:id="rId13"/>
            <a:extLst>
              <a:ext uri="{FF2B5EF4-FFF2-40B4-BE49-F238E27FC236}">
                <a16:creationId xmlns:a16="http://schemas.microsoft.com/office/drawing/2014/main" id="{FCB14789-9A62-8432-8140-219C707F6478}"/>
              </a:ext>
            </a:extLst>
          </p:cNvPr>
          <p:cNvSpPr txBox="1"/>
          <p:nvPr/>
        </p:nvSpPr>
        <p:spPr>
          <a:xfrm>
            <a:off x="2946399" y="5637875"/>
            <a:ext cx="6287912" cy="369332"/>
          </a:xfrm>
          <a:prstGeom prst="rect">
            <a:avLst/>
          </a:prstGeom>
          <a:noFill/>
          <a:ln w="28575">
            <a:solidFill>
              <a:srgbClr val="008C95"/>
            </a:solidFill>
          </a:ln>
        </p:spPr>
        <p:txBody>
          <a:bodyPr wrap="square" rtlCol="0">
            <a:spAutoFit/>
          </a:bodyPr>
          <a:lstStyle/>
          <a:p>
            <a:pPr algn="ctr"/>
            <a:r>
              <a:rPr lang="en-GB" dirty="0"/>
              <a:t>Direct engagement</a:t>
            </a:r>
          </a:p>
        </p:txBody>
      </p:sp>
    </p:spTree>
    <p:extLst>
      <p:ext uri="{BB962C8B-B14F-4D97-AF65-F5344CB8AC3E}">
        <p14:creationId xmlns:p14="http://schemas.microsoft.com/office/powerpoint/2010/main" val="84400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31C3-5A2A-EC1E-8B96-D96386D6DBB0}"/>
              </a:ext>
            </a:extLst>
          </p:cNvPr>
          <p:cNvSpPr>
            <a:spLocks noGrp="1"/>
          </p:cNvSpPr>
          <p:nvPr>
            <p:ph type="ctrTitle"/>
          </p:nvPr>
        </p:nvSpPr>
        <p:spPr>
          <a:xfrm>
            <a:off x="804929" y="404278"/>
            <a:ext cx="10631509" cy="1056387"/>
          </a:xfrm>
          <a:solidFill>
            <a:schemeClr val="tx2">
              <a:lumMod val="75000"/>
              <a:lumOff val="25000"/>
            </a:schemeClr>
          </a:solidFill>
        </p:spPr>
        <p:txBody>
          <a:bodyPr>
            <a:normAutofit fontScale="90000"/>
          </a:bodyPr>
          <a:lstStyle/>
          <a:p>
            <a:r>
              <a:rPr lang="en-US" altLang="en-US" sz="3600" b="1" dirty="0">
                <a:solidFill>
                  <a:schemeClr val="bg1"/>
                </a:solidFill>
                <a:latin typeface="Aptos" panose="020B0004020202020204" pitchFamily="34" charset="0"/>
                <a:ea typeface="Aptos" panose="020B0004020202020204" pitchFamily="34" charset="0"/>
                <a:cs typeface="Times New Roman" panose="02020603050405020304" pitchFamily="18" charset="0"/>
              </a:rPr>
              <a:t>What is being done to help address these challenges both nationally and locally </a:t>
            </a:r>
            <a:endParaRPr lang="en-GB" sz="3600" b="1" dirty="0">
              <a:solidFill>
                <a:schemeClr val="bg1"/>
              </a:solidFill>
            </a:endParaRPr>
          </a:p>
        </p:txBody>
      </p:sp>
      <p:sp>
        <p:nvSpPr>
          <p:cNvPr id="3" name="Subtitle 2">
            <a:extLst>
              <a:ext uri="{FF2B5EF4-FFF2-40B4-BE49-F238E27FC236}">
                <a16:creationId xmlns:a16="http://schemas.microsoft.com/office/drawing/2014/main" id="{1D6760E9-B444-3237-8361-5BD0C8E2C837}"/>
              </a:ext>
            </a:extLst>
          </p:cNvPr>
          <p:cNvSpPr>
            <a:spLocks noGrp="1"/>
          </p:cNvSpPr>
          <p:nvPr>
            <p:ph type="subTitle" idx="1"/>
          </p:nvPr>
        </p:nvSpPr>
        <p:spPr>
          <a:xfrm>
            <a:off x="804925" y="1769422"/>
            <a:ext cx="10631510" cy="4684300"/>
          </a:xfrm>
        </p:spPr>
        <p:txBody>
          <a:bodyPr>
            <a:normAutofit fontScale="40000" lnSpcReduction="20000"/>
          </a:bodyPr>
          <a:lstStyle/>
          <a:p>
            <a:pPr marL="0" indent="0" algn="l">
              <a:buNone/>
            </a:pPr>
            <a:r>
              <a:rPr lang="en-GB" sz="4500" b="1" kern="100" dirty="0">
                <a:effectLst/>
                <a:ea typeface="Calibri" panose="020F0502020204030204" pitchFamily="34" charset="0"/>
                <a:cs typeface="Arial" panose="020B0604020202020204" pitchFamily="34" charset="0"/>
              </a:rPr>
              <a:t>Nationally </a:t>
            </a:r>
          </a:p>
          <a:p>
            <a:pPr marL="342900" indent="-342900" algn="l">
              <a:buFont typeface="Arial" panose="020B0604020202020204" pitchFamily="34" charset="0"/>
              <a:buChar char="•"/>
            </a:pPr>
            <a:r>
              <a:rPr lang="en-GB" sz="4500" kern="100" dirty="0">
                <a:solidFill>
                  <a:srgbClr val="212529"/>
                </a:solidFill>
                <a:effectLst/>
                <a:ea typeface="Calibri" panose="020F0502020204030204" pitchFamily="34" charset="0"/>
                <a:cs typeface="Arial" panose="020B0604020202020204" pitchFamily="34" charset="0"/>
              </a:rPr>
              <a:t>Priorities to be addressed are highlighted in a national Workforce </a:t>
            </a:r>
            <a:r>
              <a:rPr lang="en-GB" sz="4500" kern="100" dirty="0">
                <a:solidFill>
                  <a:srgbClr val="212529"/>
                </a:solidFill>
                <a:ea typeface="Calibri" panose="020F0502020204030204" pitchFamily="34" charset="0"/>
                <a:cs typeface="Arial" panose="020B0604020202020204" pitchFamily="34" charset="0"/>
              </a:rPr>
              <a:t>S</a:t>
            </a:r>
            <a:r>
              <a:rPr lang="en-GB" sz="4500" kern="100" dirty="0">
                <a:solidFill>
                  <a:srgbClr val="212529"/>
                </a:solidFill>
                <a:effectLst/>
                <a:ea typeface="Calibri" panose="020F0502020204030204" pitchFamily="34" charset="0"/>
                <a:cs typeface="Arial" panose="020B0604020202020204" pitchFamily="34" charset="0"/>
              </a:rPr>
              <a:t>trategy for the </a:t>
            </a:r>
            <a:r>
              <a:rPr lang="en-GB" sz="4500" kern="100" dirty="0">
                <a:solidFill>
                  <a:srgbClr val="212529"/>
                </a:solidFill>
                <a:ea typeface="Calibri" panose="020F0502020204030204" pitchFamily="34" charset="0"/>
                <a:cs typeface="Arial" panose="020B0604020202020204" pitchFamily="34" charset="0"/>
              </a:rPr>
              <a:t>A</a:t>
            </a:r>
            <a:r>
              <a:rPr lang="en-GB" sz="4500" kern="100" dirty="0">
                <a:solidFill>
                  <a:srgbClr val="212529"/>
                </a:solidFill>
                <a:effectLst/>
                <a:ea typeface="Calibri" panose="020F0502020204030204" pitchFamily="34" charset="0"/>
                <a:cs typeface="Arial" panose="020B0604020202020204" pitchFamily="34" charset="0"/>
              </a:rPr>
              <a:t>dult </a:t>
            </a:r>
            <a:r>
              <a:rPr lang="en-GB" sz="4500" kern="100" dirty="0">
                <a:solidFill>
                  <a:srgbClr val="212529"/>
                </a:solidFill>
                <a:ea typeface="Calibri" panose="020F0502020204030204" pitchFamily="34" charset="0"/>
                <a:cs typeface="Arial" panose="020B0604020202020204" pitchFamily="34" charset="0"/>
              </a:rPr>
              <a:t>S</a:t>
            </a:r>
            <a:r>
              <a:rPr lang="en-GB" sz="4500" kern="100" dirty="0">
                <a:solidFill>
                  <a:srgbClr val="212529"/>
                </a:solidFill>
                <a:effectLst/>
                <a:ea typeface="Calibri" panose="020F0502020204030204" pitchFamily="34" charset="0"/>
                <a:cs typeface="Arial" panose="020B0604020202020204" pitchFamily="34" charset="0"/>
              </a:rPr>
              <a:t>ocial Care Sector,</a:t>
            </a:r>
            <a:r>
              <a:rPr lang="en-GB" sz="4500" kern="100" dirty="0">
                <a:solidFill>
                  <a:srgbClr val="212529"/>
                </a:solidFill>
                <a:ea typeface="Calibri" panose="020F0502020204030204" pitchFamily="34" charset="0"/>
                <a:cs typeface="Arial" panose="020B0604020202020204" pitchFamily="34" charset="0"/>
              </a:rPr>
              <a:t> </a:t>
            </a:r>
            <a:r>
              <a:rPr lang="en-GB" sz="4500" kern="100" dirty="0">
                <a:solidFill>
                  <a:srgbClr val="212529"/>
                </a:solidFill>
                <a:effectLst/>
                <a:ea typeface="Calibri" panose="020F0502020204030204" pitchFamily="34" charset="0"/>
                <a:cs typeface="Arial" panose="020B0604020202020204" pitchFamily="34" charset="0"/>
              </a:rPr>
              <a:t>launched by Skills for Care in July 2024.</a:t>
            </a:r>
          </a:p>
          <a:p>
            <a:pPr marL="342900" indent="-342900" algn="l">
              <a:buFont typeface="Arial" panose="020B0604020202020204" pitchFamily="34" charset="0"/>
              <a:buChar char="•"/>
            </a:pPr>
            <a:r>
              <a:rPr lang="en-GB" sz="4500" kern="100" dirty="0">
                <a:effectLst/>
                <a:ea typeface="Calibri" panose="020F0502020204030204" pitchFamily="34" charset="0"/>
                <a:cs typeface="Arial" panose="020B0604020202020204" pitchFamily="34" charset="0"/>
              </a:rPr>
              <a:t>The strategy </a:t>
            </a:r>
            <a:r>
              <a:rPr lang="en-GB" sz="4500" kern="100" spc="15" dirty="0">
                <a:solidFill>
                  <a:srgbClr val="000000"/>
                </a:solidFill>
                <a:effectLst/>
                <a:highlight>
                  <a:srgbClr val="FFFFFF"/>
                </a:highlight>
                <a:ea typeface="Calibri" panose="020F0502020204030204" pitchFamily="34" charset="0"/>
                <a:cs typeface="Arial" panose="020B0604020202020204" pitchFamily="34" charset="0"/>
              </a:rPr>
              <a:t>identifies the adult social care workforce needs over the next 15 years and sets out recommendations for ensuring the sector has enough of the right people with the right skills.</a:t>
            </a:r>
            <a:endParaRPr lang="en-GB" sz="4500" kern="100" spc="15" dirty="0">
              <a:solidFill>
                <a:srgbClr val="000000"/>
              </a:solidFill>
              <a:highlight>
                <a:srgbClr val="FFFFFF"/>
              </a:highlight>
              <a:ea typeface="Calibri" panose="020F0502020204030204" pitchFamily="34" charset="0"/>
              <a:cs typeface="Arial" panose="020B0604020202020204" pitchFamily="34" charset="0"/>
            </a:endParaRPr>
          </a:p>
          <a:p>
            <a:pPr marL="342900" indent="-342900" algn="l">
              <a:buFont typeface="Arial" panose="020B0604020202020204" pitchFamily="34" charset="0"/>
              <a:buChar char="•"/>
            </a:pPr>
            <a:r>
              <a:rPr lang="en-GB" sz="4500" kern="100" dirty="0">
                <a:effectLst/>
                <a:ea typeface="Calibri" panose="020F0502020204030204" pitchFamily="34" charset="0"/>
                <a:cs typeface="Arial" panose="020B0604020202020204" pitchFamily="34" charset="0"/>
              </a:rPr>
              <a:t>International recruitment and encouragement into the care workforce has been successful in the numbers of international recruits entering the UK (</a:t>
            </a:r>
            <a:r>
              <a:rPr lang="en-GB" sz="4500" kern="100" dirty="0">
                <a:ea typeface="Calibri" panose="020F0502020204030204" pitchFamily="34" charset="0"/>
                <a:cs typeface="Times New Roman" panose="02020603050405020304" pitchFamily="18" charset="0"/>
              </a:rPr>
              <a:t>11,500</a:t>
            </a:r>
            <a:r>
              <a:rPr lang="en-GB" sz="4500" kern="100" dirty="0">
                <a:effectLst/>
                <a:ea typeface="Aptos" panose="020B0004020202020204" pitchFamily="34" charset="0"/>
                <a:cs typeface="Times New Roman" panose="02020603050405020304" pitchFamily="18" charset="0"/>
              </a:rPr>
              <a:t> international recruits were working in the Eastern Region’s workforce at June 2024). With approximately 640 within Suffolk</a:t>
            </a:r>
            <a:r>
              <a:rPr lang="en-GB" sz="4500" kern="100" dirty="0">
                <a:ea typeface="Aptos" panose="020B0004020202020204" pitchFamily="34" charset="0"/>
                <a:cs typeface="Times New Roman" panose="02020603050405020304" pitchFamily="18" charset="0"/>
              </a:rPr>
              <a:t>.</a:t>
            </a:r>
            <a:r>
              <a:rPr lang="en-GB" sz="4500" kern="100" dirty="0">
                <a:effectLst/>
                <a:ea typeface="Aptos" panose="020B0004020202020204" pitchFamily="34" charset="0"/>
                <a:cs typeface="Times New Roman" panose="02020603050405020304" pitchFamily="18" charset="0"/>
              </a:rPr>
              <a:t> </a:t>
            </a:r>
            <a:r>
              <a:rPr lang="en-GB" sz="4500" dirty="0">
                <a:effectLst/>
                <a:ea typeface="Aptos" panose="020B0004020202020204" pitchFamily="34" charset="0"/>
                <a:cs typeface="Times New Roman" panose="02020603050405020304" pitchFamily="18" charset="0"/>
              </a:rPr>
              <a:t>However, this cannot be a long term solution and brings its own challenges such as compliance with statutory requirements and the potential for exploitation of the care workers.</a:t>
            </a:r>
          </a:p>
          <a:p>
            <a:pPr algn="l"/>
            <a:endParaRPr lang="en-GB" sz="4500" dirty="0">
              <a:effectLst/>
              <a:ea typeface="Aptos" panose="020B0004020202020204" pitchFamily="34" charset="0"/>
              <a:cs typeface="Times New Roman" panose="02020603050405020304" pitchFamily="18" charset="0"/>
            </a:endParaRPr>
          </a:p>
          <a:p>
            <a:pPr marL="0" indent="0" algn="l">
              <a:buNone/>
            </a:pPr>
            <a:r>
              <a:rPr lang="en-GB" sz="4500" b="1" kern="100" dirty="0">
                <a:effectLst/>
                <a:ea typeface="Calibri" panose="020F0502020204030204" pitchFamily="34" charset="0"/>
                <a:cs typeface="Arial" panose="020B0604020202020204" pitchFamily="34" charset="0"/>
              </a:rPr>
              <a:t>Locally </a:t>
            </a:r>
          </a:p>
          <a:p>
            <a:pPr marL="342900" indent="-342900" algn="l">
              <a:buFont typeface="Arial" panose="020B0604020202020204" pitchFamily="34" charset="0"/>
              <a:buChar char="•"/>
            </a:pPr>
            <a:r>
              <a:rPr lang="en-GB" sz="4500" dirty="0">
                <a:effectLst/>
                <a:ea typeface="Times New Roman" panose="02020603050405020304" pitchFamily="18" charset="0"/>
                <a:cs typeface="Arial" panose="020B0604020202020204" pitchFamily="34" charset="0"/>
              </a:rPr>
              <a:t>Norfolk and Suffolk County Councils have produced a Social Care and </a:t>
            </a:r>
            <a:r>
              <a:rPr lang="en-GB" sz="4500" dirty="0">
                <a:ea typeface="Times New Roman" panose="02020603050405020304" pitchFamily="18" charset="0"/>
                <a:cs typeface="Arial" panose="020B0604020202020204" pitchFamily="34" charset="0"/>
              </a:rPr>
              <a:t>H</a:t>
            </a:r>
            <a:r>
              <a:rPr lang="en-GB" sz="4500" dirty="0">
                <a:effectLst/>
                <a:ea typeface="Times New Roman" panose="02020603050405020304" pitchFamily="18" charset="0"/>
                <a:cs typeface="Arial" panose="020B0604020202020204" pitchFamily="34" charset="0"/>
              </a:rPr>
              <a:t>ealth, Sector Skills Plan, in 2024, to identify the sector’s skills requirements. </a:t>
            </a:r>
          </a:p>
          <a:p>
            <a:pPr marL="342900" indent="-342900" algn="l">
              <a:buFont typeface="Arial" panose="020B0604020202020204" pitchFamily="34" charset="0"/>
              <a:buChar char="•"/>
            </a:pPr>
            <a:r>
              <a:rPr lang="en-GB" sz="4500" dirty="0">
                <a:ea typeface="Times New Roman" panose="02020603050405020304" pitchFamily="18" charset="0"/>
                <a:cs typeface="Arial" panose="020B0604020202020204" pitchFamily="34" charset="0"/>
              </a:rPr>
              <a:t>Suffolk County Council is actively working with regional colleagues including being part of the ADASS regional workforce development group; has a strong individual contract management approach; is currently reviewing the workforce development support offer to the care market.</a:t>
            </a:r>
            <a:endParaRPr lang="en-GB" sz="4500" dirty="0">
              <a:effectLst/>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687598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9F8FA4-574C-2393-7D5E-14066794B6B1}"/>
              </a:ext>
            </a:extLst>
          </p:cNvPr>
          <p:cNvSpPr>
            <a:spLocks noGrp="1"/>
          </p:cNvSpPr>
          <p:nvPr>
            <p:ph type="body" sz="quarter" idx="11"/>
          </p:nvPr>
        </p:nvSpPr>
        <p:spPr>
          <a:xfrm flipH="1">
            <a:off x="14782800" y="1286176"/>
            <a:ext cx="304800" cy="1109131"/>
          </a:xfrm>
        </p:spPr>
        <p:txBody>
          <a:bodyPr lIns="91440" tIns="45720" rIns="91440" bIns="45720" anchor="t"/>
          <a:lstStyle/>
          <a:p>
            <a:endParaRPr lang="en-US" dirty="0">
              <a:latin typeface="Arial"/>
              <a:cs typeface="Arial"/>
            </a:endParaRPr>
          </a:p>
        </p:txBody>
      </p:sp>
      <p:sp>
        <p:nvSpPr>
          <p:cNvPr id="3" name="Text Placeholder 2">
            <a:extLst>
              <a:ext uri="{FF2B5EF4-FFF2-40B4-BE49-F238E27FC236}">
                <a16:creationId xmlns:a16="http://schemas.microsoft.com/office/drawing/2014/main" id="{5B35D731-1F01-49B1-9F87-7CCF30081AC4}"/>
              </a:ext>
            </a:extLst>
          </p:cNvPr>
          <p:cNvSpPr>
            <a:spLocks noGrp="1"/>
          </p:cNvSpPr>
          <p:nvPr>
            <p:ph type="body" sz="quarter" idx="12"/>
          </p:nvPr>
        </p:nvSpPr>
        <p:spPr>
          <a:xfrm>
            <a:off x="3581400" y="76200"/>
            <a:ext cx="7239000" cy="2920027"/>
          </a:xfrm>
        </p:spPr>
        <p:txBody>
          <a:bodyPr lIns="91440" tIns="45720" rIns="91440" bIns="45720" anchor="t"/>
          <a:lstStyle/>
          <a:p>
            <a:r>
              <a:rPr lang="en-US" sz="2800" dirty="0"/>
              <a:t>Emma White</a:t>
            </a:r>
          </a:p>
          <a:p>
            <a:endParaRPr lang="en-US" sz="2800" dirty="0"/>
          </a:p>
          <a:p>
            <a:r>
              <a:rPr lang="en-US" sz="2800" dirty="0"/>
              <a:t>Locality Manager</a:t>
            </a:r>
          </a:p>
          <a:p>
            <a:r>
              <a:rPr lang="en-US" sz="2800" dirty="0"/>
              <a:t>Cambridgeshire, Peterborough and Suffolk</a:t>
            </a:r>
          </a:p>
        </p:txBody>
      </p:sp>
      <p:sp>
        <p:nvSpPr>
          <p:cNvPr id="4" name="Text Placeholder 3">
            <a:extLst>
              <a:ext uri="{FF2B5EF4-FFF2-40B4-BE49-F238E27FC236}">
                <a16:creationId xmlns:a16="http://schemas.microsoft.com/office/drawing/2014/main" id="{B254AEEE-A77D-850E-BE37-239C1E5FC8A7}"/>
              </a:ext>
            </a:extLst>
          </p:cNvPr>
          <p:cNvSpPr>
            <a:spLocks noGrp="1"/>
          </p:cNvSpPr>
          <p:nvPr>
            <p:ph type="body" sz="quarter" idx="13"/>
          </p:nvPr>
        </p:nvSpPr>
        <p:spPr>
          <a:xfrm>
            <a:off x="3581400" y="2057400"/>
            <a:ext cx="5817048" cy="3986828"/>
          </a:xfrm>
        </p:spPr>
        <p:txBody>
          <a:bodyPr lIns="91440" tIns="45720" rIns="91440" bIns="45720" anchor="t"/>
          <a:lstStyle/>
          <a:p>
            <a:pPr marL="0" indent="0">
              <a:buNone/>
            </a:pPr>
            <a:endParaRPr lang="en-GB" sz="2000" dirty="0"/>
          </a:p>
          <a:p>
            <a:pPr marL="0" indent="0">
              <a:buNone/>
            </a:pPr>
            <a:endParaRPr lang="en-US" sz="1800" dirty="0"/>
          </a:p>
          <a:p>
            <a:pPr marL="0" indent="0">
              <a:buNone/>
            </a:pPr>
            <a:r>
              <a:rPr lang="en-US" sz="1800" dirty="0"/>
              <a:t>If there is anything I can do to support, or you require any more information just let me know.</a:t>
            </a:r>
          </a:p>
          <a:p>
            <a:pPr marL="0" indent="0">
              <a:buNone/>
            </a:pPr>
            <a:r>
              <a:rPr lang="en-US" sz="1800" dirty="0">
                <a:hlinkClick r:id="rId3"/>
              </a:rPr>
              <a:t>emma.white@skillsforcare.org.uk</a:t>
            </a:r>
            <a:r>
              <a:rPr lang="en-US" sz="1800" dirty="0"/>
              <a:t> </a:t>
            </a:r>
          </a:p>
          <a:p>
            <a:pPr marL="0" indent="0">
              <a:buNone/>
            </a:pPr>
            <a:r>
              <a:rPr lang="en-US" sz="1800" dirty="0"/>
              <a:t>Tel 07800 868637</a:t>
            </a:r>
          </a:p>
          <a:p>
            <a:endParaRPr lang="en-US" dirty="0"/>
          </a:p>
        </p:txBody>
      </p:sp>
      <p:sp>
        <p:nvSpPr>
          <p:cNvPr id="5" name="Text Placeholder 4">
            <a:extLst>
              <a:ext uri="{FF2B5EF4-FFF2-40B4-BE49-F238E27FC236}">
                <a16:creationId xmlns:a16="http://schemas.microsoft.com/office/drawing/2014/main" id="{60207EE4-380E-E33A-B5F9-3CE02E71E298}"/>
              </a:ext>
            </a:extLst>
          </p:cNvPr>
          <p:cNvSpPr>
            <a:spLocks noGrp="1"/>
          </p:cNvSpPr>
          <p:nvPr>
            <p:ph type="body" sz="quarter" idx="10"/>
          </p:nvPr>
        </p:nvSpPr>
        <p:spPr/>
        <p:txBody>
          <a:bodyPr/>
          <a:lstStyle/>
          <a:p>
            <a:endParaRPr lang="en-US"/>
          </a:p>
        </p:txBody>
      </p:sp>
      <p:pic>
        <p:nvPicPr>
          <p:cNvPr id="6" name="Picture 5" descr="A person smiling for the camera">
            <a:extLst>
              <a:ext uri="{FF2B5EF4-FFF2-40B4-BE49-F238E27FC236}">
                <a16:creationId xmlns:a16="http://schemas.microsoft.com/office/drawing/2014/main" id="{64248B07-612F-983F-A9D0-CD452BA3A4CD}"/>
              </a:ext>
            </a:extLst>
          </p:cNvPr>
          <p:cNvPicPr>
            <a:picLocks noChangeAspect="1"/>
          </p:cNvPicPr>
          <p:nvPr/>
        </p:nvPicPr>
        <p:blipFill rotWithShape="1">
          <a:blip r:embed="rId4"/>
          <a:srcRect l="26527" r="22777"/>
          <a:stretch/>
        </p:blipFill>
        <p:spPr>
          <a:xfrm>
            <a:off x="0" y="0"/>
            <a:ext cx="3276600" cy="6450513"/>
          </a:xfrm>
          <a:prstGeom prst="rect">
            <a:avLst/>
          </a:prstGeom>
          <a:effectLst/>
        </p:spPr>
      </p:pic>
    </p:spTree>
    <p:extLst>
      <p:ext uri="{BB962C8B-B14F-4D97-AF65-F5344CB8AC3E}">
        <p14:creationId xmlns:p14="http://schemas.microsoft.com/office/powerpoint/2010/main" val="1724568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B218C7CA-9A13-93D1-34AE-7B4642AAEFC0}"/>
              </a:ext>
            </a:extLst>
          </p:cNvPr>
          <p:cNvSpPr>
            <a:spLocks noGrp="1"/>
          </p:cNvSpPr>
          <p:nvPr/>
        </p:nvSpPr>
        <p:spPr>
          <a:xfrm>
            <a:off x="642056" y="2049256"/>
            <a:ext cx="10792018" cy="2071188"/>
          </a:xfrm>
          <a:prstGeom prst="rect">
            <a:avLst/>
          </a:prstGeom>
        </p:spPr>
        <p:txBody>
          <a:bodyPr lIns="91440" tIns="45720" rIns="91440" bIns="45720" anchor="t"/>
          <a:lstStyle>
            <a:lvl1pPr marL="0">
              <a:defRPr sz="2800" b="1">
                <a:solidFill>
                  <a:srgbClr val="008F9C"/>
                </a:solidFill>
                <a:latin typeface="Arial" panose="020B0604020202020204" pitchFamily="34" charset="0"/>
                <a:ea typeface="+mn-ea"/>
                <a:cs typeface="Arial" panose="020B0604020202020204" pitchFamily="34" charset="0"/>
              </a:defRPr>
            </a:lvl1pPr>
            <a:lvl2pPr marL="457200">
              <a:defRPr sz="2400">
                <a:latin typeface="Arial" panose="020B0604020202020204" pitchFamily="34" charset="0"/>
                <a:ea typeface="+mn-ea"/>
                <a:cs typeface="Arial" panose="020B0604020202020204" pitchFamily="34" charset="0"/>
              </a:defRPr>
            </a:lvl2pPr>
            <a:lvl3pPr marL="914400">
              <a:defRPr sz="2400">
                <a:latin typeface="Arial" panose="020B0604020202020204" pitchFamily="34" charset="0"/>
                <a:ea typeface="+mn-ea"/>
                <a:cs typeface="Arial" panose="020B0604020202020204" pitchFamily="34" charset="0"/>
              </a:defRPr>
            </a:lvl3pPr>
            <a:lvl4pPr marL="1371600">
              <a:defRPr sz="2000">
                <a:latin typeface="Arial" panose="020B0604020202020204" pitchFamily="34" charset="0"/>
                <a:ea typeface="+mn-ea"/>
                <a:cs typeface="Arial" panose="020B0604020202020204" pitchFamily="34" charset="0"/>
              </a:defRPr>
            </a:lvl4pPr>
            <a:lvl5pPr marL="1828800">
              <a:defRPr sz="160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dirty="0">
                <a:latin typeface="Arial"/>
                <a:cs typeface="Arial"/>
              </a:rPr>
              <a:t>Thank you</a:t>
            </a:r>
          </a:p>
          <a:p>
            <a:pPr algn="ctr"/>
            <a:endParaRPr lang="en-US" dirty="0">
              <a:latin typeface="Arial"/>
              <a:cs typeface="Arial"/>
            </a:endParaRPr>
          </a:p>
          <a:p>
            <a:pPr algn="ctr"/>
            <a:endParaRPr lang="en-US" dirty="0">
              <a:latin typeface="Arial"/>
              <a:cs typeface="Arial"/>
            </a:endParaRPr>
          </a:p>
          <a:p>
            <a:pPr algn="ctr"/>
            <a:r>
              <a:rPr lang="en-US" dirty="0">
                <a:latin typeface="Arial"/>
                <a:cs typeface="Arial"/>
              </a:rPr>
              <a:t>Any questions?</a:t>
            </a:r>
          </a:p>
          <a:p>
            <a:pPr algn="ctr"/>
            <a:endParaRPr lang="en-US" dirty="0">
              <a:latin typeface="Arial"/>
              <a:cs typeface="Arial"/>
            </a:endParaRPr>
          </a:p>
          <a:p>
            <a:endParaRPr lang="en-US" dirty="0"/>
          </a:p>
        </p:txBody>
      </p:sp>
    </p:spTree>
    <p:extLst>
      <p:ext uri="{BB962C8B-B14F-4D97-AF65-F5344CB8AC3E}">
        <p14:creationId xmlns:p14="http://schemas.microsoft.com/office/powerpoint/2010/main" val="430850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58C2-84E1-A274-5879-549FA0EA3C6B}"/>
            </a:ext>
          </a:extLst>
        </p:cNvPr>
        <p:cNvGrpSpPr/>
        <p:nvPr/>
      </p:nvGrpSpPr>
      <p:grpSpPr>
        <a:xfrm>
          <a:off x="0" y="0"/>
          <a:ext cx="0" cy="0"/>
          <a:chOff x="0" y="0"/>
          <a:chExt cx="0" cy="0"/>
        </a:xfrm>
      </p:grpSpPr>
    </p:spTree>
    <p:extLst>
      <p:ext uri="{BB962C8B-B14F-4D97-AF65-F5344CB8AC3E}">
        <p14:creationId xmlns:p14="http://schemas.microsoft.com/office/powerpoint/2010/main" val="95443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DDC59F-6212-CD16-487D-8F759CAB730E}"/>
              </a:ext>
            </a:extLst>
          </p:cNvPr>
          <p:cNvPicPr>
            <a:picLocks noChangeAspect="1"/>
          </p:cNvPicPr>
          <p:nvPr/>
        </p:nvPicPr>
        <p:blipFill>
          <a:blip r:embed="rId2"/>
          <a:stretch>
            <a:fillRect/>
          </a:stretch>
        </p:blipFill>
        <p:spPr>
          <a:xfrm>
            <a:off x="977922" y="275972"/>
            <a:ext cx="4494063" cy="6306056"/>
          </a:xfrm>
          <a:prstGeom prst="rect">
            <a:avLst/>
          </a:prstGeom>
        </p:spPr>
      </p:pic>
      <p:sp>
        <p:nvSpPr>
          <p:cNvPr id="7" name="TextBox 6">
            <a:extLst>
              <a:ext uri="{FF2B5EF4-FFF2-40B4-BE49-F238E27FC236}">
                <a16:creationId xmlns:a16="http://schemas.microsoft.com/office/drawing/2014/main" id="{75375179-1F44-39F1-F63B-66520312D5DD}"/>
              </a:ext>
            </a:extLst>
          </p:cNvPr>
          <p:cNvSpPr txBox="1"/>
          <p:nvPr/>
        </p:nvSpPr>
        <p:spPr>
          <a:xfrm>
            <a:off x="6096000" y="1757585"/>
            <a:ext cx="5692877" cy="1569660"/>
          </a:xfrm>
          <a:prstGeom prst="rect">
            <a:avLst/>
          </a:prstGeom>
          <a:noFill/>
        </p:spPr>
        <p:txBody>
          <a:bodyPr wrap="square" rtlCol="0">
            <a:spAutoFit/>
          </a:bodyPr>
          <a:lstStyle/>
          <a:p>
            <a:pPr algn="ctr"/>
            <a:r>
              <a:rPr lang="en-GB" sz="2400" b="1" dirty="0">
                <a:solidFill>
                  <a:srgbClr val="7030A0"/>
                </a:solidFill>
              </a:rPr>
              <a:t>Only one date scheduled for the year!</a:t>
            </a:r>
          </a:p>
          <a:p>
            <a:pPr algn="ctr"/>
            <a:endParaRPr lang="en-GB" sz="2400" b="1" dirty="0">
              <a:solidFill>
                <a:srgbClr val="7030A0"/>
              </a:solidFill>
            </a:endParaRPr>
          </a:p>
          <a:p>
            <a:pPr algn="ctr"/>
            <a:r>
              <a:rPr lang="en-GB" sz="2400" b="1" dirty="0">
                <a:solidFill>
                  <a:srgbClr val="7030A0"/>
                </a:solidFill>
              </a:rPr>
              <a:t>12/12/2024</a:t>
            </a:r>
          </a:p>
          <a:p>
            <a:pPr algn="ctr"/>
            <a:r>
              <a:rPr lang="en-GB" sz="2400" b="1" dirty="0">
                <a:solidFill>
                  <a:srgbClr val="7030A0"/>
                </a:solidFill>
              </a:rPr>
              <a:t>IP-City Centre</a:t>
            </a:r>
          </a:p>
        </p:txBody>
      </p:sp>
      <p:sp>
        <p:nvSpPr>
          <p:cNvPr id="12" name="TextBox 11">
            <a:extLst>
              <a:ext uri="{FF2B5EF4-FFF2-40B4-BE49-F238E27FC236}">
                <a16:creationId xmlns:a16="http://schemas.microsoft.com/office/drawing/2014/main" id="{8686F4D8-8E0F-302D-5074-B7FC69D49A08}"/>
              </a:ext>
            </a:extLst>
          </p:cNvPr>
          <p:cNvSpPr txBox="1"/>
          <p:nvPr/>
        </p:nvSpPr>
        <p:spPr>
          <a:xfrm>
            <a:off x="6181837" y="3588828"/>
            <a:ext cx="5521201" cy="1200329"/>
          </a:xfrm>
          <a:prstGeom prst="rect">
            <a:avLst/>
          </a:prstGeom>
          <a:noFill/>
        </p:spPr>
        <p:txBody>
          <a:bodyPr wrap="square">
            <a:spAutoFit/>
          </a:bodyPr>
          <a:lstStyle/>
          <a:p>
            <a:pPr algn="ctr"/>
            <a:r>
              <a:rPr lang="en-GB" b="1" i="0" dirty="0">
                <a:solidFill>
                  <a:srgbClr val="7030A0"/>
                </a:solidFill>
                <a:effectLst/>
              </a:rPr>
              <a:t>If your certificate becomes more than six months out of date, you will need to re-complete the full MHFA course, so this is a fantastic opportunity to ensure your certificate stays valid.</a:t>
            </a:r>
            <a:endParaRPr lang="en-GB" b="1" dirty="0">
              <a:solidFill>
                <a:srgbClr val="7030A0"/>
              </a:solidFill>
            </a:endParaRPr>
          </a:p>
        </p:txBody>
      </p:sp>
      <p:pic>
        <p:nvPicPr>
          <p:cNvPr id="14" name="Picture 13" descr="A qr code on a sign&#10;&#10;Description automatically generated">
            <a:extLst>
              <a:ext uri="{FF2B5EF4-FFF2-40B4-BE49-F238E27FC236}">
                <a16:creationId xmlns:a16="http://schemas.microsoft.com/office/drawing/2014/main" id="{A4136B1C-7E0C-7B78-EA3A-3095F1CA5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638" y="4975573"/>
            <a:ext cx="1135764" cy="1606455"/>
          </a:xfrm>
          <a:prstGeom prst="rect">
            <a:avLst/>
          </a:prstGeom>
        </p:spPr>
      </p:pic>
    </p:spTree>
    <p:extLst>
      <p:ext uri="{BB962C8B-B14F-4D97-AF65-F5344CB8AC3E}">
        <p14:creationId xmlns:p14="http://schemas.microsoft.com/office/powerpoint/2010/main" val="1101824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EA102A9D-87AA-B7EC-94C7-7D99FFDA1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142" y="365337"/>
            <a:ext cx="4331432" cy="6127325"/>
          </a:xfrm>
          <a:prstGeom prst="rect">
            <a:avLst/>
          </a:prstGeom>
        </p:spPr>
      </p:pic>
      <p:sp>
        <p:nvSpPr>
          <p:cNvPr id="6" name="TextBox 5">
            <a:extLst>
              <a:ext uri="{FF2B5EF4-FFF2-40B4-BE49-F238E27FC236}">
                <a16:creationId xmlns:a16="http://schemas.microsoft.com/office/drawing/2014/main" id="{C7C5C2DE-E216-BA49-CD90-A6264219F58A}"/>
              </a:ext>
            </a:extLst>
          </p:cNvPr>
          <p:cNvSpPr txBox="1"/>
          <p:nvPr/>
        </p:nvSpPr>
        <p:spPr>
          <a:xfrm>
            <a:off x="6096000" y="3013500"/>
            <a:ext cx="5692877" cy="830997"/>
          </a:xfrm>
          <a:prstGeom prst="rect">
            <a:avLst/>
          </a:prstGeom>
          <a:noFill/>
        </p:spPr>
        <p:txBody>
          <a:bodyPr wrap="square" rtlCol="0">
            <a:spAutoFit/>
          </a:bodyPr>
          <a:lstStyle/>
          <a:p>
            <a:pPr algn="ctr"/>
            <a:r>
              <a:rPr lang="en-GB" sz="2400" b="1" dirty="0">
                <a:solidFill>
                  <a:srgbClr val="7030A0"/>
                </a:solidFill>
              </a:rPr>
              <a:t>6 spaces available on our last session of the year!</a:t>
            </a:r>
          </a:p>
        </p:txBody>
      </p:sp>
      <p:pic>
        <p:nvPicPr>
          <p:cNvPr id="7" name="Picture 6" descr="A qr code on a sign&#10;&#10;Description automatically generated">
            <a:extLst>
              <a:ext uri="{FF2B5EF4-FFF2-40B4-BE49-F238E27FC236}">
                <a16:creationId xmlns:a16="http://schemas.microsoft.com/office/drawing/2014/main" id="{D0578241-417B-3631-5BD1-A96048822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062" y="5044230"/>
            <a:ext cx="1135764" cy="1606455"/>
          </a:xfrm>
          <a:prstGeom prst="rect">
            <a:avLst/>
          </a:prstGeom>
        </p:spPr>
      </p:pic>
    </p:spTree>
    <p:extLst>
      <p:ext uri="{BB962C8B-B14F-4D97-AF65-F5344CB8AC3E}">
        <p14:creationId xmlns:p14="http://schemas.microsoft.com/office/powerpoint/2010/main" val="3809427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colorful people&#10;&#10;Description automatically generated with medium confidence">
            <a:extLst>
              <a:ext uri="{FF2B5EF4-FFF2-40B4-BE49-F238E27FC236}">
                <a16:creationId xmlns:a16="http://schemas.microsoft.com/office/drawing/2014/main" id="{ACFD2094-5D38-D7B8-B2C8-ABF5A7559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404224"/>
            <a:ext cx="4277032" cy="6049551"/>
          </a:xfrm>
          <a:prstGeom prst="rect">
            <a:avLst/>
          </a:prstGeom>
        </p:spPr>
      </p:pic>
      <p:sp>
        <p:nvSpPr>
          <p:cNvPr id="6" name="TextBox 5">
            <a:extLst>
              <a:ext uri="{FF2B5EF4-FFF2-40B4-BE49-F238E27FC236}">
                <a16:creationId xmlns:a16="http://schemas.microsoft.com/office/drawing/2014/main" id="{BF13E7CE-BF23-0C26-7D37-4A8876E77379}"/>
              </a:ext>
            </a:extLst>
          </p:cNvPr>
          <p:cNvSpPr txBox="1"/>
          <p:nvPr/>
        </p:nvSpPr>
        <p:spPr>
          <a:xfrm>
            <a:off x="6096000" y="2828834"/>
            <a:ext cx="5692877" cy="1200329"/>
          </a:xfrm>
          <a:prstGeom prst="rect">
            <a:avLst/>
          </a:prstGeom>
          <a:noFill/>
        </p:spPr>
        <p:txBody>
          <a:bodyPr wrap="square" rtlCol="0">
            <a:spAutoFit/>
          </a:bodyPr>
          <a:lstStyle/>
          <a:p>
            <a:pPr algn="ctr"/>
            <a:r>
              <a:rPr lang="en-GB" sz="2400" b="1" dirty="0">
                <a:solidFill>
                  <a:srgbClr val="7030A0"/>
                </a:solidFill>
              </a:rPr>
              <a:t>Tier 1 is suitable for your admin and support staff – only one session left and unlikely to be offered in 2025!</a:t>
            </a:r>
          </a:p>
        </p:txBody>
      </p:sp>
      <p:pic>
        <p:nvPicPr>
          <p:cNvPr id="7" name="Picture 6" descr="A qr code on a sign&#10;&#10;Description automatically generated">
            <a:extLst>
              <a:ext uri="{FF2B5EF4-FFF2-40B4-BE49-F238E27FC236}">
                <a16:creationId xmlns:a16="http://schemas.microsoft.com/office/drawing/2014/main" id="{8F4AACFA-8260-0A23-6469-AFC8F3C46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997" y="5008135"/>
            <a:ext cx="1135764" cy="1606455"/>
          </a:xfrm>
          <a:prstGeom prst="rect">
            <a:avLst/>
          </a:prstGeom>
        </p:spPr>
      </p:pic>
    </p:spTree>
    <p:extLst>
      <p:ext uri="{BB962C8B-B14F-4D97-AF65-F5344CB8AC3E}">
        <p14:creationId xmlns:p14="http://schemas.microsoft.com/office/powerpoint/2010/main" val="3421859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two people&#10;&#10;Description automatically generated">
            <a:extLst>
              <a:ext uri="{FF2B5EF4-FFF2-40B4-BE49-F238E27FC236}">
                <a16:creationId xmlns:a16="http://schemas.microsoft.com/office/drawing/2014/main" id="{88138162-D609-1C79-F2DB-1501E4B05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800" y="365520"/>
            <a:ext cx="4331761" cy="6126960"/>
          </a:xfrm>
          <a:prstGeom prst="rect">
            <a:avLst/>
          </a:prstGeom>
        </p:spPr>
      </p:pic>
      <p:sp>
        <p:nvSpPr>
          <p:cNvPr id="6" name="TextBox 5">
            <a:extLst>
              <a:ext uri="{FF2B5EF4-FFF2-40B4-BE49-F238E27FC236}">
                <a16:creationId xmlns:a16="http://schemas.microsoft.com/office/drawing/2014/main" id="{BB685516-58B3-1941-F71E-7C73F71576BB}"/>
              </a:ext>
            </a:extLst>
          </p:cNvPr>
          <p:cNvSpPr txBox="1"/>
          <p:nvPr/>
        </p:nvSpPr>
        <p:spPr>
          <a:xfrm>
            <a:off x="6440130" y="2327389"/>
            <a:ext cx="4892200" cy="830997"/>
          </a:xfrm>
          <a:prstGeom prst="rect">
            <a:avLst/>
          </a:prstGeom>
          <a:noFill/>
        </p:spPr>
        <p:txBody>
          <a:bodyPr wrap="square" rtlCol="0">
            <a:spAutoFit/>
          </a:bodyPr>
          <a:lstStyle/>
          <a:p>
            <a:pPr algn="ctr"/>
            <a:r>
              <a:rPr lang="en-GB" sz="2400" b="1" dirty="0">
                <a:solidFill>
                  <a:srgbClr val="7030A0"/>
                </a:solidFill>
              </a:rPr>
              <a:t>View the full brochure online here:</a:t>
            </a:r>
          </a:p>
        </p:txBody>
      </p:sp>
      <p:pic>
        <p:nvPicPr>
          <p:cNvPr id="8" name="Picture 7" descr="A qr code on a white background&#10;&#10;Description automatically generated">
            <a:extLst>
              <a:ext uri="{FF2B5EF4-FFF2-40B4-BE49-F238E27FC236}">
                <a16:creationId xmlns:a16="http://schemas.microsoft.com/office/drawing/2014/main" id="{639AA37A-77E7-80A6-D8F0-8DBE14476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114" y="3429000"/>
            <a:ext cx="1686232" cy="1686232"/>
          </a:xfrm>
          <a:prstGeom prst="rect">
            <a:avLst/>
          </a:prstGeom>
        </p:spPr>
      </p:pic>
    </p:spTree>
    <p:extLst>
      <p:ext uri="{BB962C8B-B14F-4D97-AF65-F5344CB8AC3E}">
        <p14:creationId xmlns:p14="http://schemas.microsoft.com/office/powerpoint/2010/main" val="3664224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for a workshop&#10;&#10;Description automatically generated">
            <a:extLst>
              <a:ext uri="{FF2B5EF4-FFF2-40B4-BE49-F238E27FC236}">
                <a16:creationId xmlns:a16="http://schemas.microsoft.com/office/drawing/2014/main" id="{BA7D6EF7-357B-BC7B-A1AD-6CF813370F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6009" y="380276"/>
            <a:ext cx="4310894" cy="6097448"/>
          </a:xfrm>
        </p:spPr>
      </p:pic>
      <p:sp>
        <p:nvSpPr>
          <p:cNvPr id="6" name="TextBox 5">
            <a:extLst>
              <a:ext uri="{FF2B5EF4-FFF2-40B4-BE49-F238E27FC236}">
                <a16:creationId xmlns:a16="http://schemas.microsoft.com/office/drawing/2014/main" id="{4FAC755B-5D36-3103-1764-39C84603BE6F}"/>
              </a:ext>
            </a:extLst>
          </p:cNvPr>
          <p:cNvSpPr txBox="1"/>
          <p:nvPr/>
        </p:nvSpPr>
        <p:spPr>
          <a:xfrm>
            <a:off x="6400801" y="2459504"/>
            <a:ext cx="4892200" cy="1938992"/>
          </a:xfrm>
          <a:prstGeom prst="rect">
            <a:avLst/>
          </a:prstGeom>
          <a:noFill/>
        </p:spPr>
        <p:txBody>
          <a:bodyPr wrap="square" rtlCol="0">
            <a:spAutoFit/>
          </a:bodyPr>
          <a:lstStyle/>
          <a:p>
            <a:pPr algn="ctr"/>
            <a:r>
              <a:rPr lang="en-GB" sz="2400" b="1" dirty="0">
                <a:solidFill>
                  <a:srgbClr val="7030A0"/>
                </a:solidFill>
              </a:rPr>
              <a:t>Suitable for those that have attended our ‘Diabetes Awareness’ workshop and are looking for more in-depth Insulin training.</a:t>
            </a:r>
          </a:p>
        </p:txBody>
      </p:sp>
      <p:pic>
        <p:nvPicPr>
          <p:cNvPr id="7" name="Picture 6" descr="A qr code on a sign&#10;&#10;Description automatically generated">
            <a:extLst>
              <a:ext uri="{FF2B5EF4-FFF2-40B4-BE49-F238E27FC236}">
                <a16:creationId xmlns:a16="http://schemas.microsoft.com/office/drawing/2014/main" id="{31F2611E-C219-A40A-9B35-0F74AAE4C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997" y="5008135"/>
            <a:ext cx="1135764" cy="1606455"/>
          </a:xfrm>
          <a:prstGeom prst="rect">
            <a:avLst/>
          </a:prstGeom>
        </p:spPr>
      </p:pic>
    </p:spTree>
    <p:extLst>
      <p:ext uri="{BB962C8B-B14F-4D97-AF65-F5344CB8AC3E}">
        <p14:creationId xmlns:p14="http://schemas.microsoft.com/office/powerpoint/2010/main" val="4136654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sign&#10;&#10;Description automatically generated">
            <a:extLst>
              <a:ext uri="{FF2B5EF4-FFF2-40B4-BE49-F238E27FC236}">
                <a16:creationId xmlns:a16="http://schemas.microsoft.com/office/drawing/2014/main" id="{132E338D-F3F4-346C-5BB4-6474A672A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517" y="3118805"/>
            <a:ext cx="2394965" cy="3387502"/>
          </a:xfrm>
          <a:prstGeom prst="rect">
            <a:avLst/>
          </a:prstGeom>
        </p:spPr>
      </p:pic>
      <p:sp>
        <p:nvSpPr>
          <p:cNvPr id="5" name="TextBox 4">
            <a:extLst>
              <a:ext uri="{FF2B5EF4-FFF2-40B4-BE49-F238E27FC236}">
                <a16:creationId xmlns:a16="http://schemas.microsoft.com/office/drawing/2014/main" id="{4FEB7638-71E5-B4ED-C2FD-5CC54ACF6F00}"/>
              </a:ext>
            </a:extLst>
          </p:cNvPr>
          <p:cNvSpPr txBox="1"/>
          <p:nvPr/>
        </p:nvSpPr>
        <p:spPr>
          <a:xfrm>
            <a:off x="1670704" y="2038400"/>
            <a:ext cx="8850590" cy="830997"/>
          </a:xfrm>
          <a:prstGeom prst="rect">
            <a:avLst/>
          </a:prstGeom>
          <a:noFill/>
        </p:spPr>
        <p:txBody>
          <a:bodyPr wrap="square" rtlCol="0">
            <a:spAutoFit/>
          </a:bodyPr>
          <a:lstStyle/>
          <a:p>
            <a:pPr algn="ctr"/>
            <a:r>
              <a:rPr lang="en-GB" sz="2400" b="1" dirty="0">
                <a:solidFill>
                  <a:srgbClr val="7030A0"/>
                </a:solidFill>
              </a:rPr>
              <a:t>Due to the popularity of the first event in Ipswich, there is now another date scheduled for Bury St Edmunds</a:t>
            </a:r>
          </a:p>
        </p:txBody>
      </p:sp>
      <p:sp>
        <p:nvSpPr>
          <p:cNvPr id="6" name="TextBox 5">
            <a:extLst>
              <a:ext uri="{FF2B5EF4-FFF2-40B4-BE49-F238E27FC236}">
                <a16:creationId xmlns:a16="http://schemas.microsoft.com/office/drawing/2014/main" id="{7C82BEDB-0DD2-CAD7-737E-F3D37D183371}"/>
              </a:ext>
            </a:extLst>
          </p:cNvPr>
          <p:cNvSpPr txBox="1"/>
          <p:nvPr/>
        </p:nvSpPr>
        <p:spPr>
          <a:xfrm>
            <a:off x="3797124" y="933932"/>
            <a:ext cx="4597749" cy="523220"/>
          </a:xfrm>
          <a:prstGeom prst="rect">
            <a:avLst/>
          </a:prstGeom>
          <a:noFill/>
        </p:spPr>
        <p:txBody>
          <a:bodyPr wrap="square" rtlCol="0">
            <a:spAutoFit/>
          </a:bodyPr>
          <a:lstStyle/>
          <a:p>
            <a:pPr algn="ctr"/>
            <a:r>
              <a:rPr lang="en-GB" sz="2800" b="1" dirty="0">
                <a:solidFill>
                  <a:srgbClr val="7030A0"/>
                </a:solidFill>
              </a:rPr>
              <a:t>The Future of Care event</a:t>
            </a:r>
          </a:p>
        </p:txBody>
      </p:sp>
    </p:spTree>
    <p:extLst>
      <p:ext uri="{BB962C8B-B14F-4D97-AF65-F5344CB8AC3E}">
        <p14:creationId xmlns:p14="http://schemas.microsoft.com/office/powerpoint/2010/main" val="926614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6C119-44D2-6642-4918-E7A08C11CEF8}"/>
              </a:ext>
            </a:extLst>
          </p:cNvPr>
          <p:cNvSpPr txBox="1"/>
          <p:nvPr/>
        </p:nvSpPr>
        <p:spPr>
          <a:xfrm>
            <a:off x="1192161" y="825202"/>
            <a:ext cx="9807678" cy="954107"/>
          </a:xfrm>
          <a:prstGeom prst="rect">
            <a:avLst/>
          </a:prstGeom>
          <a:noFill/>
        </p:spPr>
        <p:txBody>
          <a:bodyPr wrap="square" rtlCol="0">
            <a:spAutoFit/>
          </a:bodyPr>
          <a:lstStyle/>
          <a:p>
            <a:pPr algn="ctr"/>
            <a:r>
              <a:rPr lang="en-GB" sz="2800" b="1" dirty="0">
                <a:solidFill>
                  <a:srgbClr val="7030A0"/>
                </a:solidFill>
              </a:rPr>
              <a:t>Please scan the below QR code to give feedback on today’s session:</a:t>
            </a:r>
          </a:p>
        </p:txBody>
      </p:sp>
      <p:pic>
        <p:nvPicPr>
          <p:cNvPr id="3" name="Picture 2" descr="A green and white qr code&#10;&#10;Description automatically generated">
            <a:extLst>
              <a:ext uri="{FF2B5EF4-FFF2-40B4-BE49-F238E27FC236}">
                <a16:creationId xmlns:a16="http://schemas.microsoft.com/office/drawing/2014/main" id="{7D4E02E8-99F9-067E-FA2C-0D339B496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950" y="1979905"/>
            <a:ext cx="4070099" cy="4070099"/>
          </a:xfrm>
          <a:prstGeom prst="rect">
            <a:avLst/>
          </a:prstGeom>
        </p:spPr>
      </p:pic>
    </p:spTree>
    <p:extLst>
      <p:ext uri="{BB962C8B-B14F-4D97-AF65-F5344CB8AC3E}">
        <p14:creationId xmlns:p14="http://schemas.microsoft.com/office/powerpoint/2010/main" val="289084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EA792-D548-0047-3094-126786CAD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CC6D4-CEE9-89EE-140A-DFE1EE716DD4}"/>
              </a:ext>
            </a:extLst>
          </p:cNvPr>
          <p:cNvSpPr>
            <a:spLocks noGrp="1"/>
          </p:cNvSpPr>
          <p:nvPr>
            <p:ph type="ctrTitle"/>
          </p:nvPr>
        </p:nvSpPr>
        <p:spPr>
          <a:xfrm>
            <a:off x="165097" y="35920"/>
            <a:ext cx="11811000" cy="789580"/>
          </a:xfrm>
          <a:solidFill>
            <a:schemeClr val="tx2">
              <a:lumMod val="75000"/>
              <a:lumOff val="25000"/>
            </a:schemeClr>
          </a:solidFill>
        </p:spPr>
        <p:txBody>
          <a:bodyPr>
            <a:normAutofit fontScale="90000"/>
          </a:bodyPr>
          <a:lstStyle/>
          <a:p>
            <a:br>
              <a:rPr lang="en-GB" sz="4000" dirty="0"/>
            </a:br>
            <a:br>
              <a:rPr lang="en-GB" sz="4000" dirty="0"/>
            </a:br>
            <a:br>
              <a:rPr lang="en-GB" sz="4000" dirty="0"/>
            </a:br>
            <a:br>
              <a:rPr lang="en-GB" sz="4000" dirty="0"/>
            </a:br>
            <a:br>
              <a:rPr lang="en-GB" sz="4000" dirty="0"/>
            </a:br>
            <a:br>
              <a:rPr lang="en-GB" sz="4000" dirty="0"/>
            </a:br>
            <a:br>
              <a:rPr lang="en-GB" sz="4000" dirty="0"/>
            </a:br>
            <a:br>
              <a:rPr lang="en-GB" sz="2000" dirty="0"/>
            </a:br>
            <a:br>
              <a:rPr lang="en-GB" sz="2000" dirty="0"/>
            </a:br>
            <a:r>
              <a:rPr lang="en-GB" sz="3200" b="1" dirty="0">
                <a:solidFill>
                  <a:schemeClr val="bg1"/>
                </a:solidFill>
              </a:rPr>
              <a:t>Suffolk Social Care Workforce Development Review </a:t>
            </a:r>
            <a:endParaRPr lang="en-GB" sz="3100" dirty="0">
              <a:solidFill>
                <a:schemeClr val="bg1"/>
              </a:solidFill>
            </a:endParaRPr>
          </a:p>
        </p:txBody>
      </p:sp>
      <p:sp>
        <p:nvSpPr>
          <p:cNvPr id="4" name="Subtitle 2">
            <a:extLst>
              <a:ext uri="{FF2B5EF4-FFF2-40B4-BE49-F238E27FC236}">
                <a16:creationId xmlns:a16="http://schemas.microsoft.com/office/drawing/2014/main" id="{48C0F66A-DCEC-DBBB-2CFB-EB83DBE28C1C}"/>
              </a:ext>
            </a:extLst>
          </p:cNvPr>
          <p:cNvSpPr txBox="1">
            <a:spLocks/>
          </p:cNvSpPr>
          <p:nvPr/>
        </p:nvSpPr>
        <p:spPr>
          <a:xfrm>
            <a:off x="1433722" y="4444809"/>
            <a:ext cx="9144000" cy="7152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solidFill>
                <a:srgbClr val="FF0000"/>
              </a:solidFill>
            </a:endParaRPr>
          </a:p>
        </p:txBody>
      </p:sp>
      <p:sp>
        <p:nvSpPr>
          <p:cNvPr id="9" name="Subtitle 8">
            <a:extLst>
              <a:ext uri="{FF2B5EF4-FFF2-40B4-BE49-F238E27FC236}">
                <a16:creationId xmlns:a16="http://schemas.microsoft.com/office/drawing/2014/main" id="{0769DA5C-5E3E-55B4-2431-207B34BD42CA}"/>
              </a:ext>
            </a:extLst>
          </p:cNvPr>
          <p:cNvSpPr>
            <a:spLocks noGrp="1"/>
          </p:cNvSpPr>
          <p:nvPr>
            <p:ph type="subTitle" idx="1"/>
          </p:nvPr>
        </p:nvSpPr>
        <p:spPr>
          <a:xfrm>
            <a:off x="165100" y="1015740"/>
            <a:ext cx="11811000" cy="5243145"/>
          </a:xfrm>
        </p:spPr>
        <p:txBody>
          <a:bodyPr/>
          <a:lstStyle/>
          <a:p>
            <a:r>
              <a:rPr lang="en-GB" sz="2000" b="1" dirty="0"/>
              <a:t>Outline of the current offer </a:t>
            </a:r>
          </a:p>
          <a:p>
            <a:endParaRPr lang="en-GB" dirty="0"/>
          </a:p>
        </p:txBody>
      </p:sp>
      <p:graphicFrame>
        <p:nvGraphicFramePr>
          <p:cNvPr id="3" name="Table 2">
            <a:extLst>
              <a:ext uri="{FF2B5EF4-FFF2-40B4-BE49-F238E27FC236}">
                <a16:creationId xmlns:a16="http://schemas.microsoft.com/office/drawing/2014/main" id="{99D353D2-FE42-496A-C8E1-46A3D1D7D2B1}"/>
              </a:ext>
            </a:extLst>
          </p:cNvPr>
          <p:cNvGraphicFramePr>
            <a:graphicFrameLocks noGrp="1"/>
          </p:cNvGraphicFramePr>
          <p:nvPr/>
        </p:nvGraphicFramePr>
        <p:xfrm>
          <a:off x="330200" y="1590046"/>
          <a:ext cx="11328400" cy="4859079"/>
        </p:xfrm>
        <a:graphic>
          <a:graphicData uri="http://schemas.openxmlformats.org/drawingml/2006/table">
            <a:tbl>
              <a:tblPr>
                <a:tableStyleId>{5C22544A-7EE6-4342-B048-85BDC9FD1C3A}</a:tableStyleId>
              </a:tblPr>
              <a:tblGrid>
                <a:gridCol w="6894304">
                  <a:extLst>
                    <a:ext uri="{9D8B030D-6E8A-4147-A177-3AD203B41FA5}">
                      <a16:colId xmlns:a16="http://schemas.microsoft.com/office/drawing/2014/main" val="3211270110"/>
                    </a:ext>
                  </a:extLst>
                </a:gridCol>
                <a:gridCol w="4434096">
                  <a:extLst>
                    <a:ext uri="{9D8B030D-6E8A-4147-A177-3AD203B41FA5}">
                      <a16:colId xmlns:a16="http://schemas.microsoft.com/office/drawing/2014/main" val="2918583905"/>
                    </a:ext>
                  </a:extLst>
                </a:gridCol>
              </a:tblGrid>
              <a:tr h="685266">
                <a:tc>
                  <a:txBody>
                    <a:bodyPr/>
                    <a:lstStyle/>
                    <a:p>
                      <a:pPr algn="ctr" rtl="0" fontAlgn="ctr"/>
                      <a:r>
                        <a:rPr lang="en-GB" sz="900" b="1" u="none" strike="noStrike" dirty="0">
                          <a:effectLst/>
                        </a:rPr>
                        <a:t>SCC offer of support to care market</a:t>
                      </a:r>
                      <a:endParaRPr lang="en-GB" sz="900" b="1" i="0" u="none" strike="noStrike" dirty="0">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b="1" u="none" strike="noStrike" dirty="0">
                          <a:effectLst/>
                        </a:rPr>
                        <a:t>Care Development East (CDE) commissioned to deliver the offer</a:t>
                      </a:r>
                      <a:endParaRPr lang="en-GB" sz="900" b="1" i="0" u="none" strike="noStrike" dirty="0">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117783619"/>
                  </a:ext>
                </a:extLst>
              </a:tr>
              <a:tr h="543198">
                <a:tc>
                  <a:txBody>
                    <a:bodyPr/>
                    <a:lstStyle/>
                    <a:p>
                      <a:pPr algn="ctr" rtl="0" fontAlgn="ctr"/>
                      <a:r>
                        <a:rPr lang="en-GB" sz="900" u="none" strike="noStrike">
                          <a:effectLst/>
                        </a:rPr>
                        <a:t>Range of funded (free) training programmes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dirty="0">
                          <a:effectLst/>
                        </a:rPr>
                        <a:t> via Complete Care Training Hub </a:t>
                      </a:r>
                      <a:endParaRPr lang="en-GB" sz="900" b="0" i="0" u="none" strike="noStrike" dirty="0">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575455727"/>
                  </a:ext>
                </a:extLst>
              </a:tr>
              <a:tr h="409488">
                <a:tc>
                  <a:txBody>
                    <a:bodyPr/>
                    <a:lstStyle/>
                    <a:p>
                      <a:pPr algn="ctr" rtl="0" fontAlgn="ctr"/>
                      <a:r>
                        <a:rPr lang="en-GB" sz="900" u="none" strike="noStrike">
                          <a:effectLst/>
                        </a:rPr>
                        <a:t>Information, advice, guidance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a:effectLst/>
                        </a:rPr>
                        <a:t>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188146287"/>
                  </a:ext>
                </a:extLst>
              </a:tr>
              <a:tr h="337583">
                <a:tc>
                  <a:txBody>
                    <a:bodyPr/>
                    <a:lstStyle/>
                    <a:p>
                      <a:pPr algn="ctr" rtl="0" fontAlgn="ctr"/>
                      <a:r>
                        <a:rPr lang="en-GB" sz="900" u="none" strike="noStrike">
                          <a:effectLst/>
                        </a:rPr>
                        <a:t>Care Providers Managers forum</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a:effectLst/>
                        </a:rPr>
                        <a:t>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372278435"/>
                  </a:ext>
                </a:extLst>
              </a:tr>
              <a:tr h="442822">
                <a:tc>
                  <a:txBody>
                    <a:bodyPr/>
                    <a:lstStyle/>
                    <a:p>
                      <a:pPr algn="ctr" rtl="0" fontAlgn="ctr"/>
                      <a:r>
                        <a:rPr lang="en-GB" sz="900" u="none" strike="noStrike">
                          <a:effectLst/>
                        </a:rPr>
                        <a:t>Recruitment fairs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a:effectLst/>
                        </a:rPr>
                        <a:t>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3154384883"/>
                  </a:ext>
                </a:extLst>
              </a:tr>
              <a:tr h="455123">
                <a:tc>
                  <a:txBody>
                    <a:bodyPr/>
                    <a:lstStyle/>
                    <a:p>
                      <a:pPr algn="ctr" rtl="0" fontAlgn="ctr"/>
                      <a:r>
                        <a:rPr lang="en-GB" sz="900" u="none" strike="noStrike">
                          <a:effectLst/>
                        </a:rPr>
                        <a:t>Conference and events</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fontAlgn="t"/>
                      <a:r>
                        <a:rPr lang="en-GB" sz="900" u="none" strike="noStrike">
                          <a:effectLst/>
                        </a:rPr>
                        <a:t> </a:t>
                      </a:r>
                      <a:endParaRPr lang="en-GB" sz="900" b="0" i="0" u="none" strike="noStrike">
                        <a:solidFill>
                          <a:srgbClr val="000000"/>
                        </a:solidFill>
                        <a:effectLst/>
                        <a:latin typeface="Aptos Narrow" panose="020B0004020202020204" pitchFamily="34" charset="0"/>
                      </a:endParaRPr>
                    </a:p>
                  </a:txBody>
                  <a:tcPr marL="3938" marR="3938" marT="3938" marB="0">
                    <a:solidFill>
                      <a:schemeClr val="tx2">
                        <a:lumMod val="10000"/>
                        <a:lumOff val="90000"/>
                      </a:schemeClr>
                    </a:solidFill>
                  </a:tcPr>
                </a:tc>
                <a:extLst>
                  <a:ext uri="{0D108BD9-81ED-4DB2-BD59-A6C34878D82A}">
                    <a16:rowId xmlns:a16="http://schemas.microsoft.com/office/drawing/2014/main" val="504958293"/>
                  </a:ext>
                </a:extLst>
              </a:tr>
              <a:tr h="464087">
                <a:tc>
                  <a:txBody>
                    <a:bodyPr/>
                    <a:lstStyle/>
                    <a:p>
                      <a:pPr algn="ctr" rtl="0" fontAlgn="ctr"/>
                      <a:r>
                        <a:rPr lang="en-GB" sz="900" u="none" strike="noStrike">
                          <a:effectLst/>
                        </a:rPr>
                        <a:t>KickStart initiative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a:effectLst/>
                        </a:rPr>
                        <a:t>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2018956336"/>
                  </a:ext>
                </a:extLst>
              </a:tr>
              <a:tr h="455730">
                <a:tc>
                  <a:txBody>
                    <a:bodyPr/>
                    <a:lstStyle/>
                    <a:p>
                      <a:pPr algn="ctr" rtl="0" fontAlgn="ctr"/>
                      <a:r>
                        <a:rPr lang="en-GB" sz="900" u="none" strike="noStrike">
                          <a:effectLst/>
                        </a:rPr>
                        <a:t>Coaching and mentoring programme</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a:effectLst/>
                        </a:rPr>
                        <a:t>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4220138590"/>
                  </a:ext>
                </a:extLst>
              </a:tr>
              <a:tr h="484699">
                <a:tc>
                  <a:txBody>
                    <a:bodyPr/>
                    <a:lstStyle/>
                    <a:p>
                      <a:pPr algn="ctr" rtl="0" fontAlgn="ctr"/>
                      <a:r>
                        <a:rPr lang="en-GB" sz="900" u="none" strike="noStrike">
                          <a:effectLst/>
                        </a:rPr>
                        <a:t>Careers promotion via events in schools, colleges</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fontAlgn="t"/>
                      <a:r>
                        <a:rPr lang="en-GB" sz="900" u="none" strike="noStrike">
                          <a:effectLst/>
                        </a:rPr>
                        <a:t> </a:t>
                      </a:r>
                      <a:endParaRPr lang="en-GB" sz="900" b="0" i="0" u="none" strike="noStrike">
                        <a:solidFill>
                          <a:srgbClr val="000000"/>
                        </a:solidFill>
                        <a:effectLst/>
                        <a:latin typeface="Aptos Narrow" panose="020B0004020202020204" pitchFamily="34" charset="0"/>
                      </a:endParaRPr>
                    </a:p>
                  </a:txBody>
                  <a:tcPr marL="3938" marR="3938" marT="3938" marB="0">
                    <a:solidFill>
                      <a:schemeClr val="tx2">
                        <a:lumMod val="10000"/>
                        <a:lumOff val="90000"/>
                      </a:schemeClr>
                    </a:solidFill>
                  </a:tcPr>
                </a:tc>
                <a:extLst>
                  <a:ext uri="{0D108BD9-81ED-4DB2-BD59-A6C34878D82A}">
                    <a16:rowId xmlns:a16="http://schemas.microsoft.com/office/drawing/2014/main" val="2864243203"/>
                  </a:ext>
                </a:extLst>
              </a:tr>
              <a:tr h="581083">
                <a:tc>
                  <a:txBody>
                    <a:bodyPr/>
                    <a:lstStyle/>
                    <a:p>
                      <a:pPr algn="ctr" rtl="0" fontAlgn="ctr"/>
                      <a:r>
                        <a:rPr lang="en-GB" sz="900" u="none" strike="noStrike">
                          <a:effectLst/>
                        </a:rPr>
                        <a:t>Range of non-funded (charged for) training programmes </a:t>
                      </a:r>
                      <a:endParaRPr lang="en-GB" sz="900" b="0" i="0" u="none" strike="noStrike">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tc>
                  <a:txBody>
                    <a:bodyPr/>
                    <a:lstStyle/>
                    <a:p>
                      <a:pPr algn="ctr" rtl="0" fontAlgn="ctr"/>
                      <a:r>
                        <a:rPr lang="en-GB" sz="900" u="none" strike="noStrike" dirty="0">
                          <a:effectLst/>
                        </a:rPr>
                        <a:t> </a:t>
                      </a:r>
                      <a:endParaRPr lang="en-GB" sz="900" b="0" i="0" u="none" strike="noStrike" dirty="0">
                        <a:solidFill>
                          <a:srgbClr val="000000"/>
                        </a:solidFill>
                        <a:effectLst/>
                        <a:latin typeface="Aptos" panose="020B0004020202020204" pitchFamily="34" charset="0"/>
                      </a:endParaRPr>
                    </a:p>
                  </a:txBody>
                  <a:tcPr marL="3938" marR="3938" marT="3938" marB="0" anchor="ctr">
                    <a:solidFill>
                      <a:schemeClr val="tx2">
                        <a:lumMod val="10000"/>
                        <a:lumOff val="90000"/>
                      </a:schemeClr>
                    </a:solidFill>
                  </a:tcPr>
                </a:tc>
                <a:extLst>
                  <a:ext uri="{0D108BD9-81ED-4DB2-BD59-A6C34878D82A}">
                    <a16:rowId xmlns:a16="http://schemas.microsoft.com/office/drawing/2014/main" val="1567406448"/>
                  </a:ext>
                </a:extLst>
              </a:tr>
            </a:tbl>
          </a:graphicData>
        </a:graphic>
      </p:graphicFrame>
    </p:spTree>
    <p:extLst>
      <p:ext uri="{BB962C8B-B14F-4D97-AF65-F5344CB8AC3E}">
        <p14:creationId xmlns:p14="http://schemas.microsoft.com/office/powerpoint/2010/main" val="2120186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DC94-E509-83B8-BA9B-3B1D178C5028}"/>
              </a:ext>
            </a:extLst>
          </p:cNvPr>
          <p:cNvSpPr>
            <a:spLocks noGrp="1"/>
          </p:cNvSpPr>
          <p:nvPr>
            <p:ph type="title"/>
          </p:nvPr>
        </p:nvSpPr>
        <p:spPr>
          <a:xfrm>
            <a:off x="349358" y="217316"/>
            <a:ext cx="11247991" cy="1006117"/>
          </a:xfrm>
          <a:solidFill>
            <a:schemeClr val="tx2">
              <a:lumMod val="75000"/>
              <a:lumOff val="25000"/>
            </a:schemeClr>
          </a:solidFill>
        </p:spPr>
        <p:txBody>
          <a:bodyPr>
            <a:normAutofit/>
          </a:bodyPr>
          <a:lstStyle/>
          <a:p>
            <a:pPr algn="ctr"/>
            <a:r>
              <a:rPr lang="en-GB" sz="2800" b="1" dirty="0">
                <a:solidFill>
                  <a:schemeClr val="bg1"/>
                </a:solidFill>
                <a:latin typeface="+mn-lt"/>
              </a:rPr>
              <a:t>Feedback on care provider concerns on current workforce development and training offer</a:t>
            </a:r>
            <a:endParaRPr lang="en-GB" sz="2800" dirty="0">
              <a:solidFill>
                <a:schemeClr val="bg1"/>
              </a:solidFill>
              <a:latin typeface="+mn-lt"/>
            </a:endParaRPr>
          </a:p>
        </p:txBody>
      </p:sp>
      <p:sp>
        <p:nvSpPr>
          <p:cNvPr id="4" name="Speech Bubble: Rectangle with Corners Rounded 3">
            <a:extLst>
              <a:ext uri="{FF2B5EF4-FFF2-40B4-BE49-F238E27FC236}">
                <a16:creationId xmlns:a16="http://schemas.microsoft.com/office/drawing/2014/main" id="{9732CB7B-CAEC-9950-2400-89751F3AED43}"/>
              </a:ext>
            </a:extLst>
          </p:cNvPr>
          <p:cNvSpPr/>
          <p:nvPr/>
        </p:nvSpPr>
        <p:spPr>
          <a:xfrm>
            <a:off x="5372071" y="5266756"/>
            <a:ext cx="2191456" cy="1373928"/>
          </a:xfrm>
          <a:prstGeom prst="wedgeRoundRectCallou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Need for support to staff with health and wellbeing </a:t>
            </a:r>
            <a:endParaRPr lang="en-GB"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FC0193C9-32C3-4CBD-E37E-F56B7980A81B}"/>
              </a:ext>
            </a:extLst>
          </p:cNvPr>
          <p:cNvSpPr/>
          <p:nvPr/>
        </p:nvSpPr>
        <p:spPr>
          <a:xfrm>
            <a:off x="2245415" y="1424402"/>
            <a:ext cx="2059885" cy="1862904"/>
          </a:xfrm>
          <a:prstGeom prst="wedgeRoundRectCallout">
            <a:avLst/>
          </a:prstGeom>
          <a:solidFill>
            <a:srgbClr val="00A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t>Providers are worried that they are experiencing longer hours, more complex care and greater medical needs</a:t>
            </a:r>
          </a:p>
        </p:txBody>
      </p:sp>
      <p:sp>
        <p:nvSpPr>
          <p:cNvPr id="7" name="Speech Bubble: Rectangle with Corners Rounded 6">
            <a:extLst>
              <a:ext uri="{FF2B5EF4-FFF2-40B4-BE49-F238E27FC236}">
                <a16:creationId xmlns:a16="http://schemas.microsoft.com/office/drawing/2014/main" id="{046D5EAA-9422-6EB6-EDC5-7F083DB8BBB7}"/>
              </a:ext>
            </a:extLst>
          </p:cNvPr>
          <p:cNvSpPr/>
          <p:nvPr/>
        </p:nvSpPr>
        <p:spPr>
          <a:xfrm>
            <a:off x="9600223" y="3203121"/>
            <a:ext cx="2402730" cy="1373928"/>
          </a:xfrm>
          <a:prstGeom prst="wedgeRoundRectCallout">
            <a:avLst/>
          </a:prstGeom>
          <a:solidFill>
            <a:srgbClr val="00ADE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Wider use of good models </a:t>
            </a:r>
            <a:r>
              <a:rPr lang="en-GB" sz="1800" i="1"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eg.</a:t>
            </a:r>
            <a:r>
              <a:rPr lang="en-GB"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Career cafes; use of more generic roles</a:t>
            </a:r>
            <a:endParaRPr lang="en-GB" dirty="0">
              <a:solidFill>
                <a:schemeClr val="tx1"/>
              </a:solidFill>
              <a:cs typeface="Arial"/>
            </a:endParaRPr>
          </a:p>
        </p:txBody>
      </p:sp>
      <p:sp>
        <p:nvSpPr>
          <p:cNvPr id="8" name="Speech Bubble: Rectangle with Corners Rounded 7">
            <a:extLst>
              <a:ext uri="{FF2B5EF4-FFF2-40B4-BE49-F238E27FC236}">
                <a16:creationId xmlns:a16="http://schemas.microsoft.com/office/drawing/2014/main" id="{52E648CD-E627-7E93-69EB-B4E2DAF37B65}"/>
              </a:ext>
            </a:extLst>
          </p:cNvPr>
          <p:cNvSpPr/>
          <p:nvPr/>
        </p:nvSpPr>
        <p:spPr>
          <a:xfrm>
            <a:off x="8877109" y="5082881"/>
            <a:ext cx="2191456" cy="1373928"/>
          </a:xfrm>
          <a:prstGeom prst="wedgeRoundRectCallout">
            <a:avLst/>
          </a:prstGeom>
          <a:solidFill>
            <a:srgbClr val="00A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t>Providers value having clear career pathways and opportunities to progress</a:t>
            </a:r>
          </a:p>
        </p:txBody>
      </p:sp>
      <p:sp>
        <p:nvSpPr>
          <p:cNvPr id="9" name="Speech Bubble: Rectangle with Corners Rounded 8">
            <a:extLst>
              <a:ext uri="{FF2B5EF4-FFF2-40B4-BE49-F238E27FC236}">
                <a16:creationId xmlns:a16="http://schemas.microsoft.com/office/drawing/2014/main" id="{F2808BEC-C4BD-19C3-C8B7-7FE17004FD96}"/>
              </a:ext>
            </a:extLst>
          </p:cNvPr>
          <p:cNvSpPr/>
          <p:nvPr/>
        </p:nvSpPr>
        <p:spPr>
          <a:xfrm>
            <a:off x="295096" y="3881864"/>
            <a:ext cx="1950319" cy="1181435"/>
          </a:xfrm>
          <a:prstGeom prst="wedgeRoundRectCallou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kern="100" dirty="0">
                <a:solidFill>
                  <a:schemeClr val="tx1"/>
                </a:solidFill>
                <a:effectLst/>
                <a:ea typeface="Calibri" panose="020F0502020204030204" pitchFamily="34" charset="0"/>
                <a:cs typeface="Times New Roman" panose="02020603050405020304" pitchFamily="18" charset="0"/>
              </a:rPr>
              <a:t>The level of staff leaving the care sector</a:t>
            </a:r>
          </a:p>
          <a:p>
            <a:pPr algn="ctr"/>
            <a:endParaRPr lang="en-GB" dirty="0"/>
          </a:p>
        </p:txBody>
      </p:sp>
      <p:sp>
        <p:nvSpPr>
          <p:cNvPr id="10" name="Speech Bubble: Rectangle with Corners Rounded 9">
            <a:extLst>
              <a:ext uri="{FF2B5EF4-FFF2-40B4-BE49-F238E27FC236}">
                <a16:creationId xmlns:a16="http://schemas.microsoft.com/office/drawing/2014/main" id="{1A4486E6-4A92-55E7-74F5-781CA89BC8FD}"/>
              </a:ext>
            </a:extLst>
          </p:cNvPr>
          <p:cNvSpPr/>
          <p:nvPr/>
        </p:nvSpPr>
        <p:spPr>
          <a:xfrm>
            <a:off x="6810133" y="1668889"/>
            <a:ext cx="2191456" cy="1373929"/>
          </a:xfrm>
          <a:prstGeom prst="wedgeRoundRectCallou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kern="100" dirty="0">
                <a:effectLst/>
                <a:ea typeface="Calibri" panose="020F0502020204030204" pitchFamily="34" charset="0"/>
                <a:cs typeface="Times New Roman" panose="02020603050405020304" pitchFamily="18" charset="0"/>
              </a:rPr>
              <a:t>Younger recruits needing more support and having different expectations </a:t>
            </a:r>
            <a:endParaRPr lang="en-GB" sz="1600" dirty="0"/>
          </a:p>
        </p:txBody>
      </p:sp>
      <p:sp>
        <p:nvSpPr>
          <p:cNvPr id="11" name="Speech Bubble: Rectangle with Corners Rounded 10">
            <a:extLst>
              <a:ext uri="{FF2B5EF4-FFF2-40B4-BE49-F238E27FC236}">
                <a16:creationId xmlns:a16="http://schemas.microsoft.com/office/drawing/2014/main" id="{346C6E2C-69E5-803E-E27D-8F0611C09283}"/>
              </a:ext>
            </a:extLst>
          </p:cNvPr>
          <p:cNvSpPr/>
          <p:nvPr/>
        </p:nvSpPr>
        <p:spPr>
          <a:xfrm>
            <a:off x="6912223" y="3890085"/>
            <a:ext cx="2089366" cy="1173214"/>
          </a:xfrm>
          <a:prstGeom prst="wedgeRoundRectCallou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Variety of training, face to face, on teams or online</a:t>
            </a:r>
          </a:p>
          <a:p>
            <a:pPr algn="ct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p:txBody>
      </p:sp>
      <p:sp>
        <p:nvSpPr>
          <p:cNvPr id="12" name="Speech Bubble: Rectangle with Corners Rounded 11">
            <a:extLst>
              <a:ext uri="{FF2B5EF4-FFF2-40B4-BE49-F238E27FC236}">
                <a16:creationId xmlns:a16="http://schemas.microsoft.com/office/drawing/2014/main" id="{EDF8D8E7-A785-1519-A0E3-16C3E9EFAC7A}"/>
              </a:ext>
            </a:extLst>
          </p:cNvPr>
          <p:cNvSpPr/>
          <p:nvPr/>
        </p:nvSpPr>
        <p:spPr>
          <a:xfrm>
            <a:off x="9394593" y="1599223"/>
            <a:ext cx="2069897" cy="1055384"/>
          </a:xfrm>
          <a:prstGeom prst="wedgeRoundRectCallou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Ability to access training and timings </a:t>
            </a:r>
          </a:p>
          <a:p>
            <a:pPr algn="ct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p:txBody>
      </p:sp>
      <p:sp>
        <p:nvSpPr>
          <p:cNvPr id="13" name="Speech Bubble: Rectangle with Corners Rounded 12">
            <a:extLst>
              <a:ext uri="{FF2B5EF4-FFF2-40B4-BE49-F238E27FC236}">
                <a16:creationId xmlns:a16="http://schemas.microsoft.com/office/drawing/2014/main" id="{D386AA31-8555-586D-2B5C-85343B8B88D3}"/>
              </a:ext>
            </a:extLst>
          </p:cNvPr>
          <p:cNvSpPr/>
          <p:nvPr/>
        </p:nvSpPr>
        <p:spPr>
          <a:xfrm>
            <a:off x="1849834" y="5274860"/>
            <a:ext cx="1950319" cy="1373928"/>
          </a:xfrm>
          <a:prstGeom prst="wedgeRoundRectCallou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potential impact of International Recruitment</a:t>
            </a:r>
          </a:p>
        </p:txBody>
      </p:sp>
      <p:sp>
        <p:nvSpPr>
          <p:cNvPr id="14" name="Speech Bubble: Rectangle with Corners Rounded 13">
            <a:extLst>
              <a:ext uri="{FF2B5EF4-FFF2-40B4-BE49-F238E27FC236}">
                <a16:creationId xmlns:a16="http://schemas.microsoft.com/office/drawing/2014/main" id="{709CABFE-7008-D1DC-B38E-B0E1DF01CF8C}"/>
              </a:ext>
            </a:extLst>
          </p:cNvPr>
          <p:cNvSpPr/>
          <p:nvPr/>
        </p:nvSpPr>
        <p:spPr>
          <a:xfrm>
            <a:off x="189047" y="1921809"/>
            <a:ext cx="1660787" cy="1373929"/>
          </a:xfrm>
          <a:prstGeom prst="wedgeRoundRectCallou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kern="100" dirty="0">
                <a:effectLst/>
                <a:ea typeface="Calibri" panose="020F0502020204030204" pitchFamily="34" charset="0"/>
                <a:cs typeface="Times New Roman" panose="02020603050405020304" pitchFamily="18" charset="0"/>
              </a:rPr>
              <a:t>Less duplication of the  training available </a:t>
            </a:r>
            <a:endParaRPr lang="en-GB" sz="1600" dirty="0"/>
          </a:p>
        </p:txBody>
      </p:sp>
      <p:sp>
        <p:nvSpPr>
          <p:cNvPr id="3" name="Speech Bubble: Rectangle with Corners Rounded 2">
            <a:extLst>
              <a:ext uri="{FF2B5EF4-FFF2-40B4-BE49-F238E27FC236}">
                <a16:creationId xmlns:a16="http://schemas.microsoft.com/office/drawing/2014/main" id="{2B02C64A-767A-173C-75EB-D0982CF12E46}"/>
              </a:ext>
            </a:extLst>
          </p:cNvPr>
          <p:cNvSpPr/>
          <p:nvPr/>
        </p:nvSpPr>
        <p:spPr>
          <a:xfrm>
            <a:off x="3629061" y="3429000"/>
            <a:ext cx="2516965" cy="1799626"/>
          </a:xfrm>
          <a:prstGeom prst="wedgeRoundRectCallout">
            <a:avLst/>
          </a:prstGeom>
          <a:solidFill>
            <a:srgbClr val="00A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Better profile of care – a campaign to promote roles and care sector image as a worthy career</a:t>
            </a:r>
            <a:endParaRPr lang="en-GB"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600" dirty="0"/>
          </a:p>
        </p:txBody>
      </p:sp>
      <p:sp>
        <p:nvSpPr>
          <p:cNvPr id="16" name="Speech Bubble: Rectangle with Corners Rounded 15">
            <a:extLst>
              <a:ext uri="{FF2B5EF4-FFF2-40B4-BE49-F238E27FC236}">
                <a16:creationId xmlns:a16="http://schemas.microsoft.com/office/drawing/2014/main" id="{54AEE7A9-7AFD-4C80-89A6-6CB691B975CD}"/>
              </a:ext>
            </a:extLst>
          </p:cNvPr>
          <p:cNvSpPr/>
          <p:nvPr/>
        </p:nvSpPr>
        <p:spPr>
          <a:xfrm>
            <a:off x="4610142" y="1365127"/>
            <a:ext cx="1857657" cy="1487997"/>
          </a:xfrm>
          <a:prstGeom prst="wedgeRoundRectCallou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Joined up thinking needed  about recruitment fairs – NHS, Skills for Care, SCC etc.</a:t>
            </a:r>
          </a:p>
          <a:p>
            <a:pPr algn="ctr"/>
            <a:endParaRPr lang="en-GB" sz="1600" dirty="0"/>
          </a:p>
        </p:txBody>
      </p:sp>
    </p:spTree>
    <p:extLst>
      <p:ext uri="{BB962C8B-B14F-4D97-AF65-F5344CB8AC3E}">
        <p14:creationId xmlns:p14="http://schemas.microsoft.com/office/powerpoint/2010/main" val="272937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0689-E269-0CAE-5F69-45D75CB79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0C128-AC49-1F7A-E1CE-942168E2CCFE}"/>
              </a:ext>
            </a:extLst>
          </p:cNvPr>
          <p:cNvSpPr>
            <a:spLocks noGrp="1"/>
          </p:cNvSpPr>
          <p:nvPr>
            <p:ph type="ctrTitle"/>
          </p:nvPr>
        </p:nvSpPr>
        <p:spPr>
          <a:xfrm>
            <a:off x="165100" y="194129"/>
            <a:ext cx="11811000" cy="817098"/>
          </a:xfrm>
          <a:solidFill>
            <a:schemeClr val="tx2">
              <a:lumMod val="75000"/>
              <a:lumOff val="25000"/>
            </a:schemeClr>
          </a:solidFill>
        </p:spPr>
        <p:txBody>
          <a:bodyPr>
            <a:normAutofit fontScale="90000"/>
          </a:bodyPr>
          <a:lstStyle/>
          <a:p>
            <a:br>
              <a:rPr lang="en-GB" sz="4000" dirty="0"/>
            </a:br>
            <a:br>
              <a:rPr lang="en-GB" sz="4000" dirty="0"/>
            </a:br>
            <a:br>
              <a:rPr lang="en-GB" sz="4000" dirty="0"/>
            </a:br>
            <a:br>
              <a:rPr lang="en-GB" sz="4000" dirty="0"/>
            </a:br>
            <a:br>
              <a:rPr lang="en-GB" sz="4000" dirty="0"/>
            </a:br>
            <a:br>
              <a:rPr lang="en-GB" sz="4000" dirty="0"/>
            </a:br>
            <a:br>
              <a:rPr lang="en-GB" sz="4000" dirty="0"/>
            </a:br>
            <a:br>
              <a:rPr lang="en-GB" sz="2000" dirty="0"/>
            </a:br>
            <a:br>
              <a:rPr lang="en-GB" sz="2000" dirty="0"/>
            </a:br>
            <a:r>
              <a:rPr lang="en-GB" sz="3200" b="1" dirty="0">
                <a:solidFill>
                  <a:schemeClr val="bg1"/>
                </a:solidFill>
              </a:rPr>
              <a:t>Suffolk Social Care Workforce Development Review</a:t>
            </a:r>
            <a:endParaRPr lang="en-GB" sz="3100" dirty="0">
              <a:solidFill>
                <a:schemeClr val="bg1"/>
              </a:solidFill>
            </a:endParaRPr>
          </a:p>
        </p:txBody>
      </p:sp>
      <p:sp>
        <p:nvSpPr>
          <p:cNvPr id="4" name="Subtitle 2">
            <a:extLst>
              <a:ext uri="{FF2B5EF4-FFF2-40B4-BE49-F238E27FC236}">
                <a16:creationId xmlns:a16="http://schemas.microsoft.com/office/drawing/2014/main" id="{068BA5EC-CC00-18D4-0942-604410E47976}"/>
              </a:ext>
            </a:extLst>
          </p:cNvPr>
          <p:cNvSpPr txBox="1">
            <a:spLocks/>
          </p:cNvSpPr>
          <p:nvPr/>
        </p:nvSpPr>
        <p:spPr>
          <a:xfrm>
            <a:off x="1433722" y="4444809"/>
            <a:ext cx="9144000" cy="7152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solidFill>
                <a:srgbClr val="FF0000"/>
              </a:solidFill>
            </a:endParaRPr>
          </a:p>
        </p:txBody>
      </p:sp>
      <p:sp>
        <p:nvSpPr>
          <p:cNvPr id="9" name="Subtitle 8">
            <a:extLst>
              <a:ext uri="{FF2B5EF4-FFF2-40B4-BE49-F238E27FC236}">
                <a16:creationId xmlns:a16="http://schemas.microsoft.com/office/drawing/2014/main" id="{6DB84158-F136-FB38-3EE0-9A60C5D4A2FF}"/>
              </a:ext>
            </a:extLst>
          </p:cNvPr>
          <p:cNvSpPr>
            <a:spLocks noGrp="1"/>
          </p:cNvSpPr>
          <p:nvPr>
            <p:ph type="subTitle" idx="1"/>
          </p:nvPr>
        </p:nvSpPr>
        <p:spPr>
          <a:xfrm>
            <a:off x="165100" y="1494798"/>
            <a:ext cx="11811000" cy="4237997"/>
          </a:xfrm>
        </p:spPr>
        <p:txBody>
          <a:bodyPr>
            <a:normAutofit/>
          </a:bodyPr>
          <a:lstStyle/>
          <a:p>
            <a:r>
              <a:rPr lang="en-GB" b="1" dirty="0"/>
              <a:t>Key Questions</a:t>
            </a:r>
          </a:p>
          <a:p>
            <a:endParaRPr lang="en-GB" dirty="0"/>
          </a:p>
          <a:p>
            <a:r>
              <a:rPr lang="en-GB" b="1" dirty="0"/>
              <a:t>1. What is useful to your organisation about the current offer?</a:t>
            </a:r>
          </a:p>
          <a:p>
            <a:r>
              <a:rPr lang="en-GB" dirty="0">
                <a:solidFill>
                  <a:schemeClr val="tx2">
                    <a:lumMod val="75000"/>
                    <a:lumOff val="25000"/>
                  </a:schemeClr>
                </a:solidFill>
              </a:rPr>
              <a:t>www.menti.com     / code = 5778 750</a:t>
            </a:r>
            <a:endParaRPr lang="en-GB" dirty="0">
              <a:solidFill>
                <a:schemeClr val="tx2">
                  <a:lumMod val="75000"/>
                  <a:lumOff val="25000"/>
                </a:schemeClr>
              </a:solidFill>
              <a:highlight>
                <a:srgbClr val="FFFF00"/>
              </a:highlight>
            </a:endParaRPr>
          </a:p>
          <a:p>
            <a:r>
              <a:rPr lang="en-GB" sz="1200" dirty="0">
                <a:hlinkClick r:id="rId2"/>
              </a:rPr>
              <a:t>https://www.menti.com/aly2ej567ire</a:t>
            </a:r>
            <a:endParaRPr lang="en-GB" sz="1200" dirty="0"/>
          </a:p>
          <a:p>
            <a:endParaRPr lang="en-GB" dirty="0"/>
          </a:p>
          <a:p>
            <a:endParaRPr lang="en-GB" dirty="0"/>
          </a:p>
          <a:p>
            <a:r>
              <a:rPr lang="en-GB" b="1" dirty="0"/>
              <a:t>2. How can this offer be improved ?</a:t>
            </a:r>
          </a:p>
          <a:p>
            <a:r>
              <a:rPr lang="en-GB" dirty="0">
                <a:solidFill>
                  <a:schemeClr val="tx2">
                    <a:lumMod val="75000"/>
                    <a:lumOff val="25000"/>
                  </a:schemeClr>
                </a:solidFill>
              </a:rPr>
              <a:t>www.menti.com     / code =  3117 8637</a:t>
            </a:r>
            <a:endParaRPr lang="en-GB" dirty="0">
              <a:solidFill>
                <a:schemeClr val="tx2">
                  <a:lumMod val="75000"/>
                  <a:lumOff val="25000"/>
                </a:schemeClr>
              </a:solidFill>
              <a:highlight>
                <a:srgbClr val="FFFF00"/>
              </a:highlight>
            </a:endParaRPr>
          </a:p>
          <a:p>
            <a:r>
              <a:rPr lang="en-GB" sz="1200" dirty="0">
                <a:hlinkClick r:id="rId3"/>
              </a:rPr>
              <a:t>https://www.menti.com/alxerbnemxdz</a:t>
            </a:r>
            <a:endParaRPr lang="en-GB" sz="1200" dirty="0"/>
          </a:p>
          <a:p>
            <a:endParaRPr lang="en-GB" dirty="0"/>
          </a:p>
        </p:txBody>
      </p:sp>
    </p:spTree>
    <p:extLst>
      <p:ext uri="{BB962C8B-B14F-4D97-AF65-F5344CB8AC3E}">
        <p14:creationId xmlns:p14="http://schemas.microsoft.com/office/powerpoint/2010/main" val="215526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B7EF2-5DDF-A0C2-9E3A-5382BC7CE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FD907-2A1A-2487-2A90-AF563B2E7741}"/>
              </a:ext>
            </a:extLst>
          </p:cNvPr>
          <p:cNvSpPr>
            <a:spLocks noGrp="1"/>
          </p:cNvSpPr>
          <p:nvPr>
            <p:ph type="ctrTitle"/>
          </p:nvPr>
        </p:nvSpPr>
        <p:spPr>
          <a:xfrm>
            <a:off x="165100" y="406400"/>
            <a:ext cx="11811000" cy="952500"/>
          </a:xfrm>
          <a:solidFill>
            <a:schemeClr val="tx2">
              <a:lumMod val="75000"/>
              <a:lumOff val="25000"/>
            </a:schemeClr>
          </a:solidFill>
        </p:spPr>
        <p:txBody>
          <a:bodyPr>
            <a:normAutofit fontScale="90000"/>
          </a:bodyPr>
          <a:lstStyle/>
          <a:p>
            <a:br>
              <a:rPr lang="en-GB" sz="4000" dirty="0"/>
            </a:br>
            <a:br>
              <a:rPr lang="en-GB" sz="4000" dirty="0"/>
            </a:br>
            <a:br>
              <a:rPr lang="en-GB" sz="4000" dirty="0"/>
            </a:br>
            <a:br>
              <a:rPr lang="en-GB" sz="4000" dirty="0"/>
            </a:br>
            <a:br>
              <a:rPr lang="en-GB" sz="4000" dirty="0"/>
            </a:br>
            <a:br>
              <a:rPr lang="en-GB" sz="4000" dirty="0"/>
            </a:br>
            <a:br>
              <a:rPr lang="en-GB" sz="4000" dirty="0"/>
            </a:br>
            <a:br>
              <a:rPr lang="en-GB" sz="2000" dirty="0"/>
            </a:br>
            <a:br>
              <a:rPr lang="en-GB" sz="2000" dirty="0"/>
            </a:br>
            <a:r>
              <a:rPr lang="en-GB" sz="3600" b="1" dirty="0">
                <a:solidFill>
                  <a:schemeClr val="bg1"/>
                </a:solidFill>
              </a:rPr>
              <a:t>Suffolk Social Care Workforce Development Review </a:t>
            </a:r>
            <a:endParaRPr lang="en-GB" sz="3600" dirty="0">
              <a:solidFill>
                <a:schemeClr val="bg1"/>
              </a:solidFill>
            </a:endParaRPr>
          </a:p>
        </p:txBody>
      </p:sp>
      <p:pic>
        <p:nvPicPr>
          <p:cNvPr id="5" name="Picture 4" descr="A blue heart with text&#10;&#10;Description automatically generated">
            <a:extLst>
              <a:ext uri="{FF2B5EF4-FFF2-40B4-BE49-F238E27FC236}">
                <a16:creationId xmlns:a16="http://schemas.microsoft.com/office/drawing/2014/main" id="{54C46823-557F-180F-01EF-CDA481FD2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018" y="6258885"/>
            <a:ext cx="602564" cy="511602"/>
          </a:xfrm>
          <a:prstGeom prst="rect">
            <a:avLst/>
          </a:prstGeom>
        </p:spPr>
      </p:pic>
      <p:sp>
        <p:nvSpPr>
          <p:cNvPr id="6" name="Rectangle 5">
            <a:extLst>
              <a:ext uri="{FF2B5EF4-FFF2-40B4-BE49-F238E27FC236}">
                <a16:creationId xmlns:a16="http://schemas.microsoft.com/office/drawing/2014/main" id="{6D92AFFB-F6A0-1C92-FE1F-4605DDD4CF4A}"/>
              </a:ext>
            </a:extLst>
          </p:cNvPr>
          <p:cNvSpPr/>
          <p:nvPr/>
        </p:nvSpPr>
        <p:spPr>
          <a:xfrm>
            <a:off x="-1" y="6258885"/>
            <a:ext cx="9694715" cy="599116"/>
          </a:xfrm>
          <a:prstGeom prst="rect">
            <a:avLst/>
          </a:prstGeom>
          <a:gradFill>
            <a:gsLst>
              <a:gs pos="0">
                <a:schemeClr val="accent1">
                  <a:lumMod val="0"/>
                  <a:lumOff val="100000"/>
                </a:schemeClr>
              </a:gs>
              <a:gs pos="100000">
                <a:srgbClr val="00A3E9"/>
              </a:gs>
            </a:gsLst>
            <a:lin ang="12000000" scaled="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lue text on a black background&#10;&#10;Description automatically generated">
            <a:extLst>
              <a:ext uri="{FF2B5EF4-FFF2-40B4-BE49-F238E27FC236}">
                <a16:creationId xmlns:a16="http://schemas.microsoft.com/office/drawing/2014/main" id="{AFE9E7C2-1D60-6712-8AB7-1B7F07E56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722" y="6258885"/>
            <a:ext cx="1614278" cy="511602"/>
          </a:xfrm>
          <a:prstGeom prst="rect">
            <a:avLst/>
          </a:prstGeom>
        </p:spPr>
      </p:pic>
      <p:cxnSp>
        <p:nvCxnSpPr>
          <p:cNvPr id="10" name="Straight Connector 9">
            <a:extLst>
              <a:ext uri="{FF2B5EF4-FFF2-40B4-BE49-F238E27FC236}">
                <a16:creationId xmlns:a16="http://schemas.microsoft.com/office/drawing/2014/main" id="{102E468E-436E-8F54-A0F1-95FEDED47B6D}"/>
              </a:ext>
            </a:extLst>
          </p:cNvPr>
          <p:cNvCxnSpPr>
            <a:cxnSpLocks/>
          </p:cNvCxnSpPr>
          <p:nvPr/>
        </p:nvCxnSpPr>
        <p:spPr>
          <a:xfrm>
            <a:off x="10486417" y="6258885"/>
            <a:ext cx="0" cy="599115"/>
          </a:xfrm>
          <a:prstGeom prst="line">
            <a:avLst/>
          </a:prstGeom>
          <a:ln>
            <a:solidFill>
              <a:srgbClr val="00A3E9"/>
            </a:solidFill>
          </a:ln>
        </p:spPr>
        <p:style>
          <a:lnRef idx="2">
            <a:schemeClr val="accent1"/>
          </a:lnRef>
          <a:fillRef idx="0">
            <a:schemeClr val="accent1"/>
          </a:fillRef>
          <a:effectRef idx="1">
            <a:schemeClr val="accent1"/>
          </a:effectRef>
          <a:fontRef idx="minor">
            <a:schemeClr val="tx1"/>
          </a:fontRef>
        </p:style>
      </p:cxnSp>
      <p:sp>
        <p:nvSpPr>
          <p:cNvPr id="3" name="Subtitle 8">
            <a:extLst>
              <a:ext uri="{FF2B5EF4-FFF2-40B4-BE49-F238E27FC236}">
                <a16:creationId xmlns:a16="http://schemas.microsoft.com/office/drawing/2014/main" id="{6EF27AD2-CEDD-BD26-4A5C-F64BE1F91FD9}"/>
              </a:ext>
            </a:extLst>
          </p:cNvPr>
          <p:cNvSpPr txBox="1">
            <a:spLocks/>
          </p:cNvSpPr>
          <p:nvPr/>
        </p:nvSpPr>
        <p:spPr>
          <a:xfrm>
            <a:off x="190500" y="3150492"/>
            <a:ext cx="11684000" cy="10913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chemeClr val="tx2">
                    <a:lumMod val="75000"/>
                    <a:lumOff val="25000"/>
                  </a:schemeClr>
                </a:solidFill>
              </a:rPr>
              <a:t>Thank you for helping to shape the future of workforce development support </a:t>
            </a:r>
          </a:p>
        </p:txBody>
      </p:sp>
    </p:spTree>
    <p:extLst>
      <p:ext uri="{BB962C8B-B14F-4D97-AF65-F5344CB8AC3E}">
        <p14:creationId xmlns:p14="http://schemas.microsoft.com/office/powerpoint/2010/main" val="171130814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avefor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TotalTime>
  <Words>7951</Words>
  <Application>Microsoft Office PowerPoint</Application>
  <PresentationFormat>Widescreen</PresentationFormat>
  <Paragraphs>670</Paragraphs>
  <Slides>59</Slides>
  <Notes>33</Notes>
  <HiddenSlides>1</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59</vt:i4>
      </vt:variant>
    </vt:vector>
  </HeadingPairs>
  <TitlesOfParts>
    <vt:vector size="77" baseType="lpstr">
      <vt:lpstr>Aptos</vt:lpstr>
      <vt:lpstr>Aptos Display</vt:lpstr>
      <vt:lpstr>Aptos Narrow</vt:lpstr>
      <vt:lpstr>Arial</vt:lpstr>
      <vt:lpstr>Calibri</vt:lpstr>
      <vt:lpstr>Candara</vt:lpstr>
      <vt:lpstr>Courier New</vt:lpstr>
      <vt:lpstr>font-regular</vt:lpstr>
      <vt:lpstr>HelveticaNeueLTStd-Bd</vt:lpstr>
      <vt:lpstr>Symbol</vt:lpstr>
      <vt:lpstr>Times New Roman</vt:lpstr>
      <vt:lpstr>Wingdings</vt:lpstr>
      <vt:lpstr>Office Theme</vt:lpstr>
      <vt:lpstr>Office Theme</vt:lpstr>
      <vt:lpstr>Waveform</vt:lpstr>
      <vt:lpstr>Office Theme</vt:lpstr>
      <vt:lpstr>Title slides</vt:lpstr>
      <vt:lpstr>Content slides</vt:lpstr>
      <vt:lpstr>Welcome to our November Leaders in Care Network meeting</vt:lpstr>
      <vt:lpstr>         Suffolk Social Care Workforce Development Review </vt:lpstr>
      <vt:lpstr>         Suffolk Social Care Workforce Development Review </vt:lpstr>
      <vt:lpstr>The challenges facing the care market </vt:lpstr>
      <vt:lpstr>What is being done to help address these challenges both nationally and locally </vt:lpstr>
      <vt:lpstr>         Suffolk Social Care Workforce Development Review </vt:lpstr>
      <vt:lpstr>Feedback on care provider concerns on current workforce development and training offer</vt:lpstr>
      <vt:lpstr>         Suffolk Social Care Workforce Development Review</vt:lpstr>
      <vt:lpstr>         Suffolk Social Care Workforce Development Review </vt:lpstr>
      <vt:lpstr>PowerPoint Presentation</vt:lpstr>
      <vt:lpstr>PowerPoint Presentation</vt:lpstr>
      <vt:lpstr>                      Who are Community Dental                       Services?</vt:lpstr>
      <vt:lpstr>           CQC Smiling Matters          Report 2019 </vt:lpstr>
      <vt:lpstr>Statistics from the Oral Health       Foundation.</vt:lpstr>
      <vt:lpstr>                     Care Teams Training </vt:lpstr>
      <vt:lpstr>Lifelong Smile  Accreditation </vt:lpstr>
      <vt:lpstr>Role Of The Oral Health Champion</vt:lpstr>
      <vt:lpstr>          Mouth Cancer</vt:lpstr>
      <vt:lpstr>How To Carry Out a Self-Examination</vt:lpstr>
      <vt:lpstr>Resources</vt:lpstr>
      <vt:lpstr>        Useful Resource</vt:lpstr>
      <vt:lpstr>                        </vt:lpstr>
      <vt:lpstr>Contact  Community Dental Services</vt:lpstr>
      <vt:lpstr>Care Homes in Suffolk</vt:lpstr>
      <vt:lpstr>Current and future situation </vt:lpstr>
      <vt:lpstr>Contacts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Hines</dc:creator>
  <cp:lastModifiedBy>Lydia Hines</cp:lastModifiedBy>
  <cp:revision>2</cp:revision>
  <dcterms:created xsi:type="dcterms:W3CDTF">2024-11-12T13:33:07Z</dcterms:created>
  <dcterms:modified xsi:type="dcterms:W3CDTF">2024-11-13T09:42:24Z</dcterms:modified>
</cp:coreProperties>
</file>