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4" r:id="rId2"/>
  </p:sldMasterIdLst>
  <p:notesMasterIdLst>
    <p:notesMasterId r:id="rId17"/>
  </p:notesMasterIdLst>
  <p:sldIdLst>
    <p:sldId id="4631" r:id="rId3"/>
    <p:sldId id="256" r:id="rId4"/>
    <p:sldId id="259" r:id="rId5"/>
    <p:sldId id="261" r:id="rId6"/>
    <p:sldId id="332" r:id="rId7"/>
    <p:sldId id="295" r:id="rId8"/>
    <p:sldId id="337" r:id="rId9"/>
    <p:sldId id="260" r:id="rId10"/>
    <p:sldId id="411" r:id="rId11"/>
    <p:sldId id="262" r:id="rId12"/>
    <p:sldId id="412" r:id="rId13"/>
    <p:sldId id="409" r:id="rId14"/>
    <p:sldId id="258" r:id="rId15"/>
    <p:sldId id="25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0C832A-394F-4E58-8FC6-DC02CD18DA33}" v="68" dt="2024-01-24T16:11:43.844"/>
    <p1510:client id="{E6E1EDFA-B697-4EEA-ACBD-D969D504070F}" v="1" dt="2024-01-25T08:21:00.3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BCB497-6DE2-49F8-9E9B-D3E6EAC1988F}" type="datetimeFigureOut">
              <a:rPr lang="en-GB" smtClean="0"/>
              <a:t>07/05/2024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84D068-E327-49C5-8635-3B4E5C448D0F}" type="slidenum">
              <a:rPr lang="en-GB" smtClean="0"/>
              <a:t>‹#›</a:t>
            </a:fld>
            <a:endParaRPr lang="en-GB"/>
          </a:p>
        </p:txBody>
      </p:sp>
    </p:spTree>
    <p:extLst>
      <p:ext uri="{BB962C8B-B14F-4D97-AF65-F5344CB8AC3E}">
        <p14:creationId xmlns:p14="http://schemas.microsoft.com/office/powerpoint/2010/main" val="312208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C4BE7601-6BAC-4794-9F68-570E4FF049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FD1C820B-D970-4396-AA39-F988C0F49F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7412" name="Slide Number Placeholder 3">
            <a:extLst>
              <a:ext uri="{FF2B5EF4-FFF2-40B4-BE49-F238E27FC236}">
                <a16:creationId xmlns:a16="http://schemas.microsoft.com/office/drawing/2014/main" id="{82425B43-0C3A-4014-B5B2-FD0E826E43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A89EBD-F23A-4704-A117-002B358C6692}" type="slidenum">
              <a:rPr lang="en-GB" altLang="en-US">
                <a:latin typeface="Arial" panose="020B0604020202020204" pitchFamily="34" charset="0"/>
              </a:rPr>
              <a:pPr>
                <a:spcBef>
                  <a:spcPct val="0"/>
                </a:spcBef>
              </a:pPr>
              <a:t>7</a:t>
            </a:fld>
            <a:endParaRPr lang="en-GB"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5/7/2024</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970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5/7/2024</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151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5/7/2024</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892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1D442-B649-1A85-AD0A-75F5ACB1BB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95D84B-55AD-A788-DF00-78A85D175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E90915-A780-C54A-E1EC-95779EE6DA87}"/>
              </a:ext>
            </a:extLst>
          </p:cNvPr>
          <p:cNvSpPr>
            <a:spLocks noGrp="1"/>
          </p:cNvSpPr>
          <p:nvPr>
            <p:ph type="dt" sz="half" idx="10"/>
          </p:nvPr>
        </p:nvSpPr>
        <p:spPr/>
        <p:txBody>
          <a:bodyPr/>
          <a:lstStyle/>
          <a:p>
            <a:fld id="{74592FBF-732C-4E23-A151-0F900FB29159}" type="datetimeFigureOut">
              <a:rPr lang="en-GB" smtClean="0"/>
              <a:t>07/05/2024</a:t>
            </a:fld>
            <a:endParaRPr lang="en-GB"/>
          </a:p>
        </p:txBody>
      </p:sp>
      <p:sp>
        <p:nvSpPr>
          <p:cNvPr id="5" name="Footer Placeholder 4">
            <a:extLst>
              <a:ext uri="{FF2B5EF4-FFF2-40B4-BE49-F238E27FC236}">
                <a16:creationId xmlns:a16="http://schemas.microsoft.com/office/drawing/2014/main" id="{9F038173-57E5-37C5-C291-DA201B8ED2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3F19F1-02B6-D741-B135-4681F6D866AA}"/>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1414794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0F27A-F425-86E3-5378-AF9C39BA70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69D1034-8570-AB7F-2CD2-C8022AFA3A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852FCD-749D-50A0-F9EF-BE629A433E88}"/>
              </a:ext>
            </a:extLst>
          </p:cNvPr>
          <p:cNvSpPr>
            <a:spLocks noGrp="1"/>
          </p:cNvSpPr>
          <p:nvPr>
            <p:ph type="dt" sz="half" idx="10"/>
          </p:nvPr>
        </p:nvSpPr>
        <p:spPr/>
        <p:txBody>
          <a:bodyPr/>
          <a:lstStyle/>
          <a:p>
            <a:fld id="{74592FBF-732C-4E23-A151-0F900FB29159}" type="datetimeFigureOut">
              <a:rPr lang="en-GB" smtClean="0"/>
              <a:t>07/05/2024</a:t>
            </a:fld>
            <a:endParaRPr lang="en-GB"/>
          </a:p>
        </p:txBody>
      </p:sp>
      <p:sp>
        <p:nvSpPr>
          <p:cNvPr id="5" name="Footer Placeholder 4">
            <a:extLst>
              <a:ext uri="{FF2B5EF4-FFF2-40B4-BE49-F238E27FC236}">
                <a16:creationId xmlns:a16="http://schemas.microsoft.com/office/drawing/2014/main" id="{2B2F74C1-314F-C7B6-29CF-7891CD8AF2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693909-78F9-04F4-0C9A-6A151B9914CB}"/>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479718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9E0F7-6C01-5EB1-DE8D-A6F69B5BA8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5C475B-BDFF-B0D3-3047-28E6EDFEBA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93D471-92AC-FBD5-3DD8-1B06C5A40873}"/>
              </a:ext>
            </a:extLst>
          </p:cNvPr>
          <p:cNvSpPr>
            <a:spLocks noGrp="1"/>
          </p:cNvSpPr>
          <p:nvPr>
            <p:ph type="dt" sz="half" idx="10"/>
          </p:nvPr>
        </p:nvSpPr>
        <p:spPr/>
        <p:txBody>
          <a:bodyPr/>
          <a:lstStyle/>
          <a:p>
            <a:fld id="{74592FBF-732C-4E23-A151-0F900FB29159}" type="datetimeFigureOut">
              <a:rPr lang="en-GB" smtClean="0"/>
              <a:t>07/05/2024</a:t>
            </a:fld>
            <a:endParaRPr lang="en-GB"/>
          </a:p>
        </p:txBody>
      </p:sp>
      <p:sp>
        <p:nvSpPr>
          <p:cNvPr id="5" name="Footer Placeholder 4">
            <a:extLst>
              <a:ext uri="{FF2B5EF4-FFF2-40B4-BE49-F238E27FC236}">
                <a16:creationId xmlns:a16="http://schemas.microsoft.com/office/drawing/2014/main" id="{3964AE2D-D709-0998-8AE9-B5927DB5A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A96AD3-9015-E660-50D0-C7F7DED9D6D7}"/>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3425689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D66D5-FD75-DA7C-4E17-4C13848B30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12F421-2B56-0B30-587C-F4C5A64BA8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0B3F50A-63B1-05CE-D381-CB5CF53189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918DF3-94C4-16DB-1326-C238CDE37614}"/>
              </a:ext>
            </a:extLst>
          </p:cNvPr>
          <p:cNvSpPr>
            <a:spLocks noGrp="1"/>
          </p:cNvSpPr>
          <p:nvPr>
            <p:ph type="dt" sz="half" idx="10"/>
          </p:nvPr>
        </p:nvSpPr>
        <p:spPr/>
        <p:txBody>
          <a:bodyPr/>
          <a:lstStyle/>
          <a:p>
            <a:fld id="{74592FBF-732C-4E23-A151-0F900FB29159}" type="datetimeFigureOut">
              <a:rPr lang="en-GB" smtClean="0"/>
              <a:t>07/05/2024</a:t>
            </a:fld>
            <a:endParaRPr lang="en-GB"/>
          </a:p>
        </p:txBody>
      </p:sp>
      <p:sp>
        <p:nvSpPr>
          <p:cNvPr id="6" name="Footer Placeholder 5">
            <a:extLst>
              <a:ext uri="{FF2B5EF4-FFF2-40B4-BE49-F238E27FC236}">
                <a16:creationId xmlns:a16="http://schemas.microsoft.com/office/drawing/2014/main" id="{A07BD4DF-423C-6AEF-1AD0-FAD33304BA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7272ED-D199-0339-DD85-295C75F1F8C6}"/>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687527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31AE4-B235-E7FE-60D1-781FDF50661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B40946-C4BA-A230-BBBF-AAC4612175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AD427B-1BAD-8D16-02F4-D0864D7093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94A4E1C-9ECA-5A78-A430-71C8B1795C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D033E9-9092-CF77-076B-0733AE0D6D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2983BF8-6896-0E24-A184-7BD91E5ABA02}"/>
              </a:ext>
            </a:extLst>
          </p:cNvPr>
          <p:cNvSpPr>
            <a:spLocks noGrp="1"/>
          </p:cNvSpPr>
          <p:nvPr>
            <p:ph type="dt" sz="half" idx="10"/>
          </p:nvPr>
        </p:nvSpPr>
        <p:spPr/>
        <p:txBody>
          <a:bodyPr/>
          <a:lstStyle/>
          <a:p>
            <a:fld id="{74592FBF-732C-4E23-A151-0F900FB29159}" type="datetimeFigureOut">
              <a:rPr lang="en-GB" smtClean="0"/>
              <a:t>07/05/2024</a:t>
            </a:fld>
            <a:endParaRPr lang="en-GB"/>
          </a:p>
        </p:txBody>
      </p:sp>
      <p:sp>
        <p:nvSpPr>
          <p:cNvPr id="8" name="Footer Placeholder 7">
            <a:extLst>
              <a:ext uri="{FF2B5EF4-FFF2-40B4-BE49-F238E27FC236}">
                <a16:creationId xmlns:a16="http://schemas.microsoft.com/office/drawing/2014/main" id="{1B764A77-9E92-5246-3198-3DDC9E2D59D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8EEB5F-4C3C-C0FC-31DD-02CB0B71D8F3}"/>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458296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39BD-52AF-0E12-B180-6122918006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5274364-4AF4-284F-F8AA-5A0D6A50BA1D}"/>
              </a:ext>
            </a:extLst>
          </p:cNvPr>
          <p:cNvSpPr>
            <a:spLocks noGrp="1"/>
          </p:cNvSpPr>
          <p:nvPr>
            <p:ph type="dt" sz="half" idx="10"/>
          </p:nvPr>
        </p:nvSpPr>
        <p:spPr/>
        <p:txBody>
          <a:bodyPr/>
          <a:lstStyle/>
          <a:p>
            <a:fld id="{74592FBF-732C-4E23-A151-0F900FB29159}" type="datetimeFigureOut">
              <a:rPr lang="en-GB" smtClean="0"/>
              <a:t>07/05/2024</a:t>
            </a:fld>
            <a:endParaRPr lang="en-GB"/>
          </a:p>
        </p:txBody>
      </p:sp>
      <p:sp>
        <p:nvSpPr>
          <p:cNvPr id="4" name="Footer Placeholder 3">
            <a:extLst>
              <a:ext uri="{FF2B5EF4-FFF2-40B4-BE49-F238E27FC236}">
                <a16:creationId xmlns:a16="http://schemas.microsoft.com/office/drawing/2014/main" id="{C2BD16D0-53DC-C6A4-4B07-82E4270EAD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5C58DE-3122-1FD0-2B57-38A054DE5CFC}"/>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3920936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EB5B0C-C725-AD1E-D338-4569D2F6BABC}"/>
              </a:ext>
            </a:extLst>
          </p:cNvPr>
          <p:cNvSpPr>
            <a:spLocks noGrp="1"/>
          </p:cNvSpPr>
          <p:nvPr>
            <p:ph type="dt" sz="half" idx="10"/>
          </p:nvPr>
        </p:nvSpPr>
        <p:spPr/>
        <p:txBody>
          <a:bodyPr/>
          <a:lstStyle/>
          <a:p>
            <a:fld id="{74592FBF-732C-4E23-A151-0F900FB29159}" type="datetimeFigureOut">
              <a:rPr lang="en-GB" smtClean="0"/>
              <a:t>07/05/2024</a:t>
            </a:fld>
            <a:endParaRPr lang="en-GB"/>
          </a:p>
        </p:txBody>
      </p:sp>
      <p:sp>
        <p:nvSpPr>
          <p:cNvPr id="3" name="Footer Placeholder 2">
            <a:extLst>
              <a:ext uri="{FF2B5EF4-FFF2-40B4-BE49-F238E27FC236}">
                <a16:creationId xmlns:a16="http://schemas.microsoft.com/office/drawing/2014/main" id="{676CC73D-9F31-A108-AFF6-4D59E27F711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C771A29-322E-B568-98A5-F65BF127C911}"/>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2278949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012D8-F3FC-A865-8B39-26280C4E89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78693D-84E4-BBBD-3057-71CEA1A529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EF318CB-7E22-0052-D79B-0DAEA6D1F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19C947-4861-E1D1-0EBD-AB8E585379FB}"/>
              </a:ext>
            </a:extLst>
          </p:cNvPr>
          <p:cNvSpPr>
            <a:spLocks noGrp="1"/>
          </p:cNvSpPr>
          <p:nvPr>
            <p:ph type="dt" sz="half" idx="10"/>
          </p:nvPr>
        </p:nvSpPr>
        <p:spPr/>
        <p:txBody>
          <a:bodyPr/>
          <a:lstStyle/>
          <a:p>
            <a:fld id="{74592FBF-732C-4E23-A151-0F900FB29159}" type="datetimeFigureOut">
              <a:rPr lang="en-GB" smtClean="0"/>
              <a:t>07/05/2024</a:t>
            </a:fld>
            <a:endParaRPr lang="en-GB"/>
          </a:p>
        </p:txBody>
      </p:sp>
      <p:sp>
        <p:nvSpPr>
          <p:cNvPr id="6" name="Footer Placeholder 5">
            <a:extLst>
              <a:ext uri="{FF2B5EF4-FFF2-40B4-BE49-F238E27FC236}">
                <a16:creationId xmlns:a16="http://schemas.microsoft.com/office/drawing/2014/main" id="{F453C66A-A35F-9094-B6B3-85A02A7ED8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41E97F-CBBF-048D-B05D-FF538C8B4CB3}"/>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41962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5/7/2024</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404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6AF6-F6B9-2DF4-9690-BC64472B2A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702520-39D3-1E87-9361-099C0492C2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4FC02B7-9BD8-7B7F-3737-B43F1BDCF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A7AC4C-1443-FF84-2B4B-7D36DDA53BF4}"/>
              </a:ext>
            </a:extLst>
          </p:cNvPr>
          <p:cNvSpPr>
            <a:spLocks noGrp="1"/>
          </p:cNvSpPr>
          <p:nvPr>
            <p:ph type="dt" sz="half" idx="10"/>
          </p:nvPr>
        </p:nvSpPr>
        <p:spPr/>
        <p:txBody>
          <a:bodyPr/>
          <a:lstStyle/>
          <a:p>
            <a:fld id="{74592FBF-732C-4E23-A151-0F900FB29159}" type="datetimeFigureOut">
              <a:rPr lang="en-GB" smtClean="0"/>
              <a:t>07/05/2024</a:t>
            </a:fld>
            <a:endParaRPr lang="en-GB"/>
          </a:p>
        </p:txBody>
      </p:sp>
      <p:sp>
        <p:nvSpPr>
          <p:cNvPr id="6" name="Footer Placeholder 5">
            <a:extLst>
              <a:ext uri="{FF2B5EF4-FFF2-40B4-BE49-F238E27FC236}">
                <a16:creationId xmlns:a16="http://schemas.microsoft.com/office/drawing/2014/main" id="{1E1A381F-593A-ABCE-C997-32D2698AD9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9B61B7-6A3E-014F-C1E6-70B2581094FF}"/>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645061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50887-C44A-DAD2-4792-109746232E6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CF08E4-B9B8-95D7-2E5A-EAFE9F499D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F3CEFE-FC54-5DF4-18AB-19176F47531F}"/>
              </a:ext>
            </a:extLst>
          </p:cNvPr>
          <p:cNvSpPr>
            <a:spLocks noGrp="1"/>
          </p:cNvSpPr>
          <p:nvPr>
            <p:ph type="dt" sz="half" idx="10"/>
          </p:nvPr>
        </p:nvSpPr>
        <p:spPr/>
        <p:txBody>
          <a:bodyPr/>
          <a:lstStyle/>
          <a:p>
            <a:fld id="{74592FBF-732C-4E23-A151-0F900FB29159}" type="datetimeFigureOut">
              <a:rPr lang="en-GB" smtClean="0"/>
              <a:t>07/05/2024</a:t>
            </a:fld>
            <a:endParaRPr lang="en-GB"/>
          </a:p>
        </p:txBody>
      </p:sp>
      <p:sp>
        <p:nvSpPr>
          <p:cNvPr id="5" name="Footer Placeholder 4">
            <a:extLst>
              <a:ext uri="{FF2B5EF4-FFF2-40B4-BE49-F238E27FC236}">
                <a16:creationId xmlns:a16="http://schemas.microsoft.com/office/drawing/2014/main" id="{30653F72-BB5C-7668-474A-145CEB977D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1D4E00-4C48-2FCF-A0F9-90BEC8E63141}"/>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470323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75071B-19AA-6FFC-C311-25EDD53F5D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C5D939-7F65-6B3B-9126-630DC12400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E3C71B-7413-EABA-264D-86F60AAF0A19}"/>
              </a:ext>
            </a:extLst>
          </p:cNvPr>
          <p:cNvSpPr>
            <a:spLocks noGrp="1"/>
          </p:cNvSpPr>
          <p:nvPr>
            <p:ph type="dt" sz="half" idx="10"/>
          </p:nvPr>
        </p:nvSpPr>
        <p:spPr/>
        <p:txBody>
          <a:bodyPr/>
          <a:lstStyle/>
          <a:p>
            <a:fld id="{74592FBF-732C-4E23-A151-0F900FB29159}" type="datetimeFigureOut">
              <a:rPr lang="en-GB" smtClean="0"/>
              <a:t>07/05/2024</a:t>
            </a:fld>
            <a:endParaRPr lang="en-GB"/>
          </a:p>
        </p:txBody>
      </p:sp>
      <p:sp>
        <p:nvSpPr>
          <p:cNvPr id="5" name="Footer Placeholder 4">
            <a:extLst>
              <a:ext uri="{FF2B5EF4-FFF2-40B4-BE49-F238E27FC236}">
                <a16:creationId xmlns:a16="http://schemas.microsoft.com/office/drawing/2014/main" id="{BDCB5006-A6D4-F3BF-8715-CAF36912C6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A8E9FB-9334-682F-FA2D-5BC6517A5783}"/>
              </a:ext>
            </a:extLst>
          </p:cNvPr>
          <p:cNvSpPr>
            <a:spLocks noGrp="1"/>
          </p:cNvSpPr>
          <p:nvPr>
            <p:ph type="sldNum" sz="quarter" idx="12"/>
          </p:nvPr>
        </p:nvSpPr>
        <p:spPr/>
        <p:txBody>
          <a:bodyPr/>
          <a:lstStyle/>
          <a:p>
            <a:fld id="{D5B200D7-F185-45D3-940D-12BB226594D3}" type="slidenum">
              <a:rPr lang="en-GB" smtClean="0"/>
              <a:t>‹#›</a:t>
            </a:fld>
            <a:endParaRPr lang="en-GB"/>
          </a:p>
        </p:txBody>
      </p:sp>
    </p:spTree>
    <p:extLst>
      <p:ext uri="{BB962C8B-B14F-4D97-AF65-F5344CB8AC3E}">
        <p14:creationId xmlns:p14="http://schemas.microsoft.com/office/powerpoint/2010/main" val="2584313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0DD4D-D78C-8143-62B4-E578FBF3F599}"/>
              </a:ext>
            </a:extLst>
          </p:cNvPr>
          <p:cNvSpPr>
            <a:spLocks noGrp="1"/>
          </p:cNvSpPr>
          <p:nvPr>
            <p:ph type="title"/>
          </p:nvPr>
        </p:nvSpPr>
        <p:spPr>
          <a:xfrm>
            <a:off x="348343" y="860079"/>
            <a:ext cx="9492343" cy="830608"/>
          </a:xfrm>
        </p:spPr>
        <p:txBody>
          <a:bodyPr>
            <a:normAutofit/>
          </a:bodyPr>
          <a:lstStyle>
            <a:lvl1pPr>
              <a:defRPr sz="1800" b="1" i="0" baseline="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111B9E3-D53D-F2CF-702F-2B6EDA94A9F8}"/>
              </a:ext>
            </a:extLst>
          </p:cNvPr>
          <p:cNvSpPr>
            <a:spLocks noGrp="1"/>
          </p:cNvSpPr>
          <p:nvPr>
            <p:ph idx="1"/>
          </p:nvPr>
        </p:nvSpPr>
        <p:spPr>
          <a:xfrm>
            <a:off x="367991" y="1752600"/>
            <a:ext cx="11347196" cy="4424362"/>
          </a:xfrm>
        </p:spPr>
        <p:txBody>
          <a:bodyPr>
            <a:normAutofit/>
          </a:bodyPr>
          <a:lstStyle>
            <a:lvl1pPr>
              <a:defRPr sz="1200" baseline="0"/>
            </a:lvl1pPr>
          </a:lstStyle>
          <a:p>
            <a:pPr lvl="0"/>
            <a:r>
              <a:rPr lang="en-GB" dirty="0"/>
              <a:t>Click to edit Master text style</a:t>
            </a:r>
          </a:p>
        </p:txBody>
      </p:sp>
      <p:sp>
        <p:nvSpPr>
          <p:cNvPr id="7" name="Rectangle 6">
            <a:extLst>
              <a:ext uri="{FF2B5EF4-FFF2-40B4-BE49-F238E27FC236}">
                <a16:creationId xmlns:a16="http://schemas.microsoft.com/office/drawing/2014/main" id="{A2A59CC7-EC98-8D14-BC06-0C5EF3790874}"/>
              </a:ext>
            </a:extLst>
          </p:cNvPr>
          <p:cNvSpPr/>
          <p:nvPr userDrawn="1"/>
        </p:nvSpPr>
        <p:spPr>
          <a:xfrm flipH="1">
            <a:off x="470776" y="6255942"/>
            <a:ext cx="11282400" cy="1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descr="Text&#10;&#10;Description automatically generated">
            <a:extLst>
              <a:ext uri="{FF2B5EF4-FFF2-40B4-BE49-F238E27FC236}">
                <a16:creationId xmlns:a16="http://schemas.microsoft.com/office/drawing/2014/main" id="{881E75E0-D97E-03EF-A138-643455C5027D}"/>
              </a:ext>
            </a:extLst>
          </p:cNvPr>
          <p:cNvPicPr>
            <a:picLocks noChangeAspect="1"/>
          </p:cNvPicPr>
          <p:nvPr userDrawn="1"/>
        </p:nvPicPr>
        <p:blipFill>
          <a:blip r:embed="rId2"/>
          <a:stretch>
            <a:fillRect/>
          </a:stretch>
        </p:blipFill>
        <p:spPr>
          <a:xfrm>
            <a:off x="10075941" y="301398"/>
            <a:ext cx="1800000" cy="1185637"/>
          </a:xfrm>
          <a:prstGeom prst="rect">
            <a:avLst/>
          </a:prstGeom>
        </p:spPr>
      </p:pic>
    </p:spTree>
    <p:extLst>
      <p:ext uri="{BB962C8B-B14F-4D97-AF65-F5344CB8AC3E}">
        <p14:creationId xmlns:p14="http://schemas.microsoft.com/office/powerpoint/2010/main" val="1700769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5/7/2024</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613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5/7/2024</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42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5/7/2024</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356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5/7/2024</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774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5/7/2024</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054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5/7/2024</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670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5/7/2024</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911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5/7/2024</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6870916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72"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9AF59F-03A1-4A6A-F193-82B58E4E8E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3D7E81-DF5C-547E-08C9-376DF50D47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944EB2-BC2A-C0A1-047D-07177646BC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592FBF-732C-4E23-A151-0F900FB29159}" type="datetimeFigureOut">
              <a:rPr lang="en-GB" smtClean="0"/>
              <a:t>07/05/2024</a:t>
            </a:fld>
            <a:endParaRPr lang="en-GB"/>
          </a:p>
        </p:txBody>
      </p:sp>
      <p:sp>
        <p:nvSpPr>
          <p:cNvPr id="5" name="Footer Placeholder 4">
            <a:extLst>
              <a:ext uri="{FF2B5EF4-FFF2-40B4-BE49-F238E27FC236}">
                <a16:creationId xmlns:a16="http://schemas.microsoft.com/office/drawing/2014/main" id="{256450B6-EA74-06A4-695B-279D02EDF3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7C82627-B2B0-171C-2969-5EE35075E3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200D7-F185-45D3-940D-12BB226594D3}" type="slidenum">
              <a:rPr lang="en-GB" smtClean="0"/>
              <a:t>‹#›</a:t>
            </a:fld>
            <a:endParaRPr lang="en-GB"/>
          </a:p>
        </p:txBody>
      </p:sp>
    </p:spTree>
    <p:extLst>
      <p:ext uri="{BB962C8B-B14F-4D97-AF65-F5344CB8AC3E}">
        <p14:creationId xmlns:p14="http://schemas.microsoft.com/office/powerpoint/2010/main" val="24038892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mailto:enquiries@cqc.org.uk" TargetMode="External"/><Relationship Id="rId2" Type="http://schemas.openxmlformats.org/officeDocument/2006/relationships/hyperlink" Target="mailto:John.french1@suffolk.police.uk"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gov.uk/government/collections/modern-slavery" TargetMode="External"/><Relationship Id="rId7" Type="http://schemas.openxmlformats.org/officeDocument/2006/relationships/image" Target="../media/image18.png"/><Relationship Id="rId2" Type="http://schemas.openxmlformats.org/officeDocument/2006/relationships/hyperlink" Target="https://www.unseenuk.org/" TargetMode="Externa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hyperlink" Target="https://www.eventbrite.co.uk/e/care-sector-round-table-nothingham-6th-march-2024-tickets-808429734097?utm_source=eventbrite&amp;utm_medium=email&amp;utm_content=follow_notification&amp;utm_campaign=following_published_event&amp;utm_term=Care+sector+round+table+-+Nothingham+-+6th+March+2024&amp;aff=ebemoffollowpublishemail&amp;utm_experiment=follow_template.B"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hyperlink" Target="mailto:sarah-jane.niles@norfolk.police.uk" TargetMode="Externa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ohchr.org/en/instruments-mechanisms/instruments/protocol-prevent-suppress-and-punish-trafficking-persons" TargetMode="Externa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C9DD9B-E3E0-9D80-7477-CA3653E70F53}"/>
              </a:ext>
            </a:extLst>
          </p:cNvPr>
          <p:cNvSpPr>
            <a:spLocks noGrp="1"/>
          </p:cNvSpPr>
          <p:nvPr>
            <p:ph type="ctrTitle"/>
          </p:nvPr>
        </p:nvSpPr>
        <p:spPr/>
        <p:txBody>
          <a:bodyPr>
            <a:normAutofit/>
          </a:bodyPr>
          <a:lstStyle/>
          <a:p>
            <a:r>
              <a:rPr lang="en-GB" sz="9600" b="1" dirty="0">
                <a:solidFill>
                  <a:srgbClr val="7030A0"/>
                </a:solidFill>
                <a:latin typeface="ADLaM Display" panose="020F0502020204030204" pitchFamily="2" charset="0"/>
                <a:ea typeface="ADLaM Display" panose="020F0502020204030204" pitchFamily="2" charset="0"/>
                <a:cs typeface="ADLaM Display" panose="020F0502020204030204" pitchFamily="2" charset="0"/>
              </a:rPr>
              <a:t>WELCOME</a:t>
            </a:r>
          </a:p>
        </p:txBody>
      </p:sp>
      <p:sp>
        <p:nvSpPr>
          <p:cNvPr id="5" name="Subtitle 4">
            <a:extLst>
              <a:ext uri="{FF2B5EF4-FFF2-40B4-BE49-F238E27FC236}">
                <a16:creationId xmlns:a16="http://schemas.microsoft.com/office/drawing/2014/main" id="{B21871EF-7E45-FAA2-5FCF-1D57559DBD61}"/>
              </a:ext>
            </a:extLst>
          </p:cNvPr>
          <p:cNvSpPr>
            <a:spLocks noGrp="1"/>
          </p:cNvSpPr>
          <p:nvPr>
            <p:ph type="subTitle" idx="1"/>
          </p:nvPr>
        </p:nvSpPr>
        <p:spPr/>
        <p:txBody>
          <a:bodyPr>
            <a:normAutofit/>
          </a:bodyPr>
          <a:lstStyle/>
          <a:p>
            <a:r>
              <a:rPr lang="en-GB" sz="3200" dirty="0">
                <a:latin typeface="ADLaM Display" panose="02010000000000000000" pitchFamily="2" charset="0"/>
                <a:ea typeface="ADLaM Display" panose="02010000000000000000" pitchFamily="2" charset="0"/>
                <a:cs typeface="ADLaM Display" panose="02010000000000000000" pitchFamily="2" charset="0"/>
              </a:rPr>
              <a:t>Registered Care Managers Network</a:t>
            </a:r>
          </a:p>
          <a:p>
            <a:r>
              <a:rPr lang="en-GB" sz="3200" dirty="0">
                <a:latin typeface="ADLaM Display" panose="02010000000000000000" pitchFamily="2" charset="0"/>
                <a:ea typeface="ADLaM Display" panose="02010000000000000000" pitchFamily="2" charset="0"/>
                <a:cs typeface="ADLaM Display" panose="02010000000000000000" pitchFamily="2" charset="0"/>
              </a:rPr>
              <a:t>25</a:t>
            </a:r>
            <a:r>
              <a:rPr lang="en-GB" sz="3200" baseline="30000" dirty="0">
                <a:latin typeface="ADLaM Display" panose="02010000000000000000" pitchFamily="2" charset="0"/>
                <a:ea typeface="ADLaM Display" panose="02010000000000000000" pitchFamily="2" charset="0"/>
                <a:cs typeface="ADLaM Display" panose="02010000000000000000" pitchFamily="2" charset="0"/>
              </a:rPr>
              <a:t>th</a:t>
            </a:r>
            <a:r>
              <a:rPr lang="en-GB" sz="3200" dirty="0">
                <a:latin typeface="ADLaM Display" panose="02010000000000000000" pitchFamily="2" charset="0"/>
                <a:ea typeface="ADLaM Display" panose="02010000000000000000" pitchFamily="2" charset="0"/>
                <a:cs typeface="ADLaM Display" panose="02010000000000000000" pitchFamily="2" charset="0"/>
              </a:rPr>
              <a:t> January 2024</a:t>
            </a:r>
          </a:p>
        </p:txBody>
      </p:sp>
      <p:pic>
        <p:nvPicPr>
          <p:cNvPr id="7" name="Picture 6" descr="A logo with text on it&#10;&#10;Description automatically generated">
            <a:extLst>
              <a:ext uri="{FF2B5EF4-FFF2-40B4-BE49-F238E27FC236}">
                <a16:creationId xmlns:a16="http://schemas.microsoft.com/office/drawing/2014/main" id="{C93942F6-941C-C00B-F7A6-AD846DB68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2537" y="3610759"/>
            <a:ext cx="4999463" cy="3532875"/>
          </a:xfrm>
          <a:prstGeom prst="rect">
            <a:avLst/>
          </a:prstGeom>
        </p:spPr>
      </p:pic>
    </p:spTree>
    <p:extLst>
      <p:ext uri="{BB962C8B-B14F-4D97-AF65-F5344CB8AC3E}">
        <p14:creationId xmlns:p14="http://schemas.microsoft.com/office/powerpoint/2010/main" val="1071509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B0A11-3B3F-C7CB-222B-618B44F84B97}"/>
              </a:ext>
            </a:extLst>
          </p:cNvPr>
          <p:cNvSpPr>
            <a:spLocks noGrp="1"/>
          </p:cNvSpPr>
          <p:nvPr>
            <p:ph type="title"/>
          </p:nvPr>
        </p:nvSpPr>
        <p:spPr/>
        <p:txBody>
          <a:bodyPr/>
          <a:lstStyle/>
          <a:p>
            <a:r>
              <a:rPr lang="en-GB" dirty="0"/>
              <a:t>Who to contact for proactive measures or advise in complex situations?</a:t>
            </a:r>
          </a:p>
        </p:txBody>
      </p:sp>
      <p:sp>
        <p:nvSpPr>
          <p:cNvPr id="3" name="Content Placeholder 2">
            <a:extLst>
              <a:ext uri="{FF2B5EF4-FFF2-40B4-BE49-F238E27FC236}">
                <a16:creationId xmlns:a16="http://schemas.microsoft.com/office/drawing/2014/main" id="{44B133A1-E36A-4867-39E8-86CBDE097F59}"/>
              </a:ext>
            </a:extLst>
          </p:cNvPr>
          <p:cNvSpPr>
            <a:spLocks noGrp="1"/>
          </p:cNvSpPr>
          <p:nvPr>
            <p:ph sz="half" idx="1"/>
          </p:nvPr>
        </p:nvSpPr>
        <p:spPr>
          <a:xfrm>
            <a:off x="838200" y="1825624"/>
            <a:ext cx="5181600" cy="4956176"/>
          </a:xfrm>
        </p:spPr>
        <p:txBody>
          <a:bodyPr>
            <a:normAutofit fontScale="70000" lnSpcReduction="20000"/>
          </a:bodyPr>
          <a:lstStyle/>
          <a:p>
            <a:pPr marL="0" indent="0">
              <a:buNone/>
            </a:pPr>
            <a:r>
              <a:rPr lang="en-GB" sz="1800" b="1" dirty="0"/>
              <a:t>POLICE:  </a:t>
            </a:r>
            <a:r>
              <a:rPr lang="en-GB" sz="1800" dirty="0"/>
              <a:t>999 or 111 or Useful contacts in Police Multi-agency</a:t>
            </a:r>
          </a:p>
          <a:p>
            <a:pPr marL="0" indent="0">
              <a:buNone/>
            </a:pPr>
            <a:r>
              <a:rPr lang="en-GB" sz="1800" dirty="0"/>
              <a:t>Safeguarding Team</a:t>
            </a:r>
          </a:p>
          <a:p>
            <a:pPr marL="0" indent="0">
              <a:buNone/>
            </a:pPr>
            <a:endParaRPr lang="en-GB" sz="1800" dirty="0"/>
          </a:p>
          <a:p>
            <a:pPr marL="0" indent="0">
              <a:buNone/>
            </a:pPr>
            <a:r>
              <a:rPr lang="en-GB" sz="1800" b="1" dirty="0"/>
              <a:t>Norfolk:</a:t>
            </a:r>
          </a:p>
          <a:p>
            <a:pPr marL="0" indent="0">
              <a:buNone/>
            </a:pPr>
            <a:r>
              <a:rPr lang="en-GB" sz="1800" b="0" i="0" dirty="0">
                <a:solidFill>
                  <a:srgbClr val="333333"/>
                </a:solidFill>
                <a:effectLst/>
              </a:rPr>
              <a:t>DCI Alexandra Logue. MAST (Missing, Adult Sex Work, Slavery and Trafficking)</a:t>
            </a:r>
          </a:p>
          <a:p>
            <a:pPr marL="0" indent="0">
              <a:buNone/>
            </a:pPr>
            <a:r>
              <a:rPr lang="en-GB" sz="1800" b="0" i="0" u="sng" dirty="0">
                <a:solidFill>
                  <a:srgbClr val="333333"/>
                </a:solidFill>
                <a:effectLst/>
              </a:rPr>
              <a:t>alexandra.logue@norfolk.police.uk</a:t>
            </a:r>
          </a:p>
          <a:p>
            <a:pPr marL="0" indent="0">
              <a:buNone/>
            </a:pPr>
            <a:r>
              <a:rPr lang="en-GB" sz="1800" b="0" i="0" dirty="0">
                <a:solidFill>
                  <a:srgbClr val="333333"/>
                </a:solidFill>
                <a:effectLst/>
              </a:rPr>
              <a:t>Tel:  (01953-42)5699</a:t>
            </a:r>
            <a:endParaRPr lang="en-GB" sz="1800" dirty="0"/>
          </a:p>
          <a:p>
            <a:pPr marL="0" indent="0">
              <a:buNone/>
            </a:pPr>
            <a:r>
              <a:rPr lang="en-GB" sz="1800" b="1" dirty="0"/>
              <a:t>Suffolk:</a:t>
            </a:r>
          </a:p>
          <a:p>
            <a:pPr marL="0" indent="0">
              <a:buNone/>
            </a:pPr>
            <a:r>
              <a:rPr lang="en-GB" sz="1800" dirty="0"/>
              <a:t>John French.  CPPH Modern Slavery Vulnerability Advisor</a:t>
            </a:r>
          </a:p>
          <a:p>
            <a:pPr marL="0" indent="0">
              <a:buNone/>
            </a:pPr>
            <a:r>
              <a:rPr lang="en-GB" sz="1800" u="sng" dirty="0">
                <a:effectLst/>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John.french1@suffolk.police.uk</a:t>
            </a:r>
            <a:endParaRPr lang="en-GB" sz="1800" u="sng" dirty="0">
              <a:effectLst/>
              <a:ea typeface="Calibri" panose="020F0502020204030204" pitchFamily="34" charset="0"/>
              <a:cs typeface="Calibri" panose="020F0502020204030204" pitchFamily="34" charset="0"/>
            </a:endParaRPr>
          </a:p>
          <a:p>
            <a:pPr marL="0" indent="0">
              <a:buNone/>
            </a:pPr>
            <a:r>
              <a:rPr lang="en-GB" sz="1800" dirty="0">
                <a:effectLst/>
                <a:ea typeface="Calibri" panose="020F0502020204030204" pitchFamily="34" charset="0"/>
                <a:cs typeface="Calibri" panose="020F0502020204030204" pitchFamily="34" charset="0"/>
              </a:rPr>
              <a:t>Gemma King. </a:t>
            </a:r>
            <a:r>
              <a:rPr lang="en-GB" sz="1800" dirty="0"/>
              <a:t>CPPH Modern Slavery Vulnerability Advisor</a:t>
            </a:r>
            <a:endParaRPr lang="en-GB" sz="1800" dirty="0">
              <a:effectLst/>
              <a:ea typeface="Calibri" panose="020F0502020204030204" pitchFamily="34" charset="0"/>
              <a:cs typeface="Calibri" panose="020F0502020204030204" pitchFamily="34" charset="0"/>
            </a:endParaRPr>
          </a:p>
          <a:p>
            <a:pPr marL="0" indent="0">
              <a:buNone/>
            </a:pPr>
            <a:r>
              <a:rPr lang="en-GB" sz="1800" u="sng" dirty="0">
                <a:effectLst/>
                <a:ea typeface="Calibri" panose="020F0502020204030204" pitchFamily="34" charset="0"/>
                <a:cs typeface="Calibri" panose="020F0502020204030204" pitchFamily="34" charset="0"/>
              </a:rPr>
              <a:t>gemma.king@suffolk.police.uk</a:t>
            </a:r>
          </a:p>
          <a:p>
            <a:pPr marL="0" indent="0">
              <a:buNone/>
            </a:pPr>
            <a:r>
              <a:rPr lang="en-GB" sz="1800" b="1" dirty="0" err="1"/>
              <a:t>Cambs</a:t>
            </a:r>
            <a:r>
              <a:rPr lang="en-GB" sz="1800" b="1" dirty="0"/>
              <a:t>:</a:t>
            </a:r>
          </a:p>
          <a:p>
            <a:pPr marL="0" indent="0">
              <a:buNone/>
            </a:pPr>
            <a:r>
              <a:rPr lang="en-GB" sz="1800" dirty="0"/>
              <a:t>DCI Neil Sloan. Specialist Crime Team </a:t>
            </a:r>
          </a:p>
          <a:p>
            <a:pPr marL="0" indent="0">
              <a:buNone/>
            </a:pPr>
            <a:r>
              <a:rPr lang="en-GB" sz="1800" u="sng" dirty="0"/>
              <a:t>neil.sloan@cambs.police.uk</a:t>
            </a:r>
          </a:p>
          <a:p>
            <a:pPr marL="0" indent="0">
              <a:buNone/>
            </a:pPr>
            <a:r>
              <a:rPr lang="en-GB" sz="1800" b="1" dirty="0"/>
              <a:t>Essex:</a:t>
            </a:r>
          </a:p>
          <a:p>
            <a:pPr marL="0" indent="0">
              <a:buNone/>
            </a:pPr>
            <a:r>
              <a:rPr lang="en-GB" sz="1800" dirty="0"/>
              <a:t>TBC</a:t>
            </a:r>
          </a:p>
          <a:p>
            <a:pPr marL="0" indent="0">
              <a:buNone/>
            </a:pPr>
            <a:endParaRPr lang="en-GB" sz="1800" b="1" dirty="0"/>
          </a:p>
        </p:txBody>
      </p:sp>
      <p:sp>
        <p:nvSpPr>
          <p:cNvPr id="4" name="Content Placeholder 3">
            <a:extLst>
              <a:ext uri="{FF2B5EF4-FFF2-40B4-BE49-F238E27FC236}">
                <a16:creationId xmlns:a16="http://schemas.microsoft.com/office/drawing/2014/main" id="{FC649618-18B4-C8B7-7547-9BFA1798D1EE}"/>
              </a:ext>
            </a:extLst>
          </p:cNvPr>
          <p:cNvSpPr>
            <a:spLocks noGrp="1"/>
          </p:cNvSpPr>
          <p:nvPr>
            <p:ph sz="half" idx="2"/>
          </p:nvPr>
        </p:nvSpPr>
        <p:spPr>
          <a:xfrm>
            <a:off x="6172200" y="1825625"/>
            <a:ext cx="5181600" cy="3470275"/>
          </a:xfrm>
        </p:spPr>
        <p:txBody>
          <a:bodyPr>
            <a:normAutofit fontScale="70000" lnSpcReduction="20000"/>
          </a:bodyPr>
          <a:lstStyle/>
          <a:p>
            <a:pPr marL="0" indent="0">
              <a:buNone/>
            </a:pPr>
            <a:r>
              <a:rPr lang="en-GB" dirty="0"/>
              <a:t>CQC</a:t>
            </a:r>
          </a:p>
          <a:p>
            <a:pPr marL="0" indent="0">
              <a:buNone/>
            </a:pPr>
            <a:endParaRPr lang="en-GB" dirty="0"/>
          </a:p>
          <a:p>
            <a:pPr marL="0" indent="0">
              <a:buNone/>
            </a:pPr>
            <a:r>
              <a:rPr lang="en-GB" dirty="0">
                <a:hlinkClick r:id="rId3"/>
              </a:rPr>
              <a:t>enquiries@cqc.org.uk</a:t>
            </a:r>
            <a:endParaRPr lang="en-GB" dirty="0"/>
          </a:p>
          <a:p>
            <a:pPr marL="0" indent="0">
              <a:buNone/>
            </a:pPr>
            <a:endParaRPr lang="en-GB" dirty="0"/>
          </a:p>
          <a:p>
            <a:pPr marL="0" indent="0">
              <a:buNone/>
            </a:pPr>
            <a:r>
              <a:rPr lang="en-GB" dirty="0"/>
              <a:t>Tel: 03000 616161</a:t>
            </a:r>
          </a:p>
          <a:p>
            <a:pPr marL="0" indent="0">
              <a:buNone/>
            </a:pPr>
            <a:endParaRPr lang="en-GB" dirty="0"/>
          </a:p>
          <a:p>
            <a:pPr marL="0" indent="0">
              <a:buNone/>
            </a:pPr>
            <a:r>
              <a:rPr lang="en-GB" dirty="0"/>
              <a:t>https://www.cqc.org.uk/about-us/transparency/our-statement-modern-slavery-and-human-trafficking</a:t>
            </a:r>
          </a:p>
        </p:txBody>
      </p:sp>
    </p:spTree>
    <p:extLst>
      <p:ext uri="{BB962C8B-B14F-4D97-AF65-F5344CB8AC3E}">
        <p14:creationId xmlns:p14="http://schemas.microsoft.com/office/powerpoint/2010/main" val="28419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F29FD-62C9-8802-5D40-21C9C774255B}"/>
              </a:ext>
            </a:extLst>
          </p:cNvPr>
          <p:cNvSpPr>
            <a:spLocks noGrp="1"/>
          </p:cNvSpPr>
          <p:nvPr>
            <p:ph type="title"/>
          </p:nvPr>
        </p:nvSpPr>
        <p:spPr/>
        <p:txBody>
          <a:bodyPr/>
          <a:lstStyle/>
          <a:p>
            <a:r>
              <a:rPr lang="en-GB" dirty="0"/>
              <a:t>For Norfolk care business</a:t>
            </a:r>
          </a:p>
        </p:txBody>
      </p:sp>
      <p:sp>
        <p:nvSpPr>
          <p:cNvPr id="3" name="Content Placeholder 2">
            <a:extLst>
              <a:ext uri="{FF2B5EF4-FFF2-40B4-BE49-F238E27FC236}">
                <a16:creationId xmlns:a16="http://schemas.microsoft.com/office/drawing/2014/main" id="{34C31186-FDAD-4A18-FD5C-822ECF5B6F6A}"/>
              </a:ext>
            </a:extLst>
          </p:cNvPr>
          <p:cNvSpPr>
            <a:spLocks noGrp="1"/>
          </p:cNvSpPr>
          <p:nvPr>
            <p:ph sz="half" idx="1"/>
          </p:nvPr>
        </p:nvSpPr>
        <p:spPr/>
        <p:txBody>
          <a:bodyPr>
            <a:normAutofit lnSpcReduction="10000"/>
          </a:bodyPr>
          <a:lstStyle/>
          <a:p>
            <a:pPr marL="0" indent="0">
              <a:buNone/>
            </a:pPr>
            <a:r>
              <a:rPr lang="en-GB" dirty="0">
                <a:solidFill>
                  <a:srgbClr val="FF0000"/>
                </a:solidFill>
                <a:latin typeface="Arial" panose="020B0604020202020204" pitchFamily="34" charset="0"/>
                <a:cs typeface="Arial" panose="020B0604020202020204" pitchFamily="34" charset="0"/>
              </a:rPr>
              <a:t>Join the NASN Business sub-group for quarterly meetings and </a:t>
            </a:r>
            <a:r>
              <a:rPr lang="en-GB" dirty="0" err="1">
                <a:solidFill>
                  <a:srgbClr val="FF0000"/>
                </a:solidFill>
                <a:latin typeface="Arial" panose="020B0604020202020204" pitchFamily="34" charset="0"/>
                <a:cs typeface="Arial" panose="020B0604020202020204" pitchFamily="34" charset="0"/>
              </a:rPr>
              <a:t>adhoc</a:t>
            </a:r>
            <a:r>
              <a:rPr lang="en-GB" dirty="0">
                <a:solidFill>
                  <a:srgbClr val="FF0000"/>
                </a:solidFill>
                <a:latin typeface="Arial" panose="020B0604020202020204" pitchFamily="34" charset="0"/>
                <a:cs typeface="Arial" panose="020B0604020202020204" pitchFamily="34" charset="0"/>
              </a:rPr>
              <a:t> updates.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Share live data</a:t>
            </a:r>
          </a:p>
          <a:p>
            <a:r>
              <a:rPr lang="en-GB" dirty="0">
                <a:latin typeface="Arial" panose="020B0604020202020204" pitchFamily="34" charset="0"/>
                <a:cs typeface="Arial" panose="020B0604020202020204" pitchFamily="34" charset="0"/>
              </a:rPr>
              <a:t>Discuss previous and future operations </a:t>
            </a:r>
          </a:p>
          <a:p>
            <a:r>
              <a:rPr lang="en-GB" dirty="0">
                <a:latin typeface="Arial" panose="020B0604020202020204" pitchFamily="34" charset="0"/>
                <a:cs typeface="Arial" panose="020B0604020202020204" pitchFamily="34" charset="0"/>
              </a:rPr>
              <a:t>Supply chain and due diligence support and open discussion</a:t>
            </a:r>
          </a:p>
        </p:txBody>
      </p:sp>
      <p:sp>
        <p:nvSpPr>
          <p:cNvPr id="4" name="Content Placeholder 3">
            <a:extLst>
              <a:ext uri="{FF2B5EF4-FFF2-40B4-BE49-F238E27FC236}">
                <a16:creationId xmlns:a16="http://schemas.microsoft.com/office/drawing/2014/main" id="{8A63845A-2A58-35B1-A217-1C9FBD09749B}"/>
              </a:ext>
            </a:extLst>
          </p:cNvPr>
          <p:cNvSpPr>
            <a:spLocks noGrp="1"/>
          </p:cNvSpPr>
          <p:nvPr>
            <p:ph sz="half" idx="2"/>
          </p:nvPr>
        </p:nvSpPr>
        <p:spPr/>
        <p:txBody>
          <a:bodyPr>
            <a:normAutofit lnSpcReduction="10000"/>
          </a:bodyPr>
          <a:lstStyle/>
          <a:p>
            <a:r>
              <a:rPr lang="en-GB" dirty="0">
                <a:solidFill>
                  <a:srgbClr val="FF0000"/>
                </a:solidFill>
                <a:latin typeface="Arial" panose="020B0604020202020204" pitchFamily="34" charset="0"/>
                <a:cs typeface="Arial" panose="020B0604020202020204" pitchFamily="34" charset="0"/>
              </a:rPr>
              <a:t>Contact:</a:t>
            </a:r>
          </a:p>
          <a:p>
            <a:endParaRPr lang="en-GB" dirty="0">
              <a:latin typeface="Arial" panose="020B0604020202020204" pitchFamily="34" charset="0"/>
              <a:cs typeface="Arial" panose="020B0604020202020204" pitchFamily="34" charset="0"/>
            </a:endParaRPr>
          </a:p>
          <a:p>
            <a:pPr marL="0" indent="0">
              <a:buNone/>
            </a:pPr>
            <a:r>
              <a:rPr lang="en-GB" dirty="0">
                <a:solidFill>
                  <a:srgbClr val="002060"/>
                </a:solidFill>
                <a:latin typeface="Arial" panose="020B0604020202020204" pitchFamily="34" charset="0"/>
                <a:cs typeface="Arial" panose="020B0604020202020204" pitchFamily="34" charset="0"/>
              </a:rPr>
              <a:t>Sarah-Jane Niles</a:t>
            </a:r>
          </a:p>
          <a:p>
            <a:pPr marL="0" indent="0">
              <a:buNone/>
            </a:pPr>
            <a:r>
              <a:rPr lang="en-GB" sz="2000" dirty="0">
                <a:latin typeface="Arial" panose="020B0604020202020204" pitchFamily="34" charset="0"/>
                <a:cs typeface="Arial" panose="020B0604020202020204" pitchFamily="34" charset="0"/>
              </a:rPr>
              <a:t>Modern Slavery and Human Trafficking Coordinator</a:t>
            </a:r>
          </a:p>
          <a:p>
            <a:pPr marL="0" indent="0">
              <a:buNone/>
            </a:pPr>
            <a:r>
              <a:rPr lang="en-GB" sz="2400" dirty="0">
                <a:solidFill>
                  <a:srgbClr val="002060"/>
                </a:solidFill>
                <a:latin typeface="Arial" panose="020B0604020202020204" pitchFamily="34" charset="0"/>
                <a:cs typeface="Arial" panose="020B0604020202020204" pitchFamily="34" charset="0"/>
              </a:rPr>
              <a:t>Email:  Sarah-jane.niles@norfolk.police.uk</a:t>
            </a:r>
          </a:p>
        </p:txBody>
      </p:sp>
    </p:spTree>
    <p:extLst>
      <p:ext uri="{BB962C8B-B14F-4D97-AF65-F5344CB8AC3E}">
        <p14:creationId xmlns:p14="http://schemas.microsoft.com/office/powerpoint/2010/main" val="1497333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a:extLst>
              <a:ext uri="{FF2B5EF4-FFF2-40B4-BE49-F238E27FC236}">
                <a16:creationId xmlns:a16="http://schemas.microsoft.com/office/drawing/2014/main" id="{9B3E6724-5906-4505-A8C0-5D645E2EDD7F}"/>
              </a:ext>
            </a:extLst>
          </p:cNvPr>
          <p:cNvSpPr>
            <a:spLocks noChangeArrowheads="1"/>
          </p:cNvSpPr>
          <p:nvPr/>
        </p:nvSpPr>
        <p:spPr bwMode="auto">
          <a:xfrm>
            <a:off x="2676526" y="188914"/>
            <a:ext cx="6551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u="sng">
                <a:latin typeface="Arial" panose="020B0604020202020204" pitchFamily="34" charset="0"/>
              </a:rPr>
              <a:t>Assistance</a:t>
            </a:r>
          </a:p>
        </p:txBody>
      </p:sp>
      <p:sp>
        <p:nvSpPr>
          <p:cNvPr id="45059" name="Rectangle 2">
            <a:extLst>
              <a:ext uri="{FF2B5EF4-FFF2-40B4-BE49-F238E27FC236}">
                <a16:creationId xmlns:a16="http://schemas.microsoft.com/office/drawing/2014/main" id="{27E28E88-5941-4D27-8691-2E811AD06863}"/>
              </a:ext>
            </a:extLst>
          </p:cNvPr>
          <p:cNvSpPr>
            <a:spLocks noChangeArrowheads="1"/>
          </p:cNvSpPr>
          <p:nvPr/>
        </p:nvSpPr>
        <p:spPr bwMode="auto">
          <a:xfrm>
            <a:off x="1708732" y="1541463"/>
            <a:ext cx="8670925"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spcAft>
                <a:spcPts val="1600"/>
              </a:spcAft>
              <a:buFont typeface="Calibri" pitchFamily="34" charset="0"/>
              <a:buAutoNum type="arabicPeriod"/>
              <a:defRPr/>
            </a:pPr>
            <a:r>
              <a:rPr lang="en-GB" altLang="en-US" sz="1800" b="1" dirty="0">
                <a:latin typeface="Arial" panose="020B0604020202020204" pitchFamily="34" charset="0"/>
              </a:rPr>
              <a:t>Threat to life; </a:t>
            </a:r>
            <a:r>
              <a:rPr lang="en-GB" altLang="en-US" sz="2000" b="1" dirty="0">
                <a:latin typeface="Arial" panose="020B0604020202020204" pitchFamily="34" charset="0"/>
              </a:rPr>
              <a:t>999 </a:t>
            </a:r>
          </a:p>
          <a:p>
            <a:pPr>
              <a:spcBef>
                <a:spcPct val="0"/>
              </a:spcBef>
              <a:spcAft>
                <a:spcPts val="1600"/>
              </a:spcAft>
              <a:buFont typeface="Calibri" pitchFamily="34" charset="0"/>
              <a:buAutoNum type="arabicPeriod"/>
              <a:defRPr/>
            </a:pPr>
            <a:r>
              <a:rPr lang="en-GB" altLang="en-US" sz="1800" b="1" dirty="0">
                <a:latin typeface="Arial" panose="020B0604020202020204" pitchFamily="34" charset="0"/>
              </a:rPr>
              <a:t>National Helpline run by UNSEEN </a:t>
            </a:r>
            <a:r>
              <a:rPr lang="en-GB" altLang="en-US" sz="1800" dirty="0">
                <a:latin typeface="Arial" panose="020B0604020202020204" pitchFamily="34" charset="0"/>
              </a:rPr>
              <a:t>:</a:t>
            </a:r>
            <a:r>
              <a:rPr lang="en-GB" altLang="en-US" sz="1800" b="1" dirty="0">
                <a:latin typeface="Arial" panose="020B0604020202020204" pitchFamily="34" charset="0"/>
              </a:rPr>
              <a:t>	</a:t>
            </a:r>
            <a:r>
              <a:rPr lang="en-GB" altLang="en-US" sz="2800" b="1" u="sng" dirty="0">
                <a:latin typeface="Arial" panose="020B0604020202020204" pitchFamily="34" charset="0"/>
              </a:rPr>
              <a:t>0800 0121 700</a:t>
            </a:r>
            <a:r>
              <a:rPr lang="en-GB" altLang="en-US" sz="2800" b="1" dirty="0">
                <a:latin typeface="Arial" panose="020B0604020202020204" pitchFamily="34" charset="0"/>
              </a:rPr>
              <a:t>                 </a:t>
            </a:r>
            <a:r>
              <a:rPr lang="en-GB" altLang="en-US" sz="1800" dirty="0">
                <a:latin typeface="Arial" panose="020B0604020202020204" pitchFamily="34" charset="0"/>
                <a:hlinkClick r:id="rId2"/>
              </a:rPr>
              <a:t>https://www.unseenuk.org/</a:t>
            </a:r>
            <a:endParaRPr lang="en-GB" altLang="en-US" sz="1800" dirty="0">
              <a:latin typeface="Arial" panose="020B0604020202020204" pitchFamily="34" charset="0"/>
            </a:endParaRPr>
          </a:p>
          <a:p>
            <a:pPr marL="0" indent="0">
              <a:spcBef>
                <a:spcPct val="0"/>
              </a:spcBef>
              <a:spcAft>
                <a:spcPts val="1600"/>
              </a:spcAft>
              <a:buNone/>
              <a:defRPr/>
            </a:pPr>
            <a:r>
              <a:rPr lang="en-GB" altLang="en-US" sz="1800" i="1" dirty="0">
                <a:latin typeface="Arial" panose="020B0604020202020204" pitchFamily="34" charset="0"/>
              </a:rPr>
              <a:t>Nb. This helpline is for anybody; obviously victims, but can be used by professionals to seek advice. All operatives have 6 weeks training before they are allowed to answer the phone &amp; have extensive knowledge of options for victims available. They also have a useful resource centre. Highly recommended.</a:t>
            </a:r>
          </a:p>
          <a:p>
            <a:pPr marL="0" indent="0">
              <a:spcBef>
                <a:spcPct val="0"/>
              </a:spcBef>
              <a:spcAft>
                <a:spcPts val="1600"/>
              </a:spcAft>
              <a:buNone/>
              <a:defRPr/>
            </a:pPr>
            <a:r>
              <a:rPr lang="en-GB" altLang="en-US" sz="1800" b="1" dirty="0">
                <a:latin typeface="Arial" panose="020B0604020202020204" pitchFamily="34" charset="0"/>
              </a:rPr>
              <a:t>2. Modern Slavery Website:          </a:t>
            </a:r>
            <a:r>
              <a:rPr lang="en-GB" altLang="en-US" sz="1800" dirty="0">
                <a:solidFill>
                  <a:srgbClr val="002D62"/>
                </a:solidFill>
                <a:latin typeface="Arial" panose="020B0604020202020204" pitchFamily="34" charset="0"/>
                <a:hlinkClick r:id="rId3"/>
              </a:rPr>
              <a:t>https://www.gov.uk/government/collections/modern-slavery</a:t>
            </a:r>
            <a:endParaRPr lang="en-GB" altLang="en-US" sz="1800" dirty="0">
              <a:solidFill>
                <a:srgbClr val="002D62"/>
              </a:solidFill>
              <a:latin typeface="Arial" panose="020B0604020202020204" pitchFamily="34" charset="0"/>
            </a:endParaRPr>
          </a:p>
          <a:p>
            <a:pPr marL="0" indent="0">
              <a:spcBef>
                <a:spcPct val="0"/>
              </a:spcBef>
              <a:spcAft>
                <a:spcPts val="1600"/>
              </a:spcAft>
              <a:buNone/>
              <a:defRPr/>
            </a:pPr>
            <a:r>
              <a:rPr lang="en-GB" altLang="en-US" sz="1800" b="1" dirty="0">
                <a:latin typeface="Arial" panose="020B0604020202020204" pitchFamily="34" charset="0"/>
              </a:rPr>
              <a:t>3. Salvation Army confidential helpline;  </a:t>
            </a:r>
            <a:r>
              <a:rPr lang="en-GB" sz="1800" b="1" dirty="0">
                <a:latin typeface="Arial" panose="020B0604020202020204" pitchFamily="34" charset="0"/>
              </a:rPr>
              <a:t>0300 303 8151 </a:t>
            </a:r>
            <a:endParaRPr lang="en-GB" altLang="en-US" sz="1800" b="1" dirty="0">
              <a:latin typeface="Arial" panose="020B0604020202020204" pitchFamily="34" charset="0"/>
            </a:endParaRPr>
          </a:p>
          <a:p>
            <a:pPr marL="0" indent="0">
              <a:buNone/>
              <a:defRPr/>
            </a:pPr>
            <a:r>
              <a:rPr lang="en-GB" altLang="en-US" sz="1800" b="1" dirty="0">
                <a:latin typeface="Arial" panose="020B0604020202020204" pitchFamily="34" charset="0"/>
              </a:rPr>
              <a:t>4.                                                             </a:t>
            </a:r>
            <a:r>
              <a:rPr lang="en-GB" sz="1800" dirty="0">
                <a:latin typeface="Arial" panose="020B0604020202020204" pitchFamily="34" charset="0"/>
              </a:rPr>
              <a:t>www.crimestoppers-uk.org/‎</a:t>
            </a:r>
          </a:p>
          <a:p>
            <a:pPr marL="0" indent="0">
              <a:buNone/>
              <a:defRPr/>
            </a:pPr>
            <a:endParaRPr lang="en-GB" sz="1600" dirty="0">
              <a:latin typeface="Arial" panose="020B0604020202020204" pitchFamily="34" charset="0"/>
            </a:endParaRPr>
          </a:p>
          <a:p>
            <a:pPr marL="0" indent="0">
              <a:buNone/>
              <a:defRPr/>
            </a:pPr>
            <a:endParaRPr lang="en-GB" sz="1800" dirty="0">
              <a:latin typeface="Arial" panose="020B0604020202020204" pitchFamily="34" charset="0"/>
            </a:endParaRPr>
          </a:p>
        </p:txBody>
      </p:sp>
      <p:sp>
        <p:nvSpPr>
          <p:cNvPr id="34820" name="Rectangle 2">
            <a:extLst>
              <a:ext uri="{FF2B5EF4-FFF2-40B4-BE49-F238E27FC236}">
                <a16:creationId xmlns:a16="http://schemas.microsoft.com/office/drawing/2014/main" id="{177F68CF-E642-46EE-B3AB-C081807901EE}"/>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pic>
        <p:nvPicPr>
          <p:cNvPr id="34821" name="Picture 1">
            <a:extLst>
              <a:ext uri="{FF2B5EF4-FFF2-40B4-BE49-F238E27FC236}">
                <a16:creationId xmlns:a16="http://schemas.microsoft.com/office/drawing/2014/main" id="{91970D11-5500-4016-9637-BA68101494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837" y="3933825"/>
            <a:ext cx="142081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2">
            <a:extLst>
              <a:ext uri="{FF2B5EF4-FFF2-40B4-BE49-F238E27FC236}">
                <a16:creationId xmlns:a16="http://schemas.microsoft.com/office/drawing/2014/main" id="{EFDC521B-7FD8-444D-8C73-B7399E8926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3638" y="5659438"/>
            <a:ext cx="2735262"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3">
            <a:extLst>
              <a:ext uri="{FF2B5EF4-FFF2-40B4-BE49-F238E27FC236}">
                <a16:creationId xmlns:a16="http://schemas.microsoft.com/office/drawing/2014/main" id="{47DB765F-B822-40E7-9B91-45195A121F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5149" y="1916114"/>
            <a:ext cx="1587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4">
            <a:extLst>
              <a:ext uri="{FF2B5EF4-FFF2-40B4-BE49-F238E27FC236}">
                <a16:creationId xmlns:a16="http://schemas.microsoft.com/office/drawing/2014/main" id="{AAA5D035-E7AE-4FD0-A88C-511D17FBDF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6739" y="69850"/>
            <a:ext cx="839787"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484A-FA3B-FCF0-B28C-15E7F1B1C428}"/>
              </a:ext>
            </a:extLst>
          </p:cNvPr>
          <p:cNvSpPr>
            <a:spLocks noGrp="1"/>
          </p:cNvSpPr>
          <p:nvPr>
            <p:ph type="title"/>
          </p:nvPr>
        </p:nvSpPr>
        <p:spPr/>
        <p:txBody>
          <a:bodyPr/>
          <a:lstStyle/>
          <a:p>
            <a:r>
              <a:rPr lang="en-GB" dirty="0">
                <a:solidFill>
                  <a:srgbClr val="0070C0"/>
                </a:solidFill>
              </a:rPr>
              <a:t>Free training STONGER TOGETHER</a:t>
            </a:r>
          </a:p>
        </p:txBody>
      </p:sp>
      <p:sp>
        <p:nvSpPr>
          <p:cNvPr id="3" name="Content Placeholder 2">
            <a:extLst>
              <a:ext uri="{FF2B5EF4-FFF2-40B4-BE49-F238E27FC236}">
                <a16:creationId xmlns:a16="http://schemas.microsoft.com/office/drawing/2014/main" id="{9A0C45FA-1D2D-DC19-1FBB-24553630802B}"/>
              </a:ext>
            </a:extLst>
          </p:cNvPr>
          <p:cNvSpPr>
            <a:spLocks noGrp="1"/>
          </p:cNvSpPr>
          <p:nvPr>
            <p:ph idx="1"/>
          </p:nvPr>
        </p:nvSpPr>
        <p:spPr>
          <a:xfrm>
            <a:off x="838200" y="2330450"/>
            <a:ext cx="10515600" cy="4351338"/>
          </a:xfrm>
        </p:spPr>
        <p:txBody>
          <a:bodyPr/>
          <a:lstStyle/>
          <a:p>
            <a:r>
              <a:rPr lang="en-GB" dirty="0">
                <a:hlinkClick r:id="rId2"/>
              </a:rPr>
              <a:t>Care sector round table - </a:t>
            </a:r>
            <a:r>
              <a:rPr lang="en-GB" dirty="0" err="1">
                <a:hlinkClick r:id="rId2"/>
              </a:rPr>
              <a:t>Nothingham</a:t>
            </a:r>
            <a:r>
              <a:rPr lang="en-GB" dirty="0">
                <a:hlinkClick r:id="rId2"/>
              </a:rPr>
              <a:t> - 6th March 2024 Tickets, Wed 6 Mar 2024 at 09:00 | Eventbrite</a:t>
            </a:r>
            <a:r>
              <a:rPr lang="en-GB" dirty="0"/>
              <a:t> </a:t>
            </a:r>
          </a:p>
          <a:p>
            <a:pPr marL="0" indent="0">
              <a:buNone/>
            </a:pPr>
            <a:endParaRPr lang="en-GB" dirty="0"/>
          </a:p>
          <a:p>
            <a:pPr marL="0" indent="0">
              <a:buNone/>
            </a:pPr>
            <a:r>
              <a:rPr lang="en-GB" dirty="0"/>
              <a:t>Designed for employers in the Care Sector, Care Agencies, Labour Providers, relevant procuring organisations as well as key central and local government and civil society stakeholders. Content is UK focussed.</a:t>
            </a:r>
          </a:p>
        </p:txBody>
      </p:sp>
    </p:spTree>
    <p:extLst>
      <p:ext uri="{BB962C8B-B14F-4D97-AF65-F5344CB8AC3E}">
        <p14:creationId xmlns:p14="http://schemas.microsoft.com/office/powerpoint/2010/main" val="3327225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D4FB2-9299-9DBE-4697-73BEC2BEAC37}"/>
              </a:ext>
            </a:extLst>
          </p:cNvPr>
          <p:cNvSpPr>
            <a:spLocks noGrp="1"/>
          </p:cNvSpPr>
          <p:nvPr>
            <p:ph type="title"/>
          </p:nvPr>
        </p:nvSpPr>
        <p:spPr/>
        <p:txBody>
          <a:bodyPr/>
          <a:lstStyle/>
          <a:p>
            <a:r>
              <a:rPr lang="en-GB" dirty="0">
                <a:solidFill>
                  <a:srgbClr val="0070C0"/>
                </a:solidFill>
              </a:rPr>
              <a:t>Free training NASN:</a:t>
            </a:r>
          </a:p>
        </p:txBody>
      </p:sp>
      <p:sp>
        <p:nvSpPr>
          <p:cNvPr id="3" name="Content Placeholder 2">
            <a:extLst>
              <a:ext uri="{FF2B5EF4-FFF2-40B4-BE49-F238E27FC236}">
                <a16:creationId xmlns:a16="http://schemas.microsoft.com/office/drawing/2014/main" id="{CA01506C-C51C-79C2-0394-7DEC8AF6E0C5}"/>
              </a:ext>
            </a:extLst>
          </p:cNvPr>
          <p:cNvSpPr>
            <a:spLocks noGrp="1"/>
          </p:cNvSpPr>
          <p:nvPr>
            <p:ph idx="1"/>
          </p:nvPr>
        </p:nvSpPr>
        <p:spPr/>
        <p:txBody>
          <a:bodyPr/>
          <a:lstStyle/>
          <a:p>
            <a:pPr marL="0" indent="0">
              <a:buNone/>
            </a:pPr>
            <a:r>
              <a:rPr lang="en-GB" dirty="0"/>
              <a:t>Building Resilience to Modern Slavery in the Care Sector</a:t>
            </a:r>
          </a:p>
          <a:p>
            <a:pPr marL="0" indent="0">
              <a:buNone/>
            </a:pPr>
            <a:r>
              <a:rPr lang="en-GB" dirty="0"/>
              <a:t>Eventbrite Seminar 27</a:t>
            </a:r>
            <a:r>
              <a:rPr lang="en-GB" baseline="30000" dirty="0"/>
              <a:t>th</a:t>
            </a:r>
            <a:r>
              <a:rPr lang="en-GB" dirty="0"/>
              <a:t> Feb 2024 14:00 – 15:30 </a:t>
            </a:r>
            <a:r>
              <a:rPr lang="en-GB" b="1" dirty="0">
                <a:solidFill>
                  <a:srgbClr val="0070C0"/>
                </a:solidFill>
              </a:rPr>
              <a:t>TBA</a:t>
            </a:r>
          </a:p>
          <a:p>
            <a:pPr marL="0" indent="0">
              <a:buNone/>
            </a:pPr>
            <a:endParaRPr lang="en-GB" dirty="0"/>
          </a:p>
          <a:p>
            <a:pPr marL="0" indent="0">
              <a:buNone/>
            </a:pPr>
            <a:r>
              <a:rPr lang="en-GB" dirty="0">
                <a:solidFill>
                  <a:srgbClr val="0070C0"/>
                </a:solidFill>
              </a:rPr>
              <a:t>Guest speakers:</a:t>
            </a:r>
          </a:p>
          <a:p>
            <a:pPr marL="0" indent="0">
              <a:buNone/>
            </a:pPr>
            <a:r>
              <a:rPr lang="en-GB" dirty="0"/>
              <a:t>	Gangmasters Labour Abuse Authority</a:t>
            </a:r>
          </a:p>
          <a:p>
            <a:pPr marL="0" indent="0">
              <a:buNone/>
            </a:pPr>
            <a:r>
              <a:rPr lang="en-GB" dirty="0"/>
              <a:t>	CQC area Operations Manager</a:t>
            </a:r>
          </a:p>
          <a:p>
            <a:endParaRPr lang="en-GB" dirty="0"/>
          </a:p>
        </p:txBody>
      </p:sp>
    </p:spTree>
    <p:extLst>
      <p:ext uri="{BB962C8B-B14F-4D97-AF65-F5344CB8AC3E}">
        <p14:creationId xmlns:p14="http://schemas.microsoft.com/office/powerpoint/2010/main" val="4219571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3C5560-7A9C-489F-9148-18C5E1D0F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11DBC-559D-9DC2-3A67-56B990F90B8F}"/>
              </a:ext>
            </a:extLst>
          </p:cNvPr>
          <p:cNvSpPr>
            <a:spLocks noGrp="1"/>
          </p:cNvSpPr>
          <p:nvPr>
            <p:ph type="ctrTitle"/>
          </p:nvPr>
        </p:nvSpPr>
        <p:spPr>
          <a:xfrm>
            <a:off x="1395565" y="322607"/>
            <a:ext cx="10536513" cy="1373900"/>
          </a:xfrm>
        </p:spPr>
        <p:txBody>
          <a:bodyPr>
            <a:normAutofit/>
          </a:bodyPr>
          <a:lstStyle/>
          <a:p>
            <a:r>
              <a:rPr lang="en-GB" sz="3600" dirty="0">
                <a:solidFill>
                  <a:schemeClr val="bg1">
                    <a:lumMod val="95000"/>
                  </a:schemeClr>
                </a:solidFill>
                <a:latin typeface="Lucida Sans Unicode" panose="020B0602030504020204" pitchFamily="34" charset="0"/>
                <a:cs typeface="Lucida Sans Unicode" panose="020B0602030504020204" pitchFamily="34" charset="0"/>
              </a:rPr>
              <a:t>Modern slavery and human Trafficking </a:t>
            </a:r>
            <a:r>
              <a:rPr lang="en-GB" sz="3600" dirty="0">
                <a:solidFill>
                  <a:srgbClr val="002060"/>
                </a:solidFill>
                <a:latin typeface="Lucida Sans Unicode" panose="020B0602030504020204" pitchFamily="34" charset="0"/>
                <a:cs typeface="Lucida Sans Unicode" panose="020B0602030504020204" pitchFamily="34" charset="0"/>
              </a:rPr>
              <a:t>in the care sector </a:t>
            </a:r>
          </a:p>
        </p:txBody>
      </p:sp>
      <p:sp>
        <p:nvSpPr>
          <p:cNvPr id="3" name="Subtitle 2">
            <a:extLst>
              <a:ext uri="{FF2B5EF4-FFF2-40B4-BE49-F238E27FC236}">
                <a16:creationId xmlns:a16="http://schemas.microsoft.com/office/drawing/2014/main" id="{A030A231-9AFA-207E-FE98-6DF4D1E8478A}"/>
              </a:ext>
            </a:extLst>
          </p:cNvPr>
          <p:cNvSpPr>
            <a:spLocks noGrp="1"/>
          </p:cNvSpPr>
          <p:nvPr>
            <p:ph type="subTitle" idx="1"/>
          </p:nvPr>
        </p:nvSpPr>
        <p:spPr>
          <a:xfrm>
            <a:off x="1960927" y="3817694"/>
            <a:ext cx="5768398" cy="2708661"/>
          </a:xfrm>
        </p:spPr>
        <p:txBody>
          <a:bodyPr>
            <a:normAutofit fontScale="92500" lnSpcReduction="20000"/>
          </a:bodyPr>
          <a:lstStyle/>
          <a:p>
            <a:r>
              <a:rPr lang="en-GB" sz="2000" dirty="0">
                <a:solidFill>
                  <a:schemeClr val="bg1"/>
                </a:solidFill>
                <a:cs typeface="Lucida Sans Unicode" panose="020B0602030504020204" pitchFamily="34" charset="0"/>
              </a:rPr>
              <a:t>Presenter:</a:t>
            </a:r>
          </a:p>
          <a:p>
            <a:r>
              <a:rPr lang="en-GB" sz="2000" b="1" dirty="0">
                <a:cs typeface="Lucida Sans Unicode" panose="020B0602030504020204" pitchFamily="34" charset="0"/>
              </a:rPr>
              <a:t>Sarah-Jane Niles</a:t>
            </a:r>
          </a:p>
          <a:p>
            <a:r>
              <a:rPr lang="en-GB" sz="1800" dirty="0">
                <a:solidFill>
                  <a:srgbClr val="002060"/>
                </a:solidFill>
                <a:cs typeface="Lucida Sans Unicode" panose="020B0602030504020204" pitchFamily="34" charset="0"/>
              </a:rPr>
              <a:t>Modern Slavery and Human Trafficking Coordinator</a:t>
            </a:r>
          </a:p>
          <a:p>
            <a:r>
              <a:rPr lang="en-GB" sz="1800" dirty="0">
                <a:solidFill>
                  <a:srgbClr val="002060"/>
                </a:solidFill>
                <a:cs typeface="Lucida Sans Unicode" panose="020B0602030504020204" pitchFamily="34" charset="0"/>
              </a:rPr>
              <a:t>(Community Safety Partnership) </a:t>
            </a:r>
          </a:p>
          <a:p>
            <a:r>
              <a:rPr lang="en-GB" sz="1800" dirty="0">
                <a:solidFill>
                  <a:srgbClr val="002060"/>
                </a:solidFill>
                <a:cs typeface="Lucida Sans Unicode" panose="020B0602030504020204" pitchFamily="34" charset="0"/>
              </a:rPr>
              <a:t>Norfolk Office of Police and Crime Commissioner</a:t>
            </a:r>
          </a:p>
          <a:p>
            <a:endParaRPr lang="en-GB" sz="1800" dirty="0">
              <a:solidFill>
                <a:srgbClr val="002060"/>
              </a:solidFill>
              <a:cs typeface="Lucida Sans Unicode" panose="020B0602030504020204" pitchFamily="34" charset="0"/>
            </a:endParaRPr>
          </a:p>
          <a:p>
            <a:r>
              <a:rPr lang="en-GB" sz="2000" dirty="0">
                <a:solidFill>
                  <a:schemeClr val="bg1"/>
                </a:solidFill>
                <a:cs typeface="Lucida Sans Unicode" panose="020B0602030504020204" pitchFamily="34" charset="0"/>
              </a:rPr>
              <a:t>Email: </a:t>
            </a:r>
            <a:r>
              <a:rPr lang="en-GB" sz="2000" dirty="0">
                <a:cs typeface="Lucida Sans Unicode" panose="020B0602030504020204" pitchFamily="34" charset="0"/>
                <a:hlinkClick r:id="rId2">
                  <a:extLst>
                    <a:ext uri="{A12FA001-AC4F-418D-AE19-62706E023703}">
                      <ahyp:hlinkClr xmlns:ahyp="http://schemas.microsoft.com/office/drawing/2018/hyperlinkcolor" val="tx"/>
                    </a:ext>
                  </a:extLst>
                </a:hlinkClick>
              </a:rPr>
              <a:t>sarah-jane.niles@norfolk.police.uk</a:t>
            </a:r>
            <a:endParaRPr lang="en-GB" sz="2000" dirty="0">
              <a:cs typeface="Lucida Sans Unicode" panose="020B0602030504020204" pitchFamily="34" charset="0"/>
            </a:endParaRPr>
          </a:p>
          <a:p>
            <a:r>
              <a:rPr lang="en-GB" sz="2000" dirty="0">
                <a:solidFill>
                  <a:schemeClr val="bg1"/>
                </a:solidFill>
                <a:cs typeface="Lucida Sans Unicode" panose="020B0602030504020204" pitchFamily="34" charset="0"/>
              </a:rPr>
              <a:t>Tel: </a:t>
            </a:r>
            <a:r>
              <a:rPr lang="en-GB" sz="2000" dirty="0">
                <a:cs typeface="Lucida Sans Unicode" panose="020B0602030504020204" pitchFamily="34" charset="0"/>
              </a:rPr>
              <a:t>07866 889615</a:t>
            </a:r>
          </a:p>
        </p:txBody>
      </p:sp>
      <p:sp>
        <p:nvSpPr>
          <p:cNvPr id="11" name="!!plus graphic">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236" y="1606411"/>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13" name="!!dot graphic">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014" y="183570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5" name="!!circle graphic">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696" y="2060130"/>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cxnSp>
        <p:nvCxnSpPr>
          <p:cNvPr id="17" name="!!Straight Connector">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50520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836425" y="5436655"/>
            <a:ext cx="151536" cy="151536"/>
          </a:xfrm>
          <a:prstGeom prst="rect">
            <a:avLst/>
          </a:prstGeom>
        </p:spPr>
      </p:pic>
      <p:pic>
        <p:nvPicPr>
          <p:cNvPr id="21" name="Graphic 20">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1245175" y="5896734"/>
            <a:ext cx="108625" cy="108625"/>
          </a:xfrm>
          <a:prstGeom prst="rect">
            <a:avLst/>
          </a:prstGeom>
        </p:spPr>
      </p:pic>
      <p:pic>
        <p:nvPicPr>
          <p:cNvPr id="23" name="Graphic 22">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0554288" y="6038004"/>
            <a:ext cx="95759" cy="95759"/>
          </a:xfrm>
          <a:prstGeom prst="rect">
            <a:avLst/>
          </a:prstGeom>
        </p:spPr>
      </p:pic>
      <p:sp>
        <p:nvSpPr>
          <p:cNvPr id="7" name="Oval 6">
            <a:extLst>
              <a:ext uri="{FF2B5EF4-FFF2-40B4-BE49-F238E27FC236}">
                <a16:creationId xmlns:a16="http://schemas.microsoft.com/office/drawing/2014/main" id="{6A13B0E1-1F17-5C34-0E89-E1ECA80DFDA1}"/>
              </a:ext>
            </a:extLst>
          </p:cNvPr>
          <p:cNvSpPr/>
          <p:nvPr/>
        </p:nvSpPr>
        <p:spPr>
          <a:xfrm>
            <a:off x="7286199" y="3505200"/>
            <a:ext cx="6198635" cy="6198635"/>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ack and yellow text on a black background&#10;&#10;Description automatically generated">
            <a:extLst>
              <a:ext uri="{FF2B5EF4-FFF2-40B4-BE49-F238E27FC236}">
                <a16:creationId xmlns:a16="http://schemas.microsoft.com/office/drawing/2014/main" id="{B94EA666-5CE3-D732-F7A5-897443713D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72450" y="4494123"/>
            <a:ext cx="3627230" cy="2093749"/>
          </a:xfrm>
          <a:prstGeom prst="rect">
            <a:avLst/>
          </a:prstGeom>
        </p:spPr>
      </p:pic>
      <p:sp>
        <p:nvSpPr>
          <p:cNvPr id="8" name="TextBox 7">
            <a:extLst>
              <a:ext uri="{FF2B5EF4-FFF2-40B4-BE49-F238E27FC236}">
                <a16:creationId xmlns:a16="http://schemas.microsoft.com/office/drawing/2014/main" id="{CC96CBDE-0EF4-04F5-129C-1D088D8BC0F1}"/>
              </a:ext>
            </a:extLst>
          </p:cNvPr>
          <p:cNvSpPr txBox="1"/>
          <p:nvPr/>
        </p:nvSpPr>
        <p:spPr>
          <a:xfrm>
            <a:off x="1395565" y="2035385"/>
            <a:ext cx="5697113" cy="1169551"/>
          </a:xfrm>
          <a:prstGeom prst="rect">
            <a:avLst/>
          </a:prstGeom>
          <a:noFill/>
        </p:spPr>
        <p:txBody>
          <a:bodyPr wrap="square" rtlCol="0">
            <a:spAutoFit/>
          </a:bodyPr>
          <a:lstStyle/>
          <a:p>
            <a:r>
              <a:rPr lang="en-GB" sz="1800" dirty="0">
                <a:effectLst/>
                <a:ea typeface="Calibri" panose="020F0502020204030204" pitchFamily="34" charset="0"/>
              </a:rPr>
              <a:t>Registered Care Managers’ Network East  </a:t>
            </a:r>
          </a:p>
          <a:p>
            <a:r>
              <a:rPr lang="en-GB" sz="1800" dirty="0">
                <a:effectLst/>
                <a:ea typeface="Calibri" panose="020F0502020204030204" pitchFamily="34" charset="0"/>
              </a:rPr>
              <a:t>25</a:t>
            </a:r>
            <a:r>
              <a:rPr lang="en-GB" sz="1800" baseline="30000" dirty="0">
                <a:effectLst/>
                <a:ea typeface="Calibri" panose="020F0502020204030204" pitchFamily="34" charset="0"/>
              </a:rPr>
              <a:t>th</a:t>
            </a:r>
            <a:r>
              <a:rPr lang="en-GB" sz="1800" dirty="0">
                <a:effectLst/>
                <a:ea typeface="Calibri" panose="020F0502020204030204" pitchFamily="34" charset="0"/>
              </a:rPr>
              <a:t> Jan 2024 14:00</a:t>
            </a:r>
          </a:p>
          <a:p>
            <a:endParaRPr lang="en-GB" sz="1800" dirty="0">
              <a:effectLst/>
              <a:ea typeface="Calibri" panose="020F0502020204030204" pitchFamily="34" charset="0"/>
            </a:endParaRPr>
          </a:p>
          <a:p>
            <a:r>
              <a:rPr lang="en-GB" sz="1600" dirty="0"/>
              <a:t>IP City Centre; 1 Bath Street; Ipswich; Suffolk; IP2 8SD; </a:t>
            </a:r>
          </a:p>
        </p:txBody>
      </p:sp>
    </p:spTree>
    <p:extLst>
      <p:ext uri="{BB962C8B-B14F-4D97-AF65-F5344CB8AC3E}">
        <p14:creationId xmlns:p14="http://schemas.microsoft.com/office/powerpoint/2010/main" val="1366840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D63FE-06E5-6318-CC86-A7AC4E9C33EC}"/>
              </a:ext>
            </a:extLst>
          </p:cNvPr>
          <p:cNvSpPr>
            <a:spLocks noGrp="1"/>
          </p:cNvSpPr>
          <p:nvPr>
            <p:ph type="title"/>
          </p:nvPr>
        </p:nvSpPr>
        <p:spPr/>
        <p:txBody>
          <a:bodyPr/>
          <a:lstStyle/>
          <a:p>
            <a:r>
              <a:rPr lang="en-GB" dirty="0"/>
              <a:t>What is Modern Slavery?</a:t>
            </a:r>
          </a:p>
        </p:txBody>
      </p:sp>
      <p:sp>
        <p:nvSpPr>
          <p:cNvPr id="3" name="Content Placeholder 2">
            <a:extLst>
              <a:ext uri="{FF2B5EF4-FFF2-40B4-BE49-F238E27FC236}">
                <a16:creationId xmlns:a16="http://schemas.microsoft.com/office/drawing/2014/main" id="{0F32FEBC-0EC4-C7F7-68F3-0DA71240DE21}"/>
              </a:ext>
            </a:extLst>
          </p:cNvPr>
          <p:cNvSpPr>
            <a:spLocks noGrp="1"/>
          </p:cNvSpPr>
          <p:nvPr>
            <p:ph sz="half" idx="1"/>
          </p:nvPr>
        </p:nvSpPr>
        <p:spPr/>
        <p:txBody>
          <a:bodyPr>
            <a:normAutofit fontScale="55000" lnSpcReduction="20000"/>
          </a:bodyPr>
          <a:lstStyle/>
          <a:p>
            <a:pPr marL="0" indent="0">
              <a:lnSpc>
                <a:spcPct val="107000"/>
              </a:lnSpc>
              <a:spcAft>
                <a:spcPts val="800"/>
              </a:spcAft>
              <a:buNone/>
            </a:pPr>
            <a:r>
              <a:rPr lang="en-GB" dirty="0"/>
              <a:t>Modern slavery is the severe exploitation of other people for personal or commercial gain</a:t>
            </a:r>
          </a:p>
          <a:p>
            <a:pPr marL="0" indent="0">
              <a:lnSpc>
                <a:spcPct val="107000"/>
              </a:lnSpc>
              <a:spcAft>
                <a:spcPts val="800"/>
              </a:spcAft>
              <a:buNone/>
            </a:pPr>
            <a:r>
              <a:rPr lang="en-GB" dirty="0"/>
              <a:t>It can take many forms but can include:</a:t>
            </a:r>
          </a:p>
          <a:p>
            <a:pPr>
              <a:lnSpc>
                <a:spcPct val="107000"/>
              </a:lnSpc>
              <a:spcAft>
                <a:spcPts val="800"/>
              </a:spcAft>
            </a:pPr>
            <a:r>
              <a:rPr lang="en-GB" dirty="0"/>
              <a:t>Human Trafficking </a:t>
            </a:r>
          </a:p>
          <a:p>
            <a:pPr>
              <a:lnSpc>
                <a:spcPct val="107000"/>
              </a:lnSpc>
              <a:spcAft>
                <a:spcPts val="800"/>
              </a:spcAft>
            </a:pPr>
            <a:r>
              <a:rPr lang="en-GB" dirty="0"/>
              <a:t>Forced Labour</a:t>
            </a:r>
          </a:p>
          <a:p>
            <a:pPr>
              <a:lnSpc>
                <a:spcPct val="107000"/>
              </a:lnSpc>
              <a:spcAft>
                <a:spcPts val="800"/>
              </a:spcAft>
            </a:pPr>
            <a:r>
              <a:rPr lang="en-GB" dirty="0"/>
              <a:t>Debt bondage/bonded labour</a:t>
            </a:r>
          </a:p>
          <a:p>
            <a:pPr>
              <a:lnSpc>
                <a:spcPct val="107000"/>
              </a:lnSpc>
              <a:spcAft>
                <a:spcPts val="800"/>
              </a:spcAft>
            </a:pPr>
            <a:r>
              <a:rPr lang="en-GB" dirty="0"/>
              <a:t>Domestic servitude</a:t>
            </a:r>
          </a:p>
          <a:p>
            <a:pPr>
              <a:lnSpc>
                <a:spcPct val="107000"/>
              </a:lnSpc>
              <a:spcAft>
                <a:spcPts val="800"/>
              </a:spcAft>
            </a:pPr>
            <a:r>
              <a:rPr lang="en-GB" dirty="0"/>
              <a:t>Criminal exploitation</a:t>
            </a:r>
          </a:p>
          <a:p>
            <a:pPr>
              <a:lnSpc>
                <a:spcPct val="107000"/>
              </a:lnSpc>
              <a:spcAft>
                <a:spcPts val="800"/>
              </a:spcAft>
            </a:pPr>
            <a:r>
              <a:rPr lang="en-GB" dirty="0"/>
              <a:t>Sexual exploitation</a:t>
            </a:r>
          </a:p>
          <a:p>
            <a:pPr>
              <a:lnSpc>
                <a:spcPct val="107000"/>
              </a:lnSpc>
              <a:spcAft>
                <a:spcPts val="800"/>
              </a:spcAft>
            </a:pPr>
            <a:r>
              <a:rPr lang="en-GB" dirty="0"/>
              <a:t>Organ removal; forced begging; forced benefit fraud; forced marriage and illegal adoption.</a:t>
            </a:r>
          </a:p>
        </p:txBody>
      </p:sp>
      <p:sp>
        <p:nvSpPr>
          <p:cNvPr id="5" name="TextBox 4">
            <a:extLst>
              <a:ext uri="{FF2B5EF4-FFF2-40B4-BE49-F238E27FC236}">
                <a16:creationId xmlns:a16="http://schemas.microsoft.com/office/drawing/2014/main" id="{15D3DD19-29B5-EE18-7FDE-1C68D38B5C4F}"/>
              </a:ext>
            </a:extLst>
          </p:cNvPr>
          <p:cNvSpPr txBox="1"/>
          <p:nvPr/>
        </p:nvSpPr>
        <p:spPr>
          <a:xfrm>
            <a:off x="1123950" y="6176963"/>
            <a:ext cx="10410825" cy="830997"/>
          </a:xfrm>
          <a:prstGeom prst="rect">
            <a:avLst/>
          </a:prstGeom>
          <a:noFill/>
        </p:spPr>
        <p:txBody>
          <a:bodyPr wrap="square" rtlCol="0">
            <a:spAutoFit/>
          </a:bodyPr>
          <a:lstStyle/>
          <a:p>
            <a:r>
              <a:rPr lang="en-GB" sz="1000" dirty="0">
                <a:effectLst/>
                <a:latin typeface="Calibri" panose="020F0502020204030204" pitchFamily="34" charset="0"/>
                <a:ea typeface="Calibri" panose="020F0502020204030204" pitchFamily="34" charset="0"/>
                <a:cs typeface="Times New Roman" panose="02020603050405020304" pitchFamily="18" charset="0"/>
              </a:rPr>
              <a:t>United Nations Office of the High Commissioner for Human Rights.  (15</a:t>
            </a:r>
            <a:r>
              <a:rPr lang="en-GB" sz="1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000" dirty="0">
                <a:effectLst/>
                <a:latin typeface="Calibri" panose="020F0502020204030204" pitchFamily="34" charset="0"/>
                <a:ea typeface="Calibri" panose="020F0502020204030204" pitchFamily="34" charset="0"/>
                <a:cs typeface="Times New Roman" panose="02020603050405020304" pitchFamily="18" charset="0"/>
              </a:rPr>
              <a:t> Nov 2000).  Protocol to Prevent, Suppress and Punish Trafficking in Persons Especially Women and Children, supplementing the United Nations Convention against Transnational Organized Crime.  Available from: </a:t>
            </a:r>
            <a:r>
              <a:rPr lang="en-GB" sz="1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https://www.ohchr.org/en/instruments-mechanisms/instruments/protocol-prevent-suppress-and-punish-trafficking-persons</a:t>
            </a:r>
            <a:r>
              <a:rPr lang="en-GB" sz="1000" dirty="0">
                <a:effectLst/>
                <a:latin typeface="Calibri" panose="020F0502020204030204" pitchFamily="34" charset="0"/>
                <a:ea typeface="Calibri" panose="020F0502020204030204" pitchFamily="34" charset="0"/>
                <a:cs typeface="Times New Roman" panose="02020603050405020304" pitchFamily="18" charset="0"/>
              </a:rPr>
              <a:t>.  (Accessed 14</a:t>
            </a:r>
            <a:r>
              <a:rPr lang="en-GB" sz="1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000" dirty="0">
                <a:effectLst/>
                <a:latin typeface="Calibri" panose="020F0502020204030204" pitchFamily="34" charset="0"/>
                <a:ea typeface="Calibri" panose="020F0502020204030204" pitchFamily="34" charset="0"/>
                <a:cs typeface="Times New Roman" panose="02020603050405020304" pitchFamily="18" charset="0"/>
              </a:rPr>
              <a:t> Oct 2021)</a:t>
            </a:r>
          </a:p>
          <a:p>
            <a:endParaRPr lang="en-GB" dirty="0"/>
          </a:p>
        </p:txBody>
      </p:sp>
      <p:sp>
        <p:nvSpPr>
          <p:cNvPr id="6" name="TextBox 5">
            <a:extLst>
              <a:ext uri="{FF2B5EF4-FFF2-40B4-BE49-F238E27FC236}">
                <a16:creationId xmlns:a16="http://schemas.microsoft.com/office/drawing/2014/main" id="{7EC7D96B-9C2F-17E4-C4FC-F605243241B4}"/>
              </a:ext>
            </a:extLst>
          </p:cNvPr>
          <p:cNvSpPr txBox="1"/>
          <p:nvPr/>
        </p:nvSpPr>
        <p:spPr>
          <a:xfrm>
            <a:off x="6524625" y="1825625"/>
            <a:ext cx="5105400" cy="2757871"/>
          </a:xfrm>
          <a:prstGeom prst="rect">
            <a:avLst/>
          </a:prstGeom>
          <a:solidFill>
            <a:schemeClr val="tx2">
              <a:lumMod val="10000"/>
              <a:lumOff val="90000"/>
            </a:schemeClr>
          </a:solidFill>
        </p:spPr>
        <p:txBody>
          <a:bodyPr wrap="square" rtlCol="0">
            <a:spAutoFit/>
          </a:bodyPr>
          <a:lstStyle/>
          <a:p>
            <a:pPr marL="0" indent="0">
              <a:lnSpc>
                <a:spcPct val="107000"/>
              </a:lnSpc>
              <a:spcAft>
                <a:spcPts val="800"/>
              </a:spcAft>
              <a:buNone/>
            </a:pPr>
            <a:r>
              <a:rPr lang="en-GB" sz="1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UN Definition (2000)</a:t>
            </a:r>
          </a:p>
          <a:p>
            <a:pPr marL="0" indent="0">
              <a:lnSpc>
                <a:spcPct val="107000"/>
              </a:lnSpc>
              <a:spcAft>
                <a:spcPts val="800"/>
              </a:spcAft>
              <a:buNone/>
            </a:pPr>
            <a:r>
              <a:rPr lang="en-GB"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The Act: recruitment, transport, transfer, receipt and keeping.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The Means: the threat or actualisation of force, coercion, deception, fraud, abusing vulnerability, giving payments or other benefits, abduction.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The Purpose: for exploitation.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black and yellow text on a black background&#10;&#10;Description automatically generated">
            <a:extLst>
              <a:ext uri="{FF2B5EF4-FFF2-40B4-BE49-F238E27FC236}">
                <a16:creationId xmlns:a16="http://schemas.microsoft.com/office/drawing/2014/main" id="{AD4EDED7-EA15-FA68-8B83-CAE673CA2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575" y="4706145"/>
            <a:ext cx="2128654" cy="1228725"/>
          </a:xfrm>
          <a:prstGeom prst="rect">
            <a:avLst/>
          </a:prstGeom>
        </p:spPr>
      </p:pic>
      <p:pic>
        <p:nvPicPr>
          <p:cNvPr id="11" name="Picture 10" descr="A qr code on a white background&#10;&#10;Description automatically generated">
            <a:extLst>
              <a:ext uri="{FF2B5EF4-FFF2-40B4-BE49-F238E27FC236}">
                <a16:creationId xmlns:a16="http://schemas.microsoft.com/office/drawing/2014/main" id="{164D68F4-5F9A-38B6-5367-39C256640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6075" y="4918076"/>
            <a:ext cx="1123950" cy="1123950"/>
          </a:xfrm>
          <a:prstGeom prst="rect">
            <a:avLst/>
          </a:prstGeom>
        </p:spPr>
      </p:pic>
    </p:spTree>
    <p:extLst>
      <p:ext uri="{BB962C8B-B14F-4D97-AF65-F5344CB8AC3E}">
        <p14:creationId xmlns:p14="http://schemas.microsoft.com/office/powerpoint/2010/main" val="212357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DBBCE-1834-A445-8D2C-36A797BC3AC7}"/>
              </a:ext>
            </a:extLst>
          </p:cNvPr>
          <p:cNvSpPr>
            <a:spLocks noGrp="1"/>
          </p:cNvSpPr>
          <p:nvPr>
            <p:ph type="title"/>
          </p:nvPr>
        </p:nvSpPr>
        <p:spPr/>
        <p:txBody>
          <a:bodyPr/>
          <a:lstStyle/>
          <a:p>
            <a:r>
              <a:rPr lang="en-GB" dirty="0"/>
              <a:t>As a crime in the UK</a:t>
            </a:r>
          </a:p>
        </p:txBody>
      </p:sp>
      <p:sp>
        <p:nvSpPr>
          <p:cNvPr id="3" name="Content Placeholder 2">
            <a:extLst>
              <a:ext uri="{FF2B5EF4-FFF2-40B4-BE49-F238E27FC236}">
                <a16:creationId xmlns:a16="http://schemas.microsoft.com/office/drawing/2014/main" id="{7264AD22-CF32-ACD6-5A0C-58D457C42D27}"/>
              </a:ext>
            </a:extLst>
          </p:cNvPr>
          <p:cNvSpPr>
            <a:spLocks noGrp="1"/>
          </p:cNvSpPr>
          <p:nvPr>
            <p:ph sz="half" idx="1"/>
          </p:nvPr>
        </p:nvSpPr>
        <p:spPr>
          <a:xfrm>
            <a:off x="838200" y="1825625"/>
            <a:ext cx="5181600" cy="3384550"/>
          </a:xfrm>
        </p:spPr>
        <p:txBody>
          <a:bodyPr>
            <a:normAutofit/>
          </a:bodyPr>
          <a:lstStyle/>
          <a:p>
            <a:pPr marL="0" indent="0">
              <a:buNone/>
            </a:pPr>
            <a:r>
              <a:rPr lang="en-GB" b="1" i="0" dirty="0">
                <a:solidFill>
                  <a:srgbClr val="005DAA"/>
                </a:solidFill>
                <a:effectLst/>
              </a:rPr>
              <a:t>Slavery, Servitude and Forced or Compulsory Labour</a:t>
            </a:r>
          </a:p>
          <a:p>
            <a:endParaRPr lang="en-GB" dirty="0"/>
          </a:p>
          <a:p>
            <a:endParaRPr lang="en-GB" dirty="0"/>
          </a:p>
          <a:p>
            <a:endParaRPr lang="en-GB" dirty="0"/>
          </a:p>
          <a:p>
            <a:endParaRPr lang="en-GB" dirty="0"/>
          </a:p>
          <a:p>
            <a:pPr marL="0" indent="0">
              <a:buNone/>
            </a:pPr>
            <a:endParaRPr lang="en-GB" dirty="0"/>
          </a:p>
        </p:txBody>
      </p:sp>
      <p:sp>
        <p:nvSpPr>
          <p:cNvPr id="4" name="Content Placeholder 3">
            <a:extLst>
              <a:ext uri="{FF2B5EF4-FFF2-40B4-BE49-F238E27FC236}">
                <a16:creationId xmlns:a16="http://schemas.microsoft.com/office/drawing/2014/main" id="{37A027D2-5181-C480-B94C-493F1F775DCE}"/>
              </a:ext>
            </a:extLst>
          </p:cNvPr>
          <p:cNvSpPr>
            <a:spLocks noGrp="1"/>
          </p:cNvSpPr>
          <p:nvPr>
            <p:ph sz="half" idx="2"/>
          </p:nvPr>
        </p:nvSpPr>
        <p:spPr/>
        <p:txBody>
          <a:bodyPr>
            <a:normAutofit/>
          </a:bodyPr>
          <a:lstStyle/>
          <a:p>
            <a:pPr algn="l">
              <a:buFont typeface="Arial" panose="020B0604020202020204" pitchFamily="34" charset="0"/>
              <a:buChar char="•"/>
            </a:pPr>
            <a:r>
              <a:rPr lang="en-GB" sz="2200" b="0" i="0" dirty="0">
                <a:solidFill>
                  <a:srgbClr val="444444"/>
                </a:solidFill>
                <a:effectLst/>
              </a:rPr>
              <a:t>slavery is exercising the right of ownership of another person as one might an animal or an object</a:t>
            </a:r>
          </a:p>
          <a:p>
            <a:pPr algn="l">
              <a:buFont typeface="Arial" panose="020B0604020202020204" pitchFamily="34" charset="0"/>
              <a:buChar char="•"/>
            </a:pPr>
            <a:r>
              <a:rPr lang="en-GB" sz="2200" b="0" i="0" dirty="0">
                <a:solidFill>
                  <a:srgbClr val="444444"/>
                </a:solidFill>
                <a:effectLst/>
              </a:rPr>
              <a:t>servitude is the imposition, by coercion, of an obligation to provide services</a:t>
            </a:r>
          </a:p>
          <a:p>
            <a:pPr algn="l">
              <a:buFont typeface="Arial" panose="020B0604020202020204" pitchFamily="34" charset="0"/>
              <a:buChar char="•"/>
            </a:pPr>
            <a:r>
              <a:rPr lang="en-GB" sz="2200" b="0" i="0" dirty="0">
                <a:solidFill>
                  <a:srgbClr val="444444"/>
                </a:solidFill>
                <a:effectLst/>
              </a:rPr>
              <a:t>forced labour is direct compulsion to work for another</a:t>
            </a:r>
          </a:p>
          <a:p>
            <a:pPr algn="l">
              <a:buFont typeface="Arial" panose="020B0604020202020204" pitchFamily="34" charset="0"/>
              <a:buChar char="•"/>
            </a:pPr>
            <a:r>
              <a:rPr lang="en-GB" sz="2200" b="0" i="0" dirty="0">
                <a:solidFill>
                  <a:srgbClr val="444444"/>
                </a:solidFill>
                <a:effectLst/>
              </a:rPr>
              <a:t>compulsory labour is indirect compulsion to work another</a:t>
            </a:r>
          </a:p>
          <a:p>
            <a:endParaRPr lang="en-GB" dirty="0"/>
          </a:p>
        </p:txBody>
      </p:sp>
      <p:sp>
        <p:nvSpPr>
          <p:cNvPr id="5" name="TextBox 4">
            <a:extLst>
              <a:ext uri="{FF2B5EF4-FFF2-40B4-BE49-F238E27FC236}">
                <a16:creationId xmlns:a16="http://schemas.microsoft.com/office/drawing/2014/main" id="{A518C325-78A4-A960-EDE3-293CE3FD8445}"/>
              </a:ext>
            </a:extLst>
          </p:cNvPr>
          <p:cNvSpPr txBox="1"/>
          <p:nvPr/>
        </p:nvSpPr>
        <p:spPr>
          <a:xfrm>
            <a:off x="1123950" y="6176963"/>
            <a:ext cx="10410825" cy="677108"/>
          </a:xfrm>
          <a:prstGeom prst="rect">
            <a:avLst/>
          </a:prstGeom>
          <a:noFill/>
        </p:spPr>
        <p:txBody>
          <a:bodyPr wrap="square" rtlCol="0">
            <a:spAutoFit/>
          </a:bodyPr>
          <a:lstStyle/>
          <a:p>
            <a:r>
              <a:rPr lang="en-GB" sz="1000" dirty="0">
                <a:effectLst/>
                <a:latin typeface="Calibri" panose="020F0502020204030204" pitchFamily="34" charset="0"/>
                <a:ea typeface="Calibri" panose="020F0502020204030204" pitchFamily="34" charset="0"/>
                <a:cs typeface="Times New Roman" panose="02020603050405020304" pitchFamily="18" charset="0"/>
              </a:rPr>
              <a:t>Criminal Prosecution Service.  (Dec 2022) Modern Slavery and human trafficking: offences and defences, including the section 45 defence.  Available from: https://www.cps.gov.uk/legal-guidance/modern-slavery-and-human-trafficking-offences-and-defences-including-section-45#:~:text=slavery%20is%20exercising%20the%20right,compulsion%20to%20work%20for%20another</a:t>
            </a:r>
          </a:p>
          <a:p>
            <a:endParaRPr lang="en-GB" dirty="0"/>
          </a:p>
        </p:txBody>
      </p:sp>
      <p:sp>
        <p:nvSpPr>
          <p:cNvPr id="6" name="TextBox 5">
            <a:extLst>
              <a:ext uri="{FF2B5EF4-FFF2-40B4-BE49-F238E27FC236}">
                <a16:creationId xmlns:a16="http://schemas.microsoft.com/office/drawing/2014/main" id="{0D9C55C7-8E61-CE82-6FB2-0D2469B75A54}"/>
              </a:ext>
            </a:extLst>
          </p:cNvPr>
          <p:cNvSpPr txBox="1"/>
          <p:nvPr/>
        </p:nvSpPr>
        <p:spPr>
          <a:xfrm>
            <a:off x="838201" y="3781425"/>
            <a:ext cx="4552950" cy="1477328"/>
          </a:xfrm>
          <a:prstGeom prst="rect">
            <a:avLst/>
          </a:prstGeom>
          <a:noFill/>
        </p:spPr>
        <p:txBody>
          <a:bodyPr wrap="square" rtlCol="0">
            <a:spAutoFit/>
          </a:bodyPr>
          <a:lstStyle/>
          <a:p>
            <a:r>
              <a:rPr lang="en-GB" dirty="0"/>
              <a:t>Legislation:</a:t>
            </a:r>
          </a:p>
          <a:p>
            <a:endParaRPr lang="en-GB" dirty="0"/>
          </a:p>
          <a:p>
            <a:r>
              <a:rPr lang="en-GB" dirty="0"/>
              <a:t>Modern Slavery Act 2015</a:t>
            </a:r>
          </a:p>
          <a:p>
            <a:r>
              <a:rPr lang="en-GB" dirty="0"/>
              <a:t>Proceeds of Crime Act (POCA) 2002 </a:t>
            </a:r>
          </a:p>
          <a:p>
            <a:r>
              <a:rPr lang="en-GB" dirty="0"/>
              <a:t>Serious Crime Act 2007 (SCA) </a:t>
            </a:r>
          </a:p>
        </p:txBody>
      </p:sp>
    </p:spTree>
    <p:extLst>
      <p:ext uri="{BB962C8B-B14F-4D97-AF65-F5344CB8AC3E}">
        <p14:creationId xmlns:p14="http://schemas.microsoft.com/office/powerpoint/2010/main" val="205283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53FA98-C1BD-42A9-BC02-95576520BB0C}"/>
              </a:ext>
            </a:extLst>
          </p:cNvPr>
          <p:cNvSpPr>
            <a:spLocks noGrp="1"/>
          </p:cNvSpPr>
          <p:nvPr>
            <p:ph type="subTitle" idx="1"/>
          </p:nvPr>
        </p:nvSpPr>
        <p:spPr>
          <a:xfrm>
            <a:off x="1774825" y="2728020"/>
            <a:ext cx="8642350" cy="3383954"/>
          </a:xfrm>
        </p:spPr>
        <p:txBody>
          <a:bodyPr>
            <a:normAutofit fontScale="85000" lnSpcReduction="10000"/>
          </a:bodyPr>
          <a:lstStyle/>
          <a:p>
            <a:pPr marL="342900" indent="-342900">
              <a:spcBef>
                <a:spcPts val="0"/>
              </a:spcBef>
              <a:spcAft>
                <a:spcPts val="1400"/>
              </a:spcAft>
              <a:buFont typeface="Arial" panose="020B0604020202020204" pitchFamily="34" charset="0"/>
              <a:buChar char="•"/>
              <a:defRPr/>
            </a:pPr>
            <a:r>
              <a:rPr lang="en-GB" sz="1800" dirty="0">
                <a:latin typeface="Arial" panose="020B0604020202020204" pitchFamily="34" charset="0"/>
                <a:cs typeface="Arial" panose="020B0604020202020204" pitchFamily="34" charset="0"/>
              </a:rPr>
              <a:t>For the year ending June 2023 the UK Home Office reported 22,796 victims of Modern Slavery brought to their attention, over a third of them were children (aged 17 or under) </a:t>
            </a:r>
          </a:p>
          <a:p>
            <a:pPr marL="342900" indent="-342900">
              <a:spcBef>
                <a:spcPts val="0"/>
              </a:spcBef>
              <a:spcAft>
                <a:spcPts val="1400"/>
              </a:spcAft>
              <a:buFont typeface="Arial" panose="020B0604020202020204" pitchFamily="34" charset="0"/>
              <a:buChar char="•"/>
              <a:defRPr/>
            </a:pPr>
            <a:r>
              <a:rPr lang="en-GB" sz="1800" dirty="0">
                <a:latin typeface="Arial" panose="020B0604020202020204" pitchFamily="34" charset="0"/>
                <a:cs typeface="Arial" panose="020B0604020202020204" pitchFamily="34" charset="0"/>
              </a:rPr>
              <a:t>33% increase in referrals between 2021 and 2022</a:t>
            </a:r>
          </a:p>
          <a:p>
            <a:pPr marL="342900" indent="-342900">
              <a:spcBef>
                <a:spcPts val="0"/>
              </a:spcBef>
              <a:spcAft>
                <a:spcPts val="1400"/>
              </a:spcAft>
              <a:buFont typeface="Arial" panose="020B0604020202020204" pitchFamily="34" charset="0"/>
              <a:buChar char="•"/>
              <a:defRPr/>
            </a:pPr>
            <a:r>
              <a:rPr lang="en-GB" sz="1800" dirty="0">
                <a:latin typeface="Arial" panose="020B0604020202020204" pitchFamily="34" charset="0"/>
                <a:cs typeface="Arial" panose="020B0604020202020204" pitchFamily="34" charset="0"/>
              </a:rPr>
              <a:t>It happens everywhere, even in Norfolk &amp; Suffolk.  269 victims reported by Norfolk Police July 2022-June 2023 </a:t>
            </a:r>
          </a:p>
          <a:p>
            <a:pPr marL="342900" indent="-342900">
              <a:spcBef>
                <a:spcPts val="0"/>
              </a:spcBef>
              <a:spcAft>
                <a:spcPts val="1400"/>
              </a:spcAft>
              <a:buFont typeface="Arial" panose="020B0604020202020204" pitchFamily="34" charset="0"/>
              <a:buChar char="•"/>
              <a:defRPr/>
            </a:pPr>
            <a:r>
              <a:rPr lang="en-GB" sz="1800" dirty="0">
                <a:latin typeface="Arial" panose="020B0604020202020204" pitchFamily="34" charset="0"/>
                <a:cs typeface="Arial" panose="020B0604020202020204" pitchFamily="34" charset="0"/>
              </a:rPr>
              <a:t>Each referral equates to a crime</a:t>
            </a:r>
          </a:p>
          <a:p>
            <a:pPr marL="342900" indent="-342900">
              <a:spcBef>
                <a:spcPts val="0"/>
              </a:spcBef>
              <a:spcAft>
                <a:spcPts val="1400"/>
              </a:spcAft>
              <a:buFont typeface="Arial" panose="020B0604020202020204" pitchFamily="34" charset="0"/>
              <a:buChar char="•"/>
              <a:defRPr/>
            </a:pPr>
            <a:r>
              <a:rPr lang="en-GB" sz="1800" dirty="0">
                <a:latin typeface="Arial" panose="020B0604020202020204" pitchFamily="34" charset="0"/>
                <a:cs typeface="Arial" panose="020B0604020202020204" pitchFamily="34" charset="0"/>
              </a:rPr>
              <a:t>Slavery is an abuse of Human Rights affecting society’s most </a:t>
            </a:r>
            <a:r>
              <a:rPr lang="en-GB" sz="1800" b="1" u="sng" dirty="0">
                <a:latin typeface="Arial" panose="020B0604020202020204" pitchFamily="34" charset="0"/>
                <a:cs typeface="Arial" panose="020B0604020202020204" pitchFamily="34" charset="0"/>
              </a:rPr>
              <a:t>vulnerable</a:t>
            </a:r>
            <a:r>
              <a:rPr lang="en-GB" sz="1800" dirty="0">
                <a:latin typeface="Arial" panose="020B0604020202020204" pitchFamily="34" charset="0"/>
                <a:cs typeface="Arial" panose="020B0604020202020204" pitchFamily="34" charset="0"/>
              </a:rPr>
              <a:t> men, women &amp; children</a:t>
            </a:r>
          </a:p>
          <a:p>
            <a:pPr marL="342900" indent="-342900">
              <a:spcBef>
                <a:spcPts val="0"/>
              </a:spcBef>
              <a:spcAft>
                <a:spcPts val="1400"/>
              </a:spcAft>
              <a:buFont typeface="Arial" panose="020B0604020202020204" pitchFamily="34" charset="0"/>
              <a:buChar char="•"/>
              <a:defRPr/>
            </a:pPr>
            <a:r>
              <a:rPr lang="en-GB" sz="1800" dirty="0">
                <a:latin typeface="Arial" panose="020B0604020202020204" pitchFamily="34" charset="0"/>
                <a:cs typeface="Arial" panose="020B0604020202020204" pitchFamily="34" charset="0"/>
              </a:rPr>
              <a:t>Includes UK and Foreign Nationals trafficked into, out of </a:t>
            </a:r>
            <a:r>
              <a:rPr lang="en-GB" sz="1800" b="1" dirty="0">
                <a:latin typeface="Arial" panose="020B0604020202020204" pitchFamily="34" charset="0"/>
                <a:cs typeface="Arial" panose="020B0604020202020204" pitchFamily="34" charset="0"/>
              </a:rPr>
              <a:t>and around </a:t>
            </a:r>
            <a:r>
              <a:rPr lang="en-GB" sz="1800" dirty="0">
                <a:latin typeface="Arial" panose="020B0604020202020204" pitchFamily="34" charset="0"/>
                <a:cs typeface="Arial" panose="020B0604020202020204" pitchFamily="34" charset="0"/>
              </a:rPr>
              <a:t>the UK</a:t>
            </a:r>
          </a:p>
          <a:p>
            <a:pPr marL="342900" indent="-342900">
              <a:spcBef>
                <a:spcPts val="0"/>
              </a:spcBef>
              <a:spcAft>
                <a:spcPts val="1400"/>
              </a:spcAft>
              <a:buFont typeface="Arial" panose="020B0604020202020204" pitchFamily="34" charset="0"/>
              <a:buChar char="•"/>
              <a:defRPr/>
            </a:pPr>
            <a:r>
              <a:rPr lang="en-GB" sz="1800" dirty="0">
                <a:solidFill>
                  <a:srgbClr val="385723"/>
                </a:solidFill>
                <a:effectLst/>
                <a:latin typeface="Arial" panose="020B0604020202020204" pitchFamily="34" charset="0"/>
                <a:ea typeface="Calibri" panose="020F0502020204030204" pitchFamily="34" charset="0"/>
              </a:rPr>
              <a:t>“I have read about 127 intelligence reports since 1/9/2023 and the majority of the cases are within the care sector so it is on the rise in my opinion”  Colin Norton, GLAA</a:t>
            </a:r>
            <a:endParaRPr lang="en-GB" sz="1800" dirty="0">
              <a:effectLst/>
              <a:latin typeface="Calibri" panose="020F0502020204030204" pitchFamily="34" charset="0"/>
              <a:ea typeface="Calibri" panose="020F0502020204030204" pitchFamily="34" charset="0"/>
            </a:endParaRPr>
          </a:p>
          <a:p>
            <a:pPr marL="342900" indent="-342900">
              <a:spcBef>
                <a:spcPts val="0"/>
              </a:spcBef>
              <a:spcAft>
                <a:spcPts val="1400"/>
              </a:spcAft>
              <a:buFont typeface="Arial" panose="020B0604020202020204" pitchFamily="34" charset="0"/>
              <a:buChar char="•"/>
              <a:defRPr/>
            </a:pPr>
            <a:endParaRPr lang="en-GB"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endParaRPr lang="en-GB" sz="2200" dirty="0">
              <a:latin typeface="Arial" panose="020B0604020202020204" pitchFamily="34" charset="0"/>
              <a:cs typeface="Arial" panose="020B0604020202020204" pitchFamily="34" charset="0"/>
            </a:endParaRPr>
          </a:p>
          <a:p>
            <a:pPr>
              <a:buFont typeface="Arial" charset="0"/>
              <a:buNone/>
              <a:defRPr/>
            </a:pPr>
            <a:endParaRPr lang="en-GB" sz="2200" dirty="0">
              <a:latin typeface="Arial" panose="020B0604020202020204" pitchFamily="34" charset="0"/>
              <a:cs typeface="Arial" panose="020B0604020202020204" pitchFamily="34" charset="0"/>
            </a:endParaRPr>
          </a:p>
        </p:txBody>
      </p:sp>
      <p:sp>
        <p:nvSpPr>
          <p:cNvPr id="7172" name="Slide Number Placeholder 3">
            <a:extLst>
              <a:ext uri="{FF2B5EF4-FFF2-40B4-BE49-F238E27FC236}">
                <a16:creationId xmlns:a16="http://schemas.microsoft.com/office/drawing/2014/main" id="{C45702AD-B551-4FCE-AA1E-067E85627E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DA344B1-BB03-4721-B0B6-F765401BD17E}" type="slidenum">
              <a:rPr lang="en-GB" altLang="en-US" sz="1200">
                <a:solidFill>
                  <a:srgbClr val="898989"/>
                </a:solidFill>
              </a:rPr>
              <a:pPr>
                <a:spcBef>
                  <a:spcPct val="0"/>
                </a:spcBef>
                <a:buFontTx/>
                <a:buNone/>
              </a:pPr>
              <a:t>5</a:t>
            </a:fld>
            <a:endParaRPr lang="en-GB" altLang="en-US" sz="1200">
              <a:solidFill>
                <a:srgbClr val="898989"/>
              </a:solidFill>
            </a:endParaRPr>
          </a:p>
        </p:txBody>
      </p:sp>
      <p:pic>
        <p:nvPicPr>
          <p:cNvPr id="4101" name="Picture 1">
            <a:extLst>
              <a:ext uri="{FF2B5EF4-FFF2-40B4-BE49-F238E27FC236}">
                <a16:creationId xmlns:a16="http://schemas.microsoft.com/office/drawing/2014/main" id="{BF8ADE7A-EF40-4355-84AC-6C65E66035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912813"/>
            <a:ext cx="3478212" cy="14398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795E477E-A338-45AA-B5E2-3FB869DC13B5}"/>
              </a:ext>
            </a:extLst>
          </p:cNvPr>
          <p:cNvSpPr>
            <a:spLocks noGrp="1"/>
          </p:cNvSpPr>
          <p:nvPr>
            <p:ph type="ctrTitle"/>
          </p:nvPr>
        </p:nvSpPr>
        <p:spPr>
          <a:xfrm>
            <a:off x="2063750" y="188914"/>
            <a:ext cx="7772400" cy="1152525"/>
          </a:xfrm>
        </p:spPr>
        <p:txBody>
          <a:bodyPr/>
          <a:lstStyle/>
          <a:p>
            <a:r>
              <a:rPr lang="en-GB" altLang="en-US" sz="4000" u="sng">
                <a:latin typeface="Arial" panose="020B0604020202020204" pitchFamily="34" charset="0"/>
                <a:cs typeface="Arial" panose="020B0604020202020204" pitchFamily="34" charset="0"/>
              </a:rPr>
              <a:t>Trafficking Vs Smuggling</a:t>
            </a:r>
          </a:p>
        </p:txBody>
      </p:sp>
      <p:sp>
        <p:nvSpPr>
          <p:cNvPr id="3" name="Subtitle 2">
            <a:extLst>
              <a:ext uri="{FF2B5EF4-FFF2-40B4-BE49-F238E27FC236}">
                <a16:creationId xmlns:a16="http://schemas.microsoft.com/office/drawing/2014/main" id="{6605E04D-B8CA-4766-8D3F-4E26B10F8C5A}"/>
              </a:ext>
            </a:extLst>
          </p:cNvPr>
          <p:cNvSpPr>
            <a:spLocks noGrp="1"/>
          </p:cNvSpPr>
          <p:nvPr>
            <p:ph type="subTitle" idx="1"/>
          </p:nvPr>
        </p:nvSpPr>
        <p:spPr>
          <a:xfrm>
            <a:off x="2203450" y="2079625"/>
            <a:ext cx="7632700" cy="4319588"/>
          </a:xfrm>
        </p:spPr>
        <p:txBody>
          <a:bodyPr/>
          <a:lstStyle/>
          <a:p>
            <a:pPr>
              <a:spcBef>
                <a:spcPts val="0"/>
              </a:spcBef>
              <a:spcAft>
                <a:spcPts val="800"/>
              </a:spcAft>
              <a:defRPr/>
            </a:pPr>
            <a:r>
              <a:rPr lang="en-GB" sz="2000" b="1" u="sng" dirty="0">
                <a:latin typeface="Arial" panose="020B0604020202020204" pitchFamily="34" charset="0"/>
                <a:cs typeface="Arial" panose="020B0604020202020204" pitchFamily="34" charset="0"/>
              </a:rPr>
              <a:t>SMUGGLING:</a:t>
            </a:r>
            <a:r>
              <a:rPr lang="en-GB" sz="2000" dirty="0">
                <a:latin typeface="Arial" panose="020B0604020202020204" pitchFamily="34" charset="0"/>
                <a:cs typeface="Arial" panose="020B0604020202020204" pitchFamily="34" charset="0"/>
              </a:rPr>
              <a:t> </a:t>
            </a:r>
          </a:p>
          <a:p>
            <a:pPr marL="285750" indent="-285750">
              <a:spcBef>
                <a:spcPts val="0"/>
              </a:spcBef>
              <a:spcAft>
                <a:spcPts val="800"/>
              </a:spcAft>
              <a:buFont typeface="Arial" panose="020B0604020202020204" pitchFamily="34" charset="0"/>
              <a:buChar char="•"/>
              <a:defRPr/>
            </a:pPr>
            <a:r>
              <a:rPr lang="en-GB" sz="2000" b="1" dirty="0">
                <a:latin typeface="Arial" panose="020B0604020202020204" pitchFamily="34" charset="0"/>
                <a:cs typeface="Arial" panose="020B0604020202020204" pitchFamily="34" charset="0"/>
              </a:rPr>
              <a:t>Crime against the state</a:t>
            </a:r>
          </a:p>
          <a:p>
            <a:pPr marL="285750" indent="-285750">
              <a:spcBef>
                <a:spcPts val="0"/>
              </a:spcBef>
              <a:spcAft>
                <a:spcPts val="800"/>
              </a:spcAft>
              <a:buFont typeface="Arial" panose="020B0604020202020204" pitchFamily="34" charset="0"/>
              <a:buChar char="•"/>
              <a:defRPr/>
            </a:pPr>
            <a:r>
              <a:rPr lang="en-GB" sz="2000" dirty="0">
                <a:latin typeface="Arial" panose="020B0604020202020204" pitchFamily="34" charset="0"/>
                <a:cs typeface="Arial" panose="020B0604020202020204" pitchFamily="34" charset="0"/>
              </a:rPr>
              <a:t>Involves immigrants and asylum seekers </a:t>
            </a:r>
            <a:r>
              <a:rPr lang="en-GB" sz="2000" b="1" dirty="0">
                <a:latin typeface="Arial" panose="020B0604020202020204" pitchFamily="34" charset="0"/>
                <a:cs typeface="Arial" panose="020B0604020202020204" pitchFamily="34" charset="0"/>
              </a:rPr>
              <a:t>paying </a:t>
            </a:r>
            <a:r>
              <a:rPr lang="en-GB" sz="2000" dirty="0">
                <a:latin typeface="Arial" panose="020B0604020202020204" pitchFamily="34" charset="0"/>
                <a:cs typeface="Arial" panose="020B0604020202020204" pitchFamily="34" charset="0"/>
              </a:rPr>
              <a:t>others to help them </a:t>
            </a:r>
            <a:r>
              <a:rPr lang="en-GB" sz="2000" b="1" dirty="0">
                <a:latin typeface="Arial" panose="020B0604020202020204" pitchFamily="34" charset="0"/>
                <a:cs typeface="Arial" panose="020B0604020202020204" pitchFamily="34" charset="0"/>
              </a:rPr>
              <a:t>enter a country illegally</a:t>
            </a:r>
          </a:p>
          <a:p>
            <a:pPr marL="285750" indent="-285750">
              <a:spcBef>
                <a:spcPts val="0"/>
              </a:spcBef>
              <a:spcAft>
                <a:spcPts val="800"/>
              </a:spcAft>
              <a:buFont typeface="Arial" panose="020B0604020202020204" pitchFamily="34" charset="0"/>
              <a:buChar char="•"/>
              <a:defRPr/>
            </a:pPr>
            <a:r>
              <a:rPr lang="en-GB" sz="2000" b="1" dirty="0">
                <a:latin typeface="Arial" panose="020B0604020202020204" pitchFamily="34" charset="0"/>
                <a:cs typeface="Arial" panose="020B0604020202020204" pitchFamily="34" charset="0"/>
              </a:rPr>
              <a:t>After the transaction there is no longer a relationship</a:t>
            </a:r>
            <a:endParaRPr lang="en-GB" sz="2000" dirty="0">
              <a:latin typeface="Arial" panose="020B0604020202020204" pitchFamily="34" charset="0"/>
              <a:cs typeface="Arial" panose="020B0604020202020204" pitchFamily="34" charset="0"/>
            </a:endParaRPr>
          </a:p>
          <a:p>
            <a:pPr marL="285750" indent="-285750">
              <a:spcBef>
                <a:spcPts val="0"/>
              </a:spcBef>
              <a:spcAft>
                <a:spcPts val="800"/>
              </a:spcAft>
              <a:buFont typeface="Arial" panose="020B0604020202020204" pitchFamily="34" charset="0"/>
              <a:buChar char="•"/>
              <a:defRPr/>
            </a:pPr>
            <a:endParaRPr lang="en-GB" sz="2000" b="1" dirty="0">
              <a:latin typeface="Arial" panose="020B0604020202020204" pitchFamily="34" charset="0"/>
              <a:cs typeface="Arial" panose="020B0604020202020204" pitchFamily="34" charset="0"/>
            </a:endParaRPr>
          </a:p>
          <a:p>
            <a:pPr>
              <a:spcBef>
                <a:spcPts val="0"/>
              </a:spcBef>
              <a:spcAft>
                <a:spcPts val="800"/>
              </a:spcAft>
              <a:defRPr/>
            </a:pPr>
            <a:r>
              <a:rPr lang="en-GB" sz="2000" b="1" u="sng" dirty="0">
                <a:latin typeface="Arial" panose="020B0604020202020204" pitchFamily="34" charset="0"/>
                <a:cs typeface="Arial" panose="020B0604020202020204" pitchFamily="34" charset="0"/>
              </a:rPr>
              <a:t>TRAFFICKING: </a:t>
            </a:r>
          </a:p>
          <a:p>
            <a:pPr marL="285750" indent="-285750">
              <a:spcBef>
                <a:spcPts val="0"/>
              </a:spcBef>
              <a:spcAft>
                <a:spcPts val="800"/>
              </a:spcAft>
              <a:buFont typeface="Arial" panose="020B0604020202020204" pitchFamily="34" charset="0"/>
              <a:buChar char="•"/>
              <a:defRPr/>
            </a:pPr>
            <a:r>
              <a:rPr lang="en-GB" sz="2000" b="1" dirty="0">
                <a:latin typeface="Arial" panose="020B0604020202020204" pitchFamily="34" charset="0"/>
                <a:cs typeface="Arial" panose="020B0604020202020204" pitchFamily="34" charset="0"/>
              </a:rPr>
              <a:t>Crime against the person</a:t>
            </a:r>
            <a:endParaRPr lang="en-GB" sz="2000" dirty="0">
              <a:latin typeface="Arial" panose="020B0604020202020204" pitchFamily="34" charset="0"/>
              <a:cs typeface="Arial" panose="020B0604020202020204" pitchFamily="34" charset="0"/>
            </a:endParaRPr>
          </a:p>
          <a:p>
            <a:pPr marL="285750" indent="-285750">
              <a:spcBef>
                <a:spcPts val="0"/>
              </a:spcBef>
              <a:spcAft>
                <a:spcPts val="800"/>
              </a:spcAft>
              <a:buFont typeface="Arial" panose="020B0604020202020204" pitchFamily="34" charset="0"/>
              <a:buChar char="•"/>
              <a:defRPr/>
            </a:pPr>
            <a:r>
              <a:rPr lang="en-GB" sz="2000" dirty="0">
                <a:latin typeface="Arial" panose="020B0604020202020204" pitchFamily="34" charset="0"/>
                <a:cs typeface="Arial" panose="020B0604020202020204" pitchFamily="34" charset="0"/>
              </a:rPr>
              <a:t>Victims are coerced or deceived</a:t>
            </a:r>
          </a:p>
          <a:p>
            <a:pPr marL="285750" indent="-285750">
              <a:spcBef>
                <a:spcPts val="0"/>
              </a:spcBef>
              <a:spcAft>
                <a:spcPts val="800"/>
              </a:spcAft>
              <a:buFont typeface="Arial" panose="020B0604020202020204" pitchFamily="34" charset="0"/>
              <a:buChar char="•"/>
              <a:defRPr/>
            </a:pPr>
            <a:r>
              <a:rPr lang="en-GB" sz="2000" dirty="0">
                <a:latin typeface="Arial" panose="020B0604020202020204" pitchFamily="34" charset="0"/>
                <a:cs typeface="Arial" panose="020B0604020202020204" pitchFamily="34" charset="0"/>
              </a:rPr>
              <a:t>On arrival they are exploited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498F248B-741F-464B-9483-79AD92CA4ADF}"/>
              </a:ext>
            </a:extLst>
          </p:cNvPr>
          <p:cNvSpPr>
            <a:spLocks noChangeArrowheads="1"/>
          </p:cNvSpPr>
          <p:nvPr/>
        </p:nvSpPr>
        <p:spPr bwMode="auto">
          <a:xfrm>
            <a:off x="3000376" y="266701"/>
            <a:ext cx="7199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000" b="1" u="sng">
                <a:latin typeface="Arial" panose="020B0604020202020204" pitchFamily="34" charset="0"/>
              </a:rPr>
              <a:t>General Indicators</a:t>
            </a:r>
          </a:p>
        </p:txBody>
      </p:sp>
      <p:sp>
        <p:nvSpPr>
          <p:cNvPr id="13315" name="TextBox 10">
            <a:extLst>
              <a:ext uri="{FF2B5EF4-FFF2-40B4-BE49-F238E27FC236}">
                <a16:creationId xmlns:a16="http://schemas.microsoft.com/office/drawing/2014/main" id="{7D5A395A-FCC1-4D74-A6FB-AF8D632EBF50}"/>
              </a:ext>
            </a:extLst>
          </p:cNvPr>
          <p:cNvSpPr txBox="1">
            <a:spLocks noChangeArrowheads="1"/>
          </p:cNvSpPr>
          <p:nvPr/>
        </p:nvSpPr>
        <p:spPr bwMode="auto">
          <a:xfrm>
            <a:off x="1738314" y="1412876"/>
            <a:ext cx="6732587"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GB" altLang="en-US" sz="1800">
                <a:latin typeface="Arial" panose="020B0604020202020204" pitchFamily="34" charset="0"/>
              </a:rPr>
              <a:t>Passport / ID documents held by someone else</a:t>
            </a:r>
          </a:p>
          <a:p>
            <a:pPr eaLnBrk="1" hangingPunct="1">
              <a:spcBef>
                <a:spcPct val="0"/>
              </a:spcBef>
            </a:pPr>
            <a:r>
              <a:rPr lang="en-GB" altLang="en-US" sz="1800">
                <a:latin typeface="Arial" panose="020B0604020202020204" pitchFamily="34" charset="0"/>
              </a:rPr>
              <a:t>Controlled over movement</a:t>
            </a:r>
          </a:p>
          <a:p>
            <a:pPr eaLnBrk="1" hangingPunct="1">
              <a:spcBef>
                <a:spcPct val="0"/>
              </a:spcBef>
            </a:pPr>
            <a:r>
              <a:rPr lang="en-GB" altLang="en-US" sz="1800">
                <a:latin typeface="Arial" panose="020B0604020202020204" pitchFamily="34" charset="0"/>
              </a:rPr>
              <a:t>Bonded to debt</a:t>
            </a:r>
          </a:p>
          <a:p>
            <a:pPr eaLnBrk="1" hangingPunct="1">
              <a:spcBef>
                <a:spcPct val="0"/>
              </a:spcBef>
            </a:pPr>
            <a:r>
              <a:rPr lang="en-GB" altLang="en-US" sz="1800">
                <a:latin typeface="Arial" panose="020B0604020202020204" pitchFamily="34" charset="0"/>
              </a:rPr>
              <a:t>Excessive working hours </a:t>
            </a:r>
          </a:p>
          <a:p>
            <a:pPr eaLnBrk="1" hangingPunct="1">
              <a:spcBef>
                <a:spcPct val="0"/>
              </a:spcBef>
            </a:pPr>
            <a:r>
              <a:rPr lang="en-GB" altLang="en-US" sz="1800">
                <a:latin typeface="Arial" panose="020B0604020202020204" pitchFamily="34" charset="0"/>
              </a:rPr>
              <a:t>No or little pay</a:t>
            </a:r>
          </a:p>
          <a:p>
            <a:pPr eaLnBrk="1" hangingPunct="1">
              <a:spcBef>
                <a:spcPct val="0"/>
              </a:spcBef>
            </a:pPr>
            <a:r>
              <a:rPr lang="en-US" altLang="en-US" sz="1800">
                <a:latin typeface="Arial" panose="020B0604020202020204" pitchFamily="34" charset="0"/>
              </a:rPr>
              <a:t>Frequently moving to different locations</a:t>
            </a:r>
            <a:endParaRPr lang="en-GB" altLang="en-US" sz="1800">
              <a:latin typeface="Arial" panose="020B0604020202020204" pitchFamily="34" charset="0"/>
            </a:endParaRPr>
          </a:p>
          <a:p>
            <a:pPr eaLnBrk="1" hangingPunct="1">
              <a:spcBef>
                <a:spcPct val="0"/>
              </a:spcBef>
            </a:pPr>
            <a:r>
              <a:rPr lang="en-US" altLang="en-US" sz="1800">
                <a:latin typeface="Arial" panose="020B0604020202020204" pitchFamily="34" charset="0"/>
              </a:rPr>
              <a:t>Not knowing address of where they work or live</a:t>
            </a:r>
          </a:p>
          <a:p>
            <a:pPr eaLnBrk="1" hangingPunct="1">
              <a:spcBef>
                <a:spcPct val="0"/>
              </a:spcBef>
            </a:pPr>
            <a:r>
              <a:rPr lang="en-US" altLang="en-US" sz="1800">
                <a:latin typeface="Arial" panose="020B0604020202020204" pitchFamily="34" charset="0"/>
              </a:rPr>
              <a:t>Expression of fear or anxiety and withdrawn</a:t>
            </a:r>
          </a:p>
          <a:p>
            <a:pPr eaLnBrk="1" hangingPunct="1">
              <a:spcBef>
                <a:spcPct val="0"/>
              </a:spcBef>
            </a:pPr>
            <a:r>
              <a:rPr lang="en-US" altLang="en-US" sz="1800">
                <a:latin typeface="Arial" panose="020B0604020202020204" pitchFamily="34" charset="0"/>
              </a:rPr>
              <a:t>Physical / sexual assault </a:t>
            </a:r>
            <a:r>
              <a:rPr lang="en-GB" altLang="en-US" sz="1800">
                <a:latin typeface="Arial" panose="020B0604020202020204" pitchFamily="34" charset="0"/>
              </a:rPr>
              <a:t>/ </a:t>
            </a:r>
            <a:r>
              <a:rPr lang="en-US" altLang="en-US" sz="1800">
                <a:latin typeface="Arial" panose="020B0604020202020204" pitchFamily="34" charset="0"/>
              </a:rPr>
              <a:t>psychological trauma</a:t>
            </a:r>
            <a:endParaRPr lang="en-GB" altLang="en-US" sz="1800">
              <a:latin typeface="Arial" panose="020B0604020202020204" pitchFamily="34" charset="0"/>
            </a:endParaRPr>
          </a:p>
          <a:p>
            <a:pPr eaLnBrk="1" hangingPunct="1">
              <a:spcBef>
                <a:spcPct val="0"/>
              </a:spcBef>
            </a:pPr>
            <a:r>
              <a:rPr lang="en-US" altLang="en-US" sz="1800">
                <a:latin typeface="Arial" panose="020B0604020202020204" pitchFamily="34" charset="0"/>
              </a:rPr>
              <a:t>Highly distrustful of Police and Authorities</a:t>
            </a:r>
            <a:endParaRPr lang="en-GB" altLang="en-US" sz="1800">
              <a:latin typeface="Arial" panose="020B0604020202020204" pitchFamily="34" charset="0"/>
            </a:endParaRPr>
          </a:p>
          <a:p>
            <a:pPr eaLnBrk="1" hangingPunct="1">
              <a:spcBef>
                <a:spcPct val="0"/>
              </a:spcBef>
            </a:pPr>
            <a:r>
              <a:rPr lang="en-US" altLang="en-US" sz="1800">
                <a:latin typeface="Arial" panose="020B0604020202020204" pitchFamily="34" charset="0"/>
              </a:rPr>
              <a:t>Poor or sub-standard living accommodation (HMO’s?)</a:t>
            </a:r>
          </a:p>
          <a:p>
            <a:pPr eaLnBrk="1" hangingPunct="1">
              <a:spcBef>
                <a:spcPct val="0"/>
              </a:spcBef>
            </a:pPr>
            <a:r>
              <a:rPr lang="en-US" altLang="en-US" sz="1800">
                <a:latin typeface="Arial" panose="020B0604020202020204" pitchFamily="34" charset="0"/>
              </a:rPr>
              <a:t>Not registered with GP or school</a:t>
            </a:r>
          </a:p>
          <a:p>
            <a:pPr eaLnBrk="1" hangingPunct="1">
              <a:spcBef>
                <a:spcPct val="0"/>
              </a:spcBef>
            </a:pPr>
            <a:r>
              <a:rPr lang="en-US" altLang="en-US" sz="1800">
                <a:latin typeface="Arial" panose="020B0604020202020204" pitchFamily="34" charset="0"/>
              </a:rPr>
              <a:t>The person acts as if instructed by another / scripted</a:t>
            </a:r>
          </a:p>
          <a:p>
            <a:pPr eaLnBrk="1" hangingPunct="1">
              <a:spcBef>
                <a:spcPct val="0"/>
              </a:spcBef>
            </a:pPr>
            <a:r>
              <a:rPr lang="en-US" altLang="en-US" sz="1800">
                <a:latin typeface="Arial" panose="020B0604020202020204" pitchFamily="34" charset="0"/>
              </a:rPr>
              <a:t>Accompanied by chaperone / interpreter (why?)</a:t>
            </a:r>
          </a:p>
          <a:p>
            <a:pPr eaLnBrk="1" hangingPunct="1">
              <a:spcBef>
                <a:spcPct val="0"/>
              </a:spcBef>
            </a:pPr>
            <a:r>
              <a:rPr lang="en-US" altLang="en-US" sz="1800">
                <a:latin typeface="Arial" panose="020B0604020202020204" pitchFamily="34" charset="0"/>
              </a:rPr>
              <a:t>CASH</a:t>
            </a:r>
          </a:p>
        </p:txBody>
      </p:sp>
      <p:pic>
        <p:nvPicPr>
          <p:cNvPr id="6148" name="Picture 1">
            <a:extLst>
              <a:ext uri="{FF2B5EF4-FFF2-40B4-BE49-F238E27FC236}">
                <a16:creationId xmlns:a16="http://schemas.microsoft.com/office/drawing/2014/main" id="{5F4D4B24-28F9-4A37-8971-E682AB97C8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14" y="333376"/>
            <a:ext cx="2314575" cy="10794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2">
            <a:extLst>
              <a:ext uri="{FF2B5EF4-FFF2-40B4-BE49-F238E27FC236}">
                <a16:creationId xmlns:a16="http://schemas.microsoft.com/office/drawing/2014/main" id="{204F3082-BE9C-4CA1-8462-B1B16D6FD0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12125" y="1589088"/>
            <a:ext cx="2560638" cy="36004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31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3315">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3315">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3315">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3315">
                                            <p:txEl>
                                              <p:pRg st="11" end="11"/>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3315">
                                            <p:txEl>
                                              <p:pRg st="12" end="12"/>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3315">
                                            <p:txEl>
                                              <p:pRg st="13" end="13"/>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331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612D-8B06-5008-E1CE-561D0C5D970D}"/>
              </a:ext>
            </a:extLst>
          </p:cNvPr>
          <p:cNvSpPr>
            <a:spLocks noGrp="1"/>
          </p:cNvSpPr>
          <p:nvPr>
            <p:ph type="title"/>
          </p:nvPr>
        </p:nvSpPr>
        <p:spPr/>
        <p:txBody>
          <a:bodyPr/>
          <a:lstStyle/>
          <a:p>
            <a:r>
              <a:rPr lang="en-GB" dirty="0"/>
              <a:t>Where is it featuring in the Care Sector?</a:t>
            </a:r>
          </a:p>
        </p:txBody>
      </p:sp>
      <p:sp>
        <p:nvSpPr>
          <p:cNvPr id="3" name="Content Placeholder 2">
            <a:extLst>
              <a:ext uri="{FF2B5EF4-FFF2-40B4-BE49-F238E27FC236}">
                <a16:creationId xmlns:a16="http://schemas.microsoft.com/office/drawing/2014/main" id="{E6F2F3EB-30F2-7113-5B3C-FFA18564F7F0}"/>
              </a:ext>
            </a:extLst>
          </p:cNvPr>
          <p:cNvSpPr>
            <a:spLocks noGrp="1"/>
          </p:cNvSpPr>
          <p:nvPr>
            <p:ph sz="half" idx="1"/>
          </p:nvPr>
        </p:nvSpPr>
        <p:spPr/>
        <p:txBody>
          <a:bodyPr>
            <a:normAutofit fontScale="85000" lnSpcReduction="10000"/>
          </a:bodyPr>
          <a:lstStyle/>
          <a:p>
            <a:pPr marL="0" indent="0">
              <a:buNone/>
            </a:pPr>
            <a:r>
              <a:rPr lang="en-GB" sz="1800" dirty="0">
                <a:solidFill>
                  <a:srgbClr val="002060"/>
                </a:solidFill>
                <a:latin typeface="Arial" panose="020B0604020202020204" pitchFamily="34" charset="0"/>
                <a:cs typeface="Arial" panose="020B0604020202020204" pitchFamily="34" charset="0"/>
              </a:rPr>
              <a:t>Adrian </a:t>
            </a:r>
            <a:r>
              <a:rPr lang="en-GB" sz="1800" dirty="0" err="1">
                <a:solidFill>
                  <a:srgbClr val="002060"/>
                </a:solidFill>
                <a:latin typeface="Arial" panose="020B0604020202020204" pitchFamily="34" charset="0"/>
                <a:cs typeface="Arial" panose="020B0604020202020204" pitchFamily="34" charset="0"/>
              </a:rPr>
              <a:t>Finbow</a:t>
            </a:r>
            <a:r>
              <a:rPr lang="en-GB" sz="1800" dirty="0">
                <a:solidFill>
                  <a:srgbClr val="002060"/>
                </a:solidFill>
                <a:latin typeface="Arial" panose="020B0604020202020204" pitchFamily="34" charset="0"/>
                <a:cs typeface="Arial" panose="020B0604020202020204" pitchFamily="34" charset="0"/>
              </a:rPr>
              <a:t>, GLAA Investigation East</a:t>
            </a:r>
          </a:p>
          <a:p>
            <a:endParaRPr lang="en-GB" sz="1800" dirty="0">
              <a:solidFill>
                <a:srgbClr val="002060"/>
              </a:solidFill>
              <a:latin typeface="Arial" panose="020B0604020202020204" pitchFamily="34" charset="0"/>
              <a:cs typeface="Arial" panose="020B0604020202020204" pitchFamily="34" charset="0"/>
            </a:endParaRPr>
          </a:p>
          <a:p>
            <a:r>
              <a:rPr lang="en-GB" sz="1800" dirty="0">
                <a:solidFill>
                  <a:srgbClr val="002060"/>
                </a:solidFill>
                <a:latin typeface="Arial" panose="020B0604020202020204" pitchFamily="34" charset="0"/>
                <a:cs typeface="Arial" panose="020B0604020202020204" pitchFamily="34" charset="0"/>
              </a:rPr>
              <a:t>Corruption in businesses running care homes or supplying workers for home visits or live-ins</a:t>
            </a:r>
          </a:p>
          <a:p>
            <a:r>
              <a:rPr lang="en-GB" sz="1800" dirty="0">
                <a:solidFill>
                  <a:srgbClr val="002060"/>
                </a:solidFill>
                <a:latin typeface="Arial" panose="020B0604020202020204" pitchFamily="34" charset="0"/>
                <a:cs typeface="Arial" panose="020B0604020202020204" pitchFamily="34" charset="0"/>
              </a:rPr>
              <a:t>Visa services agent in home country charging excessive fees to apply for work visa</a:t>
            </a:r>
          </a:p>
          <a:p>
            <a:r>
              <a:rPr lang="en-GB" sz="1800" dirty="0">
                <a:solidFill>
                  <a:srgbClr val="002060"/>
                </a:solidFill>
                <a:effectLst/>
                <a:latin typeface="Arial" panose="020B0604020202020204" pitchFamily="34" charset="0"/>
                <a:ea typeface="Calibri" panose="020F0502020204030204" pitchFamily="34" charset="0"/>
                <a:cs typeface="Arial" panose="020B0604020202020204" pitchFamily="34" charset="0"/>
              </a:rPr>
              <a:t>When foreign workers have 60 days to find another sponsor or leave the UK, becoming vulnerable to new exploitation. </a:t>
            </a:r>
          </a:p>
          <a:p>
            <a:r>
              <a:rPr lang="en-GB" sz="1800" dirty="0">
                <a:solidFill>
                  <a:srgbClr val="002060"/>
                </a:solidFill>
                <a:latin typeface="Arial" panose="020B0604020202020204" pitchFamily="34" charset="0"/>
                <a:cs typeface="Arial" panose="020B0604020202020204" pitchFamily="34" charset="0"/>
              </a:rPr>
              <a:t>Links between </a:t>
            </a:r>
            <a:r>
              <a:rPr lang="en-GB" sz="1800" dirty="0">
                <a:solidFill>
                  <a:srgbClr val="002060"/>
                </a:solidFill>
                <a:effectLst/>
                <a:latin typeface="Arial" panose="020B0604020202020204" pitchFamily="34" charset="0"/>
                <a:ea typeface="Calibri" panose="020F0502020204030204" pitchFamily="34" charset="0"/>
                <a:cs typeface="Arial" panose="020B0604020202020204" pitchFamily="34" charset="0"/>
              </a:rPr>
              <a:t>UK sponsor and the Visa agent abroad </a:t>
            </a:r>
          </a:p>
          <a:p>
            <a:endParaRPr lang="en-GB" sz="1800" dirty="0">
              <a:solidFill>
                <a:srgbClr val="002060"/>
              </a:solidFill>
              <a:latin typeface="Arial" panose="020B0604020202020204" pitchFamily="34" charset="0"/>
              <a:cs typeface="Arial" panose="020B0604020202020204" pitchFamily="34" charset="0"/>
            </a:endParaRPr>
          </a:p>
          <a:p>
            <a:pPr marL="0" indent="0">
              <a:buNone/>
            </a:pPr>
            <a:r>
              <a:rPr lang="en-GB" sz="1800" dirty="0">
                <a:solidFill>
                  <a:srgbClr val="002060"/>
                </a:solidFill>
                <a:effectLst/>
                <a:latin typeface="Arial" panose="020B0604020202020204" pitchFamily="34" charset="0"/>
                <a:ea typeface="Calibri" panose="020F0502020204030204" pitchFamily="34" charset="0"/>
                <a:cs typeface="Arial" panose="020B0604020202020204" pitchFamily="34" charset="0"/>
              </a:rPr>
              <a:t>“I would imagine those that will be joining you for your conference will be legitimate employers and wouldn’t necessarily see the problems in their own business but would be more likely to identify and come across issues with foreign workers applying for a job, especially if they are in that 60 day period to find a new job as they could well be a victim from their last job”</a:t>
            </a:r>
            <a:endParaRPr lang="en-GB" sz="1800" dirty="0">
              <a:solidFill>
                <a:srgbClr val="002060"/>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69B8DF5E-EE7E-442E-0AFB-57A5722477B1}"/>
              </a:ext>
            </a:extLst>
          </p:cNvPr>
          <p:cNvSpPr>
            <a:spLocks noGrp="1"/>
          </p:cNvSpPr>
          <p:nvPr>
            <p:ph sz="half" idx="2"/>
          </p:nvPr>
        </p:nvSpPr>
        <p:spPr/>
        <p:txBody>
          <a:bodyPr>
            <a:normAutofit fontScale="85000" lnSpcReduction="10000"/>
          </a:bodyPr>
          <a:lstStyle/>
          <a:p>
            <a:pPr marL="0" indent="0">
              <a:buNone/>
            </a:pPr>
            <a:r>
              <a:rPr lang="en-GB" sz="1800" dirty="0">
                <a:solidFill>
                  <a:srgbClr val="385723"/>
                </a:solidFill>
                <a:effectLst/>
                <a:latin typeface="Arial" panose="020B0604020202020204" pitchFamily="34" charset="0"/>
                <a:ea typeface="Calibri" panose="020F0502020204030204" pitchFamily="34" charset="0"/>
              </a:rPr>
              <a:t>Colin Norton, GLAA </a:t>
            </a:r>
            <a:r>
              <a:rPr lang="en-US" sz="1800" dirty="0">
                <a:effectLst/>
                <a:latin typeface="Arial" panose="020B0604020202020204" pitchFamily="34" charset="0"/>
                <a:ea typeface="Calibri" panose="020F0502020204030204" pitchFamily="34" charset="0"/>
              </a:rPr>
              <a:t>National Investigations Lead (South)</a:t>
            </a:r>
            <a:endParaRPr lang="en-GB" sz="1800" dirty="0">
              <a:solidFill>
                <a:srgbClr val="385723"/>
              </a:solidFill>
              <a:effectLst/>
              <a:latin typeface="Arial" panose="020B0604020202020204" pitchFamily="34" charset="0"/>
              <a:ea typeface="Calibri" panose="020F0502020204030204" pitchFamily="34" charset="0"/>
            </a:endParaRPr>
          </a:p>
          <a:p>
            <a:endParaRPr lang="en-GB" sz="1800" dirty="0">
              <a:solidFill>
                <a:srgbClr val="385723"/>
              </a:solidFill>
              <a:latin typeface="Arial" panose="020B0604020202020204" pitchFamily="34" charset="0"/>
              <a:ea typeface="Calibri" panose="020F0502020204030204" pitchFamily="34" charset="0"/>
            </a:endParaRPr>
          </a:p>
          <a:p>
            <a:r>
              <a:rPr lang="en-GB" sz="1800" dirty="0">
                <a:solidFill>
                  <a:srgbClr val="385723"/>
                </a:solidFill>
                <a:effectLst/>
                <a:latin typeface="Arial" panose="020B0604020202020204" pitchFamily="34" charset="0"/>
                <a:ea typeface="Calibri" panose="020F0502020204030204" pitchFamily="34" charset="0"/>
              </a:rPr>
              <a:t>The top allegations in 2022 we were finding were around National Minimum Wage issues, fees for additional services and working conditions/hours.</a:t>
            </a:r>
            <a:endParaRPr lang="en-GB" sz="1800" dirty="0">
              <a:effectLst/>
              <a:latin typeface="Calibri" panose="020F0502020204030204" pitchFamily="34" charset="0"/>
              <a:ea typeface="Calibri" panose="020F0502020204030204" pitchFamily="34" charset="0"/>
            </a:endParaRPr>
          </a:p>
          <a:p>
            <a:r>
              <a:rPr lang="en-GB" sz="1800" dirty="0">
                <a:solidFill>
                  <a:srgbClr val="385723"/>
                </a:solidFill>
                <a:effectLst/>
                <a:latin typeface="Arial" panose="020B0604020202020204" pitchFamily="34" charset="0"/>
                <a:ea typeface="Calibri" panose="020F0502020204030204" pitchFamily="34" charset="0"/>
              </a:rPr>
              <a:t>Some people are paying up to £30,000.00 for the visas.</a:t>
            </a:r>
            <a:endParaRPr lang="en-GB" sz="1800" dirty="0">
              <a:effectLst/>
              <a:latin typeface="Calibri" panose="020F0502020204030204" pitchFamily="34" charset="0"/>
              <a:ea typeface="Calibri" panose="020F0502020204030204" pitchFamily="34" charset="0"/>
            </a:endParaRPr>
          </a:p>
          <a:p>
            <a:r>
              <a:rPr lang="en-GB" sz="1800" dirty="0">
                <a:solidFill>
                  <a:srgbClr val="385723"/>
                </a:solidFill>
                <a:effectLst/>
                <a:latin typeface="Arial" panose="020B0604020202020204" pitchFamily="34" charset="0"/>
                <a:ea typeface="Calibri" panose="020F0502020204030204" pitchFamily="34" charset="0"/>
              </a:rPr>
              <a:t>The potential Victims are mostly Indian and African.</a:t>
            </a:r>
          </a:p>
          <a:p>
            <a:r>
              <a:rPr lang="en-GB" sz="1800" dirty="0">
                <a:solidFill>
                  <a:srgbClr val="385723"/>
                </a:solidFill>
                <a:effectLst/>
                <a:latin typeface="Arial" panose="020B0604020202020204" pitchFamily="34" charset="0"/>
                <a:ea typeface="Calibri" panose="020F0502020204030204" pitchFamily="34" charset="0"/>
              </a:rPr>
              <a:t>The potential Exploiters are British and African nationalities.</a:t>
            </a:r>
          </a:p>
          <a:p>
            <a:pPr marL="0" indent="0">
              <a:buNone/>
            </a:pPr>
            <a:endParaRPr lang="en-GB" sz="1800" dirty="0">
              <a:effectLst/>
              <a:latin typeface="Calibri" panose="020F0502020204030204" pitchFamily="34" charset="0"/>
              <a:ea typeface="Calibri" panose="020F0502020204030204" pitchFamily="34" charset="0"/>
            </a:endParaRPr>
          </a:p>
          <a:p>
            <a:pPr marL="0" indent="0">
              <a:buNone/>
            </a:pPr>
            <a:r>
              <a:rPr lang="en-GB" sz="1800" dirty="0">
                <a:solidFill>
                  <a:srgbClr val="385723"/>
                </a:solidFill>
                <a:effectLst/>
                <a:latin typeface="Arial" panose="020B0604020202020204" pitchFamily="34" charset="0"/>
                <a:ea typeface="Calibri" panose="020F0502020204030204" pitchFamily="34" charset="0"/>
              </a:rPr>
              <a:t>“It is a terrible situation, I hope at some stage in the future the situation for victims will change.</a:t>
            </a:r>
            <a:endParaRPr lang="en-GB" sz="1800" dirty="0">
              <a:effectLst/>
              <a:latin typeface="Calibri" panose="020F0502020204030204" pitchFamily="34" charset="0"/>
              <a:ea typeface="Calibri" panose="020F0502020204030204" pitchFamily="34" charset="0"/>
            </a:endParaRPr>
          </a:p>
          <a:p>
            <a:pPr marL="0" indent="0">
              <a:buNone/>
            </a:pPr>
            <a:r>
              <a:rPr lang="en-GB" sz="1800" dirty="0">
                <a:solidFill>
                  <a:srgbClr val="385723"/>
                </a:solidFill>
                <a:effectLst/>
                <a:latin typeface="Arial" panose="020B0604020202020204" pitchFamily="34" charset="0"/>
                <a:ea typeface="Calibri" panose="020F0502020204030204" pitchFamily="34" charset="0"/>
              </a:rPr>
              <a:t>The GLAA, UKVI, SAIT, CQC are all trying to do their bit.</a:t>
            </a:r>
            <a:endParaRPr lang="en-GB" sz="1800" dirty="0">
              <a:effectLst/>
              <a:latin typeface="Calibri" panose="020F0502020204030204" pitchFamily="34" charset="0"/>
              <a:ea typeface="Calibri" panose="020F0502020204030204" pitchFamily="34" charset="0"/>
            </a:endParaRPr>
          </a:p>
          <a:p>
            <a:pPr marL="0" indent="0">
              <a:buNone/>
            </a:pPr>
            <a:r>
              <a:rPr lang="en-GB" sz="1800" dirty="0">
                <a:solidFill>
                  <a:srgbClr val="385723"/>
                </a:solidFill>
                <a:effectLst/>
                <a:latin typeface="Arial" panose="020B0604020202020204" pitchFamily="34" charset="0"/>
                <a:ea typeface="Calibri" panose="020F0502020204030204" pitchFamily="34" charset="0"/>
              </a:rPr>
              <a:t>Regulating the sector is now being looked at but it is in the very early stages.”</a:t>
            </a:r>
            <a:endParaRPr lang="en-GB" sz="1800" dirty="0">
              <a:effectLst/>
              <a:latin typeface="Calibri" panose="020F0502020204030204" pitchFamily="34" charset="0"/>
              <a:ea typeface="Calibri" panose="020F0502020204030204" pitchFamily="34" charset="0"/>
            </a:endParaRPr>
          </a:p>
          <a:p>
            <a:pPr marL="0" indent="0">
              <a:buNone/>
            </a:pPr>
            <a:endParaRPr lang="en-GB" dirty="0"/>
          </a:p>
        </p:txBody>
      </p:sp>
    </p:spTree>
    <p:extLst>
      <p:ext uri="{BB962C8B-B14F-4D97-AF65-F5344CB8AC3E}">
        <p14:creationId xmlns:p14="http://schemas.microsoft.com/office/powerpoint/2010/main" val="1034075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6661-2892-EA07-E33A-51EC0615D078}"/>
              </a:ext>
            </a:extLst>
          </p:cNvPr>
          <p:cNvSpPr>
            <a:spLocks noGrp="1"/>
          </p:cNvSpPr>
          <p:nvPr>
            <p:ph type="title"/>
          </p:nvPr>
        </p:nvSpPr>
        <p:spPr/>
        <p:txBody>
          <a:bodyPr/>
          <a:lstStyle/>
          <a:p>
            <a:r>
              <a:rPr lang="en-GB" dirty="0"/>
              <a:t>Risks vs Benefits</a:t>
            </a:r>
          </a:p>
        </p:txBody>
      </p:sp>
      <p:sp>
        <p:nvSpPr>
          <p:cNvPr id="3" name="Content Placeholder 2">
            <a:extLst>
              <a:ext uri="{FF2B5EF4-FFF2-40B4-BE49-F238E27FC236}">
                <a16:creationId xmlns:a16="http://schemas.microsoft.com/office/drawing/2014/main" id="{44753A54-D8FB-AD97-51E3-F52C2B3C7F54}"/>
              </a:ext>
            </a:extLst>
          </p:cNvPr>
          <p:cNvSpPr>
            <a:spLocks noGrp="1"/>
          </p:cNvSpPr>
          <p:nvPr>
            <p:ph sz="half" idx="1"/>
          </p:nvPr>
        </p:nvSpPr>
        <p:spPr/>
        <p:txBody>
          <a:bodyPr/>
          <a:lstStyle/>
          <a:p>
            <a:pPr marL="0" indent="0">
              <a:buNone/>
            </a:pPr>
            <a:r>
              <a:rPr lang="en-GB" dirty="0"/>
              <a:t>Risks:</a:t>
            </a:r>
          </a:p>
          <a:p>
            <a:pPr marL="0" indent="0">
              <a:buNone/>
            </a:pPr>
            <a:endParaRPr lang="en-GB" dirty="0"/>
          </a:p>
          <a:p>
            <a:pPr marL="0" indent="0">
              <a:buNone/>
            </a:pPr>
            <a:r>
              <a:rPr lang="en-GB" dirty="0"/>
              <a:t>Operational</a:t>
            </a:r>
          </a:p>
          <a:p>
            <a:pPr marL="0" indent="0">
              <a:buNone/>
            </a:pPr>
            <a:r>
              <a:rPr lang="en-GB" dirty="0"/>
              <a:t>Staffing</a:t>
            </a:r>
          </a:p>
          <a:p>
            <a:pPr marL="0" indent="0">
              <a:buNone/>
            </a:pPr>
            <a:r>
              <a:rPr lang="en-GB" dirty="0"/>
              <a:t>Health and Safety</a:t>
            </a:r>
          </a:p>
          <a:p>
            <a:pPr marL="0" indent="0">
              <a:buNone/>
            </a:pPr>
            <a:r>
              <a:rPr lang="en-GB" dirty="0"/>
              <a:t>Low value for money</a:t>
            </a:r>
          </a:p>
          <a:p>
            <a:pPr marL="0" indent="0">
              <a:buNone/>
            </a:pPr>
            <a:r>
              <a:rPr lang="en-GB" dirty="0"/>
              <a:t>Licenses to practice</a:t>
            </a:r>
          </a:p>
          <a:p>
            <a:pPr marL="0" indent="0">
              <a:buNone/>
            </a:pPr>
            <a:r>
              <a:rPr lang="en-GB" dirty="0"/>
              <a:t>Reputation</a:t>
            </a:r>
          </a:p>
          <a:p>
            <a:pPr marL="0" indent="0">
              <a:buNone/>
            </a:pPr>
            <a:endParaRPr lang="en-GB" dirty="0"/>
          </a:p>
          <a:p>
            <a:pPr marL="0" indent="0">
              <a:buNone/>
            </a:pPr>
            <a:endParaRPr lang="en-GB" dirty="0"/>
          </a:p>
        </p:txBody>
      </p:sp>
      <p:sp>
        <p:nvSpPr>
          <p:cNvPr id="4" name="Content Placeholder 3">
            <a:extLst>
              <a:ext uri="{FF2B5EF4-FFF2-40B4-BE49-F238E27FC236}">
                <a16:creationId xmlns:a16="http://schemas.microsoft.com/office/drawing/2014/main" id="{B585C9EB-E41B-9237-72D3-329AD33273BF}"/>
              </a:ext>
            </a:extLst>
          </p:cNvPr>
          <p:cNvSpPr>
            <a:spLocks noGrp="1"/>
          </p:cNvSpPr>
          <p:nvPr>
            <p:ph sz="half" idx="2"/>
          </p:nvPr>
        </p:nvSpPr>
        <p:spPr/>
        <p:txBody>
          <a:bodyPr/>
          <a:lstStyle/>
          <a:p>
            <a:pPr marL="0" indent="0">
              <a:buNone/>
            </a:pPr>
            <a:r>
              <a:rPr lang="en-GB" dirty="0"/>
              <a:t>Benefits:</a:t>
            </a:r>
          </a:p>
          <a:p>
            <a:pPr marL="0" indent="0">
              <a:buNone/>
            </a:pPr>
            <a:endParaRPr lang="en-GB" dirty="0"/>
          </a:p>
          <a:p>
            <a:pPr marL="0" indent="0">
              <a:buNone/>
            </a:pPr>
            <a:r>
              <a:rPr lang="en-GB" dirty="0"/>
              <a:t>Transparency can mitigate negative impact of investigations</a:t>
            </a:r>
          </a:p>
          <a:p>
            <a:pPr marL="0" indent="0">
              <a:buNone/>
            </a:pPr>
            <a:r>
              <a:rPr lang="en-GB" dirty="0"/>
              <a:t>Increased awareness = resilience</a:t>
            </a:r>
          </a:p>
          <a:p>
            <a:pPr marL="0" indent="0">
              <a:buNone/>
            </a:pPr>
            <a:endParaRPr lang="en-GB" dirty="0"/>
          </a:p>
          <a:p>
            <a:pPr marL="0" indent="0">
              <a:buNone/>
            </a:pPr>
            <a:r>
              <a:rPr lang="en-GB" dirty="0"/>
              <a:t>Proactive vs Reactive</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728932219"/>
      </p:ext>
    </p:extLst>
  </p:cSld>
  <p:clrMapOvr>
    <a:masterClrMapping/>
  </p:clrMapOvr>
</p:sld>
</file>

<file path=ppt/theme/theme1.xml><?xml version="1.0" encoding="utf-8"?>
<a:theme xmlns:a="http://schemas.openxmlformats.org/drawingml/2006/main" name="GradientVTI">
  <a:themeElements>
    <a:clrScheme name="Office">
      <a:dk1>
        <a:srgbClr val="000000"/>
      </a:dk1>
      <a:lt1>
        <a:srgbClr val="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1385</Words>
  <Application>Microsoft Office PowerPoint</Application>
  <PresentationFormat>Widescreen</PresentationFormat>
  <Paragraphs>170</Paragraphs>
  <Slides>14</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ADLaM Display</vt:lpstr>
      <vt:lpstr>Arial</vt:lpstr>
      <vt:lpstr>Calibri</vt:lpstr>
      <vt:lpstr>Calibri Light</vt:lpstr>
      <vt:lpstr>Lucida Sans Unicode</vt:lpstr>
      <vt:lpstr>Univers</vt:lpstr>
      <vt:lpstr>GradientVTI</vt:lpstr>
      <vt:lpstr>Office Theme</vt:lpstr>
      <vt:lpstr>WELCOME</vt:lpstr>
      <vt:lpstr>Modern slavery and human Trafficking in the care sector </vt:lpstr>
      <vt:lpstr>What is Modern Slavery?</vt:lpstr>
      <vt:lpstr>As a crime in the UK</vt:lpstr>
      <vt:lpstr>PowerPoint Presentation</vt:lpstr>
      <vt:lpstr>Trafficking Vs Smuggling</vt:lpstr>
      <vt:lpstr>PowerPoint Presentation</vt:lpstr>
      <vt:lpstr>Where is it featuring in the Care Sector?</vt:lpstr>
      <vt:lpstr>Risks vs Benefits</vt:lpstr>
      <vt:lpstr>Who to contact for proactive measures or advise in complex situations?</vt:lpstr>
      <vt:lpstr>For Norfolk care business</vt:lpstr>
      <vt:lpstr>PowerPoint Presentation</vt:lpstr>
      <vt:lpstr>Free training STONGER TOGETHER</vt:lpstr>
      <vt:lpstr>Free training NASN:</vt:lpstr>
    </vt:vector>
  </TitlesOfParts>
  <Company>Norfolk and Suffolk Constabulary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slavery and human Trafficking in the care sector </dc:title>
  <dc:creator>NILES, Sarah-Jane</dc:creator>
  <cp:lastModifiedBy>Christian Bone - CEO CDE</cp:lastModifiedBy>
  <cp:revision>2</cp:revision>
  <dcterms:created xsi:type="dcterms:W3CDTF">2024-01-24T09:37:15Z</dcterms:created>
  <dcterms:modified xsi:type="dcterms:W3CDTF">2024-05-07T14:25:28Z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98ce926-556f-4b1d-a91b-c6365a99e315_Enabled">
    <vt:lpwstr>true</vt:lpwstr>
  </property>
  <property fmtid="{D5CDD505-2E9C-101B-9397-08002B2CF9AE}" pid="3" name="MSIP_Label_a98ce926-556f-4b1d-a91b-c6365a99e315_SetDate">
    <vt:lpwstr>2024-01-24T15:48:00Z</vt:lpwstr>
  </property>
  <property fmtid="{D5CDD505-2E9C-101B-9397-08002B2CF9AE}" pid="4" name="MSIP_Label_a98ce926-556f-4b1d-a91b-c6365a99e315_Method">
    <vt:lpwstr>Standard</vt:lpwstr>
  </property>
  <property fmtid="{D5CDD505-2E9C-101B-9397-08002B2CF9AE}" pid="5" name="MSIP_Label_a98ce926-556f-4b1d-a91b-c6365a99e315_Name">
    <vt:lpwstr>a98ce926-556f-4b1d-a91b-c6365a99e315</vt:lpwstr>
  </property>
  <property fmtid="{D5CDD505-2E9C-101B-9397-08002B2CF9AE}" pid="6" name="MSIP_Label_a98ce926-556f-4b1d-a91b-c6365a99e315_SiteId">
    <vt:lpwstr>63c6bc72-b093-42db-bf8a-14e2a998e211</vt:lpwstr>
  </property>
  <property fmtid="{D5CDD505-2E9C-101B-9397-08002B2CF9AE}" pid="7" name="MSIP_Label_a98ce926-556f-4b1d-a91b-c6365a99e315_ActionId">
    <vt:lpwstr>c05c8367-4d0d-4f70-a543-a6eb411c5363</vt:lpwstr>
  </property>
  <property fmtid="{D5CDD505-2E9C-101B-9397-08002B2CF9AE}" pid="8" name="MSIP_Label_a98ce926-556f-4b1d-a91b-c6365a99e315_ContentBits">
    <vt:lpwstr>0</vt:lpwstr>
  </property>
</Properties>
</file>