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1" r:id="rId2"/>
  </p:sldMasterIdLst>
  <p:notesMasterIdLst>
    <p:notesMasterId r:id="rId22"/>
  </p:notesMasterIdLst>
  <p:sldIdLst>
    <p:sldId id="4631" r:id="rId3"/>
    <p:sldId id="262" r:id="rId4"/>
    <p:sldId id="263" r:id="rId5"/>
    <p:sldId id="274" r:id="rId6"/>
    <p:sldId id="267" r:id="rId7"/>
    <p:sldId id="272" r:id="rId8"/>
    <p:sldId id="273" r:id="rId9"/>
    <p:sldId id="280" r:id="rId10"/>
    <p:sldId id="276" r:id="rId11"/>
    <p:sldId id="296" r:id="rId12"/>
    <p:sldId id="297" r:id="rId13"/>
    <p:sldId id="298" r:id="rId14"/>
    <p:sldId id="295" r:id="rId15"/>
    <p:sldId id="260" r:id="rId16"/>
    <p:sldId id="271" r:id="rId17"/>
    <p:sldId id="287" r:id="rId18"/>
    <p:sldId id="279" r:id="rId19"/>
    <p:sldId id="259" r:id="rId20"/>
    <p:sldId id="46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8A8FB-6E49-4EE0-9E4A-40262B87BE40}" v="11" dt="2024-02-22T13:59:26.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Bone - CEO CDE" userId="848b1d71-12ae-4065-84dc-9e3cbb0d484a" providerId="ADAL" clId="{BD18A8FB-6E49-4EE0-9E4A-40262B87BE40}"/>
    <pc:docChg chg="custSel addSld delSld modSld delMainMaster">
      <pc:chgData name="Christian Bone - CEO CDE" userId="848b1d71-12ae-4065-84dc-9e3cbb0d484a" providerId="ADAL" clId="{BD18A8FB-6E49-4EE0-9E4A-40262B87BE40}" dt="2024-02-22T13:59:26.968" v="80"/>
      <pc:docMkLst>
        <pc:docMk/>
      </pc:docMkLst>
      <pc:sldChg chg="del">
        <pc:chgData name="Christian Bone - CEO CDE" userId="848b1d71-12ae-4065-84dc-9e3cbb0d484a" providerId="ADAL" clId="{BD18A8FB-6E49-4EE0-9E4A-40262B87BE40}" dt="2024-02-22T12:33:29.582" v="0" actId="47"/>
        <pc:sldMkLst>
          <pc:docMk/>
          <pc:sldMk cId="1366840080" sldId="256"/>
        </pc:sldMkLst>
      </pc:sldChg>
      <pc:sldChg chg="del">
        <pc:chgData name="Christian Bone - CEO CDE" userId="848b1d71-12ae-4065-84dc-9e3cbb0d484a" providerId="ADAL" clId="{BD18A8FB-6E49-4EE0-9E4A-40262B87BE40}" dt="2024-02-22T12:33:29.582" v="0" actId="47"/>
        <pc:sldMkLst>
          <pc:docMk/>
          <pc:sldMk cId="4219571850" sldId="257"/>
        </pc:sldMkLst>
      </pc:sldChg>
      <pc:sldChg chg="del">
        <pc:chgData name="Christian Bone - CEO CDE" userId="848b1d71-12ae-4065-84dc-9e3cbb0d484a" providerId="ADAL" clId="{BD18A8FB-6E49-4EE0-9E4A-40262B87BE40}" dt="2024-02-22T12:33:29.582" v="0" actId="47"/>
        <pc:sldMkLst>
          <pc:docMk/>
          <pc:sldMk cId="3327225071" sldId="258"/>
        </pc:sldMkLst>
      </pc:sldChg>
      <pc:sldChg chg="del">
        <pc:chgData name="Christian Bone - CEO CDE" userId="848b1d71-12ae-4065-84dc-9e3cbb0d484a" providerId="ADAL" clId="{BD18A8FB-6E49-4EE0-9E4A-40262B87BE40}" dt="2024-02-22T12:33:29.582" v="0" actId="47"/>
        <pc:sldMkLst>
          <pc:docMk/>
          <pc:sldMk cId="2123570730" sldId="259"/>
        </pc:sldMkLst>
      </pc:sldChg>
      <pc:sldChg chg="add">
        <pc:chgData name="Christian Bone - CEO CDE" userId="848b1d71-12ae-4065-84dc-9e3cbb0d484a" providerId="ADAL" clId="{BD18A8FB-6E49-4EE0-9E4A-40262B87BE40}" dt="2024-02-22T12:37:00.840" v="1"/>
        <pc:sldMkLst>
          <pc:docMk/>
          <pc:sldMk cId="3619629761" sldId="259"/>
        </pc:sldMkLst>
      </pc:sldChg>
      <pc:sldChg chg="del">
        <pc:chgData name="Christian Bone - CEO CDE" userId="848b1d71-12ae-4065-84dc-9e3cbb0d484a" providerId="ADAL" clId="{BD18A8FB-6E49-4EE0-9E4A-40262B87BE40}" dt="2024-02-22T12:33:29.582" v="0" actId="47"/>
        <pc:sldMkLst>
          <pc:docMk/>
          <pc:sldMk cId="1034075016" sldId="260"/>
        </pc:sldMkLst>
      </pc:sldChg>
      <pc:sldChg chg="add">
        <pc:chgData name="Christian Bone - CEO CDE" userId="848b1d71-12ae-4065-84dc-9e3cbb0d484a" providerId="ADAL" clId="{BD18A8FB-6E49-4EE0-9E4A-40262B87BE40}" dt="2024-02-22T12:37:00.840" v="1"/>
        <pc:sldMkLst>
          <pc:docMk/>
          <pc:sldMk cId="4238297231" sldId="260"/>
        </pc:sldMkLst>
      </pc:sldChg>
      <pc:sldChg chg="del">
        <pc:chgData name="Christian Bone - CEO CDE" userId="848b1d71-12ae-4065-84dc-9e3cbb0d484a" providerId="ADAL" clId="{BD18A8FB-6E49-4EE0-9E4A-40262B87BE40}" dt="2024-02-22T12:33:29.582" v="0" actId="47"/>
        <pc:sldMkLst>
          <pc:docMk/>
          <pc:sldMk cId="2052836853" sldId="261"/>
        </pc:sldMkLst>
      </pc:sldChg>
      <pc:sldChg chg="add del">
        <pc:chgData name="Christian Bone - CEO CDE" userId="848b1d71-12ae-4065-84dc-9e3cbb0d484a" providerId="ADAL" clId="{BD18A8FB-6E49-4EE0-9E4A-40262B87BE40}" dt="2024-02-22T13:59:11.843" v="79" actId="2696"/>
        <pc:sldMkLst>
          <pc:docMk/>
          <pc:sldMk cId="0" sldId="262"/>
        </pc:sldMkLst>
      </pc:sldChg>
      <pc:sldChg chg="del">
        <pc:chgData name="Christian Bone - CEO CDE" userId="848b1d71-12ae-4065-84dc-9e3cbb0d484a" providerId="ADAL" clId="{BD18A8FB-6E49-4EE0-9E4A-40262B87BE40}" dt="2024-02-22T12:33:29.582" v="0" actId="47"/>
        <pc:sldMkLst>
          <pc:docMk/>
          <pc:sldMk cId="28419671" sldId="262"/>
        </pc:sldMkLst>
      </pc:sldChg>
      <pc:sldChg chg="add">
        <pc:chgData name="Christian Bone - CEO CDE" userId="848b1d71-12ae-4065-84dc-9e3cbb0d484a" providerId="ADAL" clId="{BD18A8FB-6E49-4EE0-9E4A-40262B87BE40}" dt="2024-02-22T13:59:26.968" v="80"/>
        <pc:sldMkLst>
          <pc:docMk/>
          <pc:sldMk cId="2724467425" sldId="262"/>
        </pc:sldMkLst>
      </pc:sldChg>
      <pc:sldChg chg="add del setBg">
        <pc:chgData name="Christian Bone - CEO CDE" userId="848b1d71-12ae-4065-84dc-9e3cbb0d484a" providerId="ADAL" clId="{BD18A8FB-6E49-4EE0-9E4A-40262B87BE40}" dt="2024-02-22T13:59:11.843" v="79" actId="2696"/>
        <pc:sldMkLst>
          <pc:docMk/>
          <pc:sldMk cId="0" sldId="263"/>
        </pc:sldMkLst>
      </pc:sldChg>
      <pc:sldChg chg="add">
        <pc:chgData name="Christian Bone - CEO CDE" userId="848b1d71-12ae-4065-84dc-9e3cbb0d484a" providerId="ADAL" clId="{BD18A8FB-6E49-4EE0-9E4A-40262B87BE40}" dt="2024-02-22T13:59:26.968" v="80"/>
        <pc:sldMkLst>
          <pc:docMk/>
          <pc:sldMk cId="2564520649" sldId="263"/>
        </pc:sldMkLst>
      </pc:sldChg>
      <pc:sldChg chg="add del">
        <pc:chgData name="Christian Bone - CEO CDE" userId="848b1d71-12ae-4065-84dc-9e3cbb0d484a" providerId="ADAL" clId="{BD18A8FB-6E49-4EE0-9E4A-40262B87BE40}" dt="2024-02-22T13:59:11.843" v="79" actId="2696"/>
        <pc:sldMkLst>
          <pc:docMk/>
          <pc:sldMk cId="0" sldId="267"/>
        </pc:sldMkLst>
      </pc:sldChg>
      <pc:sldChg chg="add">
        <pc:chgData name="Christian Bone - CEO CDE" userId="848b1d71-12ae-4065-84dc-9e3cbb0d484a" providerId="ADAL" clId="{BD18A8FB-6E49-4EE0-9E4A-40262B87BE40}" dt="2024-02-22T13:59:26.968" v="80"/>
        <pc:sldMkLst>
          <pc:docMk/>
          <pc:sldMk cId="121128235" sldId="267"/>
        </pc:sldMkLst>
      </pc:sldChg>
      <pc:sldChg chg="modSp add mod">
        <pc:chgData name="Christian Bone - CEO CDE" userId="848b1d71-12ae-4065-84dc-9e3cbb0d484a" providerId="ADAL" clId="{BD18A8FB-6E49-4EE0-9E4A-40262B87BE40}" dt="2024-02-22T12:40:31.782" v="6" actId="27636"/>
        <pc:sldMkLst>
          <pc:docMk/>
          <pc:sldMk cId="2508899749" sldId="271"/>
        </pc:sldMkLst>
        <pc:spChg chg="mod">
          <ac:chgData name="Christian Bone - CEO CDE" userId="848b1d71-12ae-4065-84dc-9e3cbb0d484a" providerId="ADAL" clId="{BD18A8FB-6E49-4EE0-9E4A-40262B87BE40}" dt="2024-02-22T12:40:31.782" v="6" actId="27636"/>
          <ac:spMkLst>
            <pc:docMk/>
            <pc:sldMk cId="2508899749" sldId="271"/>
            <ac:spMk id="2" creationId="{9F3089C5-215A-4371-AF9A-42E56BB78BFB}"/>
          </ac:spMkLst>
        </pc:spChg>
      </pc:sldChg>
      <pc:sldChg chg="add del">
        <pc:chgData name="Christian Bone - CEO CDE" userId="848b1d71-12ae-4065-84dc-9e3cbb0d484a" providerId="ADAL" clId="{BD18A8FB-6E49-4EE0-9E4A-40262B87BE40}" dt="2024-02-22T13:59:11.843" v="79" actId="2696"/>
        <pc:sldMkLst>
          <pc:docMk/>
          <pc:sldMk cId="541415698" sldId="272"/>
        </pc:sldMkLst>
      </pc:sldChg>
      <pc:sldChg chg="add">
        <pc:chgData name="Christian Bone - CEO CDE" userId="848b1d71-12ae-4065-84dc-9e3cbb0d484a" providerId="ADAL" clId="{BD18A8FB-6E49-4EE0-9E4A-40262B87BE40}" dt="2024-02-22T13:59:26.968" v="80"/>
        <pc:sldMkLst>
          <pc:docMk/>
          <pc:sldMk cId="1219648070" sldId="272"/>
        </pc:sldMkLst>
      </pc:sldChg>
      <pc:sldChg chg="add">
        <pc:chgData name="Christian Bone - CEO CDE" userId="848b1d71-12ae-4065-84dc-9e3cbb0d484a" providerId="ADAL" clId="{BD18A8FB-6E49-4EE0-9E4A-40262B87BE40}" dt="2024-02-22T13:59:26.968" v="80"/>
        <pc:sldMkLst>
          <pc:docMk/>
          <pc:sldMk cId="1026708350" sldId="273"/>
        </pc:sldMkLst>
      </pc:sldChg>
      <pc:sldChg chg="add del setBg">
        <pc:chgData name="Christian Bone - CEO CDE" userId="848b1d71-12ae-4065-84dc-9e3cbb0d484a" providerId="ADAL" clId="{BD18A8FB-6E49-4EE0-9E4A-40262B87BE40}" dt="2024-02-22T13:59:11.843" v="79" actId="2696"/>
        <pc:sldMkLst>
          <pc:docMk/>
          <pc:sldMk cId="3511847192" sldId="273"/>
        </pc:sldMkLst>
      </pc:sldChg>
      <pc:sldChg chg="add del setBg">
        <pc:chgData name="Christian Bone - CEO CDE" userId="848b1d71-12ae-4065-84dc-9e3cbb0d484a" providerId="ADAL" clId="{BD18A8FB-6E49-4EE0-9E4A-40262B87BE40}" dt="2024-02-22T13:59:11.843" v="79" actId="2696"/>
        <pc:sldMkLst>
          <pc:docMk/>
          <pc:sldMk cId="1833009413" sldId="274"/>
        </pc:sldMkLst>
      </pc:sldChg>
      <pc:sldChg chg="add">
        <pc:chgData name="Christian Bone - CEO CDE" userId="848b1d71-12ae-4065-84dc-9e3cbb0d484a" providerId="ADAL" clId="{BD18A8FB-6E49-4EE0-9E4A-40262B87BE40}" dt="2024-02-22T13:59:26.968" v="80"/>
        <pc:sldMkLst>
          <pc:docMk/>
          <pc:sldMk cId="1869205952" sldId="274"/>
        </pc:sldMkLst>
      </pc:sldChg>
      <pc:sldChg chg="add">
        <pc:chgData name="Christian Bone - CEO CDE" userId="848b1d71-12ae-4065-84dc-9e3cbb0d484a" providerId="ADAL" clId="{BD18A8FB-6E49-4EE0-9E4A-40262B87BE40}" dt="2024-02-22T12:37:00.840" v="1"/>
        <pc:sldMkLst>
          <pc:docMk/>
          <pc:sldMk cId="105043776" sldId="276"/>
        </pc:sldMkLst>
      </pc:sldChg>
      <pc:sldChg chg="add">
        <pc:chgData name="Christian Bone - CEO CDE" userId="848b1d71-12ae-4065-84dc-9e3cbb0d484a" providerId="ADAL" clId="{BD18A8FB-6E49-4EE0-9E4A-40262B87BE40}" dt="2024-02-22T12:37:00.840" v="1"/>
        <pc:sldMkLst>
          <pc:docMk/>
          <pc:sldMk cId="3277017209" sldId="279"/>
        </pc:sldMkLst>
      </pc:sldChg>
      <pc:sldChg chg="add">
        <pc:chgData name="Christian Bone - CEO CDE" userId="848b1d71-12ae-4065-84dc-9e3cbb0d484a" providerId="ADAL" clId="{BD18A8FB-6E49-4EE0-9E4A-40262B87BE40}" dt="2024-02-22T12:37:00.840" v="1"/>
        <pc:sldMkLst>
          <pc:docMk/>
          <pc:sldMk cId="3491952471" sldId="280"/>
        </pc:sldMkLst>
      </pc:sldChg>
      <pc:sldChg chg="modSp add mod">
        <pc:chgData name="Christian Bone - CEO CDE" userId="848b1d71-12ae-4065-84dc-9e3cbb0d484a" providerId="ADAL" clId="{BD18A8FB-6E49-4EE0-9E4A-40262B87BE40}" dt="2024-02-22T12:40:31.798" v="7" actId="27636"/>
        <pc:sldMkLst>
          <pc:docMk/>
          <pc:sldMk cId="2636964005" sldId="287"/>
        </pc:sldMkLst>
        <pc:spChg chg="mod">
          <ac:chgData name="Christian Bone - CEO CDE" userId="848b1d71-12ae-4065-84dc-9e3cbb0d484a" providerId="ADAL" clId="{BD18A8FB-6E49-4EE0-9E4A-40262B87BE40}" dt="2024-02-22T12:40:31.798" v="7" actId="27636"/>
          <ac:spMkLst>
            <pc:docMk/>
            <pc:sldMk cId="2636964005" sldId="287"/>
            <ac:spMk id="3" creationId="{CAA58341-A995-4508-9F2F-F8A550B2997A}"/>
          </ac:spMkLst>
        </pc:spChg>
      </pc:sldChg>
      <pc:sldChg chg="del">
        <pc:chgData name="Christian Bone - CEO CDE" userId="848b1d71-12ae-4065-84dc-9e3cbb0d484a" providerId="ADAL" clId="{BD18A8FB-6E49-4EE0-9E4A-40262B87BE40}" dt="2024-02-22T12:33:29.582" v="0" actId="47"/>
        <pc:sldMkLst>
          <pc:docMk/>
          <pc:sldMk cId="0" sldId="295"/>
        </pc:sldMkLst>
      </pc:sldChg>
      <pc:sldChg chg="add">
        <pc:chgData name="Christian Bone - CEO CDE" userId="848b1d71-12ae-4065-84dc-9e3cbb0d484a" providerId="ADAL" clId="{BD18A8FB-6E49-4EE0-9E4A-40262B87BE40}" dt="2024-02-22T12:37:00.840" v="1"/>
        <pc:sldMkLst>
          <pc:docMk/>
          <pc:sldMk cId="605957819" sldId="295"/>
        </pc:sldMkLst>
      </pc:sldChg>
      <pc:sldChg chg="add">
        <pc:chgData name="Christian Bone - CEO CDE" userId="848b1d71-12ae-4065-84dc-9e3cbb0d484a" providerId="ADAL" clId="{BD18A8FB-6E49-4EE0-9E4A-40262B87BE40}" dt="2024-02-22T12:37:00.840" v="1"/>
        <pc:sldMkLst>
          <pc:docMk/>
          <pc:sldMk cId="3133933232" sldId="296"/>
        </pc:sldMkLst>
      </pc:sldChg>
      <pc:sldChg chg="add">
        <pc:chgData name="Christian Bone - CEO CDE" userId="848b1d71-12ae-4065-84dc-9e3cbb0d484a" providerId="ADAL" clId="{BD18A8FB-6E49-4EE0-9E4A-40262B87BE40}" dt="2024-02-22T12:37:00.840" v="1"/>
        <pc:sldMkLst>
          <pc:docMk/>
          <pc:sldMk cId="3844407049" sldId="297"/>
        </pc:sldMkLst>
      </pc:sldChg>
      <pc:sldChg chg="add">
        <pc:chgData name="Christian Bone - CEO CDE" userId="848b1d71-12ae-4065-84dc-9e3cbb0d484a" providerId="ADAL" clId="{BD18A8FB-6E49-4EE0-9E4A-40262B87BE40}" dt="2024-02-22T12:37:00.840" v="1"/>
        <pc:sldMkLst>
          <pc:docMk/>
          <pc:sldMk cId="488115459" sldId="298"/>
        </pc:sldMkLst>
      </pc:sldChg>
      <pc:sldChg chg="del">
        <pc:chgData name="Christian Bone - CEO CDE" userId="848b1d71-12ae-4065-84dc-9e3cbb0d484a" providerId="ADAL" clId="{BD18A8FB-6E49-4EE0-9E4A-40262B87BE40}" dt="2024-02-22T12:33:29.582" v="0" actId="47"/>
        <pc:sldMkLst>
          <pc:docMk/>
          <pc:sldMk cId="0" sldId="332"/>
        </pc:sldMkLst>
      </pc:sldChg>
      <pc:sldChg chg="del">
        <pc:chgData name="Christian Bone - CEO CDE" userId="848b1d71-12ae-4065-84dc-9e3cbb0d484a" providerId="ADAL" clId="{BD18A8FB-6E49-4EE0-9E4A-40262B87BE40}" dt="2024-02-22T12:33:29.582" v="0" actId="47"/>
        <pc:sldMkLst>
          <pc:docMk/>
          <pc:sldMk cId="0" sldId="337"/>
        </pc:sldMkLst>
      </pc:sldChg>
      <pc:sldChg chg="del">
        <pc:chgData name="Christian Bone - CEO CDE" userId="848b1d71-12ae-4065-84dc-9e3cbb0d484a" providerId="ADAL" clId="{BD18A8FB-6E49-4EE0-9E4A-40262B87BE40}" dt="2024-02-22T12:33:29.582" v="0" actId="47"/>
        <pc:sldMkLst>
          <pc:docMk/>
          <pc:sldMk cId="0" sldId="409"/>
        </pc:sldMkLst>
      </pc:sldChg>
      <pc:sldChg chg="del">
        <pc:chgData name="Christian Bone - CEO CDE" userId="848b1d71-12ae-4065-84dc-9e3cbb0d484a" providerId="ADAL" clId="{BD18A8FB-6E49-4EE0-9E4A-40262B87BE40}" dt="2024-02-22T12:33:29.582" v="0" actId="47"/>
        <pc:sldMkLst>
          <pc:docMk/>
          <pc:sldMk cId="2728932219" sldId="411"/>
        </pc:sldMkLst>
      </pc:sldChg>
      <pc:sldChg chg="del">
        <pc:chgData name="Christian Bone - CEO CDE" userId="848b1d71-12ae-4065-84dc-9e3cbb0d484a" providerId="ADAL" clId="{BD18A8FB-6E49-4EE0-9E4A-40262B87BE40}" dt="2024-02-22T12:33:29.582" v="0" actId="47"/>
        <pc:sldMkLst>
          <pc:docMk/>
          <pc:sldMk cId="1497333531" sldId="412"/>
        </pc:sldMkLst>
      </pc:sldChg>
      <pc:sldChg chg="modSp mod">
        <pc:chgData name="Christian Bone - CEO CDE" userId="848b1d71-12ae-4065-84dc-9e3cbb0d484a" providerId="ADAL" clId="{BD18A8FB-6E49-4EE0-9E4A-40262B87BE40}" dt="2024-02-22T12:41:03.978" v="27" actId="20577"/>
        <pc:sldMkLst>
          <pc:docMk/>
          <pc:sldMk cId="1071509494" sldId="4631"/>
        </pc:sldMkLst>
        <pc:spChg chg="mod">
          <ac:chgData name="Christian Bone - CEO CDE" userId="848b1d71-12ae-4065-84dc-9e3cbb0d484a" providerId="ADAL" clId="{BD18A8FB-6E49-4EE0-9E4A-40262B87BE40}" dt="2024-02-22T12:41:03.978" v="27" actId="20577"/>
          <ac:spMkLst>
            <pc:docMk/>
            <pc:sldMk cId="1071509494" sldId="4631"/>
            <ac:spMk id="5" creationId="{B21871EF-7E45-FAA2-5FCF-1D57559DBD61}"/>
          </ac:spMkLst>
        </pc:spChg>
      </pc:sldChg>
      <pc:sldChg chg="addSp delSp modSp new mod setBg modClrScheme chgLayout">
        <pc:chgData name="Christian Bone - CEO CDE" userId="848b1d71-12ae-4065-84dc-9e3cbb0d484a" providerId="ADAL" clId="{BD18A8FB-6E49-4EE0-9E4A-40262B87BE40}" dt="2024-02-22T12:50:54.296" v="78" actId="14100"/>
        <pc:sldMkLst>
          <pc:docMk/>
          <pc:sldMk cId="3587796050" sldId="4632"/>
        </pc:sldMkLst>
        <pc:spChg chg="add mod">
          <ac:chgData name="Christian Bone - CEO CDE" userId="848b1d71-12ae-4065-84dc-9e3cbb0d484a" providerId="ADAL" clId="{BD18A8FB-6E49-4EE0-9E4A-40262B87BE40}" dt="2024-02-22T12:50:36.745" v="76" actId="26606"/>
          <ac:spMkLst>
            <pc:docMk/>
            <pc:sldMk cId="3587796050" sldId="4632"/>
            <ac:spMk id="2" creationId="{280B75A1-2732-4198-0513-976E8A1C37C5}"/>
          </ac:spMkLst>
        </pc:spChg>
        <pc:spChg chg="add del mod">
          <ac:chgData name="Christian Bone - CEO CDE" userId="848b1d71-12ae-4065-84dc-9e3cbb0d484a" providerId="ADAL" clId="{BD18A8FB-6E49-4EE0-9E4A-40262B87BE40}" dt="2024-02-22T12:48:38.195" v="67"/>
          <ac:spMkLst>
            <pc:docMk/>
            <pc:sldMk cId="3587796050" sldId="4632"/>
            <ac:spMk id="3" creationId="{C5C44642-8658-3449-65C8-1ABF887A4F36}"/>
          </ac:spMkLst>
        </pc:spChg>
        <pc:spChg chg="add">
          <ac:chgData name="Christian Bone - CEO CDE" userId="848b1d71-12ae-4065-84dc-9e3cbb0d484a" providerId="ADAL" clId="{BD18A8FB-6E49-4EE0-9E4A-40262B87BE40}" dt="2024-02-22T12:50:36.745" v="76" actId="26606"/>
          <ac:spMkLst>
            <pc:docMk/>
            <pc:sldMk cId="3587796050" sldId="4632"/>
            <ac:spMk id="1031" creationId="{CAB6D7AF-734C-43E5-AE74-E8EC5D462582}"/>
          </ac:spMkLst>
        </pc:spChg>
        <pc:spChg chg="add">
          <ac:chgData name="Christian Bone - CEO CDE" userId="848b1d71-12ae-4065-84dc-9e3cbb0d484a" providerId="ADAL" clId="{BD18A8FB-6E49-4EE0-9E4A-40262B87BE40}" dt="2024-02-22T12:50:36.745" v="76" actId="26606"/>
          <ac:spMkLst>
            <pc:docMk/>
            <pc:sldMk cId="3587796050" sldId="4632"/>
            <ac:spMk id="1033" creationId="{36830A5B-65B2-40C0-80F8-67EFC8A6B03B}"/>
          </ac:spMkLst>
        </pc:spChg>
        <pc:picChg chg="add mod">
          <ac:chgData name="Christian Bone - CEO CDE" userId="848b1d71-12ae-4065-84dc-9e3cbb0d484a" providerId="ADAL" clId="{BD18A8FB-6E49-4EE0-9E4A-40262B87BE40}" dt="2024-02-22T12:50:36.745" v="76" actId="26606"/>
          <ac:picMkLst>
            <pc:docMk/>
            <pc:sldMk cId="3587796050" sldId="4632"/>
            <ac:picMk id="5" creationId="{4624F9D6-8CB0-A5F1-1451-1CC61CAC95BF}"/>
          </ac:picMkLst>
        </pc:picChg>
        <pc:picChg chg="add mod ord">
          <ac:chgData name="Christian Bone - CEO CDE" userId="848b1d71-12ae-4065-84dc-9e3cbb0d484a" providerId="ADAL" clId="{BD18A8FB-6E49-4EE0-9E4A-40262B87BE40}" dt="2024-02-22T12:50:54.296" v="78" actId="14100"/>
          <ac:picMkLst>
            <pc:docMk/>
            <pc:sldMk cId="3587796050" sldId="4632"/>
            <ac:picMk id="1026" creationId="{B776795D-EE6A-22BB-D202-6733F948AF61}"/>
          </ac:picMkLst>
        </pc:picChg>
      </pc:sldChg>
      <pc:sldMasterChg chg="del delSldLayout">
        <pc:chgData name="Christian Bone - CEO CDE" userId="848b1d71-12ae-4065-84dc-9e3cbb0d484a" providerId="ADAL" clId="{BD18A8FB-6E49-4EE0-9E4A-40262B87BE40}" dt="2024-02-22T12:33:29.582" v="0" actId="47"/>
        <pc:sldMasterMkLst>
          <pc:docMk/>
          <pc:sldMasterMk cId="68709166" sldId="2147483673"/>
        </pc:sldMasterMkLst>
        <pc:sldLayoutChg chg="del">
          <pc:chgData name="Christian Bone - CEO CDE" userId="848b1d71-12ae-4065-84dc-9e3cbb0d484a" providerId="ADAL" clId="{BD18A8FB-6E49-4EE0-9E4A-40262B87BE40}" dt="2024-02-22T12:33:29.582" v="0" actId="47"/>
          <pc:sldLayoutMkLst>
            <pc:docMk/>
            <pc:sldMasterMk cId="68709166" sldId="2147483673"/>
            <pc:sldLayoutMk cId="1662970208" sldId="2147483662"/>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2245404008" sldId="2147483663"/>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1466613088" sldId="2147483664"/>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2073423472" sldId="2147483665"/>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1235356001" sldId="2147483666"/>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3288774604" sldId="2147483667"/>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1241670521" sldId="2147483668"/>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1305911970" sldId="2147483669"/>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3855151987" sldId="2147483670"/>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3319892589" sldId="2147483671"/>
          </pc:sldLayoutMkLst>
        </pc:sldLayoutChg>
        <pc:sldLayoutChg chg="del">
          <pc:chgData name="Christian Bone - CEO CDE" userId="848b1d71-12ae-4065-84dc-9e3cbb0d484a" providerId="ADAL" clId="{BD18A8FB-6E49-4EE0-9E4A-40262B87BE40}" dt="2024-02-22T12:33:29.582" v="0" actId="47"/>
          <pc:sldLayoutMkLst>
            <pc:docMk/>
            <pc:sldMasterMk cId="68709166" sldId="2147483673"/>
            <pc:sldLayoutMk cId="2161054723" sldId="2147483672"/>
          </pc:sldLayoutMkLst>
        </pc:sldLayoutChg>
      </pc:sldMasterChg>
      <pc:sldMasterChg chg="del delSldLayout">
        <pc:chgData name="Christian Bone - CEO CDE" userId="848b1d71-12ae-4065-84dc-9e3cbb0d484a" providerId="ADAL" clId="{BD18A8FB-6E49-4EE0-9E4A-40262B87BE40}" dt="2024-02-22T13:59:11.843" v="79" actId="2696"/>
        <pc:sldMasterMkLst>
          <pc:docMk/>
          <pc:sldMasterMk cId="4197313586" sldId="2147483691"/>
        </pc:sldMasterMkLst>
        <pc:sldLayoutChg chg="del">
          <pc:chgData name="Christian Bone - CEO CDE" userId="848b1d71-12ae-4065-84dc-9e3cbb0d484a" providerId="ADAL" clId="{BD18A8FB-6E49-4EE0-9E4A-40262B87BE40}" dt="2024-02-22T13:59:11.843" v="79" actId="2696"/>
          <pc:sldLayoutMkLst>
            <pc:docMk/>
            <pc:sldMasterMk cId="4197313586" sldId="2147483691"/>
            <pc:sldLayoutMk cId="3388861284" sldId="2147483692"/>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1155991268" sldId="2147483693"/>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2806026462" sldId="2147483694"/>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1038235823" sldId="2147483695"/>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4039362535" sldId="2147483696"/>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4153424930" sldId="2147483697"/>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252167891" sldId="2147483698"/>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4033164242" sldId="2147483699"/>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3977398485" sldId="2147483700"/>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1492556545" sldId="2147483701"/>
          </pc:sldLayoutMkLst>
        </pc:sldLayoutChg>
        <pc:sldLayoutChg chg="del">
          <pc:chgData name="Christian Bone - CEO CDE" userId="848b1d71-12ae-4065-84dc-9e3cbb0d484a" providerId="ADAL" clId="{BD18A8FB-6E49-4EE0-9E4A-40262B87BE40}" dt="2024-02-22T13:59:11.843" v="79" actId="2696"/>
          <pc:sldLayoutMkLst>
            <pc:docMk/>
            <pc:sldMasterMk cId="4197313586" sldId="2147483691"/>
            <pc:sldLayoutMk cId="3746976116"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CB497-6DE2-49F8-9E9B-D3E6EAC1988F}"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4D068-E327-49C5-8635-3B4E5C448D0F}" type="slidenum">
              <a:rPr lang="en-GB" smtClean="0"/>
              <a:t>‹#›</a:t>
            </a:fld>
            <a:endParaRPr lang="en-GB"/>
          </a:p>
        </p:txBody>
      </p:sp>
    </p:spTree>
    <p:extLst>
      <p:ext uri="{BB962C8B-B14F-4D97-AF65-F5344CB8AC3E}">
        <p14:creationId xmlns:p14="http://schemas.microsoft.com/office/powerpoint/2010/main" val="312208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8</a:t>
            </a:fld>
            <a:endParaRPr lang="en-GB" dirty="0"/>
          </a:p>
        </p:txBody>
      </p:sp>
    </p:spTree>
    <p:extLst>
      <p:ext uri="{BB962C8B-B14F-4D97-AF65-F5344CB8AC3E}">
        <p14:creationId xmlns:p14="http://schemas.microsoft.com/office/powerpoint/2010/main" val="311561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9</a:t>
            </a:fld>
            <a:endParaRPr lang="en-GB" dirty="0"/>
          </a:p>
        </p:txBody>
      </p:sp>
    </p:spTree>
    <p:extLst>
      <p:ext uri="{BB962C8B-B14F-4D97-AF65-F5344CB8AC3E}">
        <p14:creationId xmlns:p14="http://schemas.microsoft.com/office/powerpoint/2010/main" val="370573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12</a:t>
            </a:fld>
            <a:endParaRPr lang="en-GB" dirty="0"/>
          </a:p>
        </p:txBody>
      </p:sp>
    </p:spTree>
    <p:extLst>
      <p:ext uri="{BB962C8B-B14F-4D97-AF65-F5344CB8AC3E}">
        <p14:creationId xmlns:p14="http://schemas.microsoft.com/office/powerpoint/2010/main" val="3652932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13</a:t>
            </a:fld>
            <a:endParaRPr lang="en-GB" dirty="0"/>
          </a:p>
        </p:txBody>
      </p:sp>
    </p:spTree>
    <p:extLst>
      <p:ext uri="{BB962C8B-B14F-4D97-AF65-F5344CB8AC3E}">
        <p14:creationId xmlns:p14="http://schemas.microsoft.com/office/powerpoint/2010/main" val="421129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14</a:t>
            </a:fld>
            <a:endParaRPr lang="en-GB" dirty="0"/>
          </a:p>
        </p:txBody>
      </p:sp>
    </p:spTree>
    <p:extLst>
      <p:ext uri="{BB962C8B-B14F-4D97-AF65-F5344CB8AC3E}">
        <p14:creationId xmlns:p14="http://schemas.microsoft.com/office/powerpoint/2010/main" val="194460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15</a:t>
            </a:fld>
            <a:endParaRPr lang="en-GB" dirty="0"/>
          </a:p>
        </p:txBody>
      </p:sp>
    </p:spTree>
    <p:extLst>
      <p:ext uri="{BB962C8B-B14F-4D97-AF65-F5344CB8AC3E}">
        <p14:creationId xmlns:p14="http://schemas.microsoft.com/office/powerpoint/2010/main" val="176779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upcoming open workshop – SCA…DFS 3 July 2024</a:t>
            </a:r>
          </a:p>
          <a:p>
            <a:endParaRPr lang="en-GB" dirty="0"/>
          </a:p>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16</a:t>
            </a:fld>
            <a:endParaRPr lang="en-GB" dirty="0"/>
          </a:p>
        </p:txBody>
      </p:sp>
    </p:spTree>
    <p:extLst>
      <p:ext uri="{BB962C8B-B14F-4D97-AF65-F5344CB8AC3E}">
        <p14:creationId xmlns:p14="http://schemas.microsoft.com/office/powerpoint/2010/main" val="91255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17</a:t>
            </a:fld>
            <a:endParaRPr lang="en-GB" dirty="0"/>
          </a:p>
        </p:txBody>
      </p:sp>
    </p:spTree>
    <p:extLst>
      <p:ext uri="{BB962C8B-B14F-4D97-AF65-F5344CB8AC3E}">
        <p14:creationId xmlns:p14="http://schemas.microsoft.com/office/powerpoint/2010/main" val="129202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41493-7ED1-4317-A1DD-06F1BE7C6147}" type="slidenum">
              <a:rPr lang="en-GB" smtClean="0"/>
              <a:t>18</a:t>
            </a:fld>
            <a:endParaRPr lang="en-GB" dirty="0"/>
          </a:p>
        </p:txBody>
      </p:sp>
    </p:spTree>
    <p:extLst>
      <p:ext uri="{BB962C8B-B14F-4D97-AF65-F5344CB8AC3E}">
        <p14:creationId xmlns:p14="http://schemas.microsoft.com/office/powerpoint/2010/main" val="343104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D442-B649-1A85-AD0A-75F5ACB1BB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95D84B-55AD-A788-DF00-78A85D175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E90915-A780-C54A-E1EC-95779EE6DA87}"/>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9F038173-57E5-37C5-C291-DA201B8ED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3F19F1-02B6-D741-B135-4681F6D866AA}"/>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141479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0887-C44A-DAD2-4792-109746232E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CF08E4-B9B8-95D7-2E5A-EAFE9F499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F3CEFE-FC54-5DF4-18AB-19176F47531F}"/>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30653F72-BB5C-7668-474A-145CEB977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D4E00-4C48-2FCF-A0F9-90BEC8E63141}"/>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7032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5071B-19AA-6FFC-C311-25EDD53F5D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5D939-7F65-6B3B-9126-630DC12400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E3C71B-7413-EABA-264D-86F60AAF0A19}"/>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BDCB5006-A6D4-F3BF-8715-CAF36912C6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8E9FB-9334-682F-FA2D-5BC6517A578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258431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348343" y="860079"/>
            <a:ext cx="9492343" cy="830608"/>
          </a:xfrm>
        </p:spPr>
        <p:txBody>
          <a:bodyPr>
            <a:normAutofit/>
          </a:bodyPr>
          <a:lstStyle>
            <a:lvl1pPr>
              <a:defRPr sz="1800" b="1" i="0" baseline="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367991" y="1752600"/>
            <a:ext cx="11347196" cy="4424362"/>
          </a:xfrm>
        </p:spPr>
        <p:txBody>
          <a:bodyPr>
            <a:normAutofit/>
          </a:bodyPr>
          <a:lstStyle>
            <a:lvl1pPr>
              <a:defRPr sz="1200" baseline="0"/>
            </a:lvl1pPr>
          </a:lstStyle>
          <a:p>
            <a:pPr lvl="0"/>
            <a:r>
              <a:rPr lang="en-GB" dirty="0"/>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470776" y="6255942"/>
            <a:ext cx="112824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descr="Text&#10;&#10;Description automatically generated">
            <a:extLst>
              <a:ext uri="{FF2B5EF4-FFF2-40B4-BE49-F238E27FC236}">
                <a16:creationId xmlns:a16="http://schemas.microsoft.com/office/drawing/2014/main" id="{881E75E0-D97E-03EF-A138-643455C5027D}"/>
              </a:ext>
            </a:extLst>
          </p:cNvPr>
          <p:cNvPicPr>
            <a:picLocks noChangeAspect="1"/>
          </p:cNvPicPr>
          <p:nvPr userDrawn="1"/>
        </p:nvPicPr>
        <p:blipFill>
          <a:blip r:embed="rId2"/>
          <a:stretch>
            <a:fillRect/>
          </a:stretch>
        </p:blipFill>
        <p:spPr>
          <a:xfrm>
            <a:off x="10075941" y="301398"/>
            <a:ext cx="1800000" cy="1185637"/>
          </a:xfrm>
          <a:prstGeom prst="rect">
            <a:avLst/>
          </a:prstGeom>
        </p:spPr>
      </p:pic>
    </p:spTree>
    <p:extLst>
      <p:ext uri="{BB962C8B-B14F-4D97-AF65-F5344CB8AC3E}">
        <p14:creationId xmlns:p14="http://schemas.microsoft.com/office/powerpoint/2010/main" val="170076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3DF6765A-7F09-4BAD-9CC5-061A6EDE8998" descr="8192AFEB-76D6-44A0-B5EC-3215B948BA0C">
            <a:extLst>
              <a:ext uri="{FF2B5EF4-FFF2-40B4-BE49-F238E27FC236}">
                <a16:creationId xmlns:a16="http://schemas.microsoft.com/office/drawing/2014/main" id="{1DCCDBED-4830-4F6D-AB66-9DDEDD47B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2B119C3-6DBE-4DAE-83C7-35802189B244}"/>
              </a:ext>
            </a:extLst>
          </p:cNvPr>
          <p:cNvSpPr>
            <a:spLocks noGrp="1"/>
          </p:cNvSpPr>
          <p:nvPr>
            <p:ph type="ctrTitle"/>
          </p:nvPr>
        </p:nvSpPr>
        <p:spPr>
          <a:xfrm>
            <a:off x="1392194" y="3709087"/>
            <a:ext cx="7109254" cy="1777228"/>
          </a:xfrm>
        </p:spPr>
        <p:txBody>
          <a:bodyPr anchor="t">
            <a:normAutofit/>
          </a:bodyPr>
          <a:lstStyle>
            <a:lvl1pPr algn="l">
              <a:defRPr sz="5400">
                <a:solidFill>
                  <a:srgbClr val="314A0E"/>
                </a:solidFill>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9591AF14-6A60-4818-80BE-30199BBFC74D}"/>
              </a:ext>
            </a:extLst>
          </p:cNvPr>
          <p:cNvSpPr>
            <a:spLocks noGrp="1"/>
          </p:cNvSpPr>
          <p:nvPr>
            <p:ph type="ftr" sz="quarter" idx="11"/>
          </p:nvPr>
        </p:nvSpPr>
        <p:spPr/>
        <p:txBody>
          <a:bodyPr/>
          <a:lstStyle>
            <a:lvl1pPr>
              <a:defRPr>
                <a:solidFill>
                  <a:srgbClr val="99CC00"/>
                </a:solidFill>
              </a:defRPr>
            </a:lvl1pPr>
          </a:lstStyle>
          <a:p>
            <a:r>
              <a:rPr lang="en-GB"/>
              <a:t>CDE Registered Managers - Diabetes training overview</a:t>
            </a:r>
            <a:endParaRPr lang="en-GB" dirty="0"/>
          </a:p>
        </p:txBody>
      </p:sp>
      <p:pic>
        <p:nvPicPr>
          <p:cNvPr id="9" name="Picture 8">
            <a:extLst>
              <a:ext uri="{FF2B5EF4-FFF2-40B4-BE49-F238E27FC236}">
                <a16:creationId xmlns:a16="http://schemas.microsoft.com/office/drawing/2014/main" id="{36161843-B24B-45FF-BD81-2F7690501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2049" y="3709087"/>
            <a:ext cx="2105071" cy="2105071"/>
          </a:xfrm>
          <a:prstGeom prst="rect">
            <a:avLst/>
          </a:prstGeom>
        </p:spPr>
      </p:pic>
      <p:sp>
        <p:nvSpPr>
          <p:cNvPr id="6" name="TextBox 5">
            <a:extLst>
              <a:ext uri="{FF2B5EF4-FFF2-40B4-BE49-F238E27FC236}">
                <a16:creationId xmlns:a16="http://schemas.microsoft.com/office/drawing/2014/main" id="{92DD1D42-A75C-4B13-9C2E-AFC6F1CFCB92}"/>
              </a:ext>
            </a:extLst>
          </p:cNvPr>
          <p:cNvSpPr txBox="1"/>
          <p:nvPr userDrawn="1"/>
        </p:nvSpPr>
        <p:spPr>
          <a:xfrm>
            <a:off x="2238375" y="6136271"/>
            <a:ext cx="7715250" cy="369332"/>
          </a:xfrm>
          <a:prstGeom prst="rect">
            <a:avLst/>
          </a:prstGeom>
          <a:noFill/>
        </p:spPr>
        <p:txBody>
          <a:bodyPr wrap="square" rtlCol="0">
            <a:spAutoFit/>
          </a:bodyPr>
          <a:lstStyle/>
          <a:p>
            <a:pPr algn="ctr"/>
            <a:r>
              <a:rPr lang="en-GB" u="none" dirty="0">
                <a:solidFill>
                  <a:srgbClr val="314A0E"/>
                </a:solidFill>
                <a:latin typeface="Helvetica" panose="020B0604020202020204" pitchFamily="34" charset="0"/>
                <a:cs typeface="Helvetica" panose="020B0604020202020204" pitchFamily="34" charset="0"/>
              </a:rPr>
              <a:t>01799 584178   |   </a:t>
            </a:r>
            <a:r>
              <a:rPr lang="en-GB" sz="1800" u="none" kern="1200" dirty="0">
                <a:solidFill>
                  <a:srgbClr val="314A0E"/>
                </a:solidFill>
                <a:latin typeface="Helvetica" panose="020B0604020202020204" pitchFamily="34" charset="0"/>
                <a:ea typeface="+mn-ea"/>
                <a:cs typeface="Helvetica" panose="020B0604020202020204" pitchFamily="34" charset="0"/>
              </a:rPr>
              <a:t>info@duetdiabetes.co.uk   |   www.duetdiabetes.co.uk </a:t>
            </a:r>
          </a:p>
        </p:txBody>
      </p:sp>
    </p:spTree>
    <p:extLst>
      <p:ext uri="{BB962C8B-B14F-4D97-AF65-F5344CB8AC3E}">
        <p14:creationId xmlns:p14="http://schemas.microsoft.com/office/powerpoint/2010/main" val="16061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376B-3734-4ACD-8D9B-EB5BF69ED788}"/>
              </a:ext>
            </a:extLst>
          </p:cNvPr>
          <p:cNvSpPr>
            <a:spLocks noGrp="1"/>
          </p:cNvSpPr>
          <p:nvPr>
            <p:ph type="title"/>
          </p:nvPr>
        </p:nvSpPr>
        <p:spPr/>
        <p:txBody>
          <a:bodyPr/>
          <a:lstStyle>
            <a:lvl1pPr>
              <a:defRPr/>
            </a:lvl1pPr>
          </a:lstStyle>
          <a:p>
            <a:endParaRPr lang="en-GB" dirty="0"/>
          </a:p>
        </p:txBody>
      </p:sp>
      <p:sp>
        <p:nvSpPr>
          <p:cNvPr id="3" name="Footer Placeholder 2">
            <a:extLst>
              <a:ext uri="{FF2B5EF4-FFF2-40B4-BE49-F238E27FC236}">
                <a16:creationId xmlns:a16="http://schemas.microsoft.com/office/drawing/2014/main" id="{E46AF1F1-8D95-49B2-B232-4E31D1577A5D}"/>
              </a:ext>
            </a:extLst>
          </p:cNvPr>
          <p:cNvSpPr>
            <a:spLocks noGrp="1"/>
          </p:cNvSpPr>
          <p:nvPr>
            <p:ph type="ftr" sz="quarter" idx="10"/>
          </p:nvPr>
        </p:nvSpPr>
        <p:spPr/>
        <p:txBody>
          <a:bodyPr/>
          <a:lstStyle/>
          <a:p>
            <a:r>
              <a:rPr lang="en-GB"/>
              <a:t>CDE Registered Managers - Diabetes training overview</a:t>
            </a:r>
            <a:endParaRPr lang="en-GB" dirty="0"/>
          </a:p>
        </p:txBody>
      </p:sp>
      <p:sp>
        <p:nvSpPr>
          <p:cNvPr id="4" name="Slide Number Placeholder 3">
            <a:extLst>
              <a:ext uri="{FF2B5EF4-FFF2-40B4-BE49-F238E27FC236}">
                <a16:creationId xmlns:a16="http://schemas.microsoft.com/office/drawing/2014/main" id="{B24A4AB7-C6F0-4D8C-AF53-570D9BC28D24}"/>
              </a:ext>
            </a:extLst>
          </p:cNvPr>
          <p:cNvSpPr>
            <a:spLocks noGrp="1"/>
          </p:cNvSpPr>
          <p:nvPr>
            <p:ph type="sldNum" sz="quarter" idx="11"/>
          </p:nvPr>
        </p:nvSpPr>
        <p:spPr/>
        <p:txBody>
          <a:bodyPr/>
          <a:lstStyle/>
          <a:p>
            <a:endParaRPr lang="en-GB" dirty="0"/>
          </a:p>
        </p:txBody>
      </p:sp>
    </p:spTree>
    <p:extLst>
      <p:ext uri="{BB962C8B-B14F-4D97-AF65-F5344CB8AC3E}">
        <p14:creationId xmlns:p14="http://schemas.microsoft.com/office/powerpoint/2010/main" val="3986525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84B8-17CA-4AFF-97FF-27DEF24EFF4A}"/>
              </a:ext>
            </a:extLst>
          </p:cNvPr>
          <p:cNvSpPr>
            <a:spLocks noGrp="1"/>
          </p:cNvSpPr>
          <p:nvPr>
            <p:ph type="title"/>
          </p:nvPr>
        </p:nvSpPr>
        <p:spPr>
          <a:xfrm>
            <a:off x="486384" y="365125"/>
            <a:ext cx="11207646" cy="730507"/>
          </a:xfrm>
        </p:spPr>
        <p:txBody>
          <a:bodyPr/>
          <a:lstStyle>
            <a:lvl1pPr>
              <a:defRPr b="1">
                <a:latin typeface="Helvetica" panose="020B0604020202020204" pitchFamily="34" charset="0"/>
                <a:cs typeface="Helvetica" panose="020B0604020202020204" pitchFamily="34"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F4EDA652-06D6-469A-B8EE-E670276E5182}"/>
              </a:ext>
            </a:extLst>
          </p:cNvPr>
          <p:cNvSpPr>
            <a:spLocks noGrp="1"/>
          </p:cNvSpPr>
          <p:nvPr>
            <p:ph type="ftr" sz="quarter" idx="11"/>
          </p:nvPr>
        </p:nvSpPr>
        <p:spPr/>
        <p:txBody>
          <a:bodyPr/>
          <a:lstStyle/>
          <a:p>
            <a:r>
              <a:rPr lang="en-GB"/>
              <a:t>CDE Registered Managers - Diabetes training overview</a:t>
            </a:r>
            <a:endParaRPr lang="en-GB" dirty="0"/>
          </a:p>
        </p:txBody>
      </p:sp>
      <p:sp>
        <p:nvSpPr>
          <p:cNvPr id="6" name="Slide Number Placeholder 5">
            <a:extLst>
              <a:ext uri="{FF2B5EF4-FFF2-40B4-BE49-F238E27FC236}">
                <a16:creationId xmlns:a16="http://schemas.microsoft.com/office/drawing/2014/main" id="{026D72AA-EE3C-4F13-8023-7BD89E8FF54A}"/>
              </a:ext>
            </a:extLst>
          </p:cNvPr>
          <p:cNvSpPr>
            <a:spLocks noGrp="1"/>
          </p:cNvSpPr>
          <p:nvPr>
            <p:ph type="sldNum" sz="quarter" idx="12"/>
          </p:nvPr>
        </p:nvSpPr>
        <p:spPr/>
        <p:txBody>
          <a:bodyPr/>
          <a:lstStyle/>
          <a:p>
            <a:fld id="{9EDA1D47-186D-4155-B5BF-931D7C25D840}" type="slidenum">
              <a:rPr lang="en-GB" smtClean="0"/>
              <a:t>‹#›</a:t>
            </a:fld>
            <a:endParaRPr lang="en-GB" dirty="0"/>
          </a:p>
        </p:txBody>
      </p:sp>
    </p:spTree>
    <p:extLst>
      <p:ext uri="{BB962C8B-B14F-4D97-AF65-F5344CB8AC3E}">
        <p14:creationId xmlns:p14="http://schemas.microsoft.com/office/powerpoint/2010/main" val="192283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84B8-17CA-4AFF-97FF-27DEF24EFF4A}"/>
              </a:ext>
            </a:extLst>
          </p:cNvPr>
          <p:cNvSpPr>
            <a:spLocks noGrp="1"/>
          </p:cNvSpPr>
          <p:nvPr>
            <p:ph type="title"/>
          </p:nvPr>
        </p:nvSpPr>
        <p:spPr>
          <a:xfrm>
            <a:off x="496110" y="365125"/>
            <a:ext cx="11197919" cy="730507"/>
          </a:xfrm>
        </p:spPr>
        <p:txBody>
          <a:bodyPr/>
          <a:lstStyle>
            <a:lvl1pPr>
              <a:defRPr b="1">
                <a:latin typeface="Helvetica" panose="020B0604020202020204" pitchFamily="34" charset="0"/>
                <a:cs typeface="Helvetica"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00104E-F381-4800-AAAA-0A8FD5AC3E76}"/>
              </a:ext>
            </a:extLst>
          </p:cNvPr>
          <p:cNvSpPr>
            <a:spLocks noGrp="1"/>
          </p:cNvSpPr>
          <p:nvPr>
            <p:ph idx="1"/>
          </p:nvPr>
        </p:nvSpPr>
        <p:spPr>
          <a:xfrm>
            <a:off x="496111" y="1264596"/>
            <a:ext cx="5370648" cy="5107021"/>
          </a:xfrm>
        </p:spPr>
        <p:txBody>
          <a:bodyPr>
            <a:normAutofit/>
          </a:bodyPr>
          <a:lstStyle>
            <a:lvl1pPr>
              <a:spcAft>
                <a:spcPts val="1200"/>
              </a:spcAft>
              <a:defRPr sz="3600">
                <a:latin typeface="Helvetica" panose="020B0604020202020204" pitchFamily="34" charset="0"/>
                <a:cs typeface="Helvetica" panose="020B0604020202020204" pitchFamily="34" charset="0"/>
              </a:defRPr>
            </a:lvl1pPr>
            <a:lvl2pPr>
              <a:spcAft>
                <a:spcPts val="1200"/>
              </a:spcAft>
              <a:defRPr sz="3200">
                <a:latin typeface="Helvetica" panose="020B0604020202020204" pitchFamily="34" charset="0"/>
                <a:cs typeface="Helvetica" panose="020B0604020202020204" pitchFamily="34" charset="0"/>
              </a:defRPr>
            </a:lvl2pPr>
            <a:lvl3pPr>
              <a:spcAft>
                <a:spcPts val="1200"/>
              </a:spcAft>
              <a:defRPr sz="2800">
                <a:latin typeface="Helvetica" panose="020B0604020202020204" pitchFamily="34" charset="0"/>
                <a:cs typeface="Helvetica" panose="020B0604020202020204" pitchFamily="34" charset="0"/>
              </a:defRPr>
            </a:lvl3pPr>
            <a:lvl4pPr>
              <a:spcAft>
                <a:spcPts val="1200"/>
              </a:spcAft>
              <a:defRPr sz="2400">
                <a:latin typeface="Helvetica" panose="020B0604020202020204" pitchFamily="34" charset="0"/>
                <a:cs typeface="Helvetica" panose="020B0604020202020204" pitchFamily="34" charset="0"/>
              </a:defRPr>
            </a:lvl4pPr>
            <a:lvl5pPr>
              <a:spcAft>
                <a:spcPts val="1200"/>
              </a:spcAft>
              <a:defRPr sz="2400">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4EDA652-06D6-469A-B8EE-E670276E5182}"/>
              </a:ext>
            </a:extLst>
          </p:cNvPr>
          <p:cNvSpPr>
            <a:spLocks noGrp="1"/>
          </p:cNvSpPr>
          <p:nvPr>
            <p:ph type="ftr" sz="quarter" idx="11"/>
          </p:nvPr>
        </p:nvSpPr>
        <p:spPr/>
        <p:txBody>
          <a:bodyPr/>
          <a:lstStyle/>
          <a:p>
            <a:r>
              <a:rPr lang="en-GB"/>
              <a:t>CDE Registered Managers - Diabetes training overview</a:t>
            </a:r>
            <a:endParaRPr lang="en-GB" dirty="0"/>
          </a:p>
        </p:txBody>
      </p:sp>
      <p:sp>
        <p:nvSpPr>
          <p:cNvPr id="6" name="Slide Number Placeholder 5">
            <a:extLst>
              <a:ext uri="{FF2B5EF4-FFF2-40B4-BE49-F238E27FC236}">
                <a16:creationId xmlns:a16="http://schemas.microsoft.com/office/drawing/2014/main" id="{026D72AA-EE3C-4F13-8023-7BD89E8FF54A}"/>
              </a:ext>
            </a:extLst>
          </p:cNvPr>
          <p:cNvSpPr>
            <a:spLocks noGrp="1"/>
          </p:cNvSpPr>
          <p:nvPr>
            <p:ph type="sldNum" sz="quarter" idx="12"/>
          </p:nvPr>
        </p:nvSpPr>
        <p:spPr/>
        <p:txBody>
          <a:bodyPr/>
          <a:lstStyle/>
          <a:p>
            <a:fld id="{9EDA1D47-186D-4155-B5BF-931D7C25D840}" type="slidenum">
              <a:rPr lang="en-GB" smtClean="0"/>
              <a:t>‹#›</a:t>
            </a:fld>
            <a:endParaRPr lang="en-GB" dirty="0"/>
          </a:p>
        </p:txBody>
      </p:sp>
      <p:sp>
        <p:nvSpPr>
          <p:cNvPr id="7" name="Content Placeholder 2">
            <a:extLst>
              <a:ext uri="{FF2B5EF4-FFF2-40B4-BE49-F238E27FC236}">
                <a16:creationId xmlns:a16="http://schemas.microsoft.com/office/drawing/2014/main" id="{9E6465FE-B405-496D-87D6-C630AA907D3D}"/>
              </a:ext>
            </a:extLst>
          </p:cNvPr>
          <p:cNvSpPr>
            <a:spLocks noGrp="1"/>
          </p:cNvSpPr>
          <p:nvPr>
            <p:ph idx="13"/>
          </p:nvPr>
        </p:nvSpPr>
        <p:spPr>
          <a:xfrm>
            <a:off x="6323381" y="1259279"/>
            <a:ext cx="5370648" cy="5107021"/>
          </a:xfrm>
        </p:spPr>
        <p:txBody>
          <a:bodyPr>
            <a:normAutofit/>
          </a:bodyPr>
          <a:lstStyle>
            <a:lvl1pPr>
              <a:spcAft>
                <a:spcPts val="1200"/>
              </a:spcAft>
              <a:defRPr sz="3600">
                <a:latin typeface="Helvetica" panose="020B0604020202020204" pitchFamily="34" charset="0"/>
                <a:cs typeface="Helvetica" panose="020B0604020202020204" pitchFamily="34" charset="0"/>
              </a:defRPr>
            </a:lvl1pPr>
            <a:lvl2pPr>
              <a:spcAft>
                <a:spcPts val="1200"/>
              </a:spcAft>
              <a:defRPr sz="3200">
                <a:latin typeface="Helvetica" panose="020B0604020202020204" pitchFamily="34" charset="0"/>
                <a:cs typeface="Helvetica" panose="020B0604020202020204" pitchFamily="34" charset="0"/>
              </a:defRPr>
            </a:lvl2pPr>
            <a:lvl3pPr>
              <a:spcAft>
                <a:spcPts val="1200"/>
              </a:spcAft>
              <a:defRPr sz="2800">
                <a:latin typeface="Helvetica" panose="020B0604020202020204" pitchFamily="34" charset="0"/>
                <a:cs typeface="Helvetica" panose="020B0604020202020204" pitchFamily="34" charset="0"/>
              </a:defRPr>
            </a:lvl3pPr>
            <a:lvl4pPr>
              <a:spcAft>
                <a:spcPts val="1200"/>
              </a:spcAft>
              <a:defRPr sz="2400">
                <a:latin typeface="Helvetica" panose="020B0604020202020204" pitchFamily="34" charset="0"/>
                <a:cs typeface="Helvetica" panose="020B0604020202020204" pitchFamily="34" charset="0"/>
              </a:defRPr>
            </a:lvl4pPr>
            <a:lvl5pPr>
              <a:spcAft>
                <a:spcPts val="1200"/>
              </a:spcAft>
              <a:defRPr sz="2400">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10662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646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1528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4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F27A-F425-86E3-5378-AF9C39BA70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9D1034-8570-AB7F-2CD2-C8022AFA3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52FCD-749D-50A0-F9EF-BE629A433E88}"/>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2B2F74C1-314F-C7B6-29CF-7891CD8AF2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93909-78F9-04F4-0C9A-6A151B9914CB}"/>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7971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7298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0874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943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194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238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7120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476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641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E0F7-6C01-5EB1-DE8D-A6F69B5BA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5C475B-BDFF-B0D3-3047-28E6EDFEB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93D471-92AC-FBD5-3DD8-1B06C5A40873}"/>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3964AE2D-D709-0998-8AE9-B5927DB5A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A96AD3-9015-E660-50D0-C7F7DED9D6D7}"/>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3425689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66D5-FD75-DA7C-4E17-4C13848B30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12F421-2B56-0B30-587C-F4C5A64BA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B3F50A-63B1-05CE-D381-CB5CF53189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918DF3-94C4-16DB-1326-C238CDE37614}"/>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6" name="Footer Placeholder 5">
            <a:extLst>
              <a:ext uri="{FF2B5EF4-FFF2-40B4-BE49-F238E27FC236}">
                <a16:creationId xmlns:a16="http://schemas.microsoft.com/office/drawing/2014/main" id="{A07BD4DF-423C-6AEF-1AD0-FAD33304BA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7272ED-D199-0339-DD85-295C75F1F8C6}"/>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68752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1AE4-B235-E7FE-60D1-781FDF5066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B40946-C4BA-A230-BBBF-AAC461217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AD427B-1BAD-8D16-02F4-D0864D709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4A4E1C-9ECA-5A78-A430-71C8B1795C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033E9-9092-CF77-076B-0733AE0D6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983BF8-6896-0E24-A184-7BD91E5ABA02}"/>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8" name="Footer Placeholder 7">
            <a:extLst>
              <a:ext uri="{FF2B5EF4-FFF2-40B4-BE49-F238E27FC236}">
                <a16:creationId xmlns:a16="http://schemas.microsoft.com/office/drawing/2014/main" id="{1B764A77-9E92-5246-3198-3DDC9E2D59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8EEB5F-4C3C-C0FC-31DD-02CB0B71D8F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5829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39BD-52AF-0E12-B180-6122918006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274364-4AF4-284F-F8AA-5A0D6A50BA1D}"/>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4" name="Footer Placeholder 3">
            <a:extLst>
              <a:ext uri="{FF2B5EF4-FFF2-40B4-BE49-F238E27FC236}">
                <a16:creationId xmlns:a16="http://schemas.microsoft.com/office/drawing/2014/main" id="{C2BD16D0-53DC-C6A4-4B07-82E4270EA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5C58DE-3122-1FD0-2B57-38A054DE5CFC}"/>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392093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B5B0C-C725-AD1E-D338-4569D2F6BABC}"/>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3" name="Footer Placeholder 2">
            <a:extLst>
              <a:ext uri="{FF2B5EF4-FFF2-40B4-BE49-F238E27FC236}">
                <a16:creationId xmlns:a16="http://schemas.microsoft.com/office/drawing/2014/main" id="{676CC73D-9F31-A108-AFF6-4D59E27F71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771A29-322E-B568-98A5-F65BF127C911}"/>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227894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12D8-F3FC-A865-8B39-26280C4E8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78693D-84E4-BBBD-3057-71CEA1A52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F318CB-7E22-0052-D79B-0DAEA6D1F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9C947-4861-E1D1-0EBD-AB8E585379FB}"/>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6" name="Footer Placeholder 5">
            <a:extLst>
              <a:ext uri="{FF2B5EF4-FFF2-40B4-BE49-F238E27FC236}">
                <a16:creationId xmlns:a16="http://schemas.microsoft.com/office/drawing/2014/main" id="{F453C66A-A35F-9094-B6B3-85A02A7ED8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41E97F-CBBF-048D-B05D-FF538C8B4CB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1962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6AF6-F6B9-2DF4-9690-BC64472B2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702520-39D3-1E87-9361-099C0492C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FC02B7-9BD8-7B7F-3737-B43F1BDC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7AC4C-1443-FF84-2B4B-7D36DDA53BF4}"/>
              </a:ext>
            </a:extLst>
          </p:cNvPr>
          <p:cNvSpPr>
            <a:spLocks noGrp="1"/>
          </p:cNvSpPr>
          <p:nvPr>
            <p:ph type="dt" sz="half" idx="10"/>
          </p:nvPr>
        </p:nvSpPr>
        <p:spPr/>
        <p:txBody>
          <a:bodyPr/>
          <a:lstStyle/>
          <a:p>
            <a:fld id="{74592FBF-732C-4E23-A151-0F900FB29159}" type="datetimeFigureOut">
              <a:rPr lang="en-GB" smtClean="0"/>
              <a:t>22/02/2024</a:t>
            </a:fld>
            <a:endParaRPr lang="en-GB"/>
          </a:p>
        </p:txBody>
      </p:sp>
      <p:sp>
        <p:nvSpPr>
          <p:cNvPr id="6" name="Footer Placeholder 5">
            <a:extLst>
              <a:ext uri="{FF2B5EF4-FFF2-40B4-BE49-F238E27FC236}">
                <a16:creationId xmlns:a16="http://schemas.microsoft.com/office/drawing/2014/main" id="{1E1A381F-593A-ABCE-C997-32D2698AD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9B61B7-6A3E-014F-C1E6-70B2581094FF}"/>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64506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AF59F-03A1-4A6A-F193-82B58E4E8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3D7E81-DF5C-547E-08C9-376DF50D4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44EB2-BC2A-C0A1-047D-07177646B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92FBF-732C-4E23-A151-0F900FB29159}" type="datetimeFigureOut">
              <a:rPr lang="en-GB" smtClean="0"/>
              <a:t>22/02/2024</a:t>
            </a:fld>
            <a:endParaRPr lang="en-GB"/>
          </a:p>
        </p:txBody>
      </p:sp>
      <p:sp>
        <p:nvSpPr>
          <p:cNvPr id="5" name="Footer Placeholder 4">
            <a:extLst>
              <a:ext uri="{FF2B5EF4-FFF2-40B4-BE49-F238E27FC236}">
                <a16:creationId xmlns:a16="http://schemas.microsoft.com/office/drawing/2014/main" id="{256450B6-EA74-06A4-695B-279D02EDF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C82627-B2B0-171C-2969-5EE35075E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200D7-F185-45D3-940D-12BB226594D3}" type="slidenum">
              <a:rPr lang="en-GB" smtClean="0"/>
              <a:t>‹#›</a:t>
            </a:fld>
            <a:endParaRPr lang="en-GB"/>
          </a:p>
        </p:txBody>
      </p:sp>
    </p:spTree>
    <p:extLst>
      <p:ext uri="{BB962C8B-B14F-4D97-AF65-F5344CB8AC3E}">
        <p14:creationId xmlns:p14="http://schemas.microsoft.com/office/powerpoint/2010/main" val="240388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1091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hyperlink" Target="https://insulinsafetyweek.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hyperlink" Target="https://abcd.care/sites/abcd.care/files/site_uploads/Resources/Position-Papers/ABCD-Position-Paper-Frailty.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fdrop.net/napch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9DD9B-E3E0-9D80-7477-CA3653E70F53}"/>
              </a:ext>
            </a:extLst>
          </p:cNvPr>
          <p:cNvSpPr>
            <a:spLocks noGrp="1"/>
          </p:cNvSpPr>
          <p:nvPr>
            <p:ph type="ctrTitle"/>
          </p:nvPr>
        </p:nvSpPr>
        <p:spPr/>
        <p:txBody>
          <a:bodyPr>
            <a:normAutofit/>
          </a:bodyPr>
          <a:lstStyle/>
          <a:p>
            <a:r>
              <a:rPr lang="en-GB" sz="9600" b="1" dirty="0">
                <a:solidFill>
                  <a:srgbClr val="7030A0"/>
                </a:solidFill>
                <a:latin typeface="ADLaM Display" panose="020F0502020204030204" pitchFamily="2" charset="0"/>
                <a:ea typeface="ADLaM Display" panose="020F0502020204030204" pitchFamily="2" charset="0"/>
                <a:cs typeface="ADLaM Display" panose="020F0502020204030204" pitchFamily="2" charset="0"/>
              </a:rPr>
              <a:t>WELCOME</a:t>
            </a:r>
          </a:p>
        </p:txBody>
      </p:sp>
      <p:sp>
        <p:nvSpPr>
          <p:cNvPr id="5" name="Subtitle 4">
            <a:extLst>
              <a:ext uri="{FF2B5EF4-FFF2-40B4-BE49-F238E27FC236}">
                <a16:creationId xmlns:a16="http://schemas.microsoft.com/office/drawing/2014/main" id="{B21871EF-7E45-FAA2-5FCF-1D57559DBD61}"/>
              </a:ext>
            </a:extLst>
          </p:cNvPr>
          <p:cNvSpPr>
            <a:spLocks noGrp="1"/>
          </p:cNvSpPr>
          <p:nvPr>
            <p:ph type="subTitle" idx="1"/>
          </p:nvPr>
        </p:nvSpPr>
        <p:spPr/>
        <p:txBody>
          <a:bodyPr>
            <a:normAutofit/>
          </a:bodyPr>
          <a:lstStyle/>
          <a:p>
            <a:r>
              <a:rPr lang="en-GB" sz="3200" dirty="0">
                <a:latin typeface="ADLaM Display" panose="02010000000000000000" pitchFamily="2" charset="0"/>
                <a:ea typeface="ADLaM Display" panose="02010000000000000000" pitchFamily="2" charset="0"/>
                <a:cs typeface="ADLaM Display" panose="02010000000000000000" pitchFamily="2" charset="0"/>
              </a:rPr>
              <a:t>Registered Care Managers Network</a:t>
            </a:r>
          </a:p>
          <a:p>
            <a:r>
              <a:rPr lang="en-GB" sz="3200" dirty="0">
                <a:latin typeface="ADLaM Display" panose="02010000000000000000" pitchFamily="2" charset="0"/>
                <a:ea typeface="ADLaM Display" panose="02010000000000000000" pitchFamily="2" charset="0"/>
                <a:cs typeface="ADLaM Display" panose="02010000000000000000" pitchFamily="2" charset="0"/>
              </a:rPr>
              <a:t>22nd February 2024</a:t>
            </a:r>
          </a:p>
        </p:txBody>
      </p:sp>
      <p:pic>
        <p:nvPicPr>
          <p:cNvPr id="7" name="Picture 6" descr="A logo with text on it&#10;&#10;Description automatically generated">
            <a:extLst>
              <a:ext uri="{FF2B5EF4-FFF2-40B4-BE49-F238E27FC236}">
                <a16:creationId xmlns:a16="http://schemas.microsoft.com/office/drawing/2014/main" id="{C93942F6-941C-C00B-F7A6-AD846DB68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537" y="3610759"/>
            <a:ext cx="4999463" cy="3532875"/>
          </a:xfrm>
          <a:prstGeom prst="rect">
            <a:avLst/>
          </a:prstGeom>
        </p:spPr>
      </p:pic>
    </p:spTree>
    <p:extLst>
      <p:ext uri="{BB962C8B-B14F-4D97-AF65-F5344CB8AC3E}">
        <p14:creationId xmlns:p14="http://schemas.microsoft.com/office/powerpoint/2010/main" val="107150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E5E1-F2BD-2682-D563-E26AD0D0703E}"/>
              </a:ext>
            </a:extLst>
          </p:cNvPr>
          <p:cNvSpPr>
            <a:spLocks noGrp="1"/>
          </p:cNvSpPr>
          <p:nvPr>
            <p:ph type="title"/>
          </p:nvPr>
        </p:nvSpPr>
        <p:spPr/>
        <p:txBody>
          <a:bodyPr/>
          <a:lstStyle/>
          <a:p>
            <a:r>
              <a:rPr lang="en-GB" dirty="0"/>
              <a:t>Learning outcomes</a:t>
            </a:r>
          </a:p>
        </p:txBody>
      </p:sp>
      <p:sp>
        <p:nvSpPr>
          <p:cNvPr id="3" name="Footer Placeholder 2">
            <a:extLst>
              <a:ext uri="{FF2B5EF4-FFF2-40B4-BE49-F238E27FC236}">
                <a16:creationId xmlns:a16="http://schemas.microsoft.com/office/drawing/2014/main" id="{3D3484D5-1144-9A5B-FCEB-93F3686E4D0C}"/>
              </a:ext>
            </a:extLst>
          </p:cNvPr>
          <p:cNvSpPr>
            <a:spLocks noGrp="1"/>
          </p:cNvSpPr>
          <p:nvPr>
            <p:ph type="ftr" sz="quarter" idx="10"/>
          </p:nvPr>
        </p:nvSpPr>
        <p:spPr/>
        <p:txBody>
          <a:bodyPr/>
          <a:lstStyle/>
          <a:p>
            <a:r>
              <a:rPr lang="en-GB"/>
              <a:t>CDE Registered Managers - Diabetes training overview</a:t>
            </a:r>
            <a:endParaRPr lang="en-GB" dirty="0"/>
          </a:p>
        </p:txBody>
      </p:sp>
      <p:sp>
        <p:nvSpPr>
          <p:cNvPr id="4" name="Rectangle: Rounded Corners 3">
            <a:extLst>
              <a:ext uri="{FF2B5EF4-FFF2-40B4-BE49-F238E27FC236}">
                <a16:creationId xmlns:a16="http://schemas.microsoft.com/office/drawing/2014/main" id="{9AAF7F77-4FDA-FDFF-FE8E-FA96DBCC2F98}"/>
              </a:ext>
            </a:extLst>
          </p:cNvPr>
          <p:cNvSpPr/>
          <p:nvPr/>
        </p:nvSpPr>
        <p:spPr>
          <a:xfrm>
            <a:off x="471545" y="1003683"/>
            <a:ext cx="3408145" cy="1274168"/>
          </a:xfrm>
          <a:prstGeom prst="roundRect">
            <a:avLst/>
          </a:prstGeom>
          <a:solidFill>
            <a:srgbClr val="FBAD81"/>
          </a:solidFill>
          <a:ln>
            <a:solidFill>
              <a:srgbClr val="FBA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Helvetica" panose="020B0604020202020204" pitchFamily="34" charset="0"/>
                <a:cs typeface="Helvetica" panose="020B0604020202020204" pitchFamily="34" charset="0"/>
              </a:rPr>
              <a:t>1. Give a brief definition of diabetes and distinguish type 1 from type 2 diabetes</a:t>
            </a:r>
          </a:p>
        </p:txBody>
      </p:sp>
      <p:sp>
        <p:nvSpPr>
          <p:cNvPr id="5" name="Rectangle: Rounded Corners 4">
            <a:extLst>
              <a:ext uri="{FF2B5EF4-FFF2-40B4-BE49-F238E27FC236}">
                <a16:creationId xmlns:a16="http://schemas.microsoft.com/office/drawing/2014/main" id="{B2389C0A-188B-D9E0-D0AE-3B4DA6B38726}"/>
              </a:ext>
            </a:extLst>
          </p:cNvPr>
          <p:cNvSpPr/>
          <p:nvPr/>
        </p:nvSpPr>
        <p:spPr>
          <a:xfrm>
            <a:off x="470262" y="2388193"/>
            <a:ext cx="3381457" cy="915035"/>
          </a:xfrm>
          <a:prstGeom prst="roundRect">
            <a:avLst/>
          </a:prstGeom>
          <a:solidFill>
            <a:srgbClr val="F87B36"/>
          </a:solidFill>
          <a:ln>
            <a:solidFill>
              <a:srgbClr val="F87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endParaRPr lang="en-GB" b="1"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2. State what the ‘normal’ blood glucose range is</a:t>
            </a:r>
          </a:p>
          <a:p>
            <a:pPr algn="ctr"/>
            <a:r>
              <a:rPr lang="en-GB" dirty="0">
                <a:latin typeface="Helvetica" panose="020B0604020202020204" pitchFamily="34" charset="0"/>
                <a:cs typeface="Helvetica" panose="020B0604020202020204" pitchFamily="34" charset="0"/>
              </a:rPr>
              <a:t> </a:t>
            </a:r>
          </a:p>
          <a:p>
            <a:pPr lvl="0" algn="just"/>
            <a:endParaRPr lang="en-US" dirty="0">
              <a:latin typeface="Helvetica" panose="020B0604020202020204" pitchFamily="34" charset="0"/>
              <a:cs typeface="Helvetica" panose="020B0604020202020204" pitchFamily="34" charset="0"/>
            </a:endParaRPr>
          </a:p>
        </p:txBody>
      </p:sp>
      <p:sp>
        <p:nvSpPr>
          <p:cNvPr id="6" name="Rectangle: Rounded Corners 5">
            <a:extLst>
              <a:ext uri="{FF2B5EF4-FFF2-40B4-BE49-F238E27FC236}">
                <a16:creationId xmlns:a16="http://schemas.microsoft.com/office/drawing/2014/main" id="{3EE2515C-9B99-6970-AC52-9035D9325B01}"/>
              </a:ext>
            </a:extLst>
          </p:cNvPr>
          <p:cNvSpPr/>
          <p:nvPr/>
        </p:nvSpPr>
        <p:spPr>
          <a:xfrm>
            <a:off x="470261" y="3405881"/>
            <a:ext cx="3381457" cy="1274167"/>
          </a:xfrm>
          <a:prstGeom prst="roundRect">
            <a:avLst/>
          </a:prstGeom>
          <a:solidFill>
            <a:srgbClr val="D54629"/>
          </a:solidFill>
          <a:ln>
            <a:solidFill>
              <a:srgbClr val="D54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3. Describe the signs and symptoms of diabetes and explain how and why they develop</a:t>
            </a:r>
          </a:p>
          <a:p>
            <a:pPr algn="ctr"/>
            <a:endParaRPr lang="en-GB" dirty="0">
              <a:latin typeface="Helvetica" panose="020B0604020202020204" pitchFamily="34" charset="0"/>
              <a:cs typeface="Helvetica" panose="020B0604020202020204" pitchFamily="34" charset="0"/>
            </a:endParaRPr>
          </a:p>
        </p:txBody>
      </p:sp>
      <p:sp>
        <p:nvSpPr>
          <p:cNvPr id="7" name="Rectangle: Rounded Corners 6">
            <a:extLst>
              <a:ext uri="{FF2B5EF4-FFF2-40B4-BE49-F238E27FC236}">
                <a16:creationId xmlns:a16="http://schemas.microsoft.com/office/drawing/2014/main" id="{7438E014-FCE9-DC43-676A-30228B910DD2}"/>
              </a:ext>
            </a:extLst>
          </p:cNvPr>
          <p:cNvSpPr/>
          <p:nvPr/>
        </p:nvSpPr>
        <p:spPr>
          <a:xfrm>
            <a:off x="478634" y="4782702"/>
            <a:ext cx="3408145" cy="1771626"/>
          </a:xfrm>
          <a:prstGeom prst="roundRect">
            <a:avLst/>
          </a:prstGeom>
          <a:solidFill>
            <a:srgbClr val="944434"/>
          </a:solidFill>
          <a:ln>
            <a:solidFill>
              <a:srgbClr val="944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Helvetica" panose="020B0604020202020204" pitchFamily="34" charset="0"/>
              <a:cs typeface="Helvetica" panose="020B0604020202020204" pitchFamily="34" charset="0"/>
            </a:endParaRPr>
          </a:p>
          <a:p>
            <a:pPr algn="ctr"/>
            <a:endParaRPr lang="en-GB" dirty="0">
              <a:solidFill>
                <a:schemeClr val="bg1"/>
              </a:solidFill>
              <a:latin typeface="Helvetica" panose="020B0604020202020204" pitchFamily="34" charset="0"/>
              <a:cs typeface="Helvetica" panose="020B0604020202020204" pitchFamily="34" charset="0"/>
            </a:endParaRPr>
          </a:p>
          <a:p>
            <a:pPr algn="ctr"/>
            <a:r>
              <a:rPr lang="en-GB" sz="2000" b="1" dirty="0">
                <a:solidFill>
                  <a:schemeClr val="bg1"/>
                </a:solidFill>
                <a:latin typeface="Helvetica" panose="020B0604020202020204" pitchFamily="34" charset="0"/>
                <a:cs typeface="Helvetica" panose="020B0604020202020204" pitchFamily="34" charset="0"/>
              </a:rPr>
              <a:t>4. </a:t>
            </a:r>
            <a:r>
              <a:rPr lang="en-GB" sz="2000" b="1" dirty="0">
                <a:latin typeface="Helvetica" panose="020B0604020202020204" pitchFamily="34" charset="0"/>
                <a:cs typeface="Helvetica" panose="020B0604020202020204" pitchFamily="34" charset="0"/>
              </a:rPr>
              <a:t>Name two things that can cause the blood glucose levels to rise and two things that can  cause blood glucose levels to fall</a:t>
            </a:r>
          </a:p>
          <a:p>
            <a:pPr algn="ctr"/>
            <a:endParaRPr lang="en-GB" dirty="0">
              <a:latin typeface="Helvetica" panose="020B0604020202020204" pitchFamily="34" charset="0"/>
              <a:cs typeface="Helvetica" panose="020B0604020202020204" pitchFamily="34" charset="0"/>
            </a:endParaRPr>
          </a:p>
          <a:p>
            <a:pPr lvl="0" algn="ctr"/>
            <a:r>
              <a:rPr lang="en-GB" dirty="0">
                <a:solidFill>
                  <a:schemeClr val="tx1"/>
                </a:solidFill>
                <a:latin typeface="Helvetica" panose="020B0604020202020204" pitchFamily="34" charset="0"/>
                <a:cs typeface="Helvetica" panose="020B0604020202020204" pitchFamily="34" charset="0"/>
              </a:rPr>
              <a:t> </a:t>
            </a:r>
          </a:p>
        </p:txBody>
      </p:sp>
      <p:sp>
        <p:nvSpPr>
          <p:cNvPr id="8" name="Rectangle: Rounded Corners 7">
            <a:extLst>
              <a:ext uri="{FF2B5EF4-FFF2-40B4-BE49-F238E27FC236}">
                <a16:creationId xmlns:a16="http://schemas.microsoft.com/office/drawing/2014/main" id="{E9016867-4AAF-F3AC-6061-6BFD57C1C700}"/>
              </a:ext>
            </a:extLst>
          </p:cNvPr>
          <p:cNvSpPr/>
          <p:nvPr/>
        </p:nvSpPr>
        <p:spPr>
          <a:xfrm>
            <a:off x="4170132" y="2526548"/>
            <a:ext cx="3673393" cy="1274167"/>
          </a:xfrm>
          <a:prstGeom prst="roundRect">
            <a:avLst/>
          </a:prstGeom>
          <a:solidFill>
            <a:srgbClr val="43AFAC"/>
          </a:solidFill>
          <a:ln>
            <a:solidFill>
              <a:srgbClr val="43A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6. Know what checks should be done annually/regularly for people with diabetes</a:t>
            </a:r>
          </a:p>
          <a:p>
            <a:pPr algn="ctr"/>
            <a:endParaRPr lang="en-GB" dirty="0">
              <a:latin typeface="Helvetica" panose="020B0604020202020204" pitchFamily="34" charset="0"/>
              <a:cs typeface="Helvetica" panose="020B0604020202020204" pitchFamily="34" charset="0"/>
            </a:endParaRPr>
          </a:p>
        </p:txBody>
      </p:sp>
      <p:sp>
        <p:nvSpPr>
          <p:cNvPr id="9" name="Rectangle: Rounded Corners 8">
            <a:extLst>
              <a:ext uri="{FF2B5EF4-FFF2-40B4-BE49-F238E27FC236}">
                <a16:creationId xmlns:a16="http://schemas.microsoft.com/office/drawing/2014/main" id="{477D7B27-CA64-269E-EF07-73C0B0DE9871}"/>
              </a:ext>
            </a:extLst>
          </p:cNvPr>
          <p:cNvSpPr/>
          <p:nvPr/>
        </p:nvSpPr>
        <p:spPr>
          <a:xfrm>
            <a:off x="4178534" y="3908248"/>
            <a:ext cx="3673393" cy="1062654"/>
          </a:xfrm>
          <a:prstGeom prst="roundRect">
            <a:avLst/>
          </a:prstGeom>
          <a:solidFill>
            <a:srgbClr val="328280"/>
          </a:solidFill>
          <a:ln>
            <a:solidFill>
              <a:srgbClr val="328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Helvetica" panose="020B0604020202020204" pitchFamily="34" charset="0"/>
                <a:cs typeface="Helvetica" panose="020B0604020202020204" pitchFamily="34" charset="0"/>
              </a:rPr>
              <a:t>7. </a:t>
            </a:r>
            <a:r>
              <a:rPr lang="en-GB" sz="2000" b="1" dirty="0">
                <a:latin typeface="Helvetica" panose="020B0604020202020204" pitchFamily="34" charset="0"/>
                <a:cs typeface="Helvetica" panose="020B0604020202020204" pitchFamily="34" charset="0"/>
              </a:rPr>
              <a:t>List four of the long term health problems (complications) of diabetes</a:t>
            </a:r>
            <a:endParaRPr lang="en-GB" sz="2000" b="1" dirty="0">
              <a:solidFill>
                <a:schemeClr val="bg1"/>
              </a:solidFill>
              <a:latin typeface="Helvetica" panose="020B0604020202020204" pitchFamily="34" charset="0"/>
              <a:cs typeface="Helvetica" panose="020B0604020202020204" pitchFamily="34" charset="0"/>
            </a:endParaRPr>
          </a:p>
        </p:txBody>
      </p:sp>
      <p:sp>
        <p:nvSpPr>
          <p:cNvPr id="10" name="Rectangle: Rounded Corners 9">
            <a:extLst>
              <a:ext uri="{FF2B5EF4-FFF2-40B4-BE49-F238E27FC236}">
                <a16:creationId xmlns:a16="http://schemas.microsoft.com/office/drawing/2014/main" id="{9DE18FA4-D1DD-5C2D-D56F-E8C62365467D}"/>
              </a:ext>
            </a:extLst>
          </p:cNvPr>
          <p:cNvSpPr/>
          <p:nvPr/>
        </p:nvSpPr>
        <p:spPr>
          <a:xfrm>
            <a:off x="4168819" y="5063424"/>
            <a:ext cx="3674705" cy="1489231"/>
          </a:xfrm>
          <a:prstGeom prst="roundRect">
            <a:avLst/>
          </a:prstGeom>
          <a:solidFill>
            <a:srgbClr val="205453"/>
          </a:solidFill>
          <a:ln>
            <a:solidFill>
              <a:srgbClr val="205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8. State what a hypoglycaemic event (hypo) is and recognise the signs and symptoms of a hypo</a:t>
            </a:r>
          </a:p>
          <a:p>
            <a:pPr algn="ctr"/>
            <a:endParaRPr lang="en-GB" dirty="0">
              <a:latin typeface="Helvetica" panose="020B0604020202020204" pitchFamily="34" charset="0"/>
              <a:cs typeface="Helvetica" panose="020B0604020202020204" pitchFamily="34" charset="0"/>
            </a:endParaRPr>
          </a:p>
        </p:txBody>
      </p:sp>
      <p:sp>
        <p:nvSpPr>
          <p:cNvPr id="11" name="Rectangle: Rounded Corners 10">
            <a:extLst>
              <a:ext uri="{FF2B5EF4-FFF2-40B4-BE49-F238E27FC236}">
                <a16:creationId xmlns:a16="http://schemas.microsoft.com/office/drawing/2014/main" id="{F38122CD-1AD1-8B1F-510A-D990B58C8644}"/>
              </a:ext>
            </a:extLst>
          </p:cNvPr>
          <p:cNvSpPr/>
          <p:nvPr/>
        </p:nvSpPr>
        <p:spPr>
          <a:xfrm>
            <a:off x="8143682" y="1003683"/>
            <a:ext cx="3583176" cy="1249265"/>
          </a:xfrm>
          <a:prstGeom prst="roundRect">
            <a:avLst/>
          </a:prstGeom>
          <a:solidFill>
            <a:srgbClr val="F775B9"/>
          </a:solidFill>
          <a:ln>
            <a:solidFill>
              <a:srgbClr val="F77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Helvetica" panose="020B0604020202020204" pitchFamily="34" charset="0"/>
                <a:cs typeface="Helvetica" panose="020B0604020202020204" pitchFamily="34" charset="0"/>
              </a:rPr>
              <a:t>9. Identify four possible causes of a hypo and explain how to treat a hypo</a:t>
            </a:r>
          </a:p>
        </p:txBody>
      </p:sp>
      <p:sp>
        <p:nvSpPr>
          <p:cNvPr id="12" name="Rectangle: Rounded Corners 11">
            <a:extLst>
              <a:ext uri="{FF2B5EF4-FFF2-40B4-BE49-F238E27FC236}">
                <a16:creationId xmlns:a16="http://schemas.microsoft.com/office/drawing/2014/main" id="{FD4ABE53-2828-6832-3D7B-116B379CB782}"/>
              </a:ext>
            </a:extLst>
          </p:cNvPr>
          <p:cNvSpPr/>
          <p:nvPr/>
        </p:nvSpPr>
        <p:spPr>
          <a:xfrm>
            <a:off x="8133967" y="2355125"/>
            <a:ext cx="3592891" cy="1698291"/>
          </a:xfrm>
          <a:prstGeom prst="roundRect">
            <a:avLst/>
          </a:prstGeom>
          <a:solidFill>
            <a:srgbClr val="EB29C1"/>
          </a:solidFill>
          <a:ln>
            <a:solidFill>
              <a:srgbClr val="EB29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chemeClr val="bg1"/>
                </a:solidFill>
                <a:latin typeface="Helvetica" panose="020B0604020202020204" pitchFamily="34" charset="0"/>
                <a:cs typeface="Helvetica" panose="020B0604020202020204" pitchFamily="34" charset="0"/>
              </a:rPr>
              <a:t>10. </a:t>
            </a:r>
            <a:r>
              <a:rPr lang="en-GB" b="1" dirty="0">
                <a:latin typeface="Helvetica"/>
                <a:cs typeface="Helvetica"/>
              </a:rPr>
              <a:t>Demonstrate an understanding of the principles and importance of nutritional screening and an appropriate diet (including ‘carb awareness’)</a:t>
            </a:r>
            <a:endParaRPr lang="en-US" b="1" dirty="0">
              <a:solidFill>
                <a:schemeClr val="bg1"/>
              </a:solidFill>
              <a:latin typeface="Helvetica" panose="020B0604020202020204" pitchFamily="34" charset="0"/>
              <a:cs typeface="Helvetica" panose="020B0604020202020204" pitchFamily="34" charset="0"/>
            </a:endParaRPr>
          </a:p>
        </p:txBody>
      </p:sp>
      <p:sp>
        <p:nvSpPr>
          <p:cNvPr id="13" name="Rectangle: Rounded Corners 12">
            <a:extLst>
              <a:ext uri="{FF2B5EF4-FFF2-40B4-BE49-F238E27FC236}">
                <a16:creationId xmlns:a16="http://schemas.microsoft.com/office/drawing/2014/main" id="{0B259B20-9064-E633-F5CE-2C43AE276B03}"/>
              </a:ext>
            </a:extLst>
          </p:cNvPr>
          <p:cNvSpPr/>
          <p:nvPr/>
        </p:nvSpPr>
        <p:spPr>
          <a:xfrm>
            <a:off x="8133967" y="4152369"/>
            <a:ext cx="3612324" cy="1062654"/>
          </a:xfrm>
          <a:prstGeom prst="roundRect">
            <a:avLst/>
          </a:prstGeom>
          <a:solidFill>
            <a:srgbClr val="B50B64"/>
          </a:solidFill>
          <a:ln>
            <a:solidFill>
              <a:srgbClr val="B50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11. </a:t>
            </a:r>
            <a:r>
              <a:rPr lang="en-GB" sz="2000" b="1" dirty="0">
                <a:latin typeface="Helvetica"/>
                <a:cs typeface="Helvetica"/>
              </a:rPr>
              <a:t>Explain the importance of physical activity for people living with diabetes</a:t>
            </a:r>
          </a:p>
          <a:p>
            <a:pPr algn="ctr"/>
            <a:endParaRPr lang="en-GB" dirty="0">
              <a:latin typeface="Helvetica" panose="020B0604020202020204" pitchFamily="34" charset="0"/>
              <a:cs typeface="Helvetica" panose="020B0604020202020204" pitchFamily="34" charset="0"/>
            </a:endParaRPr>
          </a:p>
        </p:txBody>
      </p:sp>
      <p:sp>
        <p:nvSpPr>
          <p:cNvPr id="14" name="Rectangle: Rounded Corners 13">
            <a:extLst>
              <a:ext uri="{FF2B5EF4-FFF2-40B4-BE49-F238E27FC236}">
                <a16:creationId xmlns:a16="http://schemas.microsoft.com/office/drawing/2014/main" id="{A90D9ACA-5B40-4DA2-47C3-7A91196B4FF4}"/>
              </a:ext>
            </a:extLst>
          </p:cNvPr>
          <p:cNvSpPr/>
          <p:nvPr/>
        </p:nvSpPr>
        <p:spPr>
          <a:xfrm>
            <a:off x="8143682" y="5275340"/>
            <a:ext cx="3612324" cy="1277313"/>
          </a:xfrm>
          <a:prstGeom prst="roundRect">
            <a:avLst/>
          </a:prstGeom>
          <a:solidFill>
            <a:srgbClr val="6F0B38"/>
          </a:solidFill>
          <a:ln>
            <a:solidFill>
              <a:srgbClr val="6F0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anose="020B0604020202020204" pitchFamily="34" charset="0"/>
              <a:cs typeface="Helvetica" panose="020B0604020202020204" pitchFamily="34" charset="0"/>
            </a:endParaRPr>
          </a:p>
          <a:p>
            <a:pPr algn="ctr"/>
            <a:endParaRPr lang="en-GB" dirty="0">
              <a:latin typeface="Helvetica" panose="020B0604020202020204" pitchFamily="34" charset="0"/>
              <a:cs typeface="Helvetica" panose="020B0604020202020204" pitchFamily="34" charset="0"/>
            </a:endParaRPr>
          </a:p>
          <a:p>
            <a:pPr algn="ctr"/>
            <a:r>
              <a:rPr lang="en-GB" sz="2000" b="1" dirty="0">
                <a:latin typeface="Helvetica" panose="020B0604020202020204" pitchFamily="34" charset="0"/>
                <a:cs typeface="Helvetica" panose="020B0604020202020204" pitchFamily="34" charset="0"/>
              </a:rPr>
              <a:t>12. </a:t>
            </a:r>
            <a:r>
              <a:rPr lang="en-GB" sz="2000" b="1" dirty="0">
                <a:latin typeface="Helvetica"/>
                <a:cs typeface="Helvetica"/>
              </a:rPr>
              <a:t>Describe how to do a basic foot examination and what daily footcare involves</a:t>
            </a:r>
          </a:p>
          <a:p>
            <a:pPr algn="ctr"/>
            <a:r>
              <a:rPr lang="en-GB" dirty="0">
                <a:latin typeface="Helvetica" panose="020B0604020202020204" pitchFamily="34" charset="0"/>
                <a:cs typeface="Helvetica" panose="020B0604020202020204" pitchFamily="34" charset="0"/>
              </a:rPr>
              <a:t> </a:t>
            </a:r>
            <a:endParaRPr lang="en-GB" dirty="0">
              <a:latin typeface="Helvetica"/>
              <a:cs typeface="Helvetica"/>
            </a:endParaRPr>
          </a:p>
          <a:p>
            <a:pPr algn="ctr"/>
            <a:endParaRPr lang="en-GB" dirty="0">
              <a:latin typeface="Helvetica" panose="020B0604020202020204" pitchFamily="34" charset="0"/>
              <a:cs typeface="Helvetica" panose="020B0604020202020204" pitchFamily="34" charset="0"/>
            </a:endParaRPr>
          </a:p>
        </p:txBody>
      </p:sp>
      <p:sp>
        <p:nvSpPr>
          <p:cNvPr id="15" name="Rectangle: Rounded Corners 14">
            <a:extLst>
              <a:ext uri="{FF2B5EF4-FFF2-40B4-BE49-F238E27FC236}">
                <a16:creationId xmlns:a16="http://schemas.microsoft.com/office/drawing/2014/main" id="{5CCC751E-561D-FEC9-27BB-57BD6F371560}"/>
              </a:ext>
            </a:extLst>
          </p:cNvPr>
          <p:cNvSpPr/>
          <p:nvPr/>
        </p:nvSpPr>
        <p:spPr>
          <a:xfrm>
            <a:off x="4170132" y="1008751"/>
            <a:ext cx="3664219" cy="1403075"/>
          </a:xfrm>
          <a:prstGeom prst="roundRect">
            <a:avLst/>
          </a:prstGeom>
          <a:solidFill>
            <a:srgbClr val="80CECC"/>
          </a:solidFill>
          <a:ln>
            <a:solidFill>
              <a:srgbClr val="80C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Helvetica" panose="020B0604020202020204" pitchFamily="34" charset="0"/>
              <a:cs typeface="Helvetica" panose="020B0604020202020204" pitchFamily="34" charset="0"/>
            </a:endParaRPr>
          </a:p>
          <a:p>
            <a:pPr algn="ctr"/>
            <a:endParaRPr lang="en-GB" dirty="0">
              <a:solidFill>
                <a:schemeClr val="bg1"/>
              </a:solidFill>
              <a:latin typeface="Helvetica" panose="020B0604020202020204" pitchFamily="34" charset="0"/>
              <a:cs typeface="Helvetica" panose="020B0604020202020204" pitchFamily="34" charset="0"/>
            </a:endParaRPr>
          </a:p>
          <a:p>
            <a:pPr algn="ctr"/>
            <a:r>
              <a:rPr lang="en-GB" sz="2000" b="1" dirty="0">
                <a:solidFill>
                  <a:schemeClr val="bg1"/>
                </a:solidFill>
                <a:latin typeface="Helvetica" panose="020B0604020202020204" pitchFamily="34" charset="0"/>
                <a:cs typeface="Helvetica" panose="020B0604020202020204" pitchFamily="34" charset="0"/>
              </a:rPr>
              <a:t>5. </a:t>
            </a:r>
            <a:r>
              <a:rPr lang="en-GB" sz="2000" b="1" dirty="0">
                <a:latin typeface="Helvetica" panose="020B0604020202020204" pitchFamily="34" charset="0"/>
                <a:cs typeface="Helvetica" panose="020B0604020202020204" pitchFamily="34" charset="0"/>
              </a:rPr>
              <a:t>Explain the differences between capillary blood glucose monitoring and HbA1c</a:t>
            </a:r>
          </a:p>
          <a:p>
            <a:pPr algn="ctr"/>
            <a:endParaRPr lang="en-GB" dirty="0">
              <a:latin typeface="Helvetica" panose="020B0604020202020204" pitchFamily="34" charset="0"/>
              <a:cs typeface="Helvetica" panose="020B0604020202020204" pitchFamily="34" charset="0"/>
            </a:endParaRPr>
          </a:p>
          <a:p>
            <a:pPr lvl="0" algn="ctr"/>
            <a:r>
              <a:rPr lang="en-GB" dirty="0">
                <a:solidFill>
                  <a:schemeClr val="tx1"/>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1339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5CC2-9A01-176D-DDC1-C255C10D281E}"/>
              </a:ext>
            </a:extLst>
          </p:cNvPr>
          <p:cNvSpPr>
            <a:spLocks noGrp="1"/>
          </p:cNvSpPr>
          <p:nvPr>
            <p:ph type="title"/>
          </p:nvPr>
        </p:nvSpPr>
        <p:spPr/>
        <p:txBody>
          <a:bodyPr/>
          <a:lstStyle/>
          <a:p>
            <a:r>
              <a:rPr lang="en-GB" dirty="0"/>
              <a:t>Learning outcomes</a:t>
            </a:r>
          </a:p>
        </p:txBody>
      </p:sp>
      <p:sp>
        <p:nvSpPr>
          <p:cNvPr id="3" name="Footer Placeholder 2">
            <a:extLst>
              <a:ext uri="{FF2B5EF4-FFF2-40B4-BE49-F238E27FC236}">
                <a16:creationId xmlns:a16="http://schemas.microsoft.com/office/drawing/2014/main" id="{7A0C0EAA-EB3B-7F4B-E68F-02E0ED713DA9}"/>
              </a:ext>
            </a:extLst>
          </p:cNvPr>
          <p:cNvSpPr>
            <a:spLocks noGrp="1"/>
          </p:cNvSpPr>
          <p:nvPr>
            <p:ph type="ftr" sz="quarter" idx="10"/>
          </p:nvPr>
        </p:nvSpPr>
        <p:spPr/>
        <p:txBody>
          <a:bodyPr/>
          <a:lstStyle/>
          <a:p>
            <a:r>
              <a:rPr lang="en-GB"/>
              <a:t>CDE Registered Managers - Diabetes training overview</a:t>
            </a:r>
            <a:endParaRPr lang="en-GB" dirty="0"/>
          </a:p>
        </p:txBody>
      </p:sp>
      <p:sp>
        <p:nvSpPr>
          <p:cNvPr id="4" name="Rectangle: Rounded Corners 3">
            <a:extLst>
              <a:ext uri="{FF2B5EF4-FFF2-40B4-BE49-F238E27FC236}">
                <a16:creationId xmlns:a16="http://schemas.microsoft.com/office/drawing/2014/main" id="{FC402F6D-A018-9C33-DB3B-10E5E646AD82}"/>
              </a:ext>
            </a:extLst>
          </p:cNvPr>
          <p:cNvSpPr/>
          <p:nvPr/>
        </p:nvSpPr>
        <p:spPr>
          <a:xfrm>
            <a:off x="2215242" y="4177807"/>
            <a:ext cx="7761515" cy="915035"/>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bg1"/>
              </a:solidFill>
              <a:latin typeface="Helvetica" panose="020B0604020202020204" pitchFamily="34" charset="0"/>
              <a:cs typeface="Helvetica" panose="020B0604020202020204" pitchFamily="34" charset="0"/>
            </a:endParaRPr>
          </a:p>
          <a:p>
            <a:pPr algn="ctr"/>
            <a:endParaRPr lang="en-GB" sz="2200" b="1" dirty="0">
              <a:solidFill>
                <a:schemeClr val="bg1"/>
              </a:solidFill>
              <a:latin typeface="Helvetica" panose="020B0604020202020204" pitchFamily="34" charset="0"/>
              <a:cs typeface="Helvetica" panose="020B0604020202020204" pitchFamily="34" charset="0"/>
            </a:endParaRPr>
          </a:p>
          <a:p>
            <a:pPr algn="ctr"/>
            <a:r>
              <a:rPr lang="en-GB" sz="2200" b="1" dirty="0">
                <a:solidFill>
                  <a:schemeClr val="bg1"/>
                </a:solidFill>
                <a:latin typeface="Helvetica" panose="020B0604020202020204" pitchFamily="34" charset="0"/>
                <a:cs typeface="Helvetica" panose="020B0604020202020204" pitchFamily="34" charset="0"/>
              </a:rPr>
              <a:t>13. State what are considered “emergency alerts”</a:t>
            </a:r>
          </a:p>
          <a:p>
            <a:pPr algn="ctr"/>
            <a:r>
              <a:rPr lang="en-GB" sz="2200" dirty="0">
                <a:solidFill>
                  <a:schemeClr val="bg1"/>
                </a:solidFill>
                <a:latin typeface="Helvetica" panose="020B0604020202020204" pitchFamily="34" charset="0"/>
                <a:cs typeface="Helvetica" panose="020B0604020202020204" pitchFamily="34" charset="0"/>
              </a:rPr>
              <a:t> </a:t>
            </a:r>
          </a:p>
          <a:p>
            <a:pPr lvl="0" algn="just"/>
            <a:endParaRPr lang="en-US" sz="2200" dirty="0">
              <a:solidFill>
                <a:schemeClr val="bg1"/>
              </a:solidFill>
              <a:latin typeface="Helvetica" panose="020B0604020202020204" pitchFamily="34" charset="0"/>
              <a:cs typeface="Helvetica" panose="020B0604020202020204" pitchFamily="34" charset="0"/>
            </a:endParaRPr>
          </a:p>
        </p:txBody>
      </p:sp>
      <p:pic>
        <p:nvPicPr>
          <p:cNvPr id="5" name="Content Placeholder 7" descr="Icon&#10;&#10;Description automatically generated">
            <a:extLst>
              <a:ext uri="{FF2B5EF4-FFF2-40B4-BE49-F238E27FC236}">
                <a16:creationId xmlns:a16="http://schemas.microsoft.com/office/drawing/2014/main" id="{8B3E7491-E998-F450-7F43-05F0EE937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8008" y="1572531"/>
            <a:ext cx="2135983" cy="2135983"/>
          </a:xfrm>
          <a:prstGeom prst="rect">
            <a:avLst/>
          </a:prstGeom>
        </p:spPr>
      </p:pic>
    </p:spTree>
    <p:extLst>
      <p:ext uri="{BB962C8B-B14F-4D97-AF65-F5344CB8AC3E}">
        <p14:creationId xmlns:p14="http://schemas.microsoft.com/office/powerpoint/2010/main" val="384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F36D-52B5-680A-2763-B9577CE75F58}"/>
              </a:ext>
            </a:extLst>
          </p:cNvPr>
          <p:cNvSpPr>
            <a:spLocks noGrp="1"/>
          </p:cNvSpPr>
          <p:nvPr>
            <p:ph type="title"/>
          </p:nvPr>
        </p:nvSpPr>
        <p:spPr>
          <a:xfrm>
            <a:off x="491792" y="278042"/>
            <a:ext cx="11202238" cy="779934"/>
          </a:xfrm>
        </p:spPr>
        <p:txBody>
          <a:bodyPr/>
          <a:lstStyle/>
          <a:p>
            <a:r>
              <a:rPr lang="en-GB" dirty="0"/>
              <a:t>Learning outcomes</a:t>
            </a:r>
          </a:p>
        </p:txBody>
      </p:sp>
      <p:sp>
        <p:nvSpPr>
          <p:cNvPr id="3" name="Footer Placeholder 2">
            <a:extLst>
              <a:ext uri="{FF2B5EF4-FFF2-40B4-BE49-F238E27FC236}">
                <a16:creationId xmlns:a16="http://schemas.microsoft.com/office/drawing/2014/main" id="{49BA40CC-5AD9-3715-383C-9D4A9FD4864A}"/>
              </a:ext>
            </a:extLst>
          </p:cNvPr>
          <p:cNvSpPr>
            <a:spLocks noGrp="1"/>
          </p:cNvSpPr>
          <p:nvPr>
            <p:ph type="ftr" sz="quarter" idx="10"/>
          </p:nvPr>
        </p:nvSpPr>
        <p:spPr/>
        <p:txBody>
          <a:bodyPr/>
          <a:lstStyle/>
          <a:p>
            <a:r>
              <a:rPr lang="en-GB"/>
              <a:t>CDE Registered Managers - Diabetes training overview</a:t>
            </a:r>
            <a:endParaRPr lang="en-GB" dirty="0"/>
          </a:p>
        </p:txBody>
      </p:sp>
      <p:sp>
        <p:nvSpPr>
          <p:cNvPr id="4" name="TextBox 3">
            <a:extLst>
              <a:ext uri="{FF2B5EF4-FFF2-40B4-BE49-F238E27FC236}">
                <a16:creationId xmlns:a16="http://schemas.microsoft.com/office/drawing/2014/main" id="{343000A3-5BB3-9D35-7856-C6C77D33CCA1}"/>
              </a:ext>
            </a:extLst>
          </p:cNvPr>
          <p:cNvSpPr txBox="1"/>
          <p:nvPr/>
        </p:nvSpPr>
        <p:spPr>
          <a:xfrm>
            <a:off x="469711" y="929134"/>
            <a:ext cx="3609982" cy="1225868"/>
          </a:xfrm>
          <a:prstGeom prst="roundRect">
            <a:avLst/>
          </a:prstGeom>
          <a:solidFill>
            <a:srgbClr val="DFE7F5"/>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1. Know what a glucometer is and what it measures</a:t>
            </a:r>
          </a:p>
        </p:txBody>
      </p:sp>
      <p:sp>
        <p:nvSpPr>
          <p:cNvPr id="5" name="TextBox 4">
            <a:extLst>
              <a:ext uri="{FF2B5EF4-FFF2-40B4-BE49-F238E27FC236}">
                <a16:creationId xmlns:a16="http://schemas.microsoft.com/office/drawing/2014/main" id="{DFEEBECE-DF0C-B0E0-D3F3-274E12F7E0A7}"/>
              </a:ext>
            </a:extLst>
          </p:cNvPr>
          <p:cNvSpPr txBox="1"/>
          <p:nvPr/>
        </p:nvSpPr>
        <p:spPr>
          <a:xfrm>
            <a:off x="8084423" y="929134"/>
            <a:ext cx="3581724" cy="1225868"/>
          </a:xfrm>
          <a:prstGeom prst="roundRect">
            <a:avLst/>
          </a:prstGeom>
          <a:solidFill>
            <a:srgbClr val="D0EAC8"/>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8. Know how to store glucose test strips and QA test solution </a:t>
            </a:r>
          </a:p>
        </p:txBody>
      </p:sp>
      <p:sp>
        <p:nvSpPr>
          <p:cNvPr id="6" name="TextBox 5">
            <a:extLst>
              <a:ext uri="{FF2B5EF4-FFF2-40B4-BE49-F238E27FC236}">
                <a16:creationId xmlns:a16="http://schemas.microsoft.com/office/drawing/2014/main" id="{B8DF62C8-41AC-CCA3-4111-B2A4984FA7A2}"/>
              </a:ext>
            </a:extLst>
          </p:cNvPr>
          <p:cNvSpPr txBox="1"/>
          <p:nvPr/>
        </p:nvSpPr>
        <p:spPr>
          <a:xfrm>
            <a:off x="491792" y="2259141"/>
            <a:ext cx="3609983" cy="1600438"/>
          </a:xfrm>
          <a:prstGeom prst="roundRect">
            <a:avLst/>
          </a:prstGeom>
          <a:solidFill>
            <a:srgbClr val="B9CBE9"/>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2. Know when it is necessary to perform a blood glucose test on a person</a:t>
            </a:r>
          </a:p>
        </p:txBody>
      </p:sp>
      <p:sp>
        <p:nvSpPr>
          <p:cNvPr id="7" name="TextBox 6">
            <a:extLst>
              <a:ext uri="{FF2B5EF4-FFF2-40B4-BE49-F238E27FC236}">
                <a16:creationId xmlns:a16="http://schemas.microsoft.com/office/drawing/2014/main" id="{33CB8C20-90C2-B0AE-9DFA-F13BB878BA55}"/>
              </a:ext>
            </a:extLst>
          </p:cNvPr>
          <p:cNvSpPr txBox="1"/>
          <p:nvPr/>
        </p:nvSpPr>
        <p:spPr>
          <a:xfrm>
            <a:off x="8062337" y="5304025"/>
            <a:ext cx="3603806" cy="1225868"/>
          </a:xfrm>
          <a:prstGeom prst="roundRect">
            <a:avLst/>
          </a:prstGeom>
          <a:solidFill>
            <a:srgbClr val="539F3B"/>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11. Know what to do if the blood glucose level is less than 4mmol/L</a:t>
            </a:r>
          </a:p>
        </p:txBody>
      </p:sp>
      <p:sp>
        <p:nvSpPr>
          <p:cNvPr id="8" name="TextBox 7">
            <a:extLst>
              <a:ext uri="{FF2B5EF4-FFF2-40B4-BE49-F238E27FC236}">
                <a16:creationId xmlns:a16="http://schemas.microsoft.com/office/drawing/2014/main" id="{92BA9BF3-73A9-E67B-1C86-0F62901E0702}"/>
              </a:ext>
            </a:extLst>
          </p:cNvPr>
          <p:cNvSpPr txBox="1"/>
          <p:nvPr/>
        </p:nvSpPr>
        <p:spPr>
          <a:xfrm>
            <a:off x="4363885" y="2758246"/>
            <a:ext cx="3436346" cy="1975009"/>
          </a:xfrm>
          <a:prstGeom prst="roundRect">
            <a:avLst/>
          </a:prstGeom>
          <a:solidFill>
            <a:srgbClr val="FF6DFF"/>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6. Know how to correctly dispose of all equipment/supplies used during the procedure</a:t>
            </a:r>
          </a:p>
        </p:txBody>
      </p:sp>
      <p:sp>
        <p:nvSpPr>
          <p:cNvPr id="9" name="TextBox 8">
            <a:extLst>
              <a:ext uri="{FF2B5EF4-FFF2-40B4-BE49-F238E27FC236}">
                <a16:creationId xmlns:a16="http://schemas.microsoft.com/office/drawing/2014/main" id="{9E2BDE1D-3B5A-7422-0A45-00782B321E1B}"/>
              </a:ext>
            </a:extLst>
          </p:cNvPr>
          <p:cNvSpPr txBox="1"/>
          <p:nvPr/>
        </p:nvSpPr>
        <p:spPr>
          <a:xfrm>
            <a:off x="491792" y="5687937"/>
            <a:ext cx="3582099" cy="851297"/>
          </a:xfrm>
          <a:prstGeom prst="roundRect">
            <a:avLst/>
          </a:prstGeom>
          <a:solidFill>
            <a:srgbClr val="4575C3"/>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4. Demonstrate how to do a blood glucose test</a:t>
            </a:r>
          </a:p>
        </p:txBody>
      </p:sp>
      <p:sp>
        <p:nvSpPr>
          <p:cNvPr id="10" name="TextBox 9">
            <a:extLst>
              <a:ext uri="{FF2B5EF4-FFF2-40B4-BE49-F238E27FC236}">
                <a16:creationId xmlns:a16="http://schemas.microsoft.com/office/drawing/2014/main" id="{D8E365BC-A5AA-3AD8-2B17-7213CACC6FBC}"/>
              </a:ext>
            </a:extLst>
          </p:cNvPr>
          <p:cNvSpPr txBox="1"/>
          <p:nvPr/>
        </p:nvSpPr>
        <p:spPr>
          <a:xfrm>
            <a:off x="8062341" y="2267336"/>
            <a:ext cx="3603806" cy="1225868"/>
          </a:xfrm>
          <a:prstGeom prst="roundRect">
            <a:avLst/>
          </a:prstGeom>
          <a:solidFill>
            <a:srgbClr val="ACDB9D"/>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9. Know what to do in the event of a needle stick injury </a:t>
            </a:r>
            <a:endParaRPr lang="en-GB" sz="2200" b="1" dirty="0"/>
          </a:p>
        </p:txBody>
      </p:sp>
      <p:sp>
        <p:nvSpPr>
          <p:cNvPr id="11" name="TextBox 10">
            <a:extLst>
              <a:ext uri="{FF2B5EF4-FFF2-40B4-BE49-F238E27FC236}">
                <a16:creationId xmlns:a16="http://schemas.microsoft.com/office/drawing/2014/main" id="{64DF55E2-B6C9-5FB7-608C-B288552C0CD2}"/>
              </a:ext>
            </a:extLst>
          </p:cNvPr>
          <p:cNvSpPr txBox="1"/>
          <p:nvPr/>
        </p:nvSpPr>
        <p:spPr>
          <a:xfrm>
            <a:off x="8084046" y="3608916"/>
            <a:ext cx="3581724" cy="1600438"/>
          </a:xfrm>
          <a:prstGeom prst="roundRect">
            <a:avLst/>
          </a:prstGeom>
          <a:solidFill>
            <a:srgbClr val="7EC767"/>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10. Know what issues could cause malfunction of a glucometer</a:t>
            </a:r>
          </a:p>
        </p:txBody>
      </p:sp>
      <p:sp>
        <p:nvSpPr>
          <p:cNvPr id="12" name="TextBox 11">
            <a:extLst>
              <a:ext uri="{FF2B5EF4-FFF2-40B4-BE49-F238E27FC236}">
                <a16:creationId xmlns:a16="http://schemas.microsoft.com/office/drawing/2014/main" id="{CD0D992C-1165-EE33-7400-B8DF42574D9D}"/>
              </a:ext>
            </a:extLst>
          </p:cNvPr>
          <p:cNvSpPr txBox="1"/>
          <p:nvPr/>
        </p:nvSpPr>
        <p:spPr>
          <a:xfrm>
            <a:off x="491792" y="3974890"/>
            <a:ext cx="3609983" cy="1600438"/>
          </a:xfrm>
          <a:prstGeom prst="roundRect">
            <a:avLst/>
          </a:prstGeom>
          <a:solidFill>
            <a:srgbClr val="85A4D7"/>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3. Know where to obtain a blood sample when doing a blood glucose test</a:t>
            </a:r>
          </a:p>
        </p:txBody>
      </p:sp>
      <p:sp>
        <p:nvSpPr>
          <p:cNvPr id="13" name="TextBox 12">
            <a:extLst>
              <a:ext uri="{FF2B5EF4-FFF2-40B4-BE49-F238E27FC236}">
                <a16:creationId xmlns:a16="http://schemas.microsoft.com/office/drawing/2014/main" id="{611A981D-9A10-4F34-9946-F60A54CCAEDE}"/>
              </a:ext>
            </a:extLst>
          </p:cNvPr>
          <p:cNvSpPr txBox="1"/>
          <p:nvPr/>
        </p:nvSpPr>
        <p:spPr>
          <a:xfrm>
            <a:off x="4363885" y="929134"/>
            <a:ext cx="3436346" cy="1600438"/>
          </a:xfrm>
          <a:prstGeom prst="roundRect">
            <a:avLst/>
          </a:prstGeom>
          <a:solidFill>
            <a:srgbClr val="FFCCFF"/>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5. Know how to use single use safety lancets to obtain a blood sample</a:t>
            </a:r>
          </a:p>
        </p:txBody>
      </p:sp>
      <p:sp>
        <p:nvSpPr>
          <p:cNvPr id="14" name="TextBox 13">
            <a:extLst>
              <a:ext uri="{FF2B5EF4-FFF2-40B4-BE49-F238E27FC236}">
                <a16:creationId xmlns:a16="http://schemas.microsoft.com/office/drawing/2014/main" id="{89DCBCD1-D58C-4210-315A-BC9D985D0E4C}"/>
              </a:ext>
            </a:extLst>
          </p:cNvPr>
          <p:cNvSpPr txBox="1"/>
          <p:nvPr/>
        </p:nvSpPr>
        <p:spPr>
          <a:xfrm>
            <a:off x="4349941" y="4938796"/>
            <a:ext cx="3436346" cy="1600438"/>
          </a:xfrm>
          <a:prstGeom prst="roundRect">
            <a:avLst/>
          </a:prstGeom>
          <a:solidFill>
            <a:srgbClr val="E200E2"/>
          </a:solidFill>
        </p:spPr>
        <p:txBody>
          <a:bodyPr wrap="square" rtlCol="0">
            <a:spAutoFit/>
          </a:bodyPr>
          <a:lstStyle/>
          <a:p>
            <a:pPr algn="ctr"/>
            <a:r>
              <a:rPr lang="en-GB" sz="2200" b="1" dirty="0">
                <a:latin typeface="Helvetica" panose="020B0604020202020204" pitchFamily="34" charset="0"/>
                <a:cs typeface="Helvetica" panose="020B0604020202020204" pitchFamily="34" charset="0"/>
              </a:rPr>
              <a:t>7. Demonstrate how to perform a quality assurance (QA) test for a glucometer</a:t>
            </a:r>
          </a:p>
        </p:txBody>
      </p:sp>
    </p:spTree>
    <p:extLst>
      <p:ext uri="{BB962C8B-B14F-4D97-AF65-F5344CB8AC3E}">
        <p14:creationId xmlns:p14="http://schemas.microsoft.com/office/powerpoint/2010/main" val="48811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60C4-85BE-4C9F-8626-9624D6E663E5}"/>
              </a:ext>
            </a:extLst>
          </p:cNvPr>
          <p:cNvSpPr>
            <a:spLocks noGrp="1"/>
          </p:cNvSpPr>
          <p:nvPr>
            <p:ph type="title"/>
          </p:nvPr>
        </p:nvSpPr>
        <p:spPr>
          <a:xfrm>
            <a:off x="492177" y="517525"/>
            <a:ext cx="11207646" cy="730507"/>
          </a:xfrm>
        </p:spPr>
        <p:txBody>
          <a:bodyPr>
            <a:normAutofit fontScale="90000"/>
          </a:bodyPr>
          <a:lstStyle/>
          <a:p>
            <a:r>
              <a:rPr lang="en-GB" sz="3600" dirty="0"/>
              <a:t>National Advisory Panel on Care Home Diabetes</a:t>
            </a:r>
            <a:r>
              <a:rPr lang="en-GB" baseline="30000" dirty="0"/>
              <a:t>2</a:t>
            </a:r>
            <a:br>
              <a:rPr lang="en-GB" sz="3600" dirty="0"/>
            </a:br>
            <a:r>
              <a:rPr lang="en-GB" sz="3600" dirty="0"/>
              <a:t>   </a:t>
            </a:r>
            <a:endParaRPr lang="en-GB" dirty="0"/>
          </a:p>
        </p:txBody>
      </p:sp>
      <p:sp>
        <p:nvSpPr>
          <p:cNvPr id="3" name="Footer Placeholder 2">
            <a:extLst>
              <a:ext uri="{FF2B5EF4-FFF2-40B4-BE49-F238E27FC236}">
                <a16:creationId xmlns:a16="http://schemas.microsoft.com/office/drawing/2014/main" id="{6AE924EE-C125-4A82-B9B8-988E4319BF5C}"/>
              </a:ext>
            </a:extLst>
          </p:cNvPr>
          <p:cNvSpPr>
            <a:spLocks noGrp="1"/>
          </p:cNvSpPr>
          <p:nvPr>
            <p:ph type="ftr" sz="quarter" idx="11"/>
          </p:nvPr>
        </p:nvSpPr>
        <p:spPr/>
        <p:txBody>
          <a:bodyPr/>
          <a:lstStyle/>
          <a:p>
            <a:r>
              <a:rPr lang="en-GB"/>
              <a:t>CDE Registered Managers - Diabetes training overview</a:t>
            </a:r>
            <a:endParaRPr lang="en-GB" dirty="0"/>
          </a:p>
        </p:txBody>
      </p:sp>
      <p:sp>
        <p:nvSpPr>
          <p:cNvPr id="5" name="Content Placeholder 2">
            <a:extLst>
              <a:ext uri="{FF2B5EF4-FFF2-40B4-BE49-F238E27FC236}">
                <a16:creationId xmlns:a16="http://schemas.microsoft.com/office/drawing/2014/main" id="{87F1A797-F1F9-4D6B-A9F6-02FBECD53A17}"/>
              </a:ext>
            </a:extLst>
          </p:cNvPr>
          <p:cNvSpPr txBox="1">
            <a:spLocks/>
          </p:cNvSpPr>
          <p:nvPr/>
        </p:nvSpPr>
        <p:spPr>
          <a:xfrm>
            <a:off x="476655" y="1264597"/>
            <a:ext cx="6472785" cy="514593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spcAft>
                <a:spcPts val="1200"/>
              </a:spcAft>
              <a:buClr>
                <a:srgbClr val="86B324"/>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sz="2800" dirty="0"/>
            </a:br>
            <a:r>
              <a:rPr lang="en-GB" sz="2800" dirty="0"/>
              <a:t>‘A Strategic Document of Diabetes Care for Care Homes’, including</a:t>
            </a:r>
          </a:p>
          <a:p>
            <a:r>
              <a:rPr lang="en-GB" sz="2800" dirty="0"/>
              <a:t>Executive Summary</a:t>
            </a:r>
          </a:p>
          <a:p>
            <a:pPr lvl="1">
              <a:buFont typeface="Wingdings" panose="05000000000000000000" pitchFamily="2" charset="2"/>
              <a:buChar char="Ø"/>
            </a:pPr>
            <a:r>
              <a:rPr lang="en-GB" sz="2400" dirty="0"/>
              <a:t>Key Findings</a:t>
            </a:r>
          </a:p>
          <a:p>
            <a:pPr lvl="1">
              <a:buFont typeface="Wingdings" panose="05000000000000000000" pitchFamily="2" charset="2"/>
              <a:buChar char="Ø"/>
            </a:pPr>
            <a:r>
              <a:rPr lang="en-GB" sz="2400" dirty="0"/>
              <a:t>Recommendations</a:t>
            </a:r>
            <a:br>
              <a:rPr lang="en-GB" sz="2400" dirty="0"/>
            </a:br>
            <a:r>
              <a:rPr lang="en-GB" sz="2400" dirty="0"/>
              <a:t> 	</a:t>
            </a:r>
            <a:br>
              <a:rPr lang="en-GB" sz="2400" dirty="0"/>
            </a:br>
            <a:r>
              <a:rPr lang="en-GB" sz="2400" dirty="0"/>
              <a:t>	</a:t>
            </a:r>
          </a:p>
          <a:p>
            <a:r>
              <a:rPr lang="en-GB" sz="2800" dirty="0"/>
              <a:t>Appendices</a:t>
            </a:r>
          </a:p>
          <a:p>
            <a:pPr lvl="1">
              <a:buFont typeface="Wingdings" panose="05000000000000000000" pitchFamily="2" charset="2"/>
              <a:buChar char="Ø"/>
            </a:pPr>
            <a:r>
              <a:rPr lang="en-GB" sz="2400" dirty="0"/>
              <a:t>Clinical and Management Resources</a:t>
            </a:r>
            <a:br>
              <a:rPr lang="en-GB" sz="2400" dirty="0"/>
            </a:br>
            <a:r>
              <a:rPr lang="en-GB" sz="2400" dirty="0"/>
              <a:t>of Information</a:t>
            </a:r>
          </a:p>
          <a:p>
            <a:pPr lvl="1">
              <a:buFont typeface="Wingdings" panose="05000000000000000000" pitchFamily="2" charset="2"/>
              <a:buChar char="Ø"/>
            </a:pPr>
            <a:r>
              <a:rPr lang="en-GB" sz="2400" dirty="0"/>
              <a:t>Assessments and Schedules</a:t>
            </a:r>
          </a:p>
          <a:p>
            <a:endParaRPr lang="en-GB" sz="2800" dirty="0"/>
          </a:p>
        </p:txBody>
      </p:sp>
      <p:pic>
        <p:nvPicPr>
          <p:cNvPr id="6" name="Picture 5">
            <a:extLst>
              <a:ext uri="{FF2B5EF4-FFF2-40B4-BE49-F238E27FC236}">
                <a16:creationId xmlns:a16="http://schemas.microsoft.com/office/drawing/2014/main" id="{C105EB1E-41B0-4198-B9DF-AF391C5233C0}"/>
              </a:ext>
            </a:extLst>
          </p:cNvPr>
          <p:cNvPicPr>
            <a:picLocks noChangeAspect="1"/>
          </p:cNvPicPr>
          <p:nvPr/>
        </p:nvPicPr>
        <p:blipFill>
          <a:blip r:embed="rId3"/>
          <a:stretch>
            <a:fillRect/>
          </a:stretch>
        </p:blipFill>
        <p:spPr>
          <a:xfrm>
            <a:off x="7835903" y="898003"/>
            <a:ext cx="3863920" cy="5512526"/>
          </a:xfrm>
          <a:prstGeom prst="rect">
            <a:avLst/>
          </a:prstGeom>
        </p:spPr>
      </p:pic>
      <p:pic>
        <p:nvPicPr>
          <p:cNvPr id="7" name="Content Placeholder 6" descr="Logo, company name&#10;&#10;Description automatically generated">
            <a:extLst>
              <a:ext uri="{FF2B5EF4-FFF2-40B4-BE49-F238E27FC236}">
                <a16:creationId xmlns:a16="http://schemas.microsoft.com/office/drawing/2014/main" id="{DA987BC3-C3AF-C222-144D-C6D6F90B7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627" y="2741312"/>
            <a:ext cx="2709796" cy="1375375"/>
          </a:xfrm>
          <a:prstGeom prst="rect">
            <a:avLst/>
          </a:prstGeom>
        </p:spPr>
      </p:pic>
    </p:spTree>
    <p:extLst>
      <p:ext uri="{BB962C8B-B14F-4D97-AF65-F5344CB8AC3E}">
        <p14:creationId xmlns:p14="http://schemas.microsoft.com/office/powerpoint/2010/main" val="60595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1999-6B4B-4719-81B8-5153B7C18E8E}"/>
              </a:ext>
            </a:extLst>
          </p:cNvPr>
          <p:cNvSpPr>
            <a:spLocks noGrp="1"/>
          </p:cNvSpPr>
          <p:nvPr>
            <p:ph type="title"/>
          </p:nvPr>
        </p:nvSpPr>
        <p:spPr>
          <a:xfrm>
            <a:off x="332509" y="365125"/>
            <a:ext cx="11450782" cy="730507"/>
          </a:xfrm>
        </p:spPr>
        <p:txBody>
          <a:bodyPr>
            <a:normAutofit/>
          </a:bodyPr>
          <a:lstStyle/>
          <a:p>
            <a:r>
              <a:rPr lang="en-GB" dirty="0"/>
              <a:t>Four elements of satisfactory diabetes care</a:t>
            </a:r>
            <a:r>
              <a:rPr lang="en-GB" baseline="30000" dirty="0">
                <a:latin typeface="Helevetica"/>
              </a:rPr>
              <a:t>2</a:t>
            </a:r>
            <a:endParaRPr lang="en-GB" dirty="0"/>
          </a:p>
        </p:txBody>
      </p:sp>
      <p:sp>
        <p:nvSpPr>
          <p:cNvPr id="3" name="Content Placeholder 2">
            <a:extLst>
              <a:ext uri="{FF2B5EF4-FFF2-40B4-BE49-F238E27FC236}">
                <a16:creationId xmlns:a16="http://schemas.microsoft.com/office/drawing/2014/main" id="{E2AA00C8-424E-43A5-9C8F-913B9ABA41DC}"/>
              </a:ext>
            </a:extLst>
          </p:cNvPr>
          <p:cNvSpPr>
            <a:spLocks noGrp="1"/>
          </p:cNvSpPr>
          <p:nvPr>
            <p:ph idx="1"/>
          </p:nvPr>
        </p:nvSpPr>
        <p:spPr>
          <a:xfrm>
            <a:off x="500408" y="1434133"/>
            <a:ext cx="10700992" cy="5087566"/>
          </a:xfrm>
        </p:spPr>
        <p:txBody>
          <a:bodyPr>
            <a:normAutofit/>
          </a:bodyPr>
          <a:lstStyle/>
          <a:p>
            <a:pPr lvl="1">
              <a:buFont typeface="Wingdings" panose="05000000000000000000" pitchFamily="2" charset="2"/>
              <a:buChar char="Ø"/>
            </a:pPr>
            <a:r>
              <a:rPr lang="en-GB" dirty="0"/>
              <a:t>Screening for diabetes on admission</a:t>
            </a:r>
            <a:br>
              <a:rPr lang="en-GB" dirty="0"/>
            </a:br>
            <a:endParaRPr lang="en-GB" dirty="0"/>
          </a:p>
          <a:p>
            <a:pPr lvl="1">
              <a:buFont typeface="Wingdings" panose="05000000000000000000" pitchFamily="2" charset="2"/>
              <a:buChar char="Ø"/>
            </a:pPr>
            <a:r>
              <a:rPr lang="en-GB" dirty="0"/>
              <a:t>Hypo kits – available and well stocked</a:t>
            </a:r>
            <a:br>
              <a:rPr lang="en-GB" dirty="0"/>
            </a:br>
            <a:endParaRPr lang="en-GB" dirty="0"/>
          </a:p>
          <a:p>
            <a:pPr lvl="1">
              <a:buFont typeface="Wingdings" panose="05000000000000000000" pitchFamily="2" charset="2"/>
              <a:buChar char="Ø"/>
            </a:pPr>
            <a:r>
              <a:rPr lang="en-GB" dirty="0"/>
              <a:t>Risk calculation and assessment for diabetic foot disease</a:t>
            </a:r>
            <a:br>
              <a:rPr lang="en-GB" dirty="0"/>
            </a:br>
            <a:endParaRPr lang="en-GB" dirty="0"/>
          </a:p>
          <a:p>
            <a:pPr lvl="1">
              <a:buFont typeface="Wingdings" panose="05000000000000000000" pitchFamily="2" charset="2"/>
              <a:buChar char="Ø"/>
            </a:pPr>
            <a:r>
              <a:rPr lang="en-GB" dirty="0"/>
              <a:t>Access to good quality diabetes education and training</a:t>
            </a:r>
          </a:p>
        </p:txBody>
      </p:sp>
      <p:sp>
        <p:nvSpPr>
          <p:cNvPr id="4" name="Footer Placeholder 3">
            <a:extLst>
              <a:ext uri="{FF2B5EF4-FFF2-40B4-BE49-F238E27FC236}">
                <a16:creationId xmlns:a16="http://schemas.microsoft.com/office/drawing/2014/main" id="{27823952-0A9F-478F-A321-D052C4E3BACE}"/>
              </a:ext>
            </a:extLst>
          </p:cNvPr>
          <p:cNvSpPr>
            <a:spLocks noGrp="1"/>
          </p:cNvSpPr>
          <p:nvPr>
            <p:ph type="ftr" sz="quarter" idx="11"/>
          </p:nvPr>
        </p:nvSpPr>
        <p:spPr/>
        <p:txBody>
          <a:bodyPr/>
          <a:lstStyle/>
          <a:p>
            <a:r>
              <a:rPr lang="en-GB"/>
              <a:t>CDE Registered Managers - Diabetes training overview</a:t>
            </a:r>
            <a:endParaRPr lang="en-GB" dirty="0"/>
          </a:p>
        </p:txBody>
      </p:sp>
      <p:pic>
        <p:nvPicPr>
          <p:cNvPr id="5" name="Content Placeholder 6" descr="Logo, company name&#10;&#10;Description automatically generated">
            <a:extLst>
              <a:ext uri="{FF2B5EF4-FFF2-40B4-BE49-F238E27FC236}">
                <a16:creationId xmlns:a16="http://schemas.microsoft.com/office/drawing/2014/main" id="{918F53A4-0E2A-AF9B-5653-2DD5F936B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2439" y="945696"/>
            <a:ext cx="2709796" cy="1375375"/>
          </a:xfrm>
          <a:prstGeom prst="rect">
            <a:avLst/>
          </a:prstGeom>
        </p:spPr>
      </p:pic>
    </p:spTree>
    <p:extLst>
      <p:ext uri="{BB962C8B-B14F-4D97-AF65-F5344CB8AC3E}">
        <p14:creationId xmlns:p14="http://schemas.microsoft.com/office/powerpoint/2010/main" val="423829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89C5-215A-4371-AF9A-42E56BB78BFB}"/>
              </a:ext>
            </a:extLst>
          </p:cNvPr>
          <p:cNvSpPr>
            <a:spLocks noGrp="1"/>
          </p:cNvSpPr>
          <p:nvPr>
            <p:ph type="title"/>
          </p:nvPr>
        </p:nvSpPr>
        <p:spPr/>
        <p:txBody>
          <a:bodyPr>
            <a:normAutofit fontScale="90000"/>
          </a:bodyPr>
          <a:lstStyle/>
          <a:p>
            <a:r>
              <a:rPr lang="en-GB" dirty="0"/>
              <a:t>Diabetes management in the older person</a:t>
            </a:r>
          </a:p>
        </p:txBody>
      </p:sp>
      <p:sp>
        <p:nvSpPr>
          <p:cNvPr id="4" name="Footer Placeholder 3">
            <a:extLst>
              <a:ext uri="{FF2B5EF4-FFF2-40B4-BE49-F238E27FC236}">
                <a16:creationId xmlns:a16="http://schemas.microsoft.com/office/drawing/2014/main" id="{A6B7C3EF-16C8-4417-9285-E63CED265C96}"/>
              </a:ext>
            </a:extLst>
          </p:cNvPr>
          <p:cNvSpPr>
            <a:spLocks noGrp="1"/>
          </p:cNvSpPr>
          <p:nvPr>
            <p:ph type="ftr" sz="quarter" idx="11"/>
          </p:nvPr>
        </p:nvSpPr>
        <p:spPr/>
        <p:txBody>
          <a:bodyPr/>
          <a:lstStyle/>
          <a:p>
            <a:r>
              <a:rPr lang="en-GB"/>
              <a:t>CDE Registered Managers - Diabetes training overview</a:t>
            </a:r>
            <a:endParaRPr lang="en-GB" dirty="0"/>
          </a:p>
        </p:txBody>
      </p:sp>
      <p:sp>
        <p:nvSpPr>
          <p:cNvPr id="6" name="Content Placeholder 2">
            <a:extLst>
              <a:ext uri="{FF2B5EF4-FFF2-40B4-BE49-F238E27FC236}">
                <a16:creationId xmlns:a16="http://schemas.microsoft.com/office/drawing/2014/main" id="{5E419775-DF21-4F26-BB17-7A6655C16BB3}"/>
              </a:ext>
            </a:extLst>
          </p:cNvPr>
          <p:cNvSpPr>
            <a:spLocks noGrp="1"/>
          </p:cNvSpPr>
          <p:nvPr>
            <p:ph idx="1"/>
          </p:nvPr>
        </p:nvSpPr>
        <p:spPr>
          <a:xfrm>
            <a:off x="1039094" y="3482879"/>
            <a:ext cx="2867890" cy="638430"/>
          </a:xfrm>
          <a:ln w="38100">
            <a:solidFill>
              <a:srgbClr val="86B324"/>
            </a:solidFill>
          </a:ln>
        </p:spPr>
        <p:txBody>
          <a:bodyPr>
            <a:normAutofit fontScale="92500"/>
          </a:bodyPr>
          <a:lstStyle/>
          <a:p>
            <a:pPr marL="0" indent="0" algn="ctr">
              <a:buNone/>
            </a:pPr>
            <a:r>
              <a:rPr lang="en-GB" dirty="0"/>
              <a:t>Care provider</a:t>
            </a:r>
          </a:p>
        </p:txBody>
      </p:sp>
      <p:cxnSp>
        <p:nvCxnSpPr>
          <p:cNvPr id="8" name="Straight Arrow Connector 7">
            <a:extLst>
              <a:ext uri="{FF2B5EF4-FFF2-40B4-BE49-F238E27FC236}">
                <a16:creationId xmlns:a16="http://schemas.microsoft.com/office/drawing/2014/main" id="{EDE5CD8D-9F9B-41A6-B4F8-4E3CE19A9ED2}"/>
              </a:ext>
            </a:extLst>
          </p:cNvPr>
          <p:cNvCxnSpPr>
            <a:cxnSpLocks/>
          </p:cNvCxnSpPr>
          <p:nvPr/>
        </p:nvCxnSpPr>
        <p:spPr>
          <a:xfrm flipV="1">
            <a:off x="3803073" y="2029843"/>
            <a:ext cx="2867891" cy="1287151"/>
          </a:xfrm>
          <a:prstGeom prst="straightConnector1">
            <a:avLst/>
          </a:prstGeom>
          <a:ln w="127000">
            <a:solidFill>
              <a:srgbClr val="A41B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654C4A-5CAF-489E-AFC2-A8ED0CBA1C8C}"/>
              </a:ext>
            </a:extLst>
          </p:cNvPr>
          <p:cNvSpPr txBox="1"/>
          <p:nvPr/>
        </p:nvSpPr>
        <p:spPr>
          <a:xfrm rot="20137779">
            <a:off x="4219501" y="1909454"/>
            <a:ext cx="2265218" cy="461665"/>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communication</a:t>
            </a:r>
          </a:p>
        </p:txBody>
      </p:sp>
      <p:sp>
        <p:nvSpPr>
          <p:cNvPr id="10" name="TextBox 9">
            <a:extLst>
              <a:ext uri="{FF2B5EF4-FFF2-40B4-BE49-F238E27FC236}">
                <a16:creationId xmlns:a16="http://schemas.microsoft.com/office/drawing/2014/main" id="{F2F5413F-87FF-4ED6-971B-57A9A64F4987}"/>
              </a:ext>
            </a:extLst>
          </p:cNvPr>
          <p:cNvSpPr txBox="1"/>
          <p:nvPr/>
        </p:nvSpPr>
        <p:spPr>
          <a:xfrm rot="1668958">
            <a:off x="4196949" y="5432771"/>
            <a:ext cx="1929246" cy="461665"/>
          </a:xfrm>
          <a:prstGeom prst="rect">
            <a:avLst/>
          </a:prstGeom>
          <a:noFill/>
        </p:spPr>
        <p:txBody>
          <a:bodyPr wrap="square" rtlCol="0">
            <a:spAutoFit/>
          </a:bodyPr>
          <a:lstStyle/>
          <a:p>
            <a:r>
              <a:rPr lang="en-GB" sz="2400" dirty="0">
                <a:latin typeface="Helvetica" panose="020B0604020202020204" pitchFamily="34" charset="0"/>
                <a:cs typeface="Helvetica" panose="020B0604020202020204" pitchFamily="34" charset="0"/>
              </a:rPr>
              <a:t>collaboration</a:t>
            </a:r>
          </a:p>
        </p:txBody>
      </p:sp>
      <p:sp>
        <p:nvSpPr>
          <p:cNvPr id="11" name="Content Placeholder 2">
            <a:extLst>
              <a:ext uri="{FF2B5EF4-FFF2-40B4-BE49-F238E27FC236}">
                <a16:creationId xmlns:a16="http://schemas.microsoft.com/office/drawing/2014/main" id="{B5E72472-A0EE-416C-8E48-AEB6D682C553}"/>
              </a:ext>
            </a:extLst>
          </p:cNvPr>
          <p:cNvSpPr txBox="1">
            <a:spLocks/>
          </p:cNvSpPr>
          <p:nvPr/>
        </p:nvSpPr>
        <p:spPr>
          <a:xfrm>
            <a:off x="1724891" y="5058674"/>
            <a:ext cx="1537854" cy="638430"/>
          </a:xfrm>
          <a:prstGeom prst="rect">
            <a:avLst/>
          </a:prstGeom>
          <a:ln w="38100">
            <a:solidFill>
              <a:srgbClr val="59811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1200"/>
              </a:spcAft>
              <a:buClr>
                <a:srgbClr val="86B324"/>
              </a:buClr>
              <a:buFont typeface="Arial" panose="020B0604020202020204" pitchFamily="34" charset="0"/>
              <a:buChar char="•"/>
              <a:defRPr sz="36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spcAft>
                <a:spcPts val="1200"/>
              </a:spcAft>
              <a:buClr>
                <a:srgbClr val="86B324"/>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Family</a:t>
            </a:r>
          </a:p>
        </p:txBody>
      </p:sp>
      <p:cxnSp>
        <p:nvCxnSpPr>
          <p:cNvPr id="12" name="Straight Arrow Connector 11">
            <a:extLst>
              <a:ext uri="{FF2B5EF4-FFF2-40B4-BE49-F238E27FC236}">
                <a16:creationId xmlns:a16="http://schemas.microsoft.com/office/drawing/2014/main" id="{8DCDDED3-2812-4EC0-AB6F-72C1009003B6}"/>
              </a:ext>
            </a:extLst>
          </p:cNvPr>
          <p:cNvCxnSpPr/>
          <p:nvPr/>
        </p:nvCxnSpPr>
        <p:spPr>
          <a:xfrm>
            <a:off x="2431473" y="4239488"/>
            <a:ext cx="0" cy="685800"/>
          </a:xfrm>
          <a:prstGeom prst="straightConnector1">
            <a:avLst/>
          </a:prstGeom>
          <a:ln w="57150">
            <a:solidFill>
              <a:srgbClr val="A41B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DDDB93-00CA-4B00-9804-84538AF012DD}"/>
              </a:ext>
            </a:extLst>
          </p:cNvPr>
          <p:cNvSpPr txBox="1"/>
          <p:nvPr/>
        </p:nvSpPr>
        <p:spPr>
          <a:xfrm>
            <a:off x="1631372" y="1166437"/>
            <a:ext cx="1724891" cy="584775"/>
          </a:xfrm>
          <a:prstGeom prst="rect">
            <a:avLst/>
          </a:prstGeom>
          <a:noFill/>
          <a:ln w="38100">
            <a:solidFill>
              <a:srgbClr val="287669"/>
            </a:solidFill>
          </a:ln>
        </p:spPr>
        <p:txBody>
          <a:bodyPr wrap="square" rtlCol="0">
            <a:spAutoFit/>
          </a:bodyPr>
          <a:lstStyle/>
          <a:p>
            <a:r>
              <a:rPr lang="en-GB" sz="3200" dirty="0">
                <a:latin typeface="Helvetica" panose="020B0604020202020204" pitchFamily="34" charset="0"/>
                <a:cs typeface="Helvetica" panose="020B0604020202020204" pitchFamily="34" charset="0"/>
              </a:rPr>
              <a:t>Training</a:t>
            </a:r>
          </a:p>
        </p:txBody>
      </p:sp>
      <p:cxnSp>
        <p:nvCxnSpPr>
          <p:cNvPr id="17" name="Straight Arrow Connector 16">
            <a:extLst>
              <a:ext uri="{FF2B5EF4-FFF2-40B4-BE49-F238E27FC236}">
                <a16:creationId xmlns:a16="http://schemas.microsoft.com/office/drawing/2014/main" id="{AC7C8305-C87A-4942-BA26-B4EB7C167A69}"/>
              </a:ext>
            </a:extLst>
          </p:cNvPr>
          <p:cNvCxnSpPr>
            <a:cxnSpLocks/>
          </p:cNvCxnSpPr>
          <p:nvPr/>
        </p:nvCxnSpPr>
        <p:spPr>
          <a:xfrm>
            <a:off x="3803073" y="4400987"/>
            <a:ext cx="2624218" cy="1443912"/>
          </a:xfrm>
          <a:prstGeom prst="straightConnector1">
            <a:avLst/>
          </a:prstGeom>
          <a:ln w="127000">
            <a:solidFill>
              <a:srgbClr val="A41B47"/>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A4ED33B-0DB5-4C20-BB39-EA1FB8F01139}"/>
              </a:ext>
            </a:extLst>
          </p:cNvPr>
          <p:cNvGrpSpPr/>
          <p:nvPr/>
        </p:nvGrpSpPr>
        <p:grpSpPr>
          <a:xfrm>
            <a:off x="4416994" y="3226176"/>
            <a:ext cx="1830848" cy="1709004"/>
            <a:chOff x="0" y="0"/>
            <a:chExt cx="1990725" cy="1971675"/>
          </a:xfrm>
        </p:grpSpPr>
        <p:sp>
          <p:nvSpPr>
            <p:cNvPr id="27" name="Heart 26">
              <a:extLst>
                <a:ext uri="{FF2B5EF4-FFF2-40B4-BE49-F238E27FC236}">
                  <a16:creationId xmlns:a16="http://schemas.microsoft.com/office/drawing/2014/main" id="{5FC56D9D-7FD4-4547-9243-AFE76AC5AFB5}"/>
                </a:ext>
              </a:extLst>
            </p:cNvPr>
            <p:cNvSpPr/>
            <p:nvPr/>
          </p:nvSpPr>
          <p:spPr>
            <a:xfrm>
              <a:off x="0" y="0"/>
              <a:ext cx="1990725" cy="1971675"/>
            </a:xfrm>
            <a:prstGeom prst="hear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8" name="Graphic 2" descr="User outline">
              <a:extLst>
                <a:ext uri="{FF2B5EF4-FFF2-40B4-BE49-F238E27FC236}">
                  <a16:creationId xmlns:a16="http://schemas.microsoft.com/office/drawing/2014/main" id="{4B6FC5EE-2D41-405C-AAE4-3B94AC3860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450" y="581025"/>
              <a:ext cx="914400" cy="914400"/>
            </a:xfrm>
            <a:prstGeom prst="rect">
              <a:avLst/>
            </a:prstGeom>
          </p:spPr>
        </p:pic>
      </p:grpSp>
      <p:cxnSp>
        <p:nvCxnSpPr>
          <p:cNvPr id="32" name="Straight Arrow Connector 31">
            <a:extLst>
              <a:ext uri="{FF2B5EF4-FFF2-40B4-BE49-F238E27FC236}">
                <a16:creationId xmlns:a16="http://schemas.microsoft.com/office/drawing/2014/main" id="{8F18B843-E801-4F5E-9564-E94CD6342A3C}"/>
              </a:ext>
            </a:extLst>
          </p:cNvPr>
          <p:cNvCxnSpPr>
            <a:cxnSpLocks/>
          </p:cNvCxnSpPr>
          <p:nvPr/>
        </p:nvCxnSpPr>
        <p:spPr>
          <a:xfrm flipH="1">
            <a:off x="2493818" y="1875904"/>
            <a:ext cx="1" cy="1457653"/>
          </a:xfrm>
          <a:prstGeom prst="straightConnector1">
            <a:avLst/>
          </a:prstGeom>
          <a:ln w="57150">
            <a:solidFill>
              <a:srgbClr val="287669"/>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1B0E0B6-30AA-4E77-8EF1-6CD14E7ADEC1}"/>
              </a:ext>
            </a:extLst>
          </p:cNvPr>
          <p:cNvSpPr txBox="1"/>
          <p:nvPr/>
        </p:nvSpPr>
        <p:spPr>
          <a:xfrm>
            <a:off x="415636" y="1959032"/>
            <a:ext cx="1879895" cy="1323439"/>
          </a:xfrm>
          <a:prstGeom prst="rect">
            <a:avLst/>
          </a:prstGeom>
          <a:noFill/>
        </p:spPr>
        <p:txBody>
          <a:bodyPr wrap="square" rtlCol="0">
            <a:spAutoFit/>
          </a:bodyPr>
          <a:lstStyle/>
          <a:p>
            <a:r>
              <a:rPr lang="en-GB" sz="2000" dirty="0">
                <a:latin typeface="Helvetica" panose="020B0604020202020204" pitchFamily="34" charset="0"/>
                <a:cs typeface="Helvetica" panose="020B0604020202020204" pitchFamily="34" charset="0"/>
              </a:rPr>
              <a:t>Knowledge</a:t>
            </a:r>
          </a:p>
          <a:p>
            <a:r>
              <a:rPr lang="en-GB" sz="2000" dirty="0">
                <a:latin typeface="Helvetica" panose="020B0604020202020204" pitchFamily="34" charset="0"/>
                <a:cs typeface="Helvetica" panose="020B0604020202020204" pitchFamily="34" charset="0"/>
              </a:rPr>
              <a:t>Skills</a:t>
            </a:r>
          </a:p>
          <a:p>
            <a:r>
              <a:rPr lang="en-GB" sz="2000" dirty="0">
                <a:latin typeface="Helvetica" panose="020B0604020202020204" pitchFamily="34" charset="0"/>
                <a:cs typeface="Helvetica" panose="020B0604020202020204" pitchFamily="34" charset="0"/>
              </a:rPr>
              <a:t>Understanding</a:t>
            </a:r>
          </a:p>
          <a:p>
            <a:r>
              <a:rPr lang="en-GB" sz="2000" dirty="0">
                <a:latin typeface="Helvetica" panose="020B0604020202020204" pitchFamily="34" charset="0"/>
                <a:cs typeface="Helvetica" panose="020B0604020202020204" pitchFamily="34" charset="0"/>
              </a:rPr>
              <a:t>Confidence</a:t>
            </a:r>
          </a:p>
        </p:txBody>
      </p:sp>
      <p:sp>
        <p:nvSpPr>
          <p:cNvPr id="20" name="Content Placeholder 4">
            <a:extLst>
              <a:ext uri="{FF2B5EF4-FFF2-40B4-BE49-F238E27FC236}">
                <a16:creationId xmlns:a16="http://schemas.microsoft.com/office/drawing/2014/main" id="{A136B1B6-7860-4489-AA4F-323C086520E8}"/>
              </a:ext>
            </a:extLst>
          </p:cNvPr>
          <p:cNvSpPr txBox="1">
            <a:spLocks/>
          </p:cNvSpPr>
          <p:nvPr/>
        </p:nvSpPr>
        <p:spPr>
          <a:xfrm>
            <a:off x="6755924" y="1210868"/>
            <a:ext cx="4834446" cy="5107021"/>
          </a:xfrm>
          <a:prstGeom prst="rect">
            <a:avLst/>
          </a:prstGeom>
          <a:ln w="38100">
            <a:solidFill>
              <a:srgbClr val="287BB9"/>
            </a:solidFill>
          </a:ln>
        </p:spPr>
        <p:txBody>
          <a:bodyPr>
            <a:normAutofit/>
          </a:bodyPr>
          <a:lstStyle>
            <a:lvl1pPr marL="228600" indent="-228600" algn="l" defTabSz="914400" rtl="0" eaLnBrk="1" latinLnBrk="0" hangingPunct="1">
              <a:lnSpc>
                <a:spcPct val="90000"/>
              </a:lnSpc>
              <a:spcBef>
                <a:spcPts val="1000"/>
              </a:spcBef>
              <a:buClr>
                <a:srgbClr val="86B324"/>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86B324"/>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86B324"/>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86B324"/>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86B324"/>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t>Adult Social Services</a:t>
            </a:r>
          </a:p>
          <a:p>
            <a:r>
              <a:rPr lang="en-GB" sz="2600" dirty="0"/>
              <a:t>Healthcare team:</a:t>
            </a:r>
          </a:p>
          <a:p>
            <a:pPr>
              <a:buFont typeface="Wingdings" panose="05000000000000000000" pitchFamily="2" charset="2"/>
              <a:buChar char="Ø"/>
            </a:pPr>
            <a:r>
              <a:rPr lang="en-GB" sz="2600" dirty="0"/>
              <a:t>Primary Care (i.e. GP practice)</a:t>
            </a:r>
          </a:p>
          <a:p>
            <a:pPr>
              <a:buFont typeface="Wingdings" panose="05000000000000000000" pitchFamily="2" charset="2"/>
              <a:buChar char="Ø"/>
            </a:pPr>
            <a:r>
              <a:rPr lang="en-GB" sz="2600" dirty="0"/>
              <a:t>Community team </a:t>
            </a:r>
            <a:br>
              <a:rPr lang="en-GB" sz="2600" dirty="0"/>
            </a:br>
            <a:r>
              <a:rPr lang="en-GB" sz="2600" dirty="0"/>
              <a:t>(i.e. district nurses, dietitians, podiatrists, Diabetes Specialist Nurses)</a:t>
            </a:r>
          </a:p>
          <a:p>
            <a:pPr>
              <a:buFont typeface="Wingdings" panose="05000000000000000000" pitchFamily="2" charset="2"/>
              <a:buChar char="Ø"/>
            </a:pPr>
            <a:r>
              <a:rPr lang="en-GB" sz="2600" dirty="0"/>
              <a:t>Secondary Care (i.e. ‘diabetes team’, podiatry, MDFT)</a:t>
            </a:r>
          </a:p>
          <a:p>
            <a:pPr>
              <a:buFont typeface="Wingdings" panose="05000000000000000000" pitchFamily="2" charset="2"/>
              <a:buChar char="Ø"/>
            </a:pPr>
            <a:r>
              <a:rPr lang="en-GB" sz="2600" dirty="0"/>
              <a:t>Optometry services</a:t>
            </a:r>
          </a:p>
        </p:txBody>
      </p:sp>
    </p:spTree>
    <p:extLst>
      <p:ext uri="{BB962C8B-B14F-4D97-AF65-F5344CB8AC3E}">
        <p14:creationId xmlns:p14="http://schemas.microsoft.com/office/powerpoint/2010/main" val="25088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43FE-5C1A-4B76-9A32-F49DB6811189}"/>
              </a:ext>
            </a:extLst>
          </p:cNvPr>
          <p:cNvSpPr>
            <a:spLocks noGrp="1"/>
          </p:cNvSpPr>
          <p:nvPr>
            <p:ph type="title"/>
          </p:nvPr>
        </p:nvSpPr>
        <p:spPr/>
        <p:txBody>
          <a:bodyPr/>
          <a:lstStyle/>
          <a:p>
            <a:r>
              <a:rPr lang="en-GB" dirty="0"/>
              <a:t>Upcoming diabetes related national campaigns</a:t>
            </a:r>
          </a:p>
        </p:txBody>
      </p:sp>
      <p:sp>
        <p:nvSpPr>
          <p:cNvPr id="3" name="Content Placeholder 2">
            <a:extLst>
              <a:ext uri="{FF2B5EF4-FFF2-40B4-BE49-F238E27FC236}">
                <a16:creationId xmlns:a16="http://schemas.microsoft.com/office/drawing/2014/main" id="{CAA58341-A995-4508-9F2F-F8A550B2997A}"/>
              </a:ext>
            </a:extLst>
          </p:cNvPr>
          <p:cNvSpPr>
            <a:spLocks noGrp="1"/>
          </p:cNvSpPr>
          <p:nvPr>
            <p:ph idx="1"/>
          </p:nvPr>
        </p:nvSpPr>
        <p:spPr/>
        <p:txBody>
          <a:bodyPr>
            <a:normAutofit lnSpcReduction="10000"/>
          </a:bodyPr>
          <a:lstStyle/>
          <a:p>
            <a:endParaRPr lang="en-GB" dirty="0"/>
          </a:p>
          <a:p>
            <a:r>
              <a:rPr lang="en-GB" dirty="0"/>
              <a:t>Insulin Safety Week (ISW): 1 – 7 July 2024</a:t>
            </a:r>
            <a:br>
              <a:rPr lang="en-GB" dirty="0"/>
            </a:br>
            <a:r>
              <a:rPr lang="en-GB" sz="2800" dirty="0">
                <a:solidFill>
                  <a:srgbClr val="0070C0"/>
                </a:solidFill>
                <a:hlinkClick r:id="rId3">
                  <a:extLst>
                    <a:ext uri="{A12FA001-AC4F-418D-AE19-62706E023703}">
                      <ahyp:hlinkClr xmlns:ahyp="http://schemas.microsoft.com/office/drawing/2018/hyperlinkcolor" val="tx"/>
                    </a:ext>
                  </a:extLst>
                </a:hlinkClick>
              </a:rPr>
              <a:t>https://insulinsafetyweek.com/</a:t>
            </a:r>
            <a:endParaRPr lang="en-GB" dirty="0"/>
          </a:p>
          <a:p>
            <a:pPr marL="0" indent="0">
              <a:buNone/>
            </a:pPr>
            <a:endParaRPr lang="en-GB" dirty="0"/>
          </a:p>
          <a:p>
            <a:r>
              <a:rPr lang="en-GB" dirty="0"/>
              <a:t>Hypo Awareness Week (HAW): 7 – 13 October 2024</a:t>
            </a:r>
            <a:br>
              <a:rPr lang="en-GB" dirty="0"/>
            </a:br>
            <a:r>
              <a:rPr lang="en-GB" sz="2800" u="sng" dirty="0">
                <a:solidFill>
                  <a:srgbClr val="0070C0"/>
                </a:solidFill>
              </a:rPr>
              <a:t>https://hypoawarenessweek.com/</a:t>
            </a:r>
            <a:br>
              <a:rPr lang="en-GB" dirty="0"/>
            </a:br>
            <a:endParaRPr lang="en-GB" dirty="0"/>
          </a:p>
          <a:p>
            <a:r>
              <a:rPr lang="en-GB" dirty="0"/>
              <a:t>World Diabetes Day 14 November 2024</a:t>
            </a:r>
            <a:br>
              <a:rPr lang="en-GB" dirty="0"/>
            </a:br>
            <a:r>
              <a:rPr lang="en-GB" sz="2800" u="sng" dirty="0">
                <a:solidFill>
                  <a:srgbClr val="0070C0"/>
                </a:solidFill>
              </a:rPr>
              <a:t>https://worlddiabetesday.org/</a:t>
            </a:r>
            <a:br>
              <a:rPr lang="en-GB" dirty="0"/>
            </a:br>
            <a:endParaRPr lang="en-GB" dirty="0"/>
          </a:p>
        </p:txBody>
      </p:sp>
      <p:sp>
        <p:nvSpPr>
          <p:cNvPr id="4" name="Footer Placeholder 3">
            <a:extLst>
              <a:ext uri="{FF2B5EF4-FFF2-40B4-BE49-F238E27FC236}">
                <a16:creationId xmlns:a16="http://schemas.microsoft.com/office/drawing/2014/main" id="{C32853F9-835C-4F6D-B311-18887326EC7A}"/>
              </a:ext>
            </a:extLst>
          </p:cNvPr>
          <p:cNvSpPr>
            <a:spLocks noGrp="1"/>
          </p:cNvSpPr>
          <p:nvPr>
            <p:ph type="ftr" sz="quarter" idx="11"/>
          </p:nvPr>
        </p:nvSpPr>
        <p:spPr/>
        <p:txBody>
          <a:bodyPr/>
          <a:lstStyle/>
          <a:p>
            <a:r>
              <a:rPr lang="en-GB"/>
              <a:t>CDE Registered Managers - Diabetes training overview</a:t>
            </a:r>
            <a:endParaRPr lang="en-GB" dirty="0"/>
          </a:p>
        </p:txBody>
      </p:sp>
    </p:spTree>
    <p:extLst>
      <p:ext uri="{BB962C8B-B14F-4D97-AF65-F5344CB8AC3E}">
        <p14:creationId xmlns:p14="http://schemas.microsoft.com/office/powerpoint/2010/main" val="2636964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1E19B8-140E-4B23-BEC7-7B0D06421343}"/>
              </a:ext>
            </a:extLst>
          </p:cNvPr>
          <p:cNvSpPr>
            <a:spLocks noGrp="1"/>
          </p:cNvSpPr>
          <p:nvPr>
            <p:ph type="ftr" sz="quarter" idx="11"/>
          </p:nvPr>
        </p:nvSpPr>
        <p:spPr/>
        <p:txBody>
          <a:bodyPr/>
          <a:lstStyle/>
          <a:p>
            <a:r>
              <a:rPr lang="en-GB"/>
              <a:t>CDE Registered Managers - Diabetes training overview</a:t>
            </a:r>
            <a:endParaRPr lang="en-GB" dirty="0"/>
          </a:p>
        </p:txBody>
      </p:sp>
      <p:sp>
        <p:nvSpPr>
          <p:cNvPr id="5" name="TextBox 4">
            <a:extLst>
              <a:ext uri="{FF2B5EF4-FFF2-40B4-BE49-F238E27FC236}">
                <a16:creationId xmlns:a16="http://schemas.microsoft.com/office/drawing/2014/main" id="{DFBD857C-31D2-437D-B3FD-7F53309189E3}"/>
              </a:ext>
            </a:extLst>
          </p:cNvPr>
          <p:cNvSpPr txBox="1"/>
          <p:nvPr/>
        </p:nvSpPr>
        <p:spPr>
          <a:xfrm>
            <a:off x="2238375" y="6136271"/>
            <a:ext cx="7715250" cy="369332"/>
          </a:xfrm>
          <a:prstGeom prst="rect">
            <a:avLst/>
          </a:prstGeom>
          <a:noFill/>
        </p:spPr>
        <p:txBody>
          <a:bodyPr wrap="square" rtlCol="0">
            <a:spAutoFit/>
          </a:bodyPr>
          <a:lstStyle/>
          <a:p>
            <a:pPr algn="ctr"/>
            <a:r>
              <a:rPr lang="en-GB" u="none" dirty="0">
                <a:solidFill>
                  <a:srgbClr val="314A0E"/>
                </a:solidFill>
                <a:latin typeface="Helvetica" panose="020B0604020202020204" pitchFamily="34" charset="0"/>
                <a:cs typeface="Helvetica" panose="020B0604020202020204" pitchFamily="34" charset="0"/>
              </a:rPr>
              <a:t>01799 584178   |   </a:t>
            </a:r>
            <a:r>
              <a:rPr lang="en-GB" sz="1800" u="none" kern="1200" dirty="0">
                <a:solidFill>
                  <a:srgbClr val="314A0E"/>
                </a:solidFill>
                <a:latin typeface="Helvetica" panose="020B0604020202020204" pitchFamily="34" charset="0"/>
                <a:ea typeface="+mn-ea"/>
                <a:cs typeface="Helvetica" panose="020B0604020202020204" pitchFamily="34" charset="0"/>
              </a:rPr>
              <a:t>info@duetdiabetes.co.uk   |   www.duetdiabetes.co.uk </a:t>
            </a:r>
          </a:p>
        </p:txBody>
      </p:sp>
      <p:pic>
        <p:nvPicPr>
          <p:cNvPr id="8" name="Graphic 7" descr="Smiling face outline with solid fill">
            <a:extLst>
              <a:ext uri="{FF2B5EF4-FFF2-40B4-BE49-F238E27FC236}">
                <a16:creationId xmlns:a16="http://schemas.microsoft.com/office/drawing/2014/main" id="{00A0149D-A76E-4383-A735-DF062A4033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0145" y="1791717"/>
            <a:ext cx="1620981" cy="1620981"/>
          </a:xfrm>
          <a:prstGeom prst="rect">
            <a:avLst/>
          </a:prstGeom>
        </p:spPr>
      </p:pic>
      <p:sp>
        <p:nvSpPr>
          <p:cNvPr id="3" name="Content Placeholder 2">
            <a:extLst>
              <a:ext uri="{FF2B5EF4-FFF2-40B4-BE49-F238E27FC236}">
                <a16:creationId xmlns:a16="http://schemas.microsoft.com/office/drawing/2014/main" id="{9B005E3F-4053-481E-BA2F-8C3E78E2ED38}"/>
              </a:ext>
            </a:extLst>
          </p:cNvPr>
          <p:cNvSpPr>
            <a:spLocks noGrp="1"/>
          </p:cNvSpPr>
          <p:nvPr>
            <p:ph idx="1"/>
          </p:nvPr>
        </p:nvSpPr>
        <p:spPr>
          <a:xfrm>
            <a:off x="2818317" y="3637510"/>
            <a:ext cx="6555366" cy="896713"/>
          </a:xfrm>
        </p:spPr>
        <p:txBody>
          <a:bodyPr>
            <a:noAutofit/>
          </a:bodyPr>
          <a:lstStyle/>
          <a:p>
            <a:pPr marL="0" indent="0">
              <a:buNone/>
            </a:pPr>
            <a:r>
              <a:rPr lang="en-GB" sz="4400" b="1" dirty="0">
                <a:solidFill>
                  <a:schemeClr val="bg1"/>
                </a:solidFill>
              </a:rPr>
              <a:t>Thank you for listening!</a:t>
            </a:r>
          </a:p>
        </p:txBody>
      </p:sp>
      <p:sp>
        <p:nvSpPr>
          <p:cNvPr id="2" name="TextBox 1">
            <a:extLst>
              <a:ext uri="{FF2B5EF4-FFF2-40B4-BE49-F238E27FC236}">
                <a16:creationId xmlns:a16="http://schemas.microsoft.com/office/drawing/2014/main" id="{D4323C4A-9FCA-45F3-AD96-C66C359B728E}"/>
              </a:ext>
            </a:extLst>
          </p:cNvPr>
          <p:cNvSpPr txBox="1"/>
          <p:nvPr/>
        </p:nvSpPr>
        <p:spPr>
          <a:xfrm>
            <a:off x="3304309" y="5278250"/>
            <a:ext cx="5611091" cy="523220"/>
          </a:xfrm>
          <a:prstGeom prst="rect">
            <a:avLst/>
          </a:prstGeom>
          <a:noFill/>
        </p:spPr>
        <p:txBody>
          <a:bodyPr wrap="square" rtlCol="0">
            <a:spAutoFit/>
          </a:bodyPr>
          <a:lstStyle/>
          <a:p>
            <a:pPr algn="ctr"/>
            <a:r>
              <a:rPr lang="en-GB" sz="2800" dirty="0"/>
              <a:t>lynnereedman@duetdiabetes.co.uk</a:t>
            </a:r>
          </a:p>
        </p:txBody>
      </p:sp>
      <p:sp>
        <p:nvSpPr>
          <p:cNvPr id="9" name="Rectangle: Rounded Corners 8">
            <a:extLst>
              <a:ext uri="{FF2B5EF4-FFF2-40B4-BE49-F238E27FC236}">
                <a16:creationId xmlns:a16="http://schemas.microsoft.com/office/drawing/2014/main" id="{49A24923-3FB5-4993-9321-83A2F6302150}"/>
              </a:ext>
            </a:extLst>
          </p:cNvPr>
          <p:cNvSpPr/>
          <p:nvPr/>
        </p:nvSpPr>
        <p:spPr>
          <a:xfrm>
            <a:off x="926869" y="701841"/>
            <a:ext cx="4754879" cy="4160520"/>
          </a:xfrm>
          <a:prstGeom prst="roundRect">
            <a:avLst/>
          </a:prstGeom>
          <a:solidFill>
            <a:srgbClr val="86B324"/>
          </a:solidFill>
          <a:ln w="38100">
            <a:solidFill>
              <a:srgbClr val="31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0" name="TextBox 3">
            <a:extLst>
              <a:ext uri="{FF2B5EF4-FFF2-40B4-BE49-F238E27FC236}">
                <a16:creationId xmlns:a16="http://schemas.microsoft.com/office/drawing/2014/main" id="{F627D23A-088C-4FCF-9F9D-69E3E3C895D7}"/>
              </a:ext>
            </a:extLst>
          </p:cNvPr>
          <p:cNvSpPr txBox="1"/>
          <p:nvPr/>
        </p:nvSpPr>
        <p:spPr>
          <a:xfrm>
            <a:off x="1596229" y="2992757"/>
            <a:ext cx="3416158"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400" dirty="0">
                <a:solidFill>
                  <a:schemeClr val="bg1"/>
                </a:solidFill>
                <a:latin typeface="Helvetica" panose="020B0604020202020204" pitchFamily="34" charset="0"/>
                <a:cs typeface="Helvetica" panose="020B0604020202020204" pitchFamily="34" charset="0"/>
              </a:rPr>
              <a:t>Thank you!</a:t>
            </a:r>
          </a:p>
        </p:txBody>
      </p:sp>
      <p:sp>
        <p:nvSpPr>
          <p:cNvPr id="12" name="Rectangle 11" descr="Smiling Face with No Fill">
            <a:extLst>
              <a:ext uri="{FF2B5EF4-FFF2-40B4-BE49-F238E27FC236}">
                <a16:creationId xmlns:a16="http://schemas.microsoft.com/office/drawing/2014/main" id="{699449B9-9EAF-40A3-9690-28FE2E6538FA}"/>
              </a:ext>
            </a:extLst>
          </p:cNvPr>
          <p:cNvSpPr/>
          <p:nvPr/>
        </p:nvSpPr>
        <p:spPr>
          <a:xfrm>
            <a:off x="2684152" y="1361895"/>
            <a:ext cx="1240312" cy="12403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3" name="Picture 12" descr="A picture containing chart&#10;&#10;Description automatically generated">
            <a:extLst>
              <a:ext uri="{FF2B5EF4-FFF2-40B4-BE49-F238E27FC236}">
                <a16:creationId xmlns:a16="http://schemas.microsoft.com/office/drawing/2014/main" id="{8CAB2F02-6E4E-4633-9521-7EA1584AF9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0820" y="1024180"/>
            <a:ext cx="5824259" cy="3882839"/>
          </a:xfrm>
          <a:prstGeom prst="rect">
            <a:avLst/>
          </a:prstGeom>
        </p:spPr>
      </p:pic>
    </p:spTree>
    <p:extLst>
      <p:ext uri="{BB962C8B-B14F-4D97-AF65-F5344CB8AC3E}">
        <p14:creationId xmlns:p14="http://schemas.microsoft.com/office/powerpoint/2010/main" val="327701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2DC2-A679-4001-B64C-A43833487B19}"/>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F5F4EA7E-33B8-4DFB-90FD-D2F4B17360B3}"/>
              </a:ext>
            </a:extLst>
          </p:cNvPr>
          <p:cNvSpPr>
            <a:spLocks noGrp="1"/>
          </p:cNvSpPr>
          <p:nvPr>
            <p:ph idx="1"/>
          </p:nvPr>
        </p:nvSpPr>
        <p:spPr/>
        <p:txBody>
          <a:bodyPr>
            <a:normAutofit/>
          </a:bodyPr>
          <a:lstStyle/>
          <a:p>
            <a:pPr marL="742950" indent="-742950">
              <a:buFont typeface="+mj-lt"/>
              <a:buAutoNum type="arabicPeriod"/>
            </a:pPr>
            <a:r>
              <a:rPr lang="en-GB" sz="2800" dirty="0">
                <a:latin typeface="Helvetica" panose="020B0604020202020204" pitchFamily="34" charset="0"/>
                <a:cs typeface="Helvetica" panose="020B0604020202020204" pitchFamily="34" charset="0"/>
              </a:rPr>
              <a:t>Managing frailty and associated comorbidities in older adults with diabetes: Position Statement on behalf of the Association of British Clinical Diabetologists (ABCD) </a:t>
            </a:r>
            <a:r>
              <a:rPr lang="en-GB" sz="2800" dirty="0">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https://abcd.care/sites/abcd.care/files/site_uploads/Resources/Position-Papers/ABCD-Position-Paper-Frailty.pdf</a:t>
            </a:r>
            <a:endParaRPr lang="en-GB" sz="2800" dirty="0">
              <a:latin typeface="Helvetica" panose="020B0604020202020204" pitchFamily="34" charset="0"/>
              <a:cs typeface="Helvetica" panose="020B0604020202020204" pitchFamily="34" charset="0"/>
            </a:endParaRPr>
          </a:p>
          <a:p>
            <a:pPr marL="742950" indent="-742950">
              <a:buFont typeface="+mj-lt"/>
              <a:buAutoNum type="arabicPeriod"/>
            </a:pPr>
            <a:r>
              <a:rPr lang="en-GB" sz="2800" dirty="0"/>
              <a:t>National Advisory Panel on Care Home Diabetes: A Strategic Document of Diabetes Care for Care Homes</a:t>
            </a:r>
            <a:br>
              <a:rPr lang="en-GB" sz="2800" dirty="0"/>
            </a:br>
            <a:r>
              <a:rPr lang="en-GB" sz="2800" u="sng" dirty="0">
                <a:hlinkClick r:id="rId4">
                  <a:extLst>
                    <a:ext uri="{A12FA001-AC4F-418D-AE19-62706E023703}">
                      <ahyp:hlinkClr xmlns:ahyp="http://schemas.microsoft.com/office/drawing/2018/hyperlinkcolor" val="tx"/>
                    </a:ext>
                  </a:extLst>
                </a:hlinkClick>
              </a:rPr>
              <a:t>http://fdrop.net/napchd/</a:t>
            </a:r>
            <a:endParaRPr lang="en-GB" sz="2800" u="sng" dirty="0"/>
          </a:p>
          <a:p>
            <a:pPr marL="0" indent="0">
              <a:buNone/>
            </a:pPr>
            <a:endParaRPr lang="en-GB" sz="2800" dirty="0"/>
          </a:p>
          <a:p>
            <a:pPr marL="0" indent="0">
              <a:buNone/>
            </a:pPr>
            <a:endParaRPr lang="en-GB" sz="3600" dirty="0"/>
          </a:p>
          <a:p>
            <a:pPr marL="742950" indent="-742950">
              <a:buFont typeface="+mj-lt"/>
              <a:buAutoNum type="arabicPeriod"/>
            </a:pPr>
            <a:endParaRPr lang="en-GB" dirty="0"/>
          </a:p>
        </p:txBody>
      </p:sp>
      <p:sp>
        <p:nvSpPr>
          <p:cNvPr id="4" name="Footer Placeholder 3">
            <a:extLst>
              <a:ext uri="{FF2B5EF4-FFF2-40B4-BE49-F238E27FC236}">
                <a16:creationId xmlns:a16="http://schemas.microsoft.com/office/drawing/2014/main" id="{B988D8FC-F09F-4F8E-9968-AE7A31A0B7BA}"/>
              </a:ext>
            </a:extLst>
          </p:cNvPr>
          <p:cNvSpPr>
            <a:spLocks noGrp="1"/>
          </p:cNvSpPr>
          <p:nvPr>
            <p:ph type="ftr" sz="quarter" idx="11"/>
          </p:nvPr>
        </p:nvSpPr>
        <p:spPr/>
        <p:txBody>
          <a:bodyPr/>
          <a:lstStyle/>
          <a:p>
            <a:r>
              <a:rPr lang="en-GB"/>
              <a:t>CDE Registered Managers - Diabetes training overview</a:t>
            </a:r>
            <a:endParaRPr lang="en-GB" dirty="0"/>
          </a:p>
        </p:txBody>
      </p:sp>
    </p:spTree>
    <p:extLst>
      <p:ext uri="{BB962C8B-B14F-4D97-AF65-F5344CB8AC3E}">
        <p14:creationId xmlns:p14="http://schemas.microsoft.com/office/powerpoint/2010/main" val="361962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CAB6D7AF-734C-43E5-AE74-E8EC5D46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80B75A1-2732-4198-0513-976E8A1C37C5}"/>
              </a:ext>
            </a:extLst>
          </p:cNvPr>
          <p:cNvSpPr>
            <a:spLocks noGrp="1"/>
          </p:cNvSpPr>
          <p:nvPr>
            <p:ph type="title"/>
          </p:nvPr>
        </p:nvSpPr>
        <p:spPr>
          <a:xfrm>
            <a:off x="762001" y="762001"/>
            <a:ext cx="5333999" cy="1475116"/>
          </a:xfrm>
        </p:spPr>
        <p:txBody>
          <a:bodyPr vert="horz" lIns="91440" tIns="45720" rIns="91440" bIns="45720" rtlCol="0" anchor="t">
            <a:normAutofit/>
          </a:bodyPr>
          <a:lstStyle/>
          <a:p>
            <a:r>
              <a:rPr lang="en-US" b="1"/>
              <a:t>New Funded Healthcheck Scheme</a:t>
            </a:r>
          </a:p>
        </p:txBody>
      </p:sp>
      <p:sp useBgFill="1">
        <p:nvSpPr>
          <p:cNvPr id="1033" name="Rectangle 1032">
            <a:extLst>
              <a:ext uri="{FF2B5EF4-FFF2-40B4-BE49-F238E27FC236}">
                <a16:creationId xmlns:a16="http://schemas.microsoft.com/office/drawing/2014/main" id="{36830A5B-65B2-40C0-80F8-67EFC8A6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0"/>
            <a:ext cx="5410196" cy="6862190"/>
          </a:xfrm>
          <a:prstGeom prst="rect">
            <a:avLst/>
          </a:prstGeom>
          <a:ln>
            <a:noFill/>
          </a:ln>
          <a:effectLst>
            <a:outerShdw blurRad="317500" dist="2540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text on it&#10;&#10;Description automatically generated">
            <a:extLst>
              <a:ext uri="{FF2B5EF4-FFF2-40B4-BE49-F238E27FC236}">
                <a16:creationId xmlns:a16="http://schemas.microsoft.com/office/drawing/2014/main" id="{4624F9D6-8CB0-A5F1-1451-1CC61CAC9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219" y="3167222"/>
            <a:ext cx="5226961" cy="2503670"/>
          </a:xfrm>
          <a:prstGeom prst="rect">
            <a:avLst/>
          </a:prstGeom>
        </p:spPr>
      </p:pic>
      <p:pic>
        <p:nvPicPr>
          <p:cNvPr id="1026" name="Picture 2">
            <a:extLst>
              <a:ext uri="{FF2B5EF4-FFF2-40B4-BE49-F238E27FC236}">
                <a16:creationId xmlns:a16="http://schemas.microsoft.com/office/drawing/2014/main" id="{B776795D-EE6A-22BB-D202-6733F948AF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066388" y="260522"/>
            <a:ext cx="4519457" cy="638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796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4958" y="479104"/>
            <a:ext cx="10919876" cy="1410643"/>
          </a:xfrm>
          <a:prstGeom prst="rect">
            <a:avLst/>
          </a:prstGeom>
        </p:spPr>
        <p:txBody>
          <a:bodyPr lIns="0" tIns="0" rIns="0" bIns="0" rtlCol="0" anchor="t">
            <a:spAutoFit/>
          </a:bodyPr>
          <a:lstStyle/>
          <a:p>
            <a:pPr marL="0" marR="0" lvl="0" indent="0" algn="l" defTabSz="609630" rtl="0" eaLnBrk="1" fontAlgn="auto" latinLnBrk="0" hangingPunct="1">
              <a:lnSpc>
                <a:spcPts val="5461"/>
              </a:lnSpc>
              <a:spcBef>
                <a:spcPts val="0"/>
              </a:spcBef>
              <a:spcAft>
                <a:spcPts val="0"/>
              </a:spcAft>
              <a:buClrTx/>
              <a:buSzTx/>
              <a:buFontTx/>
              <a:buNone/>
              <a:tabLst/>
              <a:defRPr/>
            </a:pPr>
            <a:r>
              <a:rPr kumimoji="0" lang="en-US" sz="5201" b="0" i="0" u="none" strike="noStrike" kern="1200" cap="none" spc="0" normalizeH="0" baseline="0" noProof="0" dirty="0">
                <a:ln>
                  <a:noFill/>
                </a:ln>
                <a:solidFill>
                  <a:srgbClr val="5E4C97"/>
                </a:solidFill>
                <a:effectLst/>
                <a:uLnTx/>
                <a:uFillTx/>
                <a:latin typeface="Source Sans Pro Bold"/>
                <a:ea typeface="+mn-ea"/>
                <a:cs typeface="+mn-cs"/>
              </a:rPr>
              <a:t>Social Care and Health </a:t>
            </a:r>
          </a:p>
          <a:p>
            <a:pPr marL="0" marR="0" lvl="0" indent="0" algn="l" defTabSz="609630" rtl="0" eaLnBrk="1" fontAlgn="auto" latinLnBrk="0" hangingPunct="1">
              <a:lnSpc>
                <a:spcPts val="5461"/>
              </a:lnSpc>
              <a:spcBef>
                <a:spcPts val="0"/>
              </a:spcBef>
              <a:spcAft>
                <a:spcPts val="0"/>
              </a:spcAft>
              <a:buClrTx/>
              <a:buSzTx/>
              <a:buFontTx/>
              <a:buNone/>
              <a:tabLst/>
              <a:defRPr/>
            </a:pPr>
            <a:r>
              <a:rPr kumimoji="0" lang="en-US" sz="5201" b="0" i="0" u="none" strike="noStrike" kern="1200" cap="none" spc="0" normalizeH="0" baseline="0" noProof="0" dirty="0">
                <a:ln>
                  <a:noFill/>
                </a:ln>
                <a:solidFill>
                  <a:srgbClr val="5E4C97"/>
                </a:solidFill>
                <a:effectLst/>
                <a:uLnTx/>
                <a:uFillTx/>
                <a:latin typeface="Source Sans Pro Bold"/>
                <a:ea typeface="+mn-ea"/>
                <a:cs typeface="+mn-cs"/>
              </a:rPr>
              <a:t>Sector Skills Plan </a:t>
            </a:r>
          </a:p>
        </p:txBody>
      </p:sp>
      <p:sp>
        <p:nvSpPr>
          <p:cNvPr id="3" name="Freeform 3"/>
          <p:cNvSpPr/>
          <p:nvPr/>
        </p:nvSpPr>
        <p:spPr>
          <a:xfrm>
            <a:off x="10244992" y="162815"/>
            <a:ext cx="1583502" cy="482591"/>
          </a:xfrm>
          <a:custGeom>
            <a:avLst/>
            <a:gdLst/>
            <a:ahLst/>
            <a:cxnLst/>
            <a:rect l="l" t="t" r="r" b="b"/>
            <a:pathLst>
              <a:path w="2375253" h="723887">
                <a:moveTo>
                  <a:pt x="0" y="0"/>
                </a:moveTo>
                <a:lnTo>
                  <a:pt x="2375252" y="0"/>
                </a:lnTo>
                <a:lnTo>
                  <a:pt x="2375252" y="723886"/>
                </a:lnTo>
                <a:lnTo>
                  <a:pt x="0" y="72388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98976" y="893549"/>
            <a:ext cx="1583502" cy="502086"/>
          </a:xfrm>
          <a:custGeom>
            <a:avLst/>
            <a:gdLst/>
            <a:ahLst/>
            <a:cxnLst/>
            <a:rect l="l" t="t" r="r" b="b"/>
            <a:pathLst>
              <a:path w="2375253" h="753129">
                <a:moveTo>
                  <a:pt x="0" y="0"/>
                </a:moveTo>
                <a:lnTo>
                  <a:pt x="2375252" y="0"/>
                </a:lnTo>
                <a:lnTo>
                  <a:pt x="2375252" y="753128"/>
                </a:lnTo>
                <a:lnTo>
                  <a:pt x="0" y="75312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0" y="0"/>
            <a:ext cx="271236" cy="1717221"/>
          </a:xfrm>
          <a:prstGeom prst="rect">
            <a:avLst/>
          </a:prstGeom>
          <a:solidFill>
            <a:srgbClr val="5E4C9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0" y="1407978"/>
            <a:ext cx="271236" cy="1717221"/>
          </a:xfrm>
          <a:prstGeom prst="rect">
            <a:avLst/>
          </a:prstGeom>
          <a:solidFill>
            <a:srgbClr val="AE7EB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0" y="2815955"/>
            <a:ext cx="271236" cy="1717221"/>
          </a:xfrm>
          <a:prstGeom prst="rect">
            <a:avLst/>
          </a:prstGeom>
          <a:solidFill>
            <a:srgbClr val="E2D6E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0" y="4223932"/>
            <a:ext cx="271236" cy="1717221"/>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404383" y="2344933"/>
            <a:ext cx="6517647" cy="2634376"/>
          </a:xfrm>
          <a:prstGeom prst="rect">
            <a:avLst/>
          </a:prstGeom>
        </p:spPr>
        <p:txBody>
          <a:bodyPr lIns="0" tIns="0" rIns="0" bIns="0" rtlCol="0" anchor="t">
            <a:spAutoFit/>
          </a:bodyPr>
          <a:lstStyle/>
          <a:p>
            <a:pPr marL="0" marR="0" lvl="0" indent="0" algn="l" defTabSz="609630" rtl="0" eaLnBrk="1" fontAlgn="auto" latinLnBrk="0" hangingPunct="1">
              <a:lnSpc>
                <a:spcPts val="5200"/>
              </a:lnSpc>
              <a:spcBef>
                <a:spcPct val="0"/>
              </a:spcBef>
              <a:spcAft>
                <a:spcPts val="0"/>
              </a:spcAft>
              <a:buClrTx/>
              <a:buSzTx/>
              <a:buFontTx/>
              <a:buNone/>
              <a:tabLst/>
              <a:defRPr/>
            </a:pPr>
            <a:r>
              <a:rPr kumimoji="0" lang="en-US" sz="4000" b="1" i="0" u="none" strike="noStrike" kern="1200" cap="none" spc="39" normalizeH="0" baseline="0" noProof="0" dirty="0">
                <a:ln>
                  <a:noFill/>
                </a:ln>
                <a:solidFill>
                  <a:srgbClr val="000000"/>
                </a:solidFill>
                <a:effectLst/>
                <a:uLnTx/>
                <a:uFillTx/>
                <a:latin typeface="Source Sans Pro Bold"/>
                <a:ea typeface="+mn-ea"/>
                <a:cs typeface="+mn-cs"/>
              </a:rPr>
              <a:t>Consultation on proposed priorities</a:t>
            </a:r>
          </a:p>
          <a:p>
            <a:pPr marL="0" marR="0" lvl="0" indent="0" algn="l" defTabSz="609630" rtl="0" eaLnBrk="1" fontAlgn="auto" latinLnBrk="0" hangingPunct="1">
              <a:lnSpc>
                <a:spcPts val="5200"/>
              </a:lnSpc>
              <a:spcBef>
                <a:spcPct val="0"/>
              </a:spcBef>
              <a:spcAft>
                <a:spcPts val="0"/>
              </a:spcAft>
              <a:buClrTx/>
              <a:buSzTx/>
              <a:buFontTx/>
              <a:buNone/>
              <a:tabLst/>
              <a:defRPr/>
            </a:pPr>
            <a:endParaRPr kumimoji="0" lang="en-US" sz="4000" b="0" i="0" u="none" strike="noStrike" kern="1200" cap="none" spc="39" normalizeH="0" baseline="0" noProof="0" dirty="0">
              <a:ln>
                <a:noFill/>
              </a:ln>
              <a:solidFill>
                <a:srgbClr val="000000"/>
              </a:solidFill>
              <a:effectLst/>
              <a:uLnTx/>
              <a:uFillTx/>
              <a:latin typeface="Source Sans Pro Bold"/>
              <a:ea typeface="+mn-ea"/>
              <a:cs typeface="+mn-cs"/>
            </a:endParaRPr>
          </a:p>
          <a:p>
            <a:pPr marL="0" marR="0" lvl="0" indent="0" algn="l" defTabSz="609630" rtl="0" eaLnBrk="1" fontAlgn="auto" latinLnBrk="0" hangingPunct="1">
              <a:lnSpc>
                <a:spcPts val="5200"/>
              </a:lnSpc>
              <a:spcBef>
                <a:spcPct val="0"/>
              </a:spcBef>
              <a:spcAft>
                <a:spcPts val="0"/>
              </a:spcAft>
              <a:buClrTx/>
              <a:buSzTx/>
              <a:buFontTx/>
              <a:buNone/>
              <a:tabLst/>
              <a:defRPr/>
            </a:pPr>
            <a:r>
              <a:rPr kumimoji="0" lang="en-US" sz="4000" b="0" i="0" u="none" strike="noStrike" kern="1200" cap="none" spc="39" normalizeH="0" baseline="0" noProof="0" dirty="0">
                <a:ln>
                  <a:noFill/>
                </a:ln>
                <a:solidFill>
                  <a:srgbClr val="000000"/>
                </a:solidFill>
                <a:effectLst/>
                <a:uLnTx/>
                <a:uFillTx/>
                <a:latin typeface="Source Sans Pro Bold"/>
                <a:ea typeface="+mn-ea"/>
                <a:cs typeface="+mn-cs"/>
              </a:rPr>
              <a:t>January – March 2024</a:t>
            </a:r>
          </a:p>
        </p:txBody>
      </p:sp>
      <p:sp>
        <p:nvSpPr>
          <p:cNvPr id="10" name="AutoShape 10"/>
          <p:cNvSpPr/>
          <p:nvPr/>
        </p:nvSpPr>
        <p:spPr>
          <a:xfrm>
            <a:off x="1404383" y="5260650"/>
            <a:ext cx="5579498" cy="0"/>
          </a:xfrm>
          <a:prstGeom prst="line">
            <a:avLst/>
          </a:prstGeom>
          <a:ln w="1905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0" y="5631909"/>
            <a:ext cx="271236" cy="1717221"/>
          </a:xfrm>
          <a:prstGeom prst="rect">
            <a:avLst/>
          </a:prstGeom>
          <a:solidFill>
            <a:srgbClr val="CCE0E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684672">
            <a:off x="4526801" y="4658245"/>
            <a:ext cx="9360661" cy="4399511"/>
          </a:xfrm>
          <a:custGeom>
            <a:avLst/>
            <a:gdLst/>
            <a:ahLst/>
            <a:cxnLst/>
            <a:rect l="l" t="t" r="r" b="b"/>
            <a:pathLst>
              <a:path w="14040992" h="6599266">
                <a:moveTo>
                  <a:pt x="0" y="0"/>
                </a:moveTo>
                <a:lnTo>
                  <a:pt x="14040992" y="0"/>
                </a:lnTo>
                <a:lnTo>
                  <a:pt x="14040992" y="6599266"/>
                </a:lnTo>
                <a:lnTo>
                  <a:pt x="0" y="6599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0790861" y="5301872"/>
            <a:ext cx="599731" cy="1583502"/>
          </a:xfrm>
          <a:custGeom>
            <a:avLst/>
            <a:gdLst/>
            <a:ahLst/>
            <a:cxnLst/>
            <a:rect l="l" t="t" r="r" b="b"/>
            <a:pathLst>
              <a:path w="899597" h="2375253">
                <a:moveTo>
                  <a:pt x="0" y="0"/>
                </a:moveTo>
                <a:lnTo>
                  <a:pt x="899598" y="0"/>
                </a:lnTo>
                <a:lnTo>
                  <a:pt x="899598" y="2375253"/>
                </a:lnTo>
                <a:lnTo>
                  <a:pt x="0" y="23752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46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E4C97"/>
        </a:solidFill>
        <a:effectLst/>
      </p:bgPr>
    </p:bg>
    <p:spTree>
      <p:nvGrpSpPr>
        <p:cNvPr id="1" name=""/>
        <p:cNvGrpSpPr/>
        <p:nvPr/>
      </p:nvGrpSpPr>
      <p:grpSpPr>
        <a:xfrm>
          <a:off x="0" y="0"/>
          <a:ext cx="0" cy="0"/>
          <a:chOff x="0" y="0"/>
          <a:chExt cx="0" cy="0"/>
        </a:xfrm>
      </p:grpSpPr>
      <p:sp>
        <p:nvSpPr>
          <p:cNvPr id="2" name="TextBox 2"/>
          <p:cNvSpPr txBox="1"/>
          <p:nvPr/>
        </p:nvSpPr>
        <p:spPr>
          <a:xfrm>
            <a:off x="5227283" y="953143"/>
            <a:ext cx="6288248" cy="553997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Plan aims to ensure social care and health’s needs are represented in the wider skills ecosystem in Norfolk and Suffolk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The sector was not included in Phase 1 of the Norfolk and Suffolk Local Skills Improvement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Changes in the skills environment are coming e.g. the end of European Social Fund projects and the acceptance of County Deals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Potential devolution of the Adult Education Budget under current County Deal proposals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Social care reform and developments e.g. Care Workforce Pathway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 name="TextBox 3"/>
          <p:cNvSpPr txBox="1"/>
          <p:nvPr/>
        </p:nvSpPr>
        <p:spPr>
          <a:xfrm>
            <a:off x="5532600" y="0"/>
            <a:ext cx="5842000" cy="826188"/>
          </a:xfrm>
          <a:prstGeom prst="rect">
            <a:avLst/>
          </a:prstGeom>
        </p:spPr>
        <p:txBody>
          <a:bodyPr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ource Sans Pro Bold"/>
                <a:ea typeface="+mn-ea"/>
                <a:cs typeface="+mn-cs"/>
              </a:rPr>
              <a:t>Background </a:t>
            </a:r>
          </a:p>
        </p:txBody>
      </p:sp>
      <p:sp>
        <p:nvSpPr>
          <p:cNvPr id="4" name="Freeform 4"/>
          <p:cNvSpPr/>
          <p:nvPr/>
        </p:nvSpPr>
        <p:spPr>
          <a:xfrm>
            <a:off x="-742264" y="0"/>
            <a:ext cx="5411329" cy="6858000"/>
          </a:xfrm>
          <a:custGeom>
            <a:avLst/>
            <a:gdLst/>
            <a:ahLst/>
            <a:cxnLst/>
            <a:rect l="l" t="t" r="r" b="b"/>
            <a:pathLst>
              <a:path w="8116993" h="10287000">
                <a:moveTo>
                  <a:pt x="0" y="0"/>
                </a:moveTo>
                <a:lnTo>
                  <a:pt x="8116992" y="0"/>
                </a:lnTo>
                <a:lnTo>
                  <a:pt x="8116992" y="10287000"/>
                </a:lnTo>
                <a:lnTo>
                  <a:pt x="0" y="10287000"/>
                </a:lnTo>
                <a:lnTo>
                  <a:pt x="0" y="0"/>
                </a:lnTo>
                <a:close/>
              </a:path>
            </a:pathLst>
          </a:custGeom>
          <a:blipFill>
            <a:blip r:embed="rId2"/>
            <a:stretch>
              <a:fillRect l="-18986" r="-708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3">
            <a:extLst>
              <a:ext uri="{FF2B5EF4-FFF2-40B4-BE49-F238E27FC236}">
                <a16:creationId xmlns:a16="http://schemas.microsoft.com/office/drawing/2014/main" id="{C751DCA7-F1A6-0171-6EEA-4DFD65EA65A2}"/>
              </a:ext>
            </a:extLst>
          </p:cNvPr>
          <p:cNvSpPr txBox="1"/>
          <p:nvPr/>
        </p:nvSpPr>
        <p:spPr>
          <a:xfrm>
            <a:off x="5450407" y="3836561"/>
            <a:ext cx="5842000" cy="872931"/>
          </a:xfrm>
          <a:prstGeom prst="rect">
            <a:avLst/>
          </a:prstGeom>
        </p:spPr>
        <p:txBody>
          <a:bodyPr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ource Sans Pro Bold"/>
                <a:ea typeface="+mn-ea"/>
                <a:cs typeface="+mn-cs"/>
              </a:rPr>
              <a:t> </a:t>
            </a:r>
          </a:p>
        </p:txBody>
      </p:sp>
    </p:spTree>
    <p:extLst>
      <p:ext uri="{BB962C8B-B14F-4D97-AF65-F5344CB8AC3E}">
        <p14:creationId xmlns:p14="http://schemas.microsoft.com/office/powerpoint/2010/main" val="256452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E4C97"/>
        </a:solidFill>
        <a:effectLst/>
      </p:bgPr>
    </p:bg>
    <p:spTree>
      <p:nvGrpSpPr>
        <p:cNvPr id="1" name=""/>
        <p:cNvGrpSpPr/>
        <p:nvPr/>
      </p:nvGrpSpPr>
      <p:grpSpPr>
        <a:xfrm>
          <a:off x="0" y="0"/>
          <a:ext cx="0" cy="0"/>
          <a:chOff x="0" y="0"/>
          <a:chExt cx="0" cy="0"/>
        </a:xfrm>
      </p:grpSpPr>
      <p:sp>
        <p:nvSpPr>
          <p:cNvPr id="2" name="TextBox 2"/>
          <p:cNvSpPr txBox="1"/>
          <p:nvPr/>
        </p:nvSpPr>
        <p:spPr>
          <a:xfrm>
            <a:off x="5227283" y="753118"/>
            <a:ext cx="6288248" cy="638238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The Sector Skills Plan aims to prepare social care and related health for changes and to encourage partnership working on these themes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‘Social care and health’ definition covers roles in social care organisations, including health professions employed or working with these settings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Colleagues in NCC and SCC worked together: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Data analysis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Literature review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Early consultation with stakeholders and providers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Developed four </a:t>
            </a:r>
            <a:r>
              <a:rPr kumimoji="0" lang="en-GB" sz="2000" b="0" i="1"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proposed </a:t>
            </a: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priorities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Consulting on these across January – March 2024</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Plan launched March 2024</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Sector Skills Plan Partnership </a:t>
            </a:r>
            <a:r>
              <a:rPr kumimoji="0" lang="en-GB"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will oversee the plan </a:t>
            </a:r>
            <a:endParaRPr kumimoji="0" lang="en-GB" sz="2000"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0" marR="0" lvl="0" indent="0" algn="l" defTabSz="609630" rtl="0" eaLnBrk="1" fontAlgn="auto" latinLnBrk="0" hangingPunct="1">
              <a:lnSpc>
                <a:spcPts val="1867"/>
              </a:lnSpc>
              <a:spcBef>
                <a:spcPct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extBox 3"/>
          <p:cNvSpPr txBox="1"/>
          <p:nvPr/>
        </p:nvSpPr>
        <p:spPr>
          <a:xfrm>
            <a:off x="5227283" y="-152400"/>
            <a:ext cx="5842000" cy="826188"/>
          </a:xfrm>
          <a:prstGeom prst="rect">
            <a:avLst/>
          </a:prstGeom>
        </p:spPr>
        <p:txBody>
          <a:bodyPr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ource Sans Pro Bold"/>
                <a:ea typeface="+mn-ea"/>
                <a:cs typeface="+mn-cs"/>
              </a:rPr>
              <a:t>Background continued  </a:t>
            </a:r>
          </a:p>
        </p:txBody>
      </p:sp>
      <p:sp>
        <p:nvSpPr>
          <p:cNvPr id="5" name="TextBox 3">
            <a:extLst>
              <a:ext uri="{FF2B5EF4-FFF2-40B4-BE49-F238E27FC236}">
                <a16:creationId xmlns:a16="http://schemas.microsoft.com/office/drawing/2014/main" id="{C751DCA7-F1A6-0171-6EEA-4DFD65EA65A2}"/>
              </a:ext>
            </a:extLst>
          </p:cNvPr>
          <p:cNvSpPr txBox="1"/>
          <p:nvPr/>
        </p:nvSpPr>
        <p:spPr>
          <a:xfrm>
            <a:off x="5450407" y="3836561"/>
            <a:ext cx="5842000" cy="872931"/>
          </a:xfrm>
          <a:prstGeom prst="rect">
            <a:avLst/>
          </a:prstGeom>
        </p:spPr>
        <p:txBody>
          <a:bodyPr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ource Sans Pro Bold"/>
                <a:ea typeface="+mn-ea"/>
                <a:cs typeface="+mn-cs"/>
              </a:rPr>
              <a:t> </a:t>
            </a:r>
          </a:p>
        </p:txBody>
      </p:sp>
      <p:grpSp>
        <p:nvGrpSpPr>
          <p:cNvPr id="6" name="Group 4">
            <a:extLst>
              <a:ext uri="{FF2B5EF4-FFF2-40B4-BE49-F238E27FC236}">
                <a16:creationId xmlns:a16="http://schemas.microsoft.com/office/drawing/2014/main" id="{C6AA4991-A98D-B029-3504-A1211A33DD48}"/>
              </a:ext>
            </a:extLst>
          </p:cNvPr>
          <p:cNvGrpSpPr/>
          <p:nvPr/>
        </p:nvGrpSpPr>
        <p:grpSpPr>
          <a:xfrm>
            <a:off x="0" y="0"/>
            <a:ext cx="4669064" cy="6858000"/>
            <a:chOff x="0" y="0"/>
            <a:chExt cx="9338129" cy="13716000"/>
          </a:xfrm>
        </p:grpSpPr>
        <p:pic>
          <p:nvPicPr>
            <p:cNvPr id="7" name="Picture 5">
              <a:extLst>
                <a:ext uri="{FF2B5EF4-FFF2-40B4-BE49-F238E27FC236}">
                  <a16:creationId xmlns:a16="http://schemas.microsoft.com/office/drawing/2014/main" id="{E95444EB-5772-7894-EAF6-5E2C7E94A144}"/>
                </a:ext>
              </a:extLst>
            </p:cNvPr>
            <p:cNvPicPr>
              <a:picLocks noChangeAspect="1"/>
            </p:cNvPicPr>
            <p:nvPr/>
          </p:nvPicPr>
          <p:blipFill>
            <a:blip r:embed="rId2"/>
            <a:srcRect l="43477" r="11105"/>
            <a:stretch>
              <a:fillRect/>
            </a:stretch>
          </p:blipFill>
          <p:spPr>
            <a:xfrm>
              <a:off x="0" y="0"/>
              <a:ext cx="9338129" cy="13716000"/>
            </a:xfrm>
            <a:prstGeom prst="rect">
              <a:avLst/>
            </a:prstGeom>
          </p:spPr>
        </p:pic>
      </p:grpSp>
    </p:spTree>
    <p:extLst>
      <p:ext uri="{BB962C8B-B14F-4D97-AF65-F5344CB8AC3E}">
        <p14:creationId xmlns:p14="http://schemas.microsoft.com/office/powerpoint/2010/main" val="1869205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254759" cy="6858000"/>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4479080" y="370226"/>
            <a:ext cx="7286827" cy="52533"/>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07818" y="739139"/>
            <a:ext cx="3315096" cy="5449312"/>
          </a:xfrm>
          <a:prstGeom prst="rect">
            <a:avLst/>
          </a:prstGeom>
        </p:spPr>
        <p:txBody>
          <a:bodyPr wrap="square"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Source Sans Pro Bold"/>
                <a:ea typeface="+mn-ea"/>
                <a:cs typeface="+mn-cs"/>
              </a:rPr>
              <a:t>Social Care and Health Sector Skills Plan – proposed priorities</a:t>
            </a:r>
          </a:p>
        </p:txBody>
      </p:sp>
      <p:sp>
        <p:nvSpPr>
          <p:cNvPr id="20" name="AutoShape 20"/>
          <p:cNvSpPr/>
          <p:nvPr/>
        </p:nvSpPr>
        <p:spPr>
          <a:xfrm>
            <a:off x="4497355" y="1999108"/>
            <a:ext cx="7286826" cy="45719"/>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20">
            <a:extLst>
              <a:ext uri="{FF2B5EF4-FFF2-40B4-BE49-F238E27FC236}">
                <a16:creationId xmlns:a16="http://schemas.microsoft.com/office/drawing/2014/main" id="{E8AF9222-F3C6-DC38-66C1-3719BA8F25EB}"/>
              </a:ext>
            </a:extLst>
          </p:cNvPr>
          <p:cNvSpPr/>
          <p:nvPr/>
        </p:nvSpPr>
        <p:spPr>
          <a:xfrm>
            <a:off x="4497355" y="4059404"/>
            <a:ext cx="7286826" cy="45719"/>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3">
            <a:extLst>
              <a:ext uri="{FF2B5EF4-FFF2-40B4-BE49-F238E27FC236}">
                <a16:creationId xmlns:a16="http://schemas.microsoft.com/office/drawing/2014/main" id="{8E41F471-D8C1-1A0F-8A40-9F724FD5188D}"/>
              </a:ext>
            </a:extLst>
          </p:cNvPr>
          <p:cNvSpPr/>
          <p:nvPr/>
        </p:nvSpPr>
        <p:spPr>
          <a:xfrm>
            <a:off x="4455944" y="5709216"/>
            <a:ext cx="7286825" cy="45719"/>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F79C973-89EF-B33D-5C46-1B9853BCAE35}"/>
              </a:ext>
            </a:extLst>
          </p:cNvPr>
          <p:cNvSpPr txBox="1"/>
          <p:nvPr/>
        </p:nvSpPr>
        <p:spPr>
          <a:xfrm>
            <a:off x="4455944" y="57771"/>
            <a:ext cx="2175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PRIORITY</a:t>
            </a:r>
          </a:p>
        </p:txBody>
      </p:sp>
      <p:sp>
        <p:nvSpPr>
          <p:cNvPr id="27" name="TextBox 26">
            <a:extLst>
              <a:ext uri="{FF2B5EF4-FFF2-40B4-BE49-F238E27FC236}">
                <a16:creationId xmlns:a16="http://schemas.microsoft.com/office/drawing/2014/main" id="{8FDB934B-FEF7-FF54-3ECE-BD79C25CC836}"/>
              </a:ext>
            </a:extLst>
          </p:cNvPr>
          <p:cNvSpPr txBox="1"/>
          <p:nvPr/>
        </p:nvSpPr>
        <p:spPr>
          <a:xfrm>
            <a:off x="8548795" y="41998"/>
            <a:ext cx="2478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EVIDENCE</a:t>
            </a:r>
          </a:p>
        </p:txBody>
      </p:sp>
      <p:sp>
        <p:nvSpPr>
          <p:cNvPr id="29" name="TextBox 28">
            <a:extLst>
              <a:ext uri="{FF2B5EF4-FFF2-40B4-BE49-F238E27FC236}">
                <a16:creationId xmlns:a16="http://schemas.microsoft.com/office/drawing/2014/main" id="{2A408782-9394-E315-8A19-143F746B64C9}"/>
              </a:ext>
            </a:extLst>
          </p:cNvPr>
          <p:cNvSpPr txBox="1"/>
          <p:nvPr/>
        </p:nvSpPr>
        <p:spPr>
          <a:xfrm>
            <a:off x="4429000" y="439559"/>
            <a:ext cx="389547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1. INCREASE THE POTENTIAL WORKFORCE POOL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Increase the diversity of the workforce across demographics e.g. sex, age, minority ethnic groups, people who are economically inactive who want to work, people who have taken early retirement and want to work, those who are new to sector </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229532FC-DF84-6EDE-952B-4C8B064CB84F}"/>
              </a:ext>
            </a:extLst>
          </p:cNvPr>
          <p:cNvSpPr txBox="1"/>
          <p:nvPr/>
        </p:nvSpPr>
        <p:spPr>
          <a:xfrm>
            <a:off x="8548795" y="491403"/>
            <a:ext cx="3235386"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DATA – demographics of workforce, pool of people over 50 who have retired early - big push for DWP; economically inactive figures; demographics of sector</a:t>
            </a:r>
            <a:b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LITERATURE REVIEW - young people</a:t>
            </a:r>
          </a:p>
        </p:txBody>
      </p:sp>
      <p:sp>
        <p:nvSpPr>
          <p:cNvPr id="33" name="TextBox 32">
            <a:extLst>
              <a:ext uri="{FF2B5EF4-FFF2-40B4-BE49-F238E27FC236}">
                <a16:creationId xmlns:a16="http://schemas.microsoft.com/office/drawing/2014/main" id="{44E7E02C-BEC2-B19E-DC50-AFCB21433AB0}"/>
              </a:ext>
            </a:extLst>
          </p:cNvPr>
          <p:cNvSpPr txBox="1"/>
          <p:nvPr/>
        </p:nvSpPr>
        <p:spPr>
          <a:xfrm>
            <a:off x="4429000" y="2083522"/>
            <a:ext cx="384158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2. INCREASING THE QUALIFICATIONS &amp; ACCREDITATION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of the workforce and potential workforce</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35" name="TextBox 34">
            <a:extLst>
              <a:ext uri="{FF2B5EF4-FFF2-40B4-BE49-F238E27FC236}">
                <a16:creationId xmlns:a16="http://schemas.microsoft.com/office/drawing/2014/main" id="{400ABFAF-76C2-D6AB-D357-11D137EE0270}"/>
              </a:ext>
            </a:extLst>
          </p:cNvPr>
          <p:cNvSpPr txBox="1"/>
          <p:nvPr/>
        </p:nvSpPr>
        <p:spPr>
          <a:xfrm>
            <a:off x="8548795" y="2061846"/>
            <a:ext cx="3232335"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DATA – H&amp;S Care starts on apprenticeships high, success rates not so evident; Low numbers of social care staff with relevant qualifications. </a:t>
            </a:r>
            <a:b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LITERATURE REVIEW – lack qualified staff and pressures in system  </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EXPERTISE – social care providers concerned by apprenticeships standards, perceived lack of flexibility </a:t>
            </a:r>
          </a:p>
        </p:txBody>
      </p:sp>
      <p:sp>
        <p:nvSpPr>
          <p:cNvPr id="37" name="TextBox 36">
            <a:extLst>
              <a:ext uri="{FF2B5EF4-FFF2-40B4-BE49-F238E27FC236}">
                <a16:creationId xmlns:a16="http://schemas.microsoft.com/office/drawing/2014/main" id="{F11C6607-D785-C69D-B0CF-628F2D8CA920}"/>
              </a:ext>
            </a:extLst>
          </p:cNvPr>
          <p:cNvSpPr txBox="1"/>
          <p:nvPr/>
        </p:nvSpPr>
        <p:spPr>
          <a:xfrm>
            <a:off x="4402058" y="4135613"/>
            <a:ext cx="389547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3. SPECIFIC SKILLS DEVELOPED THROUGH TRAINING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expertise in working with people with learning disabilities and autistic people; delegated health care tasks; other specific areas e.g. dementia, diabetes, end of life, dysphagia. Non-accredited - trauma informed care, mental capacity act  </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39" name="TextBox 38">
            <a:extLst>
              <a:ext uri="{FF2B5EF4-FFF2-40B4-BE49-F238E27FC236}">
                <a16:creationId xmlns:a16="http://schemas.microsoft.com/office/drawing/2014/main" id="{DEF37E75-C04B-440D-BD65-8E329E317A01}"/>
              </a:ext>
            </a:extLst>
          </p:cNvPr>
          <p:cNvSpPr txBox="1"/>
          <p:nvPr/>
        </p:nvSpPr>
        <p:spPr>
          <a:xfrm>
            <a:off x="8548795" y="4160838"/>
            <a:ext cx="3267191"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DATA - aging population and complex needs; take up for DSHSC courses s good indication for what is wanted. </a:t>
            </a:r>
            <a:b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LITERATURE REVIEW – complexity of care; LD&amp;A needs.</a:t>
            </a:r>
          </a:p>
        </p:txBody>
      </p:sp>
      <p:sp>
        <p:nvSpPr>
          <p:cNvPr id="41" name="TextBox 40">
            <a:extLst>
              <a:ext uri="{FF2B5EF4-FFF2-40B4-BE49-F238E27FC236}">
                <a16:creationId xmlns:a16="http://schemas.microsoft.com/office/drawing/2014/main" id="{39FF590F-AD86-EF6D-3262-414A5FD0BF7D}"/>
              </a:ext>
            </a:extLst>
          </p:cNvPr>
          <p:cNvSpPr txBox="1"/>
          <p:nvPr/>
        </p:nvSpPr>
        <p:spPr>
          <a:xfrm>
            <a:off x="4402058" y="5784566"/>
            <a:ext cx="399000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4.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Golden thread: </a:t>
            </a: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GOOD ORGANISATIONAL ENVIRONMENT TO SUPPORT RETENTION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guaranteed hours, flex, pay above national minimum wage, training, and qualifications</a:t>
            </a: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endParaRPr kumimoji="0" lang="en-GB"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94EEED72-E2F7-B965-3824-7025EFA866B6}"/>
              </a:ext>
            </a:extLst>
          </p:cNvPr>
          <p:cNvSpPr txBox="1"/>
          <p:nvPr/>
        </p:nvSpPr>
        <p:spPr>
          <a:xfrm>
            <a:off x="8548795" y="5866343"/>
            <a:ext cx="315216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LITERATURE REVIEW – Skills for Care explicitly state this, while other literature supports this</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21128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254759" cy="6858000"/>
          </a:xfrm>
          <a:prstGeom prst="rect">
            <a:avLst/>
          </a:prstGeom>
          <a:solidFill>
            <a:srgbClr val="629AD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07818" y="739139"/>
            <a:ext cx="3499478" cy="5469574"/>
          </a:xfrm>
          <a:prstGeom prst="rect">
            <a:avLst/>
          </a:prstGeom>
        </p:spPr>
        <p:txBody>
          <a:bodyPr wrap="square"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Source Sans Pro Bold"/>
                <a:ea typeface="+mn-ea"/>
                <a:cs typeface="+mn-cs"/>
              </a:rPr>
              <a:t>Social Care and Health Sector Skills Plan – consultation</a:t>
            </a:r>
          </a:p>
          <a:p>
            <a:pPr marL="0" marR="0" lvl="0" indent="0" algn="l" defTabSz="609630" rtl="0" eaLnBrk="1" fontAlgn="auto" latinLnBrk="0" hangingPunct="1">
              <a:lnSpc>
                <a:spcPts val="72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Source Sans Pro Bold"/>
                <a:ea typeface="+mn-ea"/>
                <a:cs typeface="+mn-cs"/>
              </a:rPr>
              <a:t>questions</a:t>
            </a:r>
          </a:p>
        </p:txBody>
      </p:sp>
      <p:sp>
        <p:nvSpPr>
          <p:cNvPr id="26" name="TextBox 25">
            <a:extLst>
              <a:ext uri="{FF2B5EF4-FFF2-40B4-BE49-F238E27FC236}">
                <a16:creationId xmlns:a16="http://schemas.microsoft.com/office/drawing/2014/main" id="{0F79C973-89EF-B33D-5C46-1B9853BCAE35}"/>
              </a:ext>
            </a:extLst>
          </p:cNvPr>
          <p:cNvSpPr txBox="1"/>
          <p:nvPr/>
        </p:nvSpPr>
        <p:spPr>
          <a:xfrm>
            <a:off x="4455943" y="57771"/>
            <a:ext cx="3402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PROPOSED PRIORITIES</a:t>
            </a:r>
          </a:p>
        </p:txBody>
      </p:sp>
      <p:sp>
        <p:nvSpPr>
          <p:cNvPr id="29" name="TextBox 28">
            <a:extLst>
              <a:ext uri="{FF2B5EF4-FFF2-40B4-BE49-F238E27FC236}">
                <a16:creationId xmlns:a16="http://schemas.microsoft.com/office/drawing/2014/main" id="{2A408782-9394-E315-8A19-143F746B64C9}"/>
              </a:ext>
            </a:extLst>
          </p:cNvPr>
          <p:cNvSpPr txBox="1"/>
          <p:nvPr/>
        </p:nvSpPr>
        <p:spPr>
          <a:xfrm>
            <a:off x="4402055" y="457968"/>
            <a:ext cx="389547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1. INCREASE THE POTENTIAL WORKFORCE POOL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Increase the diversity of the workforce across demographics e.g. sex, age, minority ethnic groups, people who are economically inactive who want to work, people who have taken early retirement and want to work, those who are new to sector </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44E7E02C-BEC2-B19E-DC50-AFCB21433AB0}"/>
              </a:ext>
            </a:extLst>
          </p:cNvPr>
          <p:cNvSpPr txBox="1"/>
          <p:nvPr/>
        </p:nvSpPr>
        <p:spPr>
          <a:xfrm>
            <a:off x="4429000" y="2380322"/>
            <a:ext cx="384158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2. INCREASING THE QUALIFICATIONS &amp; ACCREDITATION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of the workforce and potential workforce</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37" name="TextBox 36">
            <a:extLst>
              <a:ext uri="{FF2B5EF4-FFF2-40B4-BE49-F238E27FC236}">
                <a16:creationId xmlns:a16="http://schemas.microsoft.com/office/drawing/2014/main" id="{F11C6607-D785-C69D-B0CF-628F2D8CA920}"/>
              </a:ext>
            </a:extLst>
          </p:cNvPr>
          <p:cNvSpPr txBox="1"/>
          <p:nvPr/>
        </p:nvSpPr>
        <p:spPr>
          <a:xfrm>
            <a:off x="4402056" y="3671300"/>
            <a:ext cx="389547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3. SPECIFIC SKILLS DEVELOPED THROUGH TRAINING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expertise in working with people with learning disabilities and autistic people; delegated health care tasks; other specific areas e.g. dementia, diabetes, end of life, dysphagia. Non-accredited - trauma informed care, mental capacity act  </a:t>
            </a:r>
            <a:endParaRPr kumimoji="0" lang="en-GB"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41" name="TextBox 40">
            <a:extLst>
              <a:ext uri="{FF2B5EF4-FFF2-40B4-BE49-F238E27FC236}">
                <a16:creationId xmlns:a16="http://schemas.microsoft.com/office/drawing/2014/main" id="{39FF590F-AD86-EF6D-3262-414A5FD0BF7D}"/>
              </a:ext>
            </a:extLst>
          </p:cNvPr>
          <p:cNvSpPr txBox="1"/>
          <p:nvPr/>
        </p:nvSpPr>
        <p:spPr>
          <a:xfrm>
            <a:off x="4402058" y="5784566"/>
            <a:ext cx="399000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4.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Golden thread: </a:t>
            </a:r>
            <a:r>
              <a:rPr kumimoji="0" lang="en-GB" sz="1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GOOD ORGANISATIONAL ENVIRONMENT TO SUPPORT RETENTION </a:t>
            </a:r>
            <a:r>
              <a:rPr kumimoji="0" lang="en-GB"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guaranteed hours, flex, pay above national minimum wage, training, and qualifications</a:t>
            </a: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endParaRPr kumimoji="0" lang="en-GB"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4ACB92-151D-1868-9FAF-14BC78BD1644}"/>
              </a:ext>
            </a:extLst>
          </p:cNvPr>
          <p:cNvSpPr txBox="1"/>
          <p:nvPr/>
        </p:nvSpPr>
        <p:spPr>
          <a:xfrm>
            <a:off x="8886825" y="615314"/>
            <a:ext cx="2695575" cy="59093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Bold"/>
                <a:ea typeface="+mn-ea"/>
                <a:cs typeface="+mn-cs"/>
              </a:rPr>
              <a:t>Is this a challenge for you your organisation? If yes, how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Bold"/>
                <a:ea typeface="+mn-ea"/>
                <a:cs typeface="+mn-cs"/>
              </a:rPr>
              <a:t>What actions do you already take in this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Bold"/>
              <a:ea typeface="+mn-ea"/>
              <a:cs typeface="+mn-cs"/>
            </a:endParaRPr>
          </a:p>
          <a:p>
            <a:pPr marL="457200" marR="0" lvl="0" indent="-45720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Bold"/>
                <a:ea typeface="+mn-ea"/>
                <a:cs typeface="+mn-cs"/>
              </a:rPr>
              <a:t>What actions would you like to see taken?</a:t>
            </a: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Bold"/>
              <a:ea typeface="+mn-ea"/>
              <a:cs typeface="+mn-cs"/>
            </a:endParaRPr>
          </a:p>
          <a:p>
            <a:pPr marL="457200" marR="0" lvl="0" indent="-45720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Bold"/>
                <a:ea typeface="+mn-ea"/>
                <a:cs typeface="+mn-cs"/>
              </a:rPr>
              <a:t>What does success look like to you for this priority in your organisation? </a:t>
            </a: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Bold"/>
              <a:ea typeface="+mn-ea"/>
              <a:cs typeface="+mn-cs"/>
            </a:endParaRPr>
          </a:p>
          <a:p>
            <a:pPr marL="457200" marR="0" lvl="0" indent="-45720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Bold"/>
                <a:ea typeface="+mn-ea"/>
                <a:cs typeface="+mn-cs"/>
              </a:rPr>
              <a:t>How could we measure impact in this area? </a:t>
            </a:r>
          </a:p>
        </p:txBody>
      </p:sp>
      <p:sp>
        <p:nvSpPr>
          <p:cNvPr id="7" name="TextBox 6">
            <a:extLst>
              <a:ext uri="{FF2B5EF4-FFF2-40B4-BE49-F238E27FC236}">
                <a16:creationId xmlns:a16="http://schemas.microsoft.com/office/drawing/2014/main" id="{1B9B11B3-5E5A-D525-AE00-348344639824}"/>
              </a:ext>
            </a:extLst>
          </p:cNvPr>
          <p:cNvSpPr txBox="1"/>
          <p:nvPr/>
        </p:nvSpPr>
        <p:spPr>
          <a:xfrm>
            <a:off x="9323218" y="90658"/>
            <a:ext cx="3402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QUESTIONS </a:t>
            </a:r>
          </a:p>
        </p:txBody>
      </p:sp>
    </p:spTree>
    <p:extLst>
      <p:ext uri="{BB962C8B-B14F-4D97-AF65-F5344CB8AC3E}">
        <p14:creationId xmlns:p14="http://schemas.microsoft.com/office/powerpoint/2010/main" val="121964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E4C97"/>
        </a:solidFill>
        <a:effectLst/>
      </p:bgPr>
    </p:bg>
    <p:spTree>
      <p:nvGrpSpPr>
        <p:cNvPr id="1" name=""/>
        <p:cNvGrpSpPr/>
        <p:nvPr/>
      </p:nvGrpSpPr>
      <p:grpSpPr>
        <a:xfrm>
          <a:off x="0" y="0"/>
          <a:ext cx="0" cy="0"/>
          <a:chOff x="0" y="0"/>
          <a:chExt cx="0" cy="0"/>
        </a:xfrm>
      </p:grpSpPr>
      <p:sp>
        <p:nvSpPr>
          <p:cNvPr id="2" name="TextBox 2"/>
          <p:cNvSpPr txBox="1"/>
          <p:nvPr/>
        </p:nvSpPr>
        <p:spPr>
          <a:xfrm>
            <a:off x="5245944" y="2359182"/>
            <a:ext cx="6288248" cy="410484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Source Sans Pro Bold"/>
                <a:ea typeface="+mn-ea"/>
                <a:cs typeface="+mn-cs"/>
              </a:rPr>
              <a:t>Do you agree with the proposed priorities?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Source Sans Pro Bold"/>
                <a:ea typeface="+mn-ea"/>
                <a:cs typeface="+mn-cs"/>
              </a:rPr>
              <a:t>Is there anything missing?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FFFFFF"/>
              </a:solidFill>
              <a:effectLst/>
              <a:uLnTx/>
              <a:uFillTx/>
              <a:latin typeface="Source Sans Pro 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FFFFFF"/>
              </a:solidFill>
              <a:effectLst/>
              <a:uLnTx/>
              <a:uFillTx/>
              <a:latin typeface="Source Sans Pro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Source Sans Pro Bold"/>
                <a:ea typeface="+mn-ea"/>
                <a:cs typeface="+mn-cs"/>
              </a:rPr>
              <a:t>We will be launching an online survey in late Jan/early February – please look out for this and complete. We need your views! </a:t>
            </a:r>
          </a:p>
          <a:p>
            <a:pPr marL="0" marR="0" lvl="0" indent="0" algn="l" defTabSz="609630" rtl="0" eaLnBrk="1" fontAlgn="auto" latinLnBrk="0" hangingPunct="1">
              <a:lnSpc>
                <a:spcPts val="1867"/>
              </a:lnSpc>
              <a:spcBef>
                <a:spcPct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extBox 3"/>
          <p:cNvSpPr txBox="1"/>
          <p:nvPr/>
        </p:nvSpPr>
        <p:spPr>
          <a:xfrm>
            <a:off x="5497059" y="326048"/>
            <a:ext cx="6288247" cy="1776255"/>
          </a:xfrm>
          <a:prstGeom prst="rect">
            <a:avLst/>
          </a:prstGeom>
        </p:spPr>
        <p:txBody>
          <a:bodyPr wrap="square" lIns="0" tIns="0" rIns="0" bIns="0" rtlCol="0" anchor="t">
            <a:spAutoFit/>
          </a:bodyPr>
          <a:lstStyle/>
          <a:p>
            <a:pPr marL="0" marR="0" lvl="0" indent="0" algn="l" defTabSz="609630" rtl="0" eaLnBrk="1" fontAlgn="auto" latinLnBrk="0" hangingPunct="1">
              <a:lnSpc>
                <a:spcPts val="72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Source Sans Pro Bold"/>
                <a:ea typeface="+mn-ea"/>
                <a:cs typeface="+mn-cs"/>
              </a:rPr>
              <a:t>Overall view on themes</a:t>
            </a:r>
            <a:endParaRPr kumimoji="0" lang="en-US" sz="4800" b="0" i="0" u="none" strike="noStrike" kern="1200" cap="none" spc="0" normalizeH="0" baseline="0" noProof="0" dirty="0">
              <a:ln>
                <a:noFill/>
              </a:ln>
              <a:solidFill>
                <a:prstClr val="white"/>
              </a:solidFill>
              <a:effectLst/>
              <a:uLnTx/>
              <a:uFillTx/>
              <a:latin typeface="Source Sans Pro Bold"/>
              <a:ea typeface="+mn-ea"/>
              <a:cs typeface="+mn-cs"/>
            </a:endParaRPr>
          </a:p>
        </p:txBody>
      </p:sp>
      <p:pic>
        <p:nvPicPr>
          <p:cNvPr id="4" name="Picture 3" descr="A nurse helping an old person&#10;&#10;Description automatically generated">
            <a:extLst>
              <a:ext uri="{FF2B5EF4-FFF2-40B4-BE49-F238E27FC236}">
                <a16:creationId xmlns:a16="http://schemas.microsoft.com/office/drawing/2014/main" id="{6242D300-D3CC-1DE5-89EF-C33AE2509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58612" cy="8024327"/>
          </a:xfrm>
          <a:prstGeom prst="rect">
            <a:avLst/>
          </a:prstGeom>
        </p:spPr>
      </p:pic>
    </p:spTree>
    <p:extLst>
      <p:ext uri="{BB962C8B-B14F-4D97-AF65-F5344CB8AC3E}">
        <p14:creationId xmlns:p14="http://schemas.microsoft.com/office/powerpoint/2010/main" val="102670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446B-8987-49FF-8236-3DC7A28453D9}"/>
              </a:ext>
            </a:extLst>
          </p:cNvPr>
          <p:cNvSpPr>
            <a:spLocks noGrp="1"/>
          </p:cNvSpPr>
          <p:nvPr>
            <p:ph type="ctrTitle"/>
          </p:nvPr>
        </p:nvSpPr>
        <p:spPr>
          <a:xfrm>
            <a:off x="1392194" y="3709087"/>
            <a:ext cx="7109254" cy="2357884"/>
          </a:xfrm>
        </p:spPr>
        <p:txBody>
          <a:bodyPr>
            <a:noAutofit/>
          </a:bodyPr>
          <a:lstStyle/>
          <a:p>
            <a:pPr algn="ctr"/>
            <a:r>
              <a:rPr lang="en-GB" sz="4200" dirty="0"/>
              <a:t>Diabetes Awareness and Blood Glucose Monitoring </a:t>
            </a:r>
            <a:br>
              <a:rPr lang="en-GB" sz="4200" dirty="0"/>
            </a:br>
            <a:r>
              <a:rPr lang="en-GB" sz="4200" dirty="0"/>
              <a:t>&amp; </a:t>
            </a:r>
            <a:br>
              <a:rPr lang="en-GB" sz="4200" dirty="0"/>
            </a:br>
            <a:r>
              <a:rPr lang="en-GB" sz="4200" dirty="0"/>
              <a:t>Glucometer Training</a:t>
            </a:r>
          </a:p>
        </p:txBody>
      </p:sp>
    </p:spTree>
    <p:extLst>
      <p:ext uri="{BB962C8B-B14F-4D97-AF65-F5344CB8AC3E}">
        <p14:creationId xmlns:p14="http://schemas.microsoft.com/office/powerpoint/2010/main" val="349195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5F40-941B-4474-A0E2-A199C000FDBF}"/>
              </a:ext>
            </a:extLst>
          </p:cNvPr>
          <p:cNvSpPr>
            <a:spLocks noGrp="1"/>
          </p:cNvSpPr>
          <p:nvPr>
            <p:ph type="title"/>
          </p:nvPr>
        </p:nvSpPr>
        <p:spPr/>
        <p:txBody>
          <a:bodyPr/>
          <a:lstStyle/>
          <a:p>
            <a:r>
              <a:rPr lang="en-GB" dirty="0"/>
              <a:t>The older person – care homes</a:t>
            </a:r>
            <a:r>
              <a:rPr lang="en-GB" baseline="30000" dirty="0">
                <a:latin typeface="Helevetica"/>
              </a:rPr>
              <a:t> </a:t>
            </a:r>
            <a:endParaRPr lang="en-GB" dirty="0"/>
          </a:p>
        </p:txBody>
      </p:sp>
      <p:sp>
        <p:nvSpPr>
          <p:cNvPr id="3" name="Content Placeholder 2">
            <a:extLst>
              <a:ext uri="{FF2B5EF4-FFF2-40B4-BE49-F238E27FC236}">
                <a16:creationId xmlns:a16="http://schemas.microsoft.com/office/drawing/2014/main" id="{74B3DFAF-BDFA-46EE-A2AE-144E2DA09B3C}"/>
              </a:ext>
            </a:extLst>
          </p:cNvPr>
          <p:cNvSpPr>
            <a:spLocks noGrp="1"/>
          </p:cNvSpPr>
          <p:nvPr>
            <p:ph idx="1"/>
          </p:nvPr>
        </p:nvSpPr>
        <p:spPr/>
        <p:txBody>
          <a:bodyPr/>
          <a:lstStyle/>
          <a:p>
            <a:r>
              <a:rPr lang="en-GB" dirty="0"/>
              <a:t>Highly co-morbid and vulnerable to serious infections (such as Covid-19)</a:t>
            </a:r>
          </a:p>
          <a:p>
            <a:r>
              <a:rPr lang="en-GB" dirty="0"/>
              <a:t>Approx. 25% of residents have diabetes</a:t>
            </a:r>
            <a:r>
              <a:rPr lang="en-GB" baseline="30000" dirty="0">
                <a:latin typeface="Helevetica"/>
              </a:rPr>
              <a:t> 2</a:t>
            </a:r>
            <a:endParaRPr lang="en-GB" dirty="0"/>
          </a:p>
          <a:p>
            <a:r>
              <a:rPr lang="en-GB" dirty="0"/>
              <a:t>Two thirds may have frailty</a:t>
            </a:r>
            <a:r>
              <a:rPr lang="en-GB" baseline="30000" dirty="0">
                <a:latin typeface="Helevetica"/>
              </a:rPr>
              <a:t>1</a:t>
            </a:r>
          </a:p>
          <a:p>
            <a:pPr marL="0" indent="0">
              <a:buNone/>
            </a:pPr>
            <a:endParaRPr lang="en-GB" dirty="0"/>
          </a:p>
          <a:p>
            <a:pPr marL="0" indent="0" algn="ctr">
              <a:buNone/>
            </a:pPr>
            <a:r>
              <a:rPr lang="en-GB" dirty="0"/>
              <a:t>This population has high levels of dependency, frailty, disability and reduced life expectancy</a:t>
            </a:r>
            <a:r>
              <a:rPr lang="en-GB" baseline="30000" dirty="0">
                <a:latin typeface="Helevetica"/>
              </a:rPr>
              <a:t>6</a:t>
            </a:r>
            <a:endParaRPr lang="en-GB" dirty="0"/>
          </a:p>
          <a:p>
            <a:endParaRPr lang="en-GB" dirty="0"/>
          </a:p>
        </p:txBody>
      </p:sp>
      <p:sp>
        <p:nvSpPr>
          <p:cNvPr id="4" name="Footer Placeholder 3">
            <a:extLst>
              <a:ext uri="{FF2B5EF4-FFF2-40B4-BE49-F238E27FC236}">
                <a16:creationId xmlns:a16="http://schemas.microsoft.com/office/drawing/2014/main" id="{CFADAC29-3216-4774-845C-0C88BF54AF84}"/>
              </a:ext>
            </a:extLst>
          </p:cNvPr>
          <p:cNvSpPr>
            <a:spLocks noGrp="1"/>
          </p:cNvSpPr>
          <p:nvPr>
            <p:ph type="ftr" sz="quarter" idx="11"/>
          </p:nvPr>
        </p:nvSpPr>
        <p:spPr/>
        <p:txBody>
          <a:bodyPr/>
          <a:lstStyle/>
          <a:p>
            <a:r>
              <a:rPr lang="en-GB"/>
              <a:t>CDE Registered Managers - Diabetes training overview</a:t>
            </a:r>
            <a:endParaRPr lang="en-GB" dirty="0"/>
          </a:p>
        </p:txBody>
      </p:sp>
    </p:spTree>
    <p:extLst>
      <p:ext uri="{BB962C8B-B14F-4D97-AF65-F5344CB8AC3E}">
        <p14:creationId xmlns:p14="http://schemas.microsoft.com/office/powerpoint/2010/main" val="105043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1593</Words>
  <Application>Microsoft Office PowerPoint</Application>
  <PresentationFormat>Widescreen</PresentationFormat>
  <Paragraphs>191</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ADLaM Display</vt:lpstr>
      <vt:lpstr>Arial</vt:lpstr>
      <vt:lpstr>Calibri</vt:lpstr>
      <vt:lpstr>Calibri Light</vt:lpstr>
      <vt:lpstr>Helevetica</vt:lpstr>
      <vt:lpstr>Helvetica</vt:lpstr>
      <vt:lpstr>Open Sans</vt:lpstr>
      <vt:lpstr>Source Sans Pro</vt:lpstr>
      <vt:lpstr>Source Sans Pro Bold</vt:lpstr>
      <vt:lpstr>Wingdings</vt:lpstr>
      <vt:lpstr>Office Theme</vt:lpstr>
      <vt:lpstr>1_Office Theme</vt:lpstr>
      <vt:lpstr>WELCOME</vt:lpstr>
      <vt:lpstr>PowerPoint Presentation</vt:lpstr>
      <vt:lpstr>PowerPoint Presentation</vt:lpstr>
      <vt:lpstr>PowerPoint Presentation</vt:lpstr>
      <vt:lpstr>PowerPoint Presentation</vt:lpstr>
      <vt:lpstr>PowerPoint Presentation</vt:lpstr>
      <vt:lpstr>PowerPoint Presentation</vt:lpstr>
      <vt:lpstr>Diabetes Awareness and Blood Glucose Monitoring  &amp;  Glucometer Training</vt:lpstr>
      <vt:lpstr>The older person – care homes </vt:lpstr>
      <vt:lpstr>Learning outcomes</vt:lpstr>
      <vt:lpstr>Learning outcomes</vt:lpstr>
      <vt:lpstr>Learning outcomes</vt:lpstr>
      <vt:lpstr>National Advisory Panel on Care Home Diabetes2    </vt:lpstr>
      <vt:lpstr>Four elements of satisfactory diabetes care2</vt:lpstr>
      <vt:lpstr>Diabetes management in the older person</vt:lpstr>
      <vt:lpstr>Upcoming diabetes related national campaigns</vt:lpstr>
      <vt:lpstr>PowerPoint Presentation</vt:lpstr>
      <vt:lpstr>References</vt:lpstr>
      <vt:lpstr>New Funded Healthcheck Scheme</vt:lpstr>
    </vt:vector>
  </TitlesOfParts>
  <Company>Norfolk and Suffolk Constabulary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slavery and human Trafficking in the care sector </dc:title>
  <dc:creator>NILES, Sarah-Jane</dc:creator>
  <cp:lastModifiedBy>Christian Bone - CEO CDE</cp:lastModifiedBy>
  <cp:revision>2</cp:revision>
  <dcterms:created xsi:type="dcterms:W3CDTF">2024-01-24T09:37:15Z</dcterms:created>
  <dcterms:modified xsi:type="dcterms:W3CDTF">2024-02-22T13:59:29Z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98ce926-556f-4b1d-a91b-c6365a99e315_Enabled">
    <vt:lpwstr>true</vt:lpwstr>
  </property>
  <property fmtid="{D5CDD505-2E9C-101B-9397-08002B2CF9AE}" pid="3" name="MSIP_Label_a98ce926-556f-4b1d-a91b-c6365a99e315_SetDate">
    <vt:lpwstr>2024-01-24T15:48:00Z</vt:lpwstr>
  </property>
  <property fmtid="{D5CDD505-2E9C-101B-9397-08002B2CF9AE}" pid="4" name="MSIP_Label_a98ce926-556f-4b1d-a91b-c6365a99e315_Method">
    <vt:lpwstr>Standard</vt:lpwstr>
  </property>
  <property fmtid="{D5CDD505-2E9C-101B-9397-08002B2CF9AE}" pid="5" name="MSIP_Label_a98ce926-556f-4b1d-a91b-c6365a99e315_Name">
    <vt:lpwstr>a98ce926-556f-4b1d-a91b-c6365a99e315</vt:lpwstr>
  </property>
  <property fmtid="{D5CDD505-2E9C-101B-9397-08002B2CF9AE}" pid="6" name="MSIP_Label_a98ce926-556f-4b1d-a91b-c6365a99e315_SiteId">
    <vt:lpwstr>63c6bc72-b093-42db-bf8a-14e2a998e211</vt:lpwstr>
  </property>
  <property fmtid="{D5CDD505-2E9C-101B-9397-08002B2CF9AE}" pid="7" name="MSIP_Label_a98ce926-556f-4b1d-a91b-c6365a99e315_ActionId">
    <vt:lpwstr>c05c8367-4d0d-4f70-a543-a6eb411c5363</vt:lpwstr>
  </property>
  <property fmtid="{D5CDD505-2E9C-101B-9397-08002B2CF9AE}" pid="8" name="MSIP_Label_a98ce926-556f-4b1d-a91b-c6365a99e315_ContentBits">
    <vt:lpwstr>0</vt:lpwstr>
  </property>
</Properties>
</file>