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7" r:id="rId4"/>
    <p:sldMasterId id="2147483692" r:id="rId5"/>
    <p:sldMasterId id="2147483648" r:id="rId6"/>
    <p:sldMasterId id="2147483653" r:id="rId7"/>
  </p:sldMasterIdLst>
  <p:notesMasterIdLst>
    <p:notesMasterId r:id="rId37"/>
  </p:notesMasterIdLst>
  <p:sldIdLst>
    <p:sldId id="256" r:id="rId8"/>
    <p:sldId id="266" r:id="rId9"/>
    <p:sldId id="279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67" r:id="rId20"/>
    <p:sldId id="280" r:id="rId21"/>
    <p:sldId id="310" r:id="rId22"/>
    <p:sldId id="311" r:id="rId23"/>
    <p:sldId id="312" r:id="rId24"/>
    <p:sldId id="313" r:id="rId25"/>
    <p:sldId id="314" r:id="rId26"/>
    <p:sldId id="257" r:id="rId27"/>
    <p:sldId id="258" r:id="rId28"/>
    <p:sldId id="259" r:id="rId29"/>
    <p:sldId id="265" r:id="rId30"/>
    <p:sldId id="281" r:id="rId31"/>
    <p:sldId id="260" r:id="rId32"/>
    <p:sldId id="261" r:id="rId33"/>
    <p:sldId id="262" r:id="rId34"/>
    <p:sldId id="263" r:id="rId35"/>
    <p:sldId id="264" r:id="rId36"/>
  </p:sldIdLst>
  <p:sldSz cx="18288000" cy="10287000"/>
  <p:notesSz cx="6858000" cy="9144000"/>
  <p:embeddedFontLst>
    <p:embeddedFont>
      <p:font typeface="Bodoni MT" panose="02070603080606020203" pitchFamily="18" charset="0"/>
      <p:regular r:id="rId38"/>
      <p:bold r:id="rId39"/>
      <p:italic r:id="rId40"/>
      <p:boldItalic r:id="rId41"/>
    </p:embeddedFont>
    <p:embeddedFont>
      <p:font typeface="Forum" panose="020B0604020202020204" charset="0"/>
      <p:regular r:id="rId42"/>
    </p:embeddedFont>
    <p:embeddedFont>
      <p:font typeface="Glacial Indifference Bold" panose="020B0604020202020204" charset="0"/>
      <p:regular r:id="rId43"/>
    </p:embeddedFont>
    <p:embeddedFont>
      <p:font typeface="Goudy Old Style" panose="02020502050305020303" pitchFamily="18" charset="0"/>
      <p:regular r:id="rId44"/>
      <p:bold r:id="rId45"/>
      <p:italic r:id="rId46"/>
    </p:embeddedFont>
    <p:embeddedFont>
      <p:font typeface="Lato" panose="020F0502020204030203" pitchFamily="34" charset="0"/>
      <p:regular r:id="rId47"/>
      <p:bold r:id="rId48"/>
      <p:italic r:id="rId49"/>
      <p:boldItalic r:id="rId50"/>
    </p:embeddedFont>
    <p:embeddedFont>
      <p:font typeface="Lato Bold" panose="020F0502020204030203" charset="0"/>
      <p:regular r:id="rId51"/>
      <p:bold r:id="rId52"/>
    </p:embeddedFont>
    <p:embeddedFont>
      <p:font typeface="Segoe UI" panose="020B0502040204020203" pitchFamily="34" charset="0"/>
      <p:regular r:id="rId53"/>
      <p:bold r:id="rId54"/>
      <p:italic r:id="rId55"/>
      <p:boldItalic r:id="rId56"/>
    </p:embeddedFont>
    <p:embeddedFont>
      <p:font typeface="TAN St. Canard" panose="020B0604020202020204" charset="0"/>
      <p:regular r:id="rId57"/>
    </p:embeddedFont>
    <p:embeddedFont>
      <p:font typeface="Wingdings 2" panose="05020102010507070707" pitchFamily="18" charset="2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A4491EA-5BE0-C453-6615-AA458604D368}" name="Kelly Worton" initials="KW" userId="S::kelly@caredevelopmenteast.co.uk::a420deec-db4a-4605-afb5-3f40c84b20b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94" autoAdjust="0"/>
    <p:restoredTop sz="74674" autoAdjust="0"/>
  </p:normalViewPr>
  <p:slideViewPr>
    <p:cSldViewPr snapToGrid="0">
      <p:cViewPr varScale="1">
        <p:scale>
          <a:sx n="41" d="100"/>
          <a:sy n="41" d="100"/>
        </p:scale>
        <p:origin x="123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2.fntdata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5" Type="http://schemas.openxmlformats.org/officeDocument/2006/relationships/slideMaster" Target="slideMasters/slideMaster2.xml"/><Relationship Id="rId61" Type="http://schemas.openxmlformats.org/officeDocument/2006/relationships/theme" Target="theme/theme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1.xml"/><Relationship Id="rId51" Type="http://schemas.openxmlformats.org/officeDocument/2006/relationships/font" Target="fonts/font1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ACA40-FA61-4C4B-BC7F-6831A21DF288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A4463-4CB6-4A06-AA0B-EAD52CD318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074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Will be speaking about </a:t>
            </a:r>
            <a:r>
              <a:rPr lang="en-US" dirty="0"/>
              <a:t>Digital Ambition and Social Care Innovations.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A4463-4CB6-4A06-AA0B-EAD52CD318D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137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Dementia Marketplace – tickets coming soon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A4463-4CB6-4A06-AA0B-EAD52CD318D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553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Our celebrity Host for this year’s awards is Kaye Adams. You are all the first to know!</a:t>
            </a:r>
            <a:br>
              <a:rPr lang="en-US" dirty="0"/>
            </a:br>
            <a:br>
              <a:rPr lang="en-US" dirty="0"/>
            </a:br>
            <a:r>
              <a:rPr lang="en-US" sz="1800" dirty="0">
                <a:effectLst/>
                <a:latin typeface="Segoe UI" panose="020B0502040204020203" pitchFamily="34" charset="0"/>
              </a:rPr>
              <a:t>Kaye Adams is a Scottish television presenter and journalist, renowned for her versatile broadcasting career. </a:t>
            </a:r>
            <a:br>
              <a:rPr lang="en-US" sz="1800" dirty="0">
                <a:effectLst/>
                <a:latin typeface="Segoe UI" panose="020B0502040204020203" pitchFamily="34" charset="0"/>
              </a:rPr>
            </a:br>
            <a:br>
              <a:rPr lang="en-US" sz="1800" dirty="0">
                <a:effectLst/>
                <a:latin typeface="Segoe UI" panose="020B0502040204020203" pitchFamily="34" charset="0"/>
              </a:rPr>
            </a:br>
            <a:r>
              <a:rPr lang="en-US" sz="1800" dirty="0">
                <a:effectLst/>
                <a:latin typeface="Segoe UI" panose="020B0502040204020203" pitchFamily="34" charset="0"/>
              </a:rPr>
              <a:t>Kaye hosts the weekday morning show on BBC Radio Scotland from 9 am to 12 noon.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In 2022, she participated in the 20th series of BBC One's Strictly Come Dancing and has also been a host on the ITV talk show, Loose Women between 1999 and 2006.</a:t>
            </a:r>
            <a:br>
              <a:rPr lang="en-US" sz="1800" dirty="0">
                <a:effectLst/>
                <a:latin typeface="Segoe UI" panose="020B0502040204020203" pitchFamily="34" charset="0"/>
              </a:rPr>
            </a:br>
            <a:br>
              <a:rPr lang="en-US" sz="1800" dirty="0">
                <a:effectLst/>
                <a:latin typeface="Segoe UI" panose="020B0502040204020203" pitchFamily="34" charset="0"/>
              </a:rPr>
            </a:br>
            <a:r>
              <a:rPr lang="en-US" sz="1800" dirty="0">
                <a:effectLst/>
                <a:latin typeface="Segoe UI" panose="020B0502040204020203" pitchFamily="34" charset="0"/>
              </a:rPr>
              <a:t>Kaye is also a co-patron of ‘Kindred’, a Scottish charity supporting families of young people with disabilities and mental health issues.</a:t>
            </a:r>
            <a:br>
              <a:rPr lang="en-US" sz="1800" dirty="0">
                <a:effectLst/>
                <a:latin typeface="Segoe UI" panose="020B0502040204020203" pitchFamily="34" charset="0"/>
              </a:rPr>
            </a:br>
            <a:br>
              <a:rPr lang="en-US" sz="1800" dirty="0">
                <a:effectLst/>
                <a:latin typeface="Segoe UI" panose="020B0502040204020203" pitchFamily="34" charset="0"/>
              </a:rPr>
            </a:br>
            <a:r>
              <a:rPr lang="en-US" sz="1800" dirty="0">
                <a:effectLst/>
                <a:latin typeface="Segoe UI" panose="020B0502040204020203" pitchFamily="34" charset="0"/>
              </a:rPr>
              <a:t>We look forward to welcoming Kaye to Host our 2025 Suffolk Care Awards, it will be a night you do not want to miss!</a:t>
            </a:r>
            <a:endParaRPr lang="en-US" sz="180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A4463-4CB6-4A06-AA0B-EAD52CD318D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99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Will be speaking about the </a:t>
            </a:r>
            <a:r>
              <a:rPr lang="en-US" dirty="0"/>
              <a:t>Reverie VR Project for Social Care.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A4463-4CB6-4A06-AA0B-EAD52CD318D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161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Speaking about ‘Age Well Social Care Support’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A4463-4CB6-4A06-AA0B-EAD52CD318D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52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Introductions </a:t>
            </a:r>
          </a:p>
          <a:p>
            <a:r>
              <a:rPr lang="en-GB" dirty="0"/>
              <a:t>I am here 111 care homes line SBARD advance care planning further support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56D1C-1258-458C-86E5-23A81012AE7C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0608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111 care homes line call 111 during the recorded info press 3 you will then be offered a care homes option front end 111 is bypassed so its important that you know an ambulance is not required at this point. (discuss)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56D1C-1258-458C-86E5-23A81012AE7C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4014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251C2-0403-9937-7E7B-570E9C33B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B141B0-510A-641D-A7F6-AE88499D61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D1583B-891B-9A24-E3AC-EA46805F3A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SBARD is generally used to ensure that there is a standard approach in giving information  to avoided misinterpretation of information by another professional.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Y</a:t>
            </a:r>
            <a:r>
              <a:rPr lang="en-GB" dirty="0"/>
              <a:t>ou</a:t>
            </a:r>
            <a:r>
              <a:rPr lang="en-GB" baseline="0" dirty="0"/>
              <a:t> may be familiar with using this or already confident talking to another professional without the need of SBARD.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However, it’s a useful format to ensure all information is to hand and to proved evidence for your decisions and the reason for the use of the 111 route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52522F-DF88-D53F-9ECC-31694FCAB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90594-6E97-4236-B942-89AAAB02C95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245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Respect sure we are familiar with this process</a:t>
            </a:r>
          </a:p>
          <a:p>
            <a:r>
              <a:rPr lang="en-GB" dirty="0"/>
              <a:t> further support hospices  </a:t>
            </a:r>
          </a:p>
          <a:p>
            <a:r>
              <a:rPr lang="en-GB" dirty="0"/>
              <a:t>clinical care plan for future treatment also can replace DNACPR</a:t>
            </a:r>
          </a:p>
          <a:p>
            <a:r>
              <a:rPr lang="en-GB" dirty="0"/>
              <a:t>TEP advance escalation plan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56D1C-1258-458C-86E5-23A81012AE7C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1849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A4463-4CB6-4A06-AA0B-EAD52CD318D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656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you have any questions or queries on space, please speak to Kelly.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A4463-4CB6-4A06-AA0B-EAD52CD318D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33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6040" y="2654311"/>
            <a:ext cx="14160051" cy="2743202"/>
          </a:xfrm>
        </p:spPr>
        <p:txBody>
          <a:bodyPr anchor="b">
            <a:normAutofit/>
          </a:bodyPr>
          <a:lstStyle>
            <a:lvl1pPr algn="ctr">
              <a:defRPr sz="8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6040" y="5660234"/>
            <a:ext cx="14160051" cy="1574801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88420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42A03-5E0A-E924-DF9A-1434A2D9D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259" y="1358538"/>
            <a:ext cx="13719585" cy="1100307"/>
          </a:xfrm>
        </p:spPr>
        <p:txBody>
          <a:bodyPr>
            <a:normAutofit/>
          </a:bodyPr>
          <a:lstStyle>
            <a:lvl1pPr>
              <a:defRPr sz="3600" b="1" i="0" baseline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85900-A401-76EB-8A17-65FEB187BD4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51985" y="2726474"/>
            <a:ext cx="8477715" cy="653897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100" baseline="0"/>
            </a:lvl1pPr>
            <a:lvl5pPr marL="2743200" indent="0" algn="l">
              <a:buFontTx/>
              <a:buNone/>
              <a:defRPr/>
            </a:lvl5pPr>
          </a:lstStyle>
          <a:p>
            <a:pPr lvl="0"/>
            <a:r>
              <a:rPr lang="en-GB" dirty="0"/>
              <a:t>Copy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1FA35-010B-9CE2-4D93-4C9E5BA62B2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8350431" cy="65270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100" baseline="0"/>
            </a:lvl1pPr>
          </a:lstStyle>
          <a:p>
            <a:pPr lvl="0"/>
            <a:r>
              <a:rPr lang="en-GB" dirty="0"/>
              <a:t>Copy</a:t>
            </a:r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2180A7D-DDE5-D5BF-A0DE-CB04149D7B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3912" y="452095"/>
            <a:ext cx="2700000" cy="17784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B913777-3A0B-E290-1C30-DC8DE3A499DE}"/>
              </a:ext>
            </a:extLst>
          </p:cNvPr>
          <p:cNvSpPr/>
          <p:nvPr userDrawn="1"/>
        </p:nvSpPr>
        <p:spPr>
          <a:xfrm flipH="1">
            <a:off x="706164" y="9383913"/>
            <a:ext cx="16923600" cy="270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39236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0DD4D-D78C-8143-62B4-E578FBF3F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1290119"/>
            <a:ext cx="14238515" cy="1245912"/>
          </a:xfrm>
        </p:spPr>
        <p:txBody>
          <a:bodyPr>
            <a:normAutofit/>
          </a:bodyPr>
          <a:lstStyle>
            <a:lvl1pPr>
              <a:defRPr sz="3600" b="1" i="0" baseline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1B9E3-D53D-F2CF-702F-2B6EDA94A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985" y="2628900"/>
            <a:ext cx="17020794" cy="6636543"/>
          </a:xfrm>
        </p:spPr>
        <p:txBody>
          <a:bodyPr>
            <a:normAutofit/>
          </a:bodyPr>
          <a:lstStyle>
            <a:lvl1pPr>
              <a:defRPr sz="2400" baseline="0"/>
            </a:lvl1pPr>
          </a:lstStyle>
          <a:p>
            <a:pPr lvl="0"/>
            <a:r>
              <a:rPr lang="en-GB" dirty="0"/>
              <a:t>Click to edit Master text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A59CC7-EC98-8D14-BC06-0C5EF3790874}"/>
              </a:ext>
            </a:extLst>
          </p:cNvPr>
          <p:cNvSpPr/>
          <p:nvPr userDrawn="1"/>
        </p:nvSpPr>
        <p:spPr>
          <a:xfrm flipH="1">
            <a:off x="706164" y="9383913"/>
            <a:ext cx="16923600" cy="270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881E75E0-D97E-03EF-A138-643455C50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3912" y="452095"/>
            <a:ext cx="2700000" cy="177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43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11773-F349-58C8-8D5D-E7402E54F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3761714"/>
            <a:ext cx="13716000" cy="1195058"/>
          </a:xfrm>
        </p:spPr>
        <p:txBody>
          <a:bodyPr anchor="b">
            <a:normAutofit/>
          </a:bodyPr>
          <a:lstStyle>
            <a:lvl1pPr algn="ctr">
              <a:defRPr sz="7200" b="1" i="0" baseline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8513E8-57DD-09D8-4670-AA530085A6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8"/>
            <a:ext cx="13716000" cy="626552"/>
          </a:xfrm>
        </p:spPr>
        <p:txBody>
          <a:bodyPr/>
          <a:lstStyle>
            <a:lvl1pPr marL="0" indent="0" algn="ctr">
              <a:buNone/>
              <a:defRPr sz="3600" b="1" i="0" baseline="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475A92A-5E4B-30F7-3B6D-B14E5AE3B4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3912" y="452095"/>
            <a:ext cx="2700000" cy="17784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950AE21-F399-2F5D-B635-EA4EA1B113CC}"/>
              </a:ext>
            </a:extLst>
          </p:cNvPr>
          <p:cNvSpPr/>
          <p:nvPr userDrawn="1"/>
        </p:nvSpPr>
        <p:spPr>
          <a:xfrm flipH="1">
            <a:off x="706164" y="9383913"/>
            <a:ext cx="16923600" cy="270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876003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32EFC-BAD9-4619-B12F-8E2D6D883B94}" type="datetimeFigureOut">
              <a:rPr lang="en-GB" smtClean="0"/>
              <a:t>05/03/2025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AD6E1-54D2-4834-80D2-066855775D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8242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651" r:id="rId3"/>
    <p:sldLayoutId id="2147483702" r:id="rId4"/>
    <p:sldLayoutId id="2147483700" r:id="rId5"/>
    <p:sldLayoutId id="2147483654" r:id="rId6"/>
    <p:sldLayoutId id="2147483701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0693" y="914400"/>
            <a:ext cx="15530643" cy="18859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693" y="3114676"/>
            <a:ext cx="15530643" cy="5572124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18104" y="9001124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0693" y="9001124"/>
            <a:ext cx="1000929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771017" y="9001124"/>
            <a:ext cx="11303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4727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</p:sldLayoutIdLst>
  <p:hf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2C5DE0-643E-C9EB-0E34-5552B299D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E67EF-89F9-8594-F0C0-622D872BE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AADD8-135A-64CC-B8B7-B9EE010FB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1E1B0-8EF4-AE47-834B-C80E726E9222}" type="datetimeFigureOut">
              <a:rPr lang="en-US" smtClean="0"/>
              <a:t>3/5/2025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4F8C9-A697-1142-BB2A-28741EE08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F2981-4DDD-ADFB-72B8-2029B5998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2BCEA-DFBE-854E-A08E-9F97B4C673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01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0" r:id="rId2"/>
    <p:sldLayoutId id="214748364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32EFC-BAD9-4619-B12F-8E2D6D883B94}" type="datetimeFigureOut">
              <a:rPr lang="en-GB" smtClean="0"/>
              <a:t>05/03/2025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AD6E1-54D2-4834-80D2-066855775D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039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lisa.elmy\OneDrive%20-%20Suffolk%20&amp;%20North%20East%20Essex%20Integrated%20Care%20Board\Desktop\PPG2305%20-%20Care%20home%20calls%20to%20NHS111%20(0511)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jpg"/><Relationship Id="rId5" Type="http://schemas.openxmlformats.org/officeDocument/2006/relationships/hyperlink" Target="https://suffolknhsuk-my.sharepoint.com/personal/lisa_elmy_snee_nhs_uk/Documents/Desktop/All%20Drafts/Duane/2025-01-08%20SNEE%20ICB%20-%20Care%20Homes%20111%20Support%20Line%20%20v1.0_1.docx?web=1" TargetMode="Externa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resus.org.uk/respect/respect-resources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qua.nhs.uk/wp-content/uploads/2023/07/qsir-sbar-communication-tool.pdf" TargetMode="External"/><Relationship Id="rId7" Type="http://schemas.openxmlformats.org/officeDocument/2006/relationships/hyperlink" Target="https://www.bing.com/videos/riverview/relatedvideo?q=bbc+dying+support+&amp;mid=A56B17D4C71AB39806A9A56B17D4C71AB39806A9&amp;mcid=27EA7F6B97ED43B9B9C03E7FD8D04DC6&amp;FORM=VIRE" TargetMode="External"/><Relationship Id="rId2" Type="http://schemas.openxmlformats.org/officeDocument/2006/relationships/hyperlink" Target="https://www.bing.com/videos/riverview/relatedvideo?q=sbard+communication+tool&amp;mid=7E74504DE254B100A5157E74504DE254B100A515&amp;mcid=1952CC54070645CEAE1F61FD6A8F2416&amp;FORM=VIRE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carehomes@snee.nhs.uk" TargetMode="External"/><Relationship Id="rId5" Type="http://schemas.openxmlformats.org/officeDocument/2006/relationships/hyperlink" Target="https://compassionatecompanions.uk/how-we-help/#companion" TargetMode="External"/><Relationship Id="rId4" Type="http://schemas.openxmlformats.org/officeDocument/2006/relationships/hyperlink" Target="https://www.stelizabethhospice.org.uk/supporting-you/in-your-community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9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7655" y="1028700"/>
            <a:ext cx="10244288" cy="8229600"/>
          </a:xfrm>
          <a:prstGeom prst="rect">
            <a:avLst/>
          </a:prstGeom>
          <a:solidFill>
            <a:srgbClr val="82E4E3"/>
          </a:solid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3257733"/>
            <a:ext cx="8816033" cy="5150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70"/>
              </a:lnSpc>
            </a:pPr>
            <a:r>
              <a:rPr lang="en-US" sz="9500">
                <a:solidFill>
                  <a:srgbClr val="58595B"/>
                </a:solidFill>
                <a:latin typeface="Lato"/>
                <a:ea typeface="Lato"/>
                <a:cs typeface="Lato"/>
                <a:sym typeface="Lato"/>
              </a:rPr>
              <a:t>Welcome to our March</a:t>
            </a:r>
          </a:p>
          <a:p>
            <a:pPr marL="0" lvl="0" indent="0" algn="l">
              <a:lnSpc>
                <a:spcPts val="10070"/>
              </a:lnSpc>
            </a:pPr>
            <a:r>
              <a:rPr lang="en-US" sz="9500">
                <a:solidFill>
                  <a:srgbClr val="58595B"/>
                </a:solidFill>
                <a:latin typeface="Lato"/>
                <a:ea typeface="Lato"/>
                <a:cs typeface="Lato"/>
                <a:sym typeface="Lato"/>
              </a:rPr>
              <a:t>Leaders in Care Network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618730" y="1028700"/>
            <a:ext cx="7669270" cy="8229600"/>
            <a:chOff x="0" y="0"/>
            <a:chExt cx="812800" cy="8721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72185"/>
            </a:xfrm>
            <a:custGeom>
              <a:avLst/>
              <a:gdLst/>
              <a:ahLst/>
              <a:cxnLst/>
              <a:rect l="l" t="t" r="r" b="b"/>
              <a:pathLst>
                <a:path w="812800" h="872185">
                  <a:moveTo>
                    <a:pt x="40379" y="0"/>
                  </a:moveTo>
                  <a:lnTo>
                    <a:pt x="772421" y="0"/>
                  </a:lnTo>
                  <a:cubicBezTo>
                    <a:pt x="783130" y="0"/>
                    <a:pt x="793401" y="4254"/>
                    <a:pt x="800973" y="11827"/>
                  </a:cubicBezTo>
                  <a:cubicBezTo>
                    <a:pt x="808546" y="19399"/>
                    <a:pt x="812800" y="29670"/>
                    <a:pt x="812800" y="40379"/>
                  </a:cubicBezTo>
                  <a:lnTo>
                    <a:pt x="812800" y="831806"/>
                  </a:lnTo>
                  <a:cubicBezTo>
                    <a:pt x="812800" y="842515"/>
                    <a:pt x="808546" y="852785"/>
                    <a:pt x="800973" y="860358"/>
                  </a:cubicBezTo>
                  <a:cubicBezTo>
                    <a:pt x="793401" y="867930"/>
                    <a:pt x="783130" y="872185"/>
                    <a:pt x="772421" y="872185"/>
                  </a:cubicBezTo>
                  <a:lnTo>
                    <a:pt x="40379" y="872185"/>
                  </a:lnTo>
                  <a:cubicBezTo>
                    <a:pt x="18078" y="872185"/>
                    <a:pt x="0" y="854106"/>
                    <a:pt x="0" y="831806"/>
                  </a:cubicBezTo>
                  <a:lnTo>
                    <a:pt x="0" y="40379"/>
                  </a:lnTo>
                  <a:cubicBezTo>
                    <a:pt x="0" y="29670"/>
                    <a:pt x="4254" y="19399"/>
                    <a:pt x="11827" y="11827"/>
                  </a:cubicBezTo>
                  <a:cubicBezTo>
                    <a:pt x="19399" y="4254"/>
                    <a:pt x="29670" y="0"/>
                    <a:pt x="40379" y="0"/>
                  </a:cubicBezTo>
                  <a:close/>
                </a:path>
              </a:pathLst>
            </a:custGeom>
            <a:blipFill>
              <a:blip r:embed="rId2"/>
              <a:stretch>
                <a:fillRect l="-38039" r="-2302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AutoShape 6"/>
          <p:cNvSpPr/>
          <p:nvPr/>
        </p:nvSpPr>
        <p:spPr>
          <a:xfrm>
            <a:off x="1028700" y="1028700"/>
            <a:ext cx="1398091" cy="1212401"/>
          </a:xfrm>
          <a:prstGeom prst="rect">
            <a:avLst/>
          </a:prstGeom>
          <a:solidFill>
            <a:srgbClr val="AF9AC9"/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E5C401-B033-7B64-D478-91888E4CB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0EF2A0DA-AE81-4A45-972E-646AC2870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050"/>
          </a:p>
        </p:txBody>
      </p:sp>
      <p:pic>
        <p:nvPicPr>
          <p:cNvPr id="7170" name="Picture 2" descr="Raising awareness during Falls Prevention Awareness Week | YourBigSky.com">
            <a:extLst>
              <a:ext uri="{FF2B5EF4-FFF2-40B4-BE49-F238E27FC236}">
                <a16:creationId xmlns:a16="http://schemas.microsoft.com/office/drawing/2014/main" id="{79A14400-9934-8DBD-2F13-602BCAEA9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8" r="18303" b="-1"/>
          <a:stretch/>
        </p:blipFill>
        <p:spPr bwMode="auto">
          <a:xfrm>
            <a:off x="-12933" y="15"/>
            <a:ext cx="9144000" cy="1028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7176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9385540" y="2"/>
            <a:ext cx="890246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A177A5-E345-213B-57AD-A2DB96E61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50740" y="914400"/>
            <a:ext cx="6807186" cy="1455675"/>
          </a:xfrm>
        </p:spPr>
        <p:txBody>
          <a:bodyPr vert="horz" lIns="137160" tIns="68580" rIns="137160" bIns="68580" rtlCol="0" anchor="b">
            <a:no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50"/>
              <a:t>Innovative Falls Prevention and Management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ECF6EE-0054-03D8-AB5E-99BF35B6E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50740" y="2598674"/>
            <a:ext cx="6605394" cy="6088127"/>
          </a:xfrm>
        </p:spPr>
        <p:txBody>
          <a:bodyPr vert="horz" lIns="137160" tIns="68580" rIns="137160" bIns="68580" rtlCol="0" anchor="t">
            <a:normAutofit fontScale="92500" lnSpcReduction="20000"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700" b="1" dirty="0">
                <a:solidFill>
                  <a:schemeClr val="tx2"/>
                </a:solidFill>
              </a:rPr>
              <a:t>CASSIUS Service and Falls Pilot:</a:t>
            </a:r>
            <a:r>
              <a:rPr lang="en-US" sz="2700" dirty="0">
                <a:solidFill>
                  <a:schemeClr val="tx2"/>
                </a:solidFill>
              </a:rPr>
              <a:t> </a:t>
            </a:r>
          </a:p>
          <a:p>
            <a:pPr marL="514350" lvl="0" indent="-514350">
              <a:buFont typeface="Aptos" panose="020B0004020202020204" pitchFamily="34" charset="0"/>
              <a:buChar char="-"/>
            </a:pPr>
            <a:r>
              <a:rPr lang="en-GB" sz="27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part of the Digitising Social Care programme, funding has been made available to explore and trial falls technology</a:t>
            </a:r>
            <a:endParaRPr lang="en-GB" sz="27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514350" lvl="0" indent="-514350">
              <a:buFont typeface="Aptos" panose="020B0004020202020204" pitchFamily="34" charset="0"/>
              <a:buChar char="-"/>
            </a:pPr>
            <a:r>
              <a:rPr lang="en-GB" sz="27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are piloting, installing Nobi smart lamps across a select number of care homes in West and East Suffolk to detect and prevent falls</a:t>
            </a:r>
            <a:endParaRPr lang="en-GB" sz="27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buFont typeface="Wingdings 2" charset="2"/>
              <a:buChar char="•"/>
            </a:pPr>
            <a:endParaRPr lang="en-US" sz="2700" dirty="0">
              <a:solidFill>
                <a:schemeClr val="tx2"/>
              </a:solidFill>
            </a:endParaRPr>
          </a:p>
          <a:p>
            <a:pPr algn="l">
              <a:buFont typeface="Wingdings 2" charset="2"/>
              <a:buChar char="•"/>
            </a:pPr>
            <a:r>
              <a:rPr lang="en-US" sz="2700" b="1" dirty="0">
                <a:solidFill>
                  <a:schemeClr val="tx2"/>
                </a:solidFill>
              </a:rPr>
              <a:t>Goal:</a:t>
            </a:r>
            <a:r>
              <a:rPr lang="en-US" sz="2700" dirty="0">
                <a:solidFill>
                  <a:schemeClr val="tx2"/>
                </a:solidFill>
              </a:rPr>
              <a:t> Support falls prevention and risk management.</a:t>
            </a:r>
          </a:p>
          <a:p>
            <a:pPr algn="l">
              <a:buFont typeface="Wingdings 2" charset="2"/>
              <a:buChar char="•"/>
            </a:pPr>
            <a:r>
              <a:rPr lang="en-US" sz="2700" b="1" dirty="0">
                <a:solidFill>
                  <a:schemeClr val="tx2"/>
                </a:solidFill>
              </a:rPr>
              <a:t>Outcomes:</a:t>
            </a:r>
            <a:r>
              <a:rPr lang="en-US" sz="2700" dirty="0">
                <a:solidFill>
                  <a:schemeClr val="tx2"/>
                </a:solidFill>
              </a:rPr>
              <a:t> Improved safety and enhanced resident wellbeing.</a:t>
            </a:r>
          </a:p>
          <a:p>
            <a:pPr algn="l"/>
            <a:endParaRPr lang="en-US" sz="27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A4993C-0622-A93E-70C6-FFE1EDEA6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03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23" name="Rectangle 8222">
            <a:extLst>
              <a:ext uri="{FF2B5EF4-FFF2-40B4-BE49-F238E27FC236}">
                <a16:creationId xmlns:a16="http://schemas.microsoft.com/office/drawing/2014/main" id="{2A2456A0-13DF-4BA8-9BDD-168E874C4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C7D972-3D80-304C-8347-4353F84B3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914400"/>
            <a:ext cx="8967108" cy="2335053"/>
          </a:xfrm>
        </p:spPr>
        <p:txBody>
          <a:bodyPr vert="horz" lIns="137160" tIns="68580" rIns="137160" bIns="68580" rtlCol="0" anchor="ctr">
            <a:no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kern="1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rPr>
              <a:t>Digital Social Care Records Integration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9F7DB4-CB65-E4A6-505A-2E8413936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3532094"/>
            <a:ext cx="8967108" cy="5010179"/>
          </a:xfrm>
        </p:spPr>
        <p:txBody>
          <a:bodyPr vert="horz" lIns="137160" tIns="68580" rIns="137160" bIns="68580" rtlCol="0" anchor="t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buFont typeface="Wingdings 2" charset="2"/>
              <a:buChar char="•"/>
            </a:pPr>
            <a:r>
              <a:rPr lang="en-US" sz="1950" b="1" dirty="0">
                <a:solidFill>
                  <a:schemeClr val="tx2"/>
                </a:solidFill>
              </a:rPr>
              <a:t>Vision:</a:t>
            </a:r>
            <a:r>
              <a:rPr lang="en-US" sz="1950" dirty="0">
                <a:solidFill>
                  <a:schemeClr val="tx2"/>
                </a:solidFill>
              </a:rPr>
              <a:t> Collaborate across health and social care sectors to move toward online recording.</a:t>
            </a:r>
          </a:p>
          <a:p>
            <a:pPr algn="l">
              <a:lnSpc>
                <a:spcPct val="100000"/>
              </a:lnSpc>
              <a:buFont typeface="Wingdings 2" charset="2"/>
              <a:buChar char="•"/>
            </a:pPr>
            <a:r>
              <a:rPr lang="en-US" sz="1950" b="1" dirty="0">
                <a:solidFill>
                  <a:schemeClr val="tx2"/>
                </a:solidFill>
              </a:rPr>
              <a:t>Provider Role:</a:t>
            </a:r>
            <a:r>
              <a:rPr lang="en-US" sz="1950" dirty="0">
                <a:solidFill>
                  <a:schemeClr val="tx2"/>
                </a:solidFill>
              </a:rPr>
              <a:t> Encouraging providers to adopt digital records to streamline information sharing.</a:t>
            </a:r>
          </a:p>
          <a:p>
            <a:pPr lvl="0" algn="l">
              <a:lnSpc>
                <a:spcPct val="100000"/>
              </a:lnSpc>
            </a:pPr>
            <a:r>
              <a:rPr lang="en-US" sz="1950" dirty="0">
                <a:solidFill>
                  <a:schemeClr val="tx2"/>
                </a:solidFill>
              </a:rPr>
              <a:t>Part of the national </a:t>
            </a:r>
            <a:r>
              <a:rPr lang="en-US" sz="1950" dirty="0" err="1">
                <a:solidFill>
                  <a:schemeClr val="tx2"/>
                </a:solidFill>
              </a:rPr>
              <a:t>Digitising</a:t>
            </a:r>
            <a:r>
              <a:rPr lang="en-US" sz="1950" dirty="0">
                <a:solidFill>
                  <a:schemeClr val="tx2"/>
                </a:solidFill>
              </a:rPr>
              <a:t> Social Care </a:t>
            </a:r>
            <a:r>
              <a:rPr lang="en-US" sz="1950" dirty="0" err="1">
                <a:solidFill>
                  <a:schemeClr val="tx2"/>
                </a:solidFill>
              </a:rPr>
              <a:t>programme</a:t>
            </a:r>
            <a:r>
              <a:rPr lang="en-US" sz="1950" dirty="0">
                <a:solidFill>
                  <a:schemeClr val="tx2"/>
                </a:solidFill>
              </a:rPr>
              <a:t> ran by NHSE</a:t>
            </a:r>
          </a:p>
          <a:p>
            <a:pPr lvl="0" algn="l">
              <a:lnSpc>
                <a:spcPct val="100000"/>
              </a:lnSpc>
            </a:pPr>
            <a:r>
              <a:rPr lang="en-US" sz="1950" dirty="0">
                <a:solidFill>
                  <a:schemeClr val="tx2"/>
                </a:solidFill>
              </a:rPr>
              <a:t>Aim of the </a:t>
            </a:r>
            <a:r>
              <a:rPr lang="en-US" sz="1950" dirty="0" err="1">
                <a:solidFill>
                  <a:schemeClr val="tx2"/>
                </a:solidFill>
              </a:rPr>
              <a:t>programme</a:t>
            </a:r>
            <a:r>
              <a:rPr lang="en-US" sz="1950" dirty="0">
                <a:solidFill>
                  <a:schemeClr val="tx2"/>
                </a:solidFill>
              </a:rPr>
              <a:t> is to enable and support as many care providers as possible to move from paper recording to digital recording</a:t>
            </a:r>
          </a:p>
          <a:p>
            <a:pPr lvl="0" algn="l">
              <a:lnSpc>
                <a:spcPct val="100000"/>
              </a:lnSpc>
            </a:pPr>
            <a:r>
              <a:rPr lang="en-US" sz="1950" dirty="0">
                <a:solidFill>
                  <a:schemeClr val="tx2"/>
                </a:solidFill>
              </a:rPr>
              <a:t>Funding is available to CQC registered care providers to help towards the cost of implementing a Digital Social Care Record system</a:t>
            </a:r>
          </a:p>
          <a:p>
            <a:pPr lvl="0" algn="l">
              <a:lnSpc>
                <a:spcPct val="100000"/>
              </a:lnSpc>
            </a:pPr>
            <a:r>
              <a:rPr lang="en-US" sz="1950" dirty="0">
                <a:solidFill>
                  <a:schemeClr val="tx2"/>
                </a:solidFill>
              </a:rPr>
              <a:t>We have supplied funding to approx. 60 care providers, covering about 95 CQC locations</a:t>
            </a:r>
          </a:p>
          <a:p>
            <a:pPr lvl="0" algn="l">
              <a:lnSpc>
                <a:spcPct val="100000"/>
              </a:lnSpc>
            </a:pPr>
            <a:r>
              <a:rPr lang="en-US" sz="1950" dirty="0">
                <a:solidFill>
                  <a:schemeClr val="tx2"/>
                </a:solidFill>
              </a:rPr>
              <a:t>Already received some very positive case studies and working on benefits </a:t>
            </a:r>
            <a:r>
              <a:rPr lang="en-US" sz="1950" dirty="0" err="1">
                <a:solidFill>
                  <a:schemeClr val="tx2"/>
                </a:solidFill>
              </a:rPr>
              <a:t>realisation</a:t>
            </a:r>
            <a:endParaRPr lang="en-US" sz="1950" dirty="0">
              <a:solidFill>
                <a:schemeClr val="tx2"/>
              </a:solidFill>
            </a:endParaRPr>
          </a:p>
          <a:p>
            <a:pPr algn="l">
              <a:lnSpc>
                <a:spcPct val="100000"/>
              </a:lnSpc>
              <a:buFont typeface="Wingdings 2" charset="2"/>
              <a:buChar char="•"/>
            </a:pPr>
            <a:endParaRPr lang="en-US" sz="1950" dirty="0">
              <a:solidFill>
                <a:schemeClr val="tx2"/>
              </a:solidFill>
            </a:endParaRPr>
          </a:p>
          <a:p>
            <a:pPr algn="l">
              <a:lnSpc>
                <a:spcPct val="100000"/>
              </a:lnSpc>
            </a:pPr>
            <a:endParaRPr lang="en-US" sz="1950" dirty="0">
              <a:solidFill>
                <a:schemeClr val="tx2"/>
              </a:solidFill>
            </a:endParaRPr>
          </a:p>
        </p:txBody>
      </p:sp>
      <p:pic>
        <p:nvPicPr>
          <p:cNvPr id="8224" name="Picture 8223">
            <a:extLst>
              <a:ext uri="{FF2B5EF4-FFF2-40B4-BE49-F238E27FC236}">
                <a16:creationId xmlns:a16="http://schemas.microsoft.com/office/drawing/2014/main" id="{7AEE9CAC-347C-43C2-AE87-6BC5566E6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10849358" y="2"/>
            <a:ext cx="7438643" cy="10287000"/>
          </a:xfrm>
          <a:prstGeom prst="rect">
            <a:avLst/>
          </a:prstGeom>
        </p:spPr>
      </p:pic>
      <p:pic>
        <p:nvPicPr>
          <p:cNvPr id="8202" name="Picture 10" descr="Going digital with your social care records by 2024: Everything you ...">
            <a:extLst>
              <a:ext uri="{FF2B5EF4-FFF2-40B4-BE49-F238E27FC236}">
                <a16:creationId xmlns:a16="http://schemas.microsoft.com/office/drawing/2014/main" id="{187A2E77-3F6D-21D9-0074-CE6A985AD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29418" y="2994711"/>
            <a:ext cx="5993388" cy="359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The complete guide to Digital Social Care Records - everyLIFE Technologies">
            <a:extLst>
              <a:ext uri="{FF2B5EF4-FFF2-40B4-BE49-F238E27FC236}">
                <a16:creationId xmlns:a16="http://schemas.microsoft.com/office/drawing/2014/main" id="{1462C2F0-9170-5A1C-93AB-8D2F5EDD32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15400" y="49149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50"/>
          </a:p>
        </p:txBody>
      </p:sp>
      <p:sp>
        <p:nvSpPr>
          <p:cNvPr id="5" name="AutoShape 4" descr="The complete guide to Digital Social Care Records - everyLIFE Technologies">
            <a:extLst>
              <a:ext uri="{FF2B5EF4-FFF2-40B4-BE49-F238E27FC236}">
                <a16:creationId xmlns:a16="http://schemas.microsoft.com/office/drawing/2014/main" id="{E36E0658-3226-DEF3-CE9B-5A306E6E14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50"/>
          </a:p>
        </p:txBody>
      </p:sp>
      <p:sp>
        <p:nvSpPr>
          <p:cNvPr id="6" name="AutoShape 6" descr="The complete guide to Digital Social Care Records - everyLIFE Technologies">
            <a:extLst>
              <a:ext uri="{FF2B5EF4-FFF2-40B4-BE49-F238E27FC236}">
                <a16:creationId xmlns:a16="http://schemas.microsoft.com/office/drawing/2014/main" id="{225BEE28-7D73-7EEB-B36F-F43CB66533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372600" y="53721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50"/>
          </a:p>
        </p:txBody>
      </p:sp>
      <p:sp>
        <p:nvSpPr>
          <p:cNvPr id="7" name="AutoShape 8" descr="The complete guide to Digital Social Care Records - everyLIFE Technologies">
            <a:extLst>
              <a:ext uri="{FF2B5EF4-FFF2-40B4-BE49-F238E27FC236}">
                <a16:creationId xmlns:a16="http://schemas.microsoft.com/office/drawing/2014/main" id="{E018637C-6ECF-CBBB-9237-3AFBC6FD06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01200" y="56007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5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D6264EA-1AFC-B125-60BE-AB42FBE3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09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94AB646F-3BE3-47A3-B14F-9CB84F6BF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BDAC80-D8C5-F4A4-C9D5-C20199B679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914399"/>
            <a:ext cx="8967108" cy="2221725"/>
          </a:xfrm>
        </p:spPr>
        <p:txBody>
          <a:bodyPr vert="horz" lIns="137160" tIns="68580" rIns="137160" bIns="68580" rtlCol="0" anchor="ctr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515F1-3344-4787-6D9F-724350B1F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3418764"/>
            <a:ext cx="8967108" cy="5123508"/>
          </a:xfrm>
        </p:spPr>
        <p:txBody>
          <a:bodyPr vert="horz" lIns="137160" tIns="68580" rIns="137160" bIns="68580" rtlCol="0" anchor="ctr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 2" charset="2"/>
              <a:buChar char="•"/>
            </a:pPr>
            <a:r>
              <a:rPr lang="en-US" b="1" dirty="0">
                <a:solidFill>
                  <a:schemeClr val="tx2"/>
                </a:solidFill>
              </a:rPr>
              <a:t>What do you need from us to get involved?</a:t>
            </a:r>
            <a:endParaRPr lang="en-US" dirty="0">
              <a:solidFill>
                <a:schemeClr val="tx2"/>
              </a:solidFill>
            </a:endParaRPr>
          </a:p>
          <a:p>
            <a:pPr algn="l">
              <a:buFont typeface="Wingdings 2" charset="2"/>
              <a:buChar char="•"/>
            </a:pPr>
            <a:r>
              <a:rPr lang="en-US" b="1" dirty="0">
                <a:solidFill>
                  <a:schemeClr val="tx2"/>
                </a:solidFill>
              </a:rPr>
              <a:t>How would you like to receive information in the future?</a:t>
            </a:r>
            <a:endParaRPr lang="en-US" dirty="0">
              <a:solidFill>
                <a:schemeClr val="tx2"/>
              </a:solidFill>
            </a:endParaRPr>
          </a:p>
          <a:p>
            <a:pPr algn="l">
              <a:buFont typeface="Wingdings 2" charset="2"/>
              <a:buChar char="•"/>
            </a:pPr>
            <a:r>
              <a:rPr lang="en-US" b="1" dirty="0">
                <a:solidFill>
                  <a:schemeClr val="tx2"/>
                </a:solidFill>
              </a:rPr>
              <a:t>Is there anything else we can do to keep you updated?</a:t>
            </a:r>
            <a:endParaRPr lang="en-US" dirty="0">
              <a:solidFill>
                <a:schemeClr val="tx2"/>
              </a:solidFill>
            </a:endParaRPr>
          </a:p>
          <a:p>
            <a:pPr algn="l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9218" name="Picture 2" descr="Clipart of colorful Question Mark Ask for Answer free image download">
            <a:extLst>
              <a:ext uri="{FF2B5EF4-FFF2-40B4-BE49-F238E27FC236}">
                <a16:creationId xmlns:a16="http://schemas.microsoft.com/office/drawing/2014/main" id="{A8961496-E263-770B-F666-1C39F7F22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/>
          <a:stretch/>
        </p:blipFill>
        <p:spPr bwMode="auto">
          <a:xfrm>
            <a:off x="11430527" y="15"/>
            <a:ext cx="6857474" cy="1028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224">
            <a:extLst>
              <a:ext uri="{FF2B5EF4-FFF2-40B4-BE49-F238E27FC236}">
                <a16:creationId xmlns:a16="http://schemas.microsoft.com/office/drawing/2014/main" id="{E0BE7827-5B1A-4F37-BF70-19F7C5C6B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11252202" y="2"/>
            <a:ext cx="7035798" cy="10287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2F86A-615C-23C9-5FAE-B91ACEAEC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37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9A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DC3268-E345-957E-5AB2-894F9CC33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D21ECDA8-0716-1FEF-3E13-D71DE634614C}"/>
              </a:ext>
            </a:extLst>
          </p:cNvPr>
          <p:cNvSpPr/>
          <p:nvPr/>
        </p:nvSpPr>
        <p:spPr>
          <a:xfrm>
            <a:off x="0" y="0"/>
            <a:ext cx="18288000" cy="2719019"/>
          </a:xfrm>
          <a:prstGeom prst="rect">
            <a:avLst/>
          </a:prstGeom>
          <a:solidFill>
            <a:srgbClr val="58595B"/>
          </a:solidFill>
        </p:spPr>
        <p:txBody>
          <a:bodyPr/>
          <a:lstStyle/>
          <a:p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A632B8-DC9E-53DF-699E-F719F88BE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462" y="786429"/>
            <a:ext cx="16348841" cy="1211238"/>
          </a:xfrm>
        </p:spPr>
        <p:txBody>
          <a:bodyPr>
            <a:normAutofit/>
          </a:bodyPr>
          <a:lstStyle/>
          <a:p>
            <a:r>
              <a:rPr lang="en-GB" sz="6900" dirty="0">
                <a:solidFill>
                  <a:schemeClr val="bg1"/>
                </a:solidFill>
                <a:latin typeface="Lato"/>
                <a:ea typeface="Calibri"/>
                <a:cs typeface="Calibri"/>
              </a:rPr>
              <a:t>Mark </a:t>
            </a:r>
            <a:r>
              <a:rPr lang="en-GB" sz="6900" err="1">
                <a:solidFill>
                  <a:schemeClr val="bg1"/>
                </a:solidFill>
                <a:latin typeface="Lato"/>
                <a:ea typeface="Calibri"/>
                <a:cs typeface="Calibri"/>
              </a:rPr>
              <a:t>Tattum</a:t>
            </a:r>
            <a:r>
              <a:rPr lang="en-GB" sz="6900" dirty="0">
                <a:solidFill>
                  <a:schemeClr val="bg1"/>
                </a:solidFill>
                <a:latin typeface="Lato"/>
                <a:ea typeface="Calibri"/>
                <a:cs typeface="Calibri"/>
              </a:rPr>
              <a:t>-Smith</a:t>
            </a:r>
            <a:endParaRPr lang="en-GB" sz="690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6F6797-DE3F-ED7B-7E94-ACC69B9A9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5588" y="3783842"/>
            <a:ext cx="11999794" cy="5532485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GB" sz="6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Digital Care Advisor (North), Reverie VR Project Lead</a:t>
            </a:r>
          </a:p>
          <a:p>
            <a:pPr marL="0" indent="0">
              <a:buNone/>
            </a:pPr>
            <a:endParaRPr lang="en-GB" sz="6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 algn="ctr">
              <a:buNone/>
            </a:pPr>
            <a:r>
              <a:rPr lang="en-GB" sz="6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Suffolk County Council</a:t>
            </a:r>
          </a:p>
          <a:p>
            <a:pPr marL="0" indent="0" algn="ctr">
              <a:buNone/>
            </a:pPr>
            <a:endParaRPr lang="en-GB" sz="6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 algn="ctr">
              <a:buNone/>
            </a:pPr>
            <a:r>
              <a:rPr lang="en-GB" sz="6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(Presentation in PDF format on different link on our website)</a:t>
            </a:r>
            <a:endParaRPr lang="en-GB" sz="6200" dirty="0">
              <a:ea typeface="Calibri"/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95048A-91D2-E4B1-CE98-A03D950D5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09658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9A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DC3268-E345-957E-5AB2-894F9CC33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D21ECDA8-0716-1FEF-3E13-D71DE634614C}"/>
              </a:ext>
            </a:extLst>
          </p:cNvPr>
          <p:cNvSpPr/>
          <p:nvPr/>
        </p:nvSpPr>
        <p:spPr>
          <a:xfrm>
            <a:off x="0" y="0"/>
            <a:ext cx="18288000" cy="2719019"/>
          </a:xfrm>
          <a:prstGeom prst="rect">
            <a:avLst/>
          </a:prstGeom>
          <a:solidFill>
            <a:srgbClr val="58595B"/>
          </a:solidFill>
        </p:spPr>
        <p:txBody>
          <a:bodyPr/>
          <a:lstStyle/>
          <a:p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A632B8-DC9E-53DF-699E-F719F88BE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462" y="786429"/>
            <a:ext cx="16348841" cy="1211238"/>
          </a:xfrm>
        </p:spPr>
        <p:txBody>
          <a:bodyPr>
            <a:normAutofit/>
          </a:bodyPr>
          <a:lstStyle/>
          <a:p>
            <a:r>
              <a:rPr lang="en-GB" sz="6900" dirty="0">
                <a:solidFill>
                  <a:schemeClr val="bg1"/>
                </a:solidFill>
                <a:latin typeface="Lato"/>
                <a:ea typeface="Calibri"/>
                <a:cs typeface="Calibri"/>
              </a:rPr>
              <a:t>Lisa Elmy</a:t>
            </a:r>
            <a:endParaRPr lang="en-GB" sz="690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6F6797-DE3F-ED7B-7E94-ACC69B9A9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5588" y="3968086"/>
            <a:ext cx="11999794" cy="55324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GB" sz="6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Transformation Project Manager</a:t>
            </a:r>
          </a:p>
          <a:p>
            <a:pPr marL="0" indent="0" algn="ctr">
              <a:buNone/>
            </a:pPr>
            <a:endParaRPr lang="en-GB" sz="6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 algn="ctr">
              <a:buNone/>
            </a:pPr>
            <a:r>
              <a:rPr lang="en-GB" sz="6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Suffolk and North Essex ICB</a:t>
            </a:r>
            <a:endParaRPr lang="en-GB" sz="6200" dirty="0">
              <a:ea typeface="Calibri"/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2FDE89-1226-99F3-0A82-E3A29DC5E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4288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2F2D882-BC44-45DB-BBE3-D859AC8E1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2758440"/>
            <a:ext cx="15636240" cy="2198332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600" dirty="0"/>
              <a:t>Age Well Social Care Support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DF7FA7D-7793-4955-B32F-B56C173BA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/>
              <a:t>Lisa Elmy-SNEEICB-IES Alliance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116528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78295-D76B-9C7A-DDDD-E5F20EE24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D8728-35BC-A33C-DD11-778FA5973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013" y="959229"/>
            <a:ext cx="6665975" cy="1245912"/>
          </a:xfrm>
        </p:spPr>
        <p:txBody>
          <a:bodyPr>
            <a:normAutofit fontScale="90000"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/>
              <a:t>111 Care Homes Line</a:t>
            </a:r>
            <a:endParaRPr lang="en-US" dirty="0"/>
          </a:p>
        </p:txBody>
      </p:sp>
      <p:pic>
        <p:nvPicPr>
          <p:cNvPr id="6" name="Content Placeholder 5" descr="A purple and white poster with circles and text&#10;&#10;AI-generated content may be incorrect.">
            <a:hlinkClick r:id="rId3" action="ppaction://hlinkfile"/>
            <a:extLst>
              <a:ext uri="{FF2B5EF4-FFF2-40B4-BE49-F238E27FC236}">
                <a16:creationId xmlns:a16="http://schemas.microsoft.com/office/drawing/2014/main" id="{1C97DFE8-F514-4158-DAC4-45AD837C5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20019765">
            <a:off x="1131565" y="2052314"/>
            <a:ext cx="2943191" cy="4097543"/>
          </a:xfrm>
        </p:spPr>
      </p:pic>
      <p:pic>
        <p:nvPicPr>
          <p:cNvPr id="10" name="Picture 9" descr="A letter to a doctor&#10;&#10;AI-generated content may be incorrect.">
            <a:hlinkClick r:id="rId5"/>
            <a:extLst>
              <a:ext uri="{FF2B5EF4-FFF2-40B4-BE49-F238E27FC236}">
                <a16:creationId xmlns:a16="http://schemas.microsoft.com/office/drawing/2014/main" id="{F68ADA5F-4210-6D31-63C2-0584ACC7AD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74441">
            <a:off x="13457059" y="4007411"/>
            <a:ext cx="3318719" cy="47189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A61F97-D0BE-1F96-A9F4-FBACBF8C8ECC}"/>
              </a:ext>
            </a:extLst>
          </p:cNvPr>
          <p:cNvSpPr txBox="1"/>
          <p:nvPr/>
        </p:nvSpPr>
        <p:spPr>
          <a:xfrm>
            <a:off x="5811013" y="2243806"/>
            <a:ext cx="6665976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>
              <a:buFont typeface="Wingdings" panose="05000000000000000000" pitchFamily="2" charset="2"/>
              <a:buChar char="v"/>
            </a:pPr>
            <a:r>
              <a:rPr lang="en-GB" sz="4050" dirty="0"/>
              <a:t>For non life-threatening emergencies</a:t>
            </a:r>
          </a:p>
          <a:p>
            <a:endParaRPr lang="en-GB" sz="4050" dirty="0"/>
          </a:p>
          <a:p>
            <a:pPr marL="428625" indent="-428625">
              <a:buFont typeface="Wingdings" panose="05000000000000000000" pitchFamily="2" charset="2"/>
              <a:buChar char="v"/>
            </a:pPr>
            <a:r>
              <a:rPr lang="en-GB" sz="4050" dirty="0"/>
              <a:t>111 is here to help 24/7/365 </a:t>
            </a:r>
          </a:p>
          <a:p>
            <a:endParaRPr lang="en-GB" sz="4050" dirty="0"/>
          </a:p>
          <a:p>
            <a:pPr marL="428625" indent="-428625">
              <a:buFont typeface="Wingdings" panose="05000000000000000000" pitchFamily="2" charset="2"/>
              <a:buChar char="v"/>
            </a:pPr>
            <a:r>
              <a:rPr lang="en-GB" sz="4050" dirty="0"/>
              <a:t>The line bypasses front end 111 </a:t>
            </a:r>
          </a:p>
          <a:p>
            <a:pPr marL="428625" indent="-428625">
              <a:buFont typeface="Wingdings" panose="05000000000000000000" pitchFamily="2" charset="2"/>
              <a:buChar char="v"/>
            </a:pPr>
            <a:endParaRPr lang="en-GB" sz="4050" dirty="0"/>
          </a:p>
          <a:p>
            <a:pPr marL="428625" indent="-428625">
              <a:buFont typeface="Wingdings" panose="05000000000000000000" pitchFamily="2" charset="2"/>
              <a:buChar char="v"/>
            </a:pPr>
            <a:r>
              <a:rPr lang="en-GB" sz="4050" dirty="0"/>
              <a:t>Get a call back within a one or two hour period.</a:t>
            </a:r>
          </a:p>
          <a:p>
            <a:endParaRPr lang="en-GB" sz="4050" dirty="0"/>
          </a:p>
        </p:txBody>
      </p:sp>
    </p:spTree>
    <p:extLst>
      <p:ext uri="{BB962C8B-B14F-4D97-AF65-F5344CB8AC3E}">
        <p14:creationId xmlns:p14="http://schemas.microsoft.com/office/powerpoint/2010/main" val="3002649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04241-0129-5D8E-30F3-2B20DBDBB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6FB6E-660F-2C8A-0448-D984F7DFA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094" y="2470642"/>
            <a:ext cx="5451231" cy="6788945"/>
          </a:xfrm>
        </p:spPr>
        <p:txBody>
          <a:bodyPr>
            <a:normAutofit fontScale="32500" lnSpcReduction="20000"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250" b="1" dirty="0">
                <a:solidFill>
                  <a:srgbClr val="FF0000"/>
                </a:solidFill>
              </a:rPr>
              <a:t>SBARD</a:t>
            </a:r>
            <a:r>
              <a:rPr lang="en-GB" sz="8250" dirty="0"/>
              <a:t> is a structured method for communicating critical information that requires immediate attention and action</a:t>
            </a:r>
          </a:p>
          <a:p>
            <a:r>
              <a:rPr lang="en-GB" sz="8250" dirty="0"/>
              <a:t>Five steps:</a:t>
            </a:r>
          </a:p>
          <a:p>
            <a:pPr lvl="1">
              <a:lnSpc>
                <a:spcPct val="120000"/>
              </a:lnSpc>
              <a:defRPr/>
            </a:pPr>
            <a:r>
              <a:rPr lang="en-GB" sz="13500" b="1" dirty="0">
                <a:solidFill>
                  <a:srgbClr val="FF0000"/>
                </a:solidFill>
              </a:rPr>
              <a:t>S</a:t>
            </a:r>
            <a:r>
              <a:rPr lang="en-GB" sz="13500" dirty="0">
                <a:solidFill>
                  <a:schemeClr val="tx2">
                    <a:lumMod val="75000"/>
                  </a:schemeClr>
                </a:solidFill>
              </a:rPr>
              <a:t>ituation </a:t>
            </a:r>
          </a:p>
          <a:p>
            <a:pPr lvl="1">
              <a:lnSpc>
                <a:spcPct val="120000"/>
              </a:lnSpc>
              <a:defRPr/>
            </a:pPr>
            <a:r>
              <a:rPr lang="en-GB" sz="13500" b="1" dirty="0">
                <a:solidFill>
                  <a:srgbClr val="FF0000"/>
                </a:solidFill>
              </a:rPr>
              <a:t>B</a:t>
            </a:r>
            <a:r>
              <a:rPr lang="en-GB" sz="13500" dirty="0">
                <a:solidFill>
                  <a:schemeClr val="tx2">
                    <a:lumMod val="75000"/>
                  </a:schemeClr>
                </a:solidFill>
              </a:rPr>
              <a:t>ackground</a:t>
            </a:r>
          </a:p>
          <a:p>
            <a:pPr lvl="1">
              <a:lnSpc>
                <a:spcPct val="120000"/>
              </a:lnSpc>
              <a:defRPr/>
            </a:pPr>
            <a:r>
              <a:rPr lang="en-GB" sz="13500" b="1" dirty="0">
                <a:solidFill>
                  <a:srgbClr val="FF0000"/>
                </a:solidFill>
              </a:rPr>
              <a:t>A</a:t>
            </a:r>
            <a:r>
              <a:rPr lang="en-GB" sz="13500" dirty="0">
                <a:solidFill>
                  <a:schemeClr val="tx2">
                    <a:lumMod val="75000"/>
                  </a:schemeClr>
                </a:solidFill>
              </a:rPr>
              <a:t>ssessment</a:t>
            </a:r>
          </a:p>
          <a:p>
            <a:pPr lvl="1">
              <a:lnSpc>
                <a:spcPct val="120000"/>
              </a:lnSpc>
              <a:defRPr/>
            </a:pPr>
            <a:r>
              <a:rPr lang="en-GB" sz="13500" b="1" dirty="0">
                <a:solidFill>
                  <a:srgbClr val="FF0000"/>
                </a:solidFill>
              </a:rPr>
              <a:t>R</a:t>
            </a:r>
            <a:r>
              <a:rPr lang="en-GB" sz="13500" dirty="0">
                <a:solidFill>
                  <a:schemeClr val="tx2">
                    <a:lumMod val="75000"/>
                  </a:schemeClr>
                </a:solidFill>
              </a:rPr>
              <a:t>ecommendation</a:t>
            </a:r>
          </a:p>
          <a:p>
            <a:pPr lvl="1">
              <a:lnSpc>
                <a:spcPct val="120000"/>
              </a:lnSpc>
              <a:defRPr/>
            </a:pPr>
            <a:r>
              <a:rPr lang="en-GB" sz="13500" b="1" dirty="0">
                <a:solidFill>
                  <a:srgbClr val="FF0000"/>
                </a:solidFill>
              </a:rPr>
              <a:t>D</a:t>
            </a:r>
            <a:r>
              <a:rPr lang="en-GB" sz="13500" dirty="0">
                <a:solidFill>
                  <a:schemeClr val="tx2">
                    <a:lumMod val="75000"/>
                  </a:schemeClr>
                </a:solidFill>
              </a:rPr>
              <a:t>ecision</a:t>
            </a:r>
            <a:endParaRPr lang="en-US" sz="135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GB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E55F1F19-BDBC-5120-4041-727F9940A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4" t="19509" r="43327" b="7508"/>
          <a:stretch/>
        </p:blipFill>
        <p:spPr bwMode="auto">
          <a:xfrm>
            <a:off x="8018587" y="216568"/>
            <a:ext cx="7754816" cy="1003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351CC7-64C0-AE7D-E167-F65D629CD98D}"/>
              </a:ext>
            </a:extLst>
          </p:cNvPr>
          <p:cNvSpPr txBox="1"/>
          <p:nvPr/>
        </p:nvSpPr>
        <p:spPr>
          <a:xfrm>
            <a:off x="1212279" y="750416"/>
            <a:ext cx="5451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SBARD</a:t>
            </a:r>
            <a:r>
              <a:rPr lang="en-GB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  <a:t>Tool</a:t>
            </a:r>
          </a:p>
        </p:txBody>
      </p:sp>
    </p:spTree>
    <p:extLst>
      <p:ext uri="{BB962C8B-B14F-4D97-AF65-F5344CB8AC3E}">
        <p14:creationId xmlns:p14="http://schemas.microsoft.com/office/powerpoint/2010/main" val="878087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E8BF93A-32FF-B75A-AF5B-CA6091E991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34359" t="15844" r="34845" b="3169"/>
          <a:stretch/>
        </p:blipFill>
        <p:spPr>
          <a:xfrm>
            <a:off x="721898" y="2783938"/>
            <a:ext cx="4584029" cy="6479498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6FEA27A-93DC-8794-A2FA-A529259B50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32698" t="24187" r="50109" b="31340"/>
          <a:stretch/>
        </p:blipFill>
        <p:spPr>
          <a:xfrm>
            <a:off x="12127835" y="2609826"/>
            <a:ext cx="5000948" cy="674385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5AC98F-BB37-2CAA-2740-615EF2137C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546" t="34394" r="44836" b="42656"/>
          <a:stretch/>
        </p:blipFill>
        <p:spPr>
          <a:xfrm>
            <a:off x="667740" y="397028"/>
            <a:ext cx="5233737" cy="22559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5E6242-4483-D1B9-5374-ADFFAA7CBE39}"/>
              </a:ext>
            </a:extLst>
          </p:cNvPr>
          <p:cNvSpPr txBox="1"/>
          <p:nvPr/>
        </p:nvSpPr>
        <p:spPr>
          <a:xfrm>
            <a:off x="5721002" y="7104386"/>
            <a:ext cx="5883456" cy="19620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50" dirty="0" err="1">
                <a:hlinkClick r:id="rId6"/>
              </a:rPr>
              <a:t>ReSPECT</a:t>
            </a:r>
            <a:r>
              <a:rPr lang="en-GB" sz="4050" dirty="0">
                <a:hlinkClick r:id="rId6"/>
              </a:rPr>
              <a:t> resources | Resuscitation Council UK</a:t>
            </a:r>
            <a:endParaRPr lang="en-GB" sz="40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6FDEA0-2A8B-755A-1A61-16E2C25D9019}"/>
              </a:ext>
            </a:extLst>
          </p:cNvPr>
          <p:cNvSpPr txBox="1"/>
          <p:nvPr/>
        </p:nvSpPr>
        <p:spPr>
          <a:xfrm>
            <a:off x="5721002" y="2026073"/>
            <a:ext cx="588345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4050" dirty="0"/>
              <a:t>The </a:t>
            </a:r>
            <a:r>
              <a:rPr lang="en-GB" sz="4050" dirty="0" err="1"/>
              <a:t>ReSPECT</a:t>
            </a:r>
            <a:r>
              <a:rPr lang="en-GB" sz="4050" dirty="0"/>
              <a:t> process when used as a part of an advanced care planning process for those in your care is a  useful to support to the nature of interaction with Urgent Care services.</a:t>
            </a:r>
          </a:p>
        </p:txBody>
      </p:sp>
    </p:spTree>
    <p:extLst>
      <p:ext uri="{BB962C8B-B14F-4D97-AF65-F5344CB8AC3E}">
        <p14:creationId xmlns:p14="http://schemas.microsoft.com/office/powerpoint/2010/main" val="3262585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0B8D2-D3A7-28C0-5886-FBEE0BB45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2BC89-9808-851E-A13B-96CF70D0A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Any Questions and Useful links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4C49BF-893B-8284-599B-73656E992A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22189" y="2738438"/>
            <a:ext cx="9186120" cy="6527007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hlinkClick r:id="rId2"/>
            </a:endParaRPr>
          </a:p>
          <a:p>
            <a:pPr marL="428625" indent="-428625">
              <a:buFont typeface="Wingdings" panose="05000000000000000000" pitchFamily="2" charset="2"/>
              <a:buChar char="v"/>
            </a:pPr>
            <a:r>
              <a:rPr lang="en-GB" sz="2700" dirty="0">
                <a:hlinkClick r:id="rId2"/>
              </a:rPr>
              <a:t>Bing Videos</a:t>
            </a:r>
            <a:r>
              <a:rPr lang="en-GB" sz="2700" dirty="0"/>
              <a:t> Telling Someone you are worried (SBARD) </a:t>
            </a:r>
          </a:p>
          <a:p>
            <a:endParaRPr lang="en-GB" sz="2700" dirty="0"/>
          </a:p>
          <a:p>
            <a:pPr marL="428625" indent="-428625">
              <a:buFont typeface="Wingdings" panose="05000000000000000000" pitchFamily="2" charset="2"/>
              <a:buChar char="v"/>
            </a:pPr>
            <a:r>
              <a:rPr lang="en-GB" sz="2700" dirty="0">
                <a:hlinkClick r:id="rId3"/>
              </a:rPr>
              <a:t>Layout 1</a:t>
            </a:r>
            <a:r>
              <a:rPr lang="en-GB" sz="2700" dirty="0"/>
              <a:t> SBAR communication Tool </a:t>
            </a:r>
          </a:p>
          <a:p>
            <a:endParaRPr lang="en-GB" sz="2700" dirty="0"/>
          </a:p>
          <a:p>
            <a:pPr marL="428625" indent="-428625">
              <a:buFont typeface="Wingdings" panose="05000000000000000000" pitchFamily="2" charset="2"/>
              <a:buChar char="v"/>
            </a:pPr>
            <a:r>
              <a:rPr lang="en-GB" sz="2700" dirty="0"/>
              <a:t>Advance care planning and </a:t>
            </a:r>
            <a:r>
              <a:rPr lang="en-GB" sz="2700" dirty="0" err="1"/>
              <a:t>ReSpect</a:t>
            </a:r>
            <a:r>
              <a:rPr lang="en-GB" sz="2700" dirty="0"/>
              <a:t> –hospices:          </a:t>
            </a:r>
            <a:r>
              <a:rPr lang="en-GB" sz="2700" dirty="0">
                <a:hlinkClick r:id="rId4"/>
              </a:rPr>
              <a:t>In Your Community - St Elizabeth Hospice</a:t>
            </a:r>
            <a:r>
              <a:rPr lang="en-GB" sz="2700" dirty="0"/>
              <a:t>                 </a:t>
            </a:r>
            <a:r>
              <a:rPr lang="en-GB" sz="2700" dirty="0">
                <a:hlinkClick r:id="rId5"/>
              </a:rPr>
              <a:t>How We Help - Compassionate Companion</a:t>
            </a:r>
            <a:endParaRPr lang="en-GB" sz="2700" dirty="0"/>
          </a:p>
          <a:p>
            <a:endParaRPr lang="en-GB" sz="2700" dirty="0"/>
          </a:p>
          <a:p>
            <a:pPr marL="428625" indent="-428625">
              <a:buFont typeface="Wingdings" panose="05000000000000000000" pitchFamily="2" charset="2"/>
              <a:buChar char="v"/>
            </a:pPr>
            <a:r>
              <a:rPr lang="en-GB" sz="2700" dirty="0"/>
              <a:t>For Copies of the 111 care homes line poster and letter email:  </a:t>
            </a:r>
            <a:r>
              <a:rPr lang="en-GB" sz="2700" dirty="0">
                <a:hlinkClick r:id="rId6"/>
              </a:rPr>
              <a:t>carehomes@snee.nhs.uk</a:t>
            </a:r>
            <a:endParaRPr lang="en-GB" sz="2700" dirty="0"/>
          </a:p>
          <a:p>
            <a:pPr marL="428625" indent="-428625">
              <a:buFont typeface="Wingdings" panose="05000000000000000000" pitchFamily="2" charset="2"/>
              <a:buChar char="v"/>
            </a:pPr>
            <a:r>
              <a:rPr lang="en-GB" sz="2700" dirty="0"/>
              <a:t>Dying is not as bad as you think Kathryn Mannix BBC ideas </a:t>
            </a:r>
            <a:r>
              <a:rPr lang="en-GB" sz="2700" dirty="0">
                <a:hlinkClick r:id="rId7"/>
              </a:rPr>
              <a:t>Bing Videos</a:t>
            </a:r>
            <a:endParaRPr lang="en-US" sz="27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BF9DDDC-FEF4-3617-B136-45FD26D5E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50"/>
          </a:p>
        </p:txBody>
      </p:sp>
    </p:spTree>
    <p:extLst>
      <p:ext uri="{BB962C8B-B14F-4D97-AF65-F5344CB8AC3E}">
        <p14:creationId xmlns:p14="http://schemas.microsoft.com/office/powerpoint/2010/main" val="1456921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9A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DC3268-E345-957E-5AB2-894F9CC33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D21ECDA8-0716-1FEF-3E13-D71DE634614C}"/>
              </a:ext>
            </a:extLst>
          </p:cNvPr>
          <p:cNvSpPr/>
          <p:nvPr/>
        </p:nvSpPr>
        <p:spPr>
          <a:xfrm>
            <a:off x="0" y="0"/>
            <a:ext cx="18288000" cy="2719019"/>
          </a:xfrm>
          <a:prstGeom prst="rect">
            <a:avLst/>
          </a:prstGeom>
          <a:solidFill>
            <a:srgbClr val="58595B"/>
          </a:solidFill>
        </p:spPr>
        <p:txBody>
          <a:bodyPr/>
          <a:lstStyle/>
          <a:p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A632B8-DC9E-53DF-699E-F719F88BE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786429"/>
            <a:ext cx="8946107" cy="1211238"/>
          </a:xfrm>
        </p:spPr>
        <p:txBody>
          <a:bodyPr>
            <a:noAutofit/>
          </a:bodyPr>
          <a:lstStyle/>
          <a:p>
            <a:r>
              <a:rPr lang="en-GB" sz="6200" dirty="0">
                <a:solidFill>
                  <a:schemeClr val="bg1"/>
                </a:solidFill>
                <a:latin typeface="Lato"/>
                <a:ea typeface="Calibri"/>
                <a:cs typeface="Calibri"/>
              </a:rPr>
              <a:t>Introducing today's speakers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6F6797-DE3F-ED7B-7E94-ACC69B9A9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5588" y="3783842"/>
            <a:ext cx="11999794" cy="553248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b="1" dirty="0">
              <a:ea typeface="+mn-lt"/>
              <a:cs typeface="+mn-lt"/>
            </a:endParaRPr>
          </a:p>
          <a:p>
            <a:r>
              <a:rPr lang="en-GB" b="1" dirty="0">
                <a:ea typeface="+mn-lt"/>
                <a:cs typeface="+mn-lt"/>
              </a:rPr>
              <a:t>Jamie Stewart, Transformation Manager Practice and Culture.</a:t>
            </a:r>
          </a:p>
          <a:p>
            <a:endParaRPr lang="en-GB" dirty="0"/>
          </a:p>
          <a:p>
            <a:r>
              <a:rPr lang="en-GB" b="1" dirty="0">
                <a:ea typeface="+mn-lt"/>
                <a:cs typeface="+mn-lt"/>
              </a:rPr>
              <a:t>Mark </a:t>
            </a:r>
            <a:r>
              <a:rPr lang="en-GB" b="1" dirty="0" err="1">
                <a:ea typeface="+mn-lt"/>
                <a:cs typeface="+mn-lt"/>
              </a:rPr>
              <a:t>Tattum</a:t>
            </a:r>
            <a:r>
              <a:rPr lang="en-GB" b="1" dirty="0">
                <a:ea typeface="+mn-lt"/>
                <a:cs typeface="+mn-lt"/>
              </a:rPr>
              <a:t>-Smith, Digital Care Advisor (North), Reverie VR Project Lead</a:t>
            </a:r>
          </a:p>
          <a:p>
            <a:endParaRPr lang="en-GB" dirty="0">
              <a:ea typeface="Calibri"/>
              <a:cs typeface="Calibri"/>
            </a:endParaRPr>
          </a:p>
          <a:p>
            <a:r>
              <a:rPr lang="en-GB" b="1" dirty="0">
                <a:ea typeface="+mn-lt"/>
                <a:cs typeface="+mn-lt"/>
              </a:rPr>
              <a:t>Lisa Elmy - Transformation Project Manager</a:t>
            </a:r>
            <a:endParaRPr lang="en-GB" b="1">
              <a:ea typeface="Calibri"/>
              <a:cs typeface="Calibri"/>
            </a:endParaRPr>
          </a:p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F76414-7361-9CFB-0B27-0B186B69B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00335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9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900446" y="1061814"/>
            <a:ext cx="3969684" cy="3989249"/>
          </a:xfrm>
          <a:prstGeom prst="rect">
            <a:avLst/>
          </a:prstGeom>
          <a:solidFill>
            <a:srgbClr val="82E4E3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5949815" y="5301526"/>
            <a:ext cx="3969684" cy="3989249"/>
            <a:chOff x="0" y="0"/>
            <a:chExt cx="812800" cy="8168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6806"/>
            </a:xfrm>
            <a:custGeom>
              <a:avLst/>
              <a:gdLst/>
              <a:ahLst/>
              <a:cxnLst/>
              <a:rect l="l" t="t" r="r" b="b"/>
              <a:pathLst>
                <a:path w="812800" h="816806">
                  <a:moveTo>
                    <a:pt x="78010" y="0"/>
                  </a:moveTo>
                  <a:lnTo>
                    <a:pt x="734790" y="0"/>
                  </a:lnTo>
                  <a:cubicBezTo>
                    <a:pt x="755479" y="0"/>
                    <a:pt x="775321" y="8219"/>
                    <a:pt x="789951" y="22849"/>
                  </a:cubicBezTo>
                  <a:cubicBezTo>
                    <a:pt x="804581" y="37479"/>
                    <a:pt x="812800" y="57321"/>
                    <a:pt x="812800" y="78010"/>
                  </a:cubicBezTo>
                  <a:lnTo>
                    <a:pt x="812800" y="738795"/>
                  </a:lnTo>
                  <a:cubicBezTo>
                    <a:pt x="812800" y="759485"/>
                    <a:pt x="804581" y="779327"/>
                    <a:pt x="789951" y="793957"/>
                  </a:cubicBezTo>
                  <a:cubicBezTo>
                    <a:pt x="775321" y="808587"/>
                    <a:pt x="755479" y="816806"/>
                    <a:pt x="734790" y="816806"/>
                  </a:cubicBezTo>
                  <a:lnTo>
                    <a:pt x="78010" y="816806"/>
                  </a:lnTo>
                  <a:cubicBezTo>
                    <a:pt x="34926" y="816806"/>
                    <a:pt x="0" y="781879"/>
                    <a:pt x="0" y="738795"/>
                  </a:cubicBezTo>
                  <a:lnTo>
                    <a:pt x="0" y="78010"/>
                  </a:lnTo>
                  <a:cubicBezTo>
                    <a:pt x="0" y="57321"/>
                    <a:pt x="8219" y="37479"/>
                    <a:pt x="22849" y="22849"/>
                  </a:cubicBezTo>
                  <a:cubicBezTo>
                    <a:pt x="37479" y="8219"/>
                    <a:pt x="57321" y="0"/>
                    <a:pt x="78010" y="0"/>
                  </a:cubicBezTo>
                  <a:close/>
                </a:path>
              </a:pathLst>
            </a:custGeom>
            <a:blipFill>
              <a:blip r:embed="rId2"/>
              <a:stretch>
                <a:fillRect l="-14212" r="-1421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318316" y="5301526"/>
            <a:ext cx="3969684" cy="3989249"/>
            <a:chOff x="0" y="0"/>
            <a:chExt cx="812800" cy="8168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6806"/>
            </a:xfrm>
            <a:custGeom>
              <a:avLst/>
              <a:gdLst/>
              <a:ahLst/>
              <a:cxnLst/>
              <a:rect l="l" t="t" r="r" b="b"/>
              <a:pathLst>
                <a:path w="812800" h="816806">
                  <a:moveTo>
                    <a:pt x="78010" y="0"/>
                  </a:moveTo>
                  <a:lnTo>
                    <a:pt x="734790" y="0"/>
                  </a:lnTo>
                  <a:cubicBezTo>
                    <a:pt x="755479" y="0"/>
                    <a:pt x="775321" y="8219"/>
                    <a:pt x="789951" y="22849"/>
                  </a:cubicBezTo>
                  <a:cubicBezTo>
                    <a:pt x="804581" y="37479"/>
                    <a:pt x="812800" y="57321"/>
                    <a:pt x="812800" y="78010"/>
                  </a:cubicBezTo>
                  <a:lnTo>
                    <a:pt x="812800" y="738795"/>
                  </a:lnTo>
                  <a:cubicBezTo>
                    <a:pt x="812800" y="759485"/>
                    <a:pt x="804581" y="779327"/>
                    <a:pt x="789951" y="793957"/>
                  </a:cubicBezTo>
                  <a:cubicBezTo>
                    <a:pt x="775321" y="808587"/>
                    <a:pt x="755479" y="816806"/>
                    <a:pt x="734790" y="816806"/>
                  </a:cubicBezTo>
                  <a:lnTo>
                    <a:pt x="78010" y="816806"/>
                  </a:lnTo>
                  <a:cubicBezTo>
                    <a:pt x="34926" y="816806"/>
                    <a:pt x="0" y="781879"/>
                    <a:pt x="0" y="738795"/>
                  </a:cubicBezTo>
                  <a:lnTo>
                    <a:pt x="0" y="78010"/>
                  </a:lnTo>
                  <a:cubicBezTo>
                    <a:pt x="0" y="57321"/>
                    <a:pt x="8219" y="37479"/>
                    <a:pt x="22849" y="22849"/>
                  </a:cubicBezTo>
                  <a:cubicBezTo>
                    <a:pt x="37479" y="8219"/>
                    <a:pt x="57321" y="0"/>
                    <a:pt x="78010" y="0"/>
                  </a:cubicBezTo>
                  <a:close/>
                </a:path>
              </a:pathLst>
            </a:custGeom>
            <a:blipFill>
              <a:blip r:embed="rId3"/>
              <a:stretch>
                <a:fillRect t="-24539" b="-2453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AutoShape 7"/>
          <p:cNvSpPr/>
          <p:nvPr/>
        </p:nvSpPr>
        <p:spPr>
          <a:xfrm>
            <a:off x="14318316" y="1028700"/>
            <a:ext cx="3969684" cy="3989249"/>
          </a:xfrm>
          <a:prstGeom prst="rect">
            <a:avLst/>
          </a:prstGeom>
          <a:solidFill>
            <a:srgbClr val="82E4E3"/>
          </a:solidFill>
        </p:spPr>
        <p:txBody>
          <a:bodyPr/>
          <a:lstStyle/>
          <a:p>
            <a:endParaRPr lang="en-GB"/>
          </a:p>
        </p:txBody>
      </p:sp>
      <p:sp>
        <p:nvSpPr>
          <p:cNvPr id="8" name="AutoShape 8"/>
          <p:cNvSpPr/>
          <p:nvPr/>
        </p:nvSpPr>
        <p:spPr>
          <a:xfrm>
            <a:off x="10134066" y="5269051"/>
            <a:ext cx="3969684" cy="3989249"/>
          </a:xfrm>
          <a:prstGeom prst="rect">
            <a:avLst/>
          </a:prstGeom>
          <a:solidFill>
            <a:srgbClr val="82E4E3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>
            <a:off x="10134066" y="1028700"/>
            <a:ext cx="3969684" cy="3989249"/>
            <a:chOff x="0" y="0"/>
            <a:chExt cx="812800" cy="81680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6806"/>
            </a:xfrm>
            <a:custGeom>
              <a:avLst/>
              <a:gdLst/>
              <a:ahLst/>
              <a:cxnLst/>
              <a:rect l="l" t="t" r="r" b="b"/>
              <a:pathLst>
                <a:path w="812800" h="816806">
                  <a:moveTo>
                    <a:pt x="78010" y="0"/>
                  </a:moveTo>
                  <a:lnTo>
                    <a:pt x="734790" y="0"/>
                  </a:lnTo>
                  <a:cubicBezTo>
                    <a:pt x="755479" y="0"/>
                    <a:pt x="775321" y="8219"/>
                    <a:pt x="789951" y="22849"/>
                  </a:cubicBezTo>
                  <a:cubicBezTo>
                    <a:pt x="804581" y="37479"/>
                    <a:pt x="812800" y="57321"/>
                    <a:pt x="812800" y="78010"/>
                  </a:cubicBezTo>
                  <a:lnTo>
                    <a:pt x="812800" y="738795"/>
                  </a:lnTo>
                  <a:cubicBezTo>
                    <a:pt x="812800" y="759485"/>
                    <a:pt x="804581" y="779327"/>
                    <a:pt x="789951" y="793957"/>
                  </a:cubicBezTo>
                  <a:cubicBezTo>
                    <a:pt x="775321" y="808587"/>
                    <a:pt x="755479" y="816806"/>
                    <a:pt x="734790" y="816806"/>
                  </a:cubicBezTo>
                  <a:lnTo>
                    <a:pt x="78010" y="816806"/>
                  </a:lnTo>
                  <a:cubicBezTo>
                    <a:pt x="34926" y="816806"/>
                    <a:pt x="0" y="781879"/>
                    <a:pt x="0" y="738795"/>
                  </a:cubicBezTo>
                  <a:lnTo>
                    <a:pt x="0" y="78010"/>
                  </a:lnTo>
                  <a:cubicBezTo>
                    <a:pt x="0" y="57321"/>
                    <a:pt x="8219" y="37479"/>
                    <a:pt x="22849" y="22849"/>
                  </a:cubicBezTo>
                  <a:cubicBezTo>
                    <a:pt x="37479" y="8219"/>
                    <a:pt x="57321" y="0"/>
                    <a:pt x="78010" y="0"/>
                  </a:cubicBezTo>
                  <a:close/>
                </a:path>
              </a:pathLst>
            </a:custGeom>
            <a:blipFill>
              <a:blip r:embed="rId4"/>
              <a:stretch>
                <a:fillRect l="-24855" r="-2485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13822" y="1028700"/>
            <a:ext cx="4921115" cy="377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40"/>
              </a:lnSpc>
            </a:pPr>
            <a:r>
              <a:rPr lang="en-US" sz="6200">
                <a:solidFill>
                  <a:srgbClr val="414244"/>
                </a:solidFill>
                <a:latin typeface="Lato"/>
                <a:ea typeface="Lato"/>
                <a:cs typeface="Lato"/>
                <a:sym typeface="Lato"/>
              </a:rPr>
              <a:t>CDE </a:t>
            </a:r>
          </a:p>
          <a:p>
            <a:pPr marL="0" lvl="0" indent="0" algn="l">
              <a:lnSpc>
                <a:spcPts val="7440"/>
              </a:lnSpc>
            </a:pPr>
            <a:r>
              <a:rPr lang="en-US" sz="6200">
                <a:solidFill>
                  <a:srgbClr val="414244"/>
                </a:solidFill>
                <a:latin typeface="Lato"/>
                <a:ea typeface="Lato"/>
                <a:cs typeface="Lato"/>
                <a:sym typeface="Lato"/>
              </a:rPr>
              <a:t>Funded Training Opportunities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84971" y="1753838"/>
            <a:ext cx="2913939" cy="2605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</a:pPr>
            <a:r>
              <a:rPr lang="en-US" sz="5000">
                <a:solidFill>
                  <a:srgbClr val="58595B"/>
                </a:solidFill>
                <a:latin typeface="Lato"/>
                <a:ea typeface="Lato"/>
                <a:cs typeface="Lato"/>
                <a:sym typeface="Lato"/>
              </a:rPr>
              <a:t>Mental Health First Aider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661938" y="6823303"/>
            <a:ext cx="2913939" cy="79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80"/>
              </a:lnSpc>
            </a:pPr>
            <a:r>
              <a:rPr lang="en-US" sz="4700">
                <a:solidFill>
                  <a:srgbClr val="58595B"/>
                </a:solidFill>
                <a:latin typeface="Lato"/>
                <a:ea typeface="Lato"/>
                <a:cs typeface="Lato"/>
                <a:sym typeface="Lato"/>
              </a:rPr>
              <a:t>Excel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846188" y="2176870"/>
            <a:ext cx="2913939" cy="1561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40"/>
              </a:lnSpc>
            </a:pPr>
            <a:r>
              <a:rPr lang="en-US" sz="4600">
                <a:solidFill>
                  <a:srgbClr val="58595B"/>
                </a:solidFill>
                <a:latin typeface="Lato"/>
                <a:ea typeface="Lato"/>
                <a:cs typeface="Lato"/>
                <a:sym typeface="Lato"/>
              </a:rPr>
              <a:t>Oliver McGowan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6E57E5E-9A92-6D80-CC6C-BE473FCE7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GB"/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9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2719019"/>
          </a:xfrm>
          <a:prstGeom prst="rect">
            <a:avLst/>
          </a:prstGeom>
          <a:solidFill>
            <a:srgbClr val="58595B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229968" y="1028700"/>
            <a:ext cx="7712763" cy="5725060"/>
            <a:chOff x="0" y="0"/>
            <a:chExt cx="1094999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4999" cy="812800"/>
            </a:xfrm>
            <a:custGeom>
              <a:avLst/>
              <a:gdLst/>
              <a:ahLst/>
              <a:cxnLst/>
              <a:rect l="l" t="t" r="r" b="b"/>
              <a:pathLst>
                <a:path w="1094999" h="812800">
                  <a:moveTo>
                    <a:pt x="40151" y="0"/>
                  </a:moveTo>
                  <a:lnTo>
                    <a:pt x="1054848" y="0"/>
                  </a:lnTo>
                  <a:cubicBezTo>
                    <a:pt x="1065496" y="0"/>
                    <a:pt x="1075709" y="4230"/>
                    <a:pt x="1083239" y="11760"/>
                  </a:cubicBezTo>
                  <a:cubicBezTo>
                    <a:pt x="1090769" y="19290"/>
                    <a:pt x="1094999" y="29502"/>
                    <a:pt x="1094999" y="40151"/>
                  </a:cubicBezTo>
                  <a:lnTo>
                    <a:pt x="1094999" y="772649"/>
                  </a:lnTo>
                  <a:cubicBezTo>
                    <a:pt x="1094999" y="783298"/>
                    <a:pt x="1090769" y="793510"/>
                    <a:pt x="1083239" y="801040"/>
                  </a:cubicBezTo>
                  <a:cubicBezTo>
                    <a:pt x="1075709" y="808570"/>
                    <a:pt x="1065496" y="812800"/>
                    <a:pt x="1054848" y="812800"/>
                  </a:cubicBezTo>
                  <a:lnTo>
                    <a:pt x="40151" y="812800"/>
                  </a:lnTo>
                  <a:cubicBezTo>
                    <a:pt x="29502" y="812800"/>
                    <a:pt x="19290" y="808570"/>
                    <a:pt x="11760" y="801040"/>
                  </a:cubicBezTo>
                  <a:cubicBezTo>
                    <a:pt x="4230" y="793510"/>
                    <a:pt x="0" y="783298"/>
                    <a:pt x="0" y="772649"/>
                  </a:cubicBezTo>
                  <a:lnTo>
                    <a:pt x="0" y="40151"/>
                  </a:lnTo>
                  <a:cubicBezTo>
                    <a:pt x="0" y="29502"/>
                    <a:pt x="4230" y="19290"/>
                    <a:pt x="11760" y="11760"/>
                  </a:cubicBezTo>
                  <a:cubicBezTo>
                    <a:pt x="19290" y="4230"/>
                    <a:pt x="29502" y="0"/>
                    <a:pt x="40151" y="0"/>
                  </a:cubicBezTo>
                  <a:close/>
                </a:path>
              </a:pathLst>
            </a:custGeom>
            <a:blipFill>
              <a:blip r:embed="rId2"/>
              <a:stretch>
                <a:fillRect b="-1291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346363" y="1028700"/>
            <a:ext cx="7712763" cy="5725060"/>
            <a:chOff x="0" y="0"/>
            <a:chExt cx="1094999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94999" cy="812800"/>
            </a:xfrm>
            <a:custGeom>
              <a:avLst/>
              <a:gdLst/>
              <a:ahLst/>
              <a:cxnLst/>
              <a:rect l="l" t="t" r="r" b="b"/>
              <a:pathLst>
                <a:path w="1094999" h="812800">
                  <a:moveTo>
                    <a:pt x="40151" y="0"/>
                  </a:moveTo>
                  <a:lnTo>
                    <a:pt x="1054848" y="0"/>
                  </a:lnTo>
                  <a:cubicBezTo>
                    <a:pt x="1065496" y="0"/>
                    <a:pt x="1075709" y="4230"/>
                    <a:pt x="1083239" y="11760"/>
                  </a:cubicBezTo>
                  <a:cubicBezTo>
                    <a:pt x="1090769" y="19290"/>
                    <a:pt x="1094999" y="29502"/>
                    <a:pt x="1094999" y="40151"/>
                  </a:cubicBezTo>
                  <a:lnTo>
                    <a:pt x="1094999" y="772649"/>
                  </a:lnTo>
                  <a:cubicBezTo>
                    <a:pt x="1094999" y="783298"/>
                    <a:pt x="1090769" y="793510"/>
                    <a:pt x="1083239" y="801040"/>
                  </a:cubicBezTo>
                  <a:cubicBezTo>
                    <a:pt x="1075709" y="808570"/>
                    <a:pt x="1065496" y="812800"/>
                    <a:pt x="1054848" y="812800"/>
                  </a:cubicBezTo>
                  <a:lnTo>
                    <a:pt x="40151" y="812800"/>
                  </a:lnTo>
                  <a:cubicBezTo>
                    <a:pt x="29502" y="812800"/>
                    <a:pt x="19290" y="808570"/>
                    <a:pt x="11760" y="801040"/>
                  </a:cubicBezTo>
                  <a:cubicBezTo>
                    <a:pt x="4230" y="793510"/>
                    <a:pt x="0" y="783298"/>
                    <a:pt x="0" y="772649"/>
                  </a:cubicBezTo>
                  <a:lnTo>
                    <a:pt x="0" y="40151"/>
                  </a:lnTo>
                  <a:cubicBezTo>
                    <a:pt x="0" y="29502"/>
                    <a:pt x="4230" y="19290"/>
                    <a:pt x="11760" y="11760"/>
                  </a:cubicBezTo>
                  <a:cubicBezTo>
                    <a:pt x="19290" y="4230"/>
                    <a:pt x="29502" y="0"/>
                    <a:pt x="40151" y="0"/>
                  </a:cubicBezTo>
                  <a:close/>
                </a:path>
              </a:pathLst>
            </a:custGeom>
            <a:blipFill>
              <a:blip r:embed="rId3"/>
              <a:stretch>
                <a:fillRect t="-6147" b="-8482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8060455" y="7051014"/>
            <a:ext cx="2167090" cy="3068201"/>
          </a:xfrm>
          <a:custGeom>
            <a:avLst/>
            <a:gdLst/>
            <a:ahLst/>
            <a:cxnLst/>
            <a:rect l="l" t="t" r="r" b="b"/>
            <a:pathLst>
              <a:path w="2167090" h="3068201">
                <a:moveTo>
                  <a:pt x="0" y="0"/>
                </a:moveTo>
                <a:lnTo>
                  <a:pt x="2167090" y="0"/>
                </a:lnTo>
                <a:lnTo>
                  <a:pt x="2167090" y="3068202"/>
                </a:lnTo>
                <a:lnTo>
                  <a:pt x="0" y="30682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609601" y="8366040"/>
            <a:ext cx="7010400" cy="839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</a:pPr>
            <a:r>
              <a:rPr lang="en-US" sz="2800">
                <a:solidFill>
                  <a:srgbClr val="414244"/>
                </a:solidFill>
                <a:latin typeface="Lato"/>
                <a:ea typeface="Lato"/>
                <a:cs typeface="Lato"/>
                <a:sym typeface="Lato"/>
              </a:rPr>
              <a:t>Tuesday </a:t>
            </a:r>
            <a:r>
              <a:rPr lang="en-US" sz="2800" b="1">
                <a:solidFill>
                  <a:srgbClr val="414244"/>
                </a:solidFill>
                <a:latin typeface="Lato"/>
                <a:ea typeface="Lato"/>
                <a:cs typeface="Lato"/>
                <a:sym typeface="Lato"/>
              </a:rPr>
              <a:t>25</a:t>
            </a:r>
            <a:r>
              <a:rPr lang="en-US" sz="2800" b="1" baseline="30000">
                <a:solidFill>
                  <a:srgbClr val="414244"/>
                </a:solidFill>
                <a:latin typeface="Lato"/>
                <a:ea typeface="Lato"/>
                <a:cs typeface="Lato"/>
                <a:sym typeface="Lato"/>
              </a:rPr>
              <a:t>th</a:t>
            </a:r>
            <a:r>
              <a:rPr lang="en-US" sz="2800" b="1">
                <a:solidFill>
                  <a:srgbClr val="414244"/>
                </a:solidFill>
                <a:latin typeface="Lato"/>
                <a:ea typeface="Lato"/>
                <a:cs typeface="Lato"/>
                <a:sym typeface="Lato"/>
              </a:rPr>
              <a:t> March </a:t>
            </a:r>
            <a:r>
              <a:rPr lang="en-US" sz="2800">
                <a:solidFill>
                  <a:srgbClr val="414244"/>
                </a:solidFill>
                <a:latin typeface="Lato"/>
                <a:ea typeface="Lato"/>
                <a:cs typeface="Lato"/>
                <a:sym typeface="Lato"/>
              </a:rPr>
              <a:t>1.30pm – IP City Centre</a:t>
            </a:r>
          </a:p>
          <a:p>
            <a:pPr marL="0" lvl="0" indent="0" algn="ctr">
              <a:lnSpc>
                <a:spcPts val="3359"/>
              </a:lnSpc>
            </a:pPr>
            <a:r>
              <a:rPr lang="en-US" sz="2800">
                <a:solidFill>
                  <a:srgbClr val="414244"/>
                </a:solidFill>
                <a:latin typeface="Lato"/>
                <a:ea typeface="Lato"/>
                <a:cs typeface="Lato"/>
                <a:sym typeface="Lato"/>
              </a:rPr>
              <a:t>Tuesday </a:t>
            </a:r>
            <a:r>
              <a:rPr lang="en-US" sz="2800" b="1">
                <a:solidFill>
                  <a:srgbClr val="414244"/>
                </a:solidFill>
                <a:latin typeface="Lato"/>
                <a:ea typeface="Lato"/>
                <a:cs typeface="Lato"/>
                <a:sym typeface="Lato"/>
              </a:rPr>
              <a:t>29</a:t>
            </a:r>
            <a:r>
              <a:rPr lang="en-US" sz="2800" b="1" baseline="30000">
                <a:solidFill>
                  <a:srgbClr val="414244"/>
                </a:solidFill>
                <a:latin typeface="Lato"/>
                <a:ea typeface="Lato"/>
                <a:cs typeface="Lato"/>
                <a:sym typeface="Lato"/>
              </a:rPr>
              <a:t>th</a:t>
            </a:r>
            <a:r>
              <a:rPr lang="en-US" sz="2800" b="1">
                <a:solidFill>
                  <a:srgbClr val="414244"/>
                </a:solidFill>
                <a:latin typeface="Lato"/>
                <a:ea typeface="Lato"/>
                <a:cs typeface="Lato"/>
                <a:sym typeface="Lato"/>
              </a:rPr>
              <a:t> April </a:t>
            </a:r>
            <a:r>
              <a:rPr lang="en-US" sz="2800">
                <a:solidFill>
                  <a:srgbClr val="414244"/>
                </a:solidFill>
                <a:latin typeface="Lato"/>
                <a:ea typeface="Lato"/>
                <a:cs typeface="Lato"/>
                <a:sym typeface="Lato"/>
              </a:rPr>
              <a:t>1.30pm – IP City Centre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27545" y="8366040"/>
            <a:ext cx="6883701" cy="1275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</a:pPr>
            <a:r>
              <a:rPr lang="en-US" sz="2799">
                <a:solidFill>
                  <a:srgbClr val="414244"/>
                </a:solidFill>
                <a:latin typeface="Lato"/>
                <a:ea typeface="Lato"/>
                <a:cs typeface="Lato"/>
                <a:sym typeface="Lato"/>
              </a:rPr>
              <a:t>Monday </a:t>
            </a:r>
            <a:r>
              <a:rPr lang="en-US" sz="2799" b="1">
                <a:solidFill>
                  <a:srgbClr val="414244"/>
                </a:solidFill>
                <a:latin typeface="Lato"/>
                <a:ea typeface="Lato"/>
                <a:cs typeface="Lato"/>
                <a:sym typeface="Lato"/>
              </a:rPr>
              <a:t>10</a:t>
            </a:r>
            <a:r>
              <a:rPr lang="en-US" sz="2799" b="1" baseline="30000">
                <a:solidFill>
                  <a:srgbClr val="414244"/>
                </a:solidFill>
                <a:latin typeface="Lato"/>
                <a:ea typeface="Lato"/>
                <a:cs typeface="Lato"/>
                <a:sym typeface="Lato"/>
              </a:rPr>
              <a:t>th</a:t>
            </a:r>
            <a:r>
              <a:rPr lang="en-US" sz="2799" b="1">
                <a:solidFill>
                  <a:srgbClr val="414244"/>
                </a:solidFill>
                <a:latin typeface="Lato"/>
                <a:ea typeface="Lato"/>
                <a:cs typeface="Lato"/>
                <a:sym typeface="Lato"/>
              </a:rPr>
              <a:t> March </a:t>
            </a:r>
            <a:r>
              <a:rPr lang="en-US" sz="2799">
                <a:solidFill>
                  <a:srgbClr val="414244"/>
                </a:solidFill>
                <a:latin typeface="Lato"/>
                <a:ea typeface="Lato"/>
                <a:cs typeface="Lato"/>
                <a:sym typeface="Lato"/>
              </a:rPr>
              <a:t>9.30am – Active Business Centre, Bury St Edmunds</a:t>
            </a:r>
          </a:p>
          <a:p>
            <a:pPr marL="0" lvl="0" indent="0" algn="ctr">
              <a:lnSpc>
                <a:spcPts val="3359"/>
              </a:lnSpc>
            </a:pPr>
            <a:endParaRPr lang="en-US" sz="2799">
              <a:solidFill>
                <a:srgbClr val="41424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432E449-71A5-C8C0-6116-A5B1CAA01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GB"/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9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2719019"/>
          </a:xfrm>
          <a:prstGeom prst="rect">
            <a:avLst/>
          </a:prstGeom>
          <a:solidFill>
            <a:srgbClr val="58595B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229968" y="1028700"/>
            <a:ext cx="7712763" cy="5725060"/>
            <a:chOff x="0" y="0"/>
            <a:chExt cx="1094999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4999" cy="812800"/>
            </a:xfrm>
            <a:custGeom>
              <a:avLst/>
              <a:gdLst/>
              <a:ahLst/>
              <a:cxnLst/>
              <a:rect l="l" t="t" r="r" b="b"/>
              <a:pathLst>
                <a:path w="1094999" h="812800">
                  <a:moveTo>
                    <a:pt x="40151" y="0"/>
                  </a:moveTo>
                  <a:lnTo>
                    <a:pt x="1054848" y="0"/>
                  </a:lnTo>
                  <a:cubicBezTo>
                    <a:pt x="1065496" y="0"/>
                    <a:pt x="1075709" y="4230"/>
                    <a:pt x="1083239" y="11760"/>
                  </a:cubicBezTo>
                  <a:cubicBezTo>
                    <a:pt x="1090769" y="19290"/>
                    <a:pt x="1094999" y="29502"/>
                    <a:pt x="1094999" y="40151"/>
                  </a:cubicBezTo>
                  <a:lnTo>
                    <a:pt x="1094999" y="772649"/>
                  </a:lnTo>
                  <a:cubicBezTo>
                    <a:pt x="1094999" y="783298"/>
                    <a:pt x="1090769" y="793510"/>
                    <a:pt x="1083239" y="801040"/>
                  </a:cubicBezTo>
                  <a:cubicBezTo>
                    <a:pt x="1075709" y="808570"/>
                    <a:pt x="1065496" y="812800"/>
                    <a:pt x="1054848" y="812800"/>
                  </a:cubicBezTo>
                  <a:lnTo>
                    <a:pt x="40151" y="812800"/>
                  </a:lnTo>
                  <a:cubicBezTo>
                    <a:pt x="29502" y="812800"/>
                    <a:pt x="19290" y="808570"/>
                    <a:pt x="11760" y="801040"/>
                  </a:cubicBezTo>
                  <a:cubicBezTo>
                    <a:pt x="4230" y="793510"/>
                    <a:pt x="0" y="783298"/>
                    <a:pt x="0" y="772649"/>
                  </a:cubicBezTo>
                  <a:lnTo>
                    <a:pt x="0" y="40151"/>
                  </a:lnTo>
                  <a:cubicBezTo>
                    <a:pt x="0" y="29502"/>
                    <a:pt x="4230" y="19290"/>
                    <a:pt x="11760" y="11760"/>
                  </a:cubicBezTo>
                  <a:cubicBezTo>
                    <a:pt x="19290" y="4230"/>
                    <a:pt x="29502" y="0"/>
                    <a:pt x="40151" y="0"/>
                  </a:cubicBezTo>
                  <a:close/>
                </a:path>
              </a:pathLst>
            </a:custGeom>
            <a:blipFill>
              <a:blip r:embed="rId3"/>
              <a:stretch>
                <a:fillRect t="-6109" b="-8485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346363" y="1028700"/>
            <a:ext cx="7712763" cy="5725060"/>
            <a:chOff x="0" y="0"/>
            <a:chExt cx="1094999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94999" cy="812800"/>
            </a:xfrm>
            <a:custGeom>
              <a:avLst/>
              <a:gdLst/>
              <a:ahLst/>
              <a:cxnLst/>
              <a:rect l="l" t="t" r="r" b="b"/>
              <a:pathLst>
                <a:path w="1094999" h="812800">
                  <a:moveTo>
                    <a:pt x="40151" y="0"/>
                  </a:moveTo>
                  <a:lnTo>
                    <a:pt x="1054848" y="0"/>
                  </a:lnTo>
                  <a:cubicBezTo>
                    <a:pt x="1065496" y="0"/>
                    <a:pt x="1075709" y="4230"/>
                    <a:pt x="1083239" y="11760"/>
                  </a:cubicBezTo>
                  <a:cubicBezTo>
                    <a:pt x="1090769" y="19290"/>
                    <a:pt x="1094999" y="29502"/>
                    <a:pt x="1094999" y="40151"/>
                  </a:cubicBezTo>
                  <a:lnTo>
                    <a:pt x="1094999" y="772649"/>
                  </a:lnTo>
                  <a:cubicBezTo>
                    <a:pt x="1094999" y="783298"/>
                    <a:pt x="1090769" y="793510"/>
                    <a:pt x="1083239" y="801040"/>
                  </a:cubicBezTo>
                  <a:cubicBezTo>
                    <a:pt x="1075709" y="808570"/>
                    <a:pt x="1065496" y="812800"/>
                    <a:pt x="1054848" y="812800"/>
                  </a:cubicBezTo>
                  <a:lnTo>
                    <a:pt x="40151" y="812800"/>
                  </a:lnTo>
                  <a:cubicBezTo>
                    <a:pt x="29502" y="812800"/>
                    <a:pt x="19290" y="808570"/>
                    <a:pt x="11760" y="801040"/>
                  </a:cubicBezTo>
                  <a:cubicBezTo>
                    <a:pt x="4230" y="793510"/>
                    <a:pt x="0" y="783298"/>
                    <a:pt x="0" y="772649"/>
                  </a:cubicBezTo>
                  <a:lnTo>
                    <a:pt x="0" y="40151"/>
                  </a:lnTo>
                  <a:cubicBezTo>
                    <a:pt x="0" y="29502"/>
                    <a:pt x="4230" y="19290"/>
                    <a:pt x="11760" y="11760"/>
                  </a:cubicBezTo>
                  <a:cubicBezTo>
                    <a:pt x="19290" y="4230"/>
                    <a:pt x="29502" y="0"/>
                    <a:pt x="40151" y="0"/>
                  </a:cubicBezTo>
                  <a:close/>
                </a:path>
              </a:pathLst>
            </a:custGeom>
            <a:blipFill>
              <a:blip r:embed="rId4"/>
              <a:stretch>
                <a:fillRect t="-833" b="-90134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8060455" y="7051014"/>
            <a:ext cx="2167090" cy="3068201"/>
          </a:xfrm>
          <a:custGeom>
            <a:avLst/>
            <a:gdLst/>
            <a:ahLst/>
            <a:cxnLst/>
            <a:rect l="l" t="t" r="r" b="b"/>
            <a:pathLst>
              <a:path w="2167090" h="3068201">
                <a:moveTo>
                  <a:pt x="0" y="0"/>
                </a:moveTo>
                <a:lnTo>
                  <a:pt x="2167090" y="0"/>
                </a:lnTo>
                <a:lnTo>
                  <a:pt x="2167090" y="3068202"/>
                </a:lnTo>
                <a:lnTo>
                  <a:pt x="0" y="30682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229968" y="8360590"/>
            <a:ext cx="6888080" cy="839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</a:pPr>
            <a:r>
              <a:rPr lang="en-US" sz="2799">
                <a:solidFill>
                  <a:srgbClr val="414244"/>
                </a:solidFill>
                <a:latin typeface="Lato"/>
                <a:ea typeface="Lato"/>
                <a:cs typeface="Lato"/>
                <a:sym typeface="Lato"/>
              </a:rPr>
              <a:t>Monday 24</a:t>
            </a:r>
            <a:r>
              <a:rPr lang="en-US" sz="2799" baseline="30000">
                <a:solidFill>
                  <a:srgbClr val="414244"/>
                </a:solidFill>
                <a:latin typeface="Lato"/>
                <a:ea typeface="Lato"/>
                <a:cs typeface="Lato"/>
                <a:sym typeface="Lato"/>
              </a:rPr>
              <a:t>th</a:t>
            </a:r>
            <a:r>
              <a:rPr lang="en-US" sz="2799">
                <a:solidFill>
                  <a:srgbClr val="414244"/>
                </a:solidFill>
                <a:latin typeface="Lato"/>
                <a:ea typeface="Lato"/>
                <a:cs typeface="Lato"/>
                <a:sym typeface="Lato"/>
              </a:rPr>
              <a:t> March 10.00am – Active Business Centre, Bury St Edmunds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54188" y="7949978"/>
            <a:ext cx="6883701" cy="1275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</a:pPr>
            <a:r>
              <a:rPr lang="en-US" sz="2799" dirty="0">
                <a:solidFill>
                  <a:srgbClr val="414244"/>
                </a:solidFill>
                <a:latin typeface="Lato"/>
                <a:ea typeface="Lato"/>
                <a:cs typeface="Lato"/>
                <a:sym typeface="Lato"/>
              </a:rPr>
              <a:t>Tuesday 15</a:t>
            </a:r>
            <a:r>
              <a:rPr lang="en-US" sz="2799" baseline="30000" dirty="0">
                <a:solidFill>
                  <a:srgbClr val="414244"/>
                </a:solidFill>
                <a:latin typeface="Lato"/>
                <a:ea typeface="Lato"/>
                <a:cs typeface="Lato"/>
                <a:sym typeface="Lato"/>
              </a:rPr>
              <a:t>th</a:t>
            </a:r>
            <a:r>
              <a:rPr lang="en-US" sz="2799" dirty="0">
                <a:solidFill>
                  <a:srgbClr val="414244"/>
                </a:solidFill>
                <a:latin typeface="Lato"/>
                <a:ea typeface="Lato"/>
                <a:cs typeface="Lato"/>
                <a:sym typeface="Lato"/>
              </a:rPr>
              <a:t> &amp;  22</a:t>
            </a:r>
            <a:r>
              <a:rPr lang="en-US" sz="2799" baseline="30000" dirty="0">
                <a:solidFill>
                  <a:srgbClr val="414244"/>
                </a:solidFill>
                <a:latin typeface="Lato"/>
                <a:ea typeface="Lato"/>
                <a:cs typeface="Lato"/>
                <a:sym typeface="Lato"/>
              </a:rPr>
              <a:t>nd</a:t>
            </a:r>
            <a:r>
              <a:rPr lang="en-US" sz="2799" dirty="0">
                <a:solidFill>
                  <a:srgbClr val="414244"/>
                </a:solidFill>
                <a:latin typeface="Lato"/>
                <a:ea typeface="Lato"/>
                <a:cs typeface="Lato"/>
                <a:sym typeface="Lato"/>
              </a:rPr>
              <a:t> April at 9.30am </a:t>
            </a:r>
          </a:p>
          <a:p>
            <a:pPr marL="0" lvl="0" indent="0" algn="ctr">
              <a:lnSpc>
                <a:spcPts val="3359"/>
              </a:lnSpc>
            </a:pPr>
            <a:r>
              <a:rPr lang="en-US" sz="2799" dirty="0">
                <a:solidFill>
                  <a:srgbClr val="414244"/>
                </a:solidFill>
                <a:latin typeface="Lato"/>
                <a:ea typeface="Lato"/>
                <a:cs typeface="Lato"/>
                <a:sym typeface="Lato"/>
              </a:rPr>
              <a:t>Tuesday 13</a:t>
            </a:r>
            <a:r>
              <a:rPr lang="en-US" sz="2799" baseline="30000" dirty="0">
                <a:solidFill>
                  <a:srgbClr val="414244"/>
                </a:solidFill>
                <a:latin typeface="Lato"/>
                <a:ea typeface="Lato"/>
                <a:cs typeface="Lato"/>
                <a:sym typeface="Lato"/>
              </a:rPr>
              <a:t>th</a:t>
            </a:r>
            <a:r>
              <a:rPr lang="en-US" sz="2799" dirty="0">
                <a:solidFill>
                  <a:srgbClr val="414244"/>
                </a:solidFill>
                <a:latin typeface="Lato"/>
                <a:ea typeface="Lato"/>
                <a:cs typeface="Lato"/>
                <a:sym typeface="Lato"/>
              </a:rPr>
              <a:t> &amp; 20</a:t>
            </a:r>
            <a:r>
              <a:rPr lang="en-US" sz="2799" baseline="30000" dirty="0">
                <a:solidFill>
                  <a:srgbClr val="414244"/>
                </a:solidFill>
                <a:latin typeface="Lato"/>
                <a:ea typeface="Lato"/>
                <a:cs typeface="Lato"/>
                <a:sym typeface="Lato"/>
              </a:rPr>
              <a:t>th</a:t>
            </a:r>
            <a:r>
              <a:rPr lang="en-US" sz="2799" dirty="0">
                <a:solidFill>
                  <a:srgbClr val="414244"/>
                </a:solidFill>
                <a:latin typeface="Lato"/>
                <a:ea typeface="Lato"/>
                <a:cs typeface="Lato"/>
                <a:sym typeface="Lato"/>
              </a:rPr>
              <a:t> May at 9.30am</a:t>
            </a:r>
          </a:p>
          <a:p>
            <a:pPr marL="0" lvl="0" indent="0" algn="ctr">
              <a:lnSpc>
                <a:spcPts val="3359"/>
              </a:lnSpc>
            </a:pPr>
            <a:r>
              <a:rPr lang="en-US" sz="2799" dirty="0">
                <a:solidFill>
                  <a:srgbClr val="414244"/>
                </a:solidFill>
                <a:latin typeface="Lato"/>
                <a:ea typeface="Lato"/>
                <a:cs typeface="Lato"/>
                <a:sym typeface="Lato"/>
              </a:rPr>
              <a:t>Venue TBA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801884F-7E6D-3362-7A18-5907633D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GB"/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9A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172DC5-3BCA-16AE-D2A6-13006CDE4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3B7127BF-5D57-1C5C-8B98-F6B90A3B0F4B}"/>
              </a:ext>
            </a:extLst>
          </p:cNvPr>
          <p:cNvSpPr/>
          <p:nvPr/>
        </p:nvSpPr>
        <p:spPr>
          <a:xfrm>
            <a:off x="0" y="0"/>
            <a:ext cx="18288000" cy="2719019"/>
          </a:xfrm>
          <a:prstGeom prst="rect">
            <a:avLst/>
          </a:prstGeom>
          <a:solidFill>
            <a:srgbClr val="58595B"/>
          </a:solidFill>
        </p:spPr>
        <p:txBody>
          <a:bodyPr/>
          <a:lstStyle/>
          <a:p>
            <a:endParaRPr lang="en-GB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D5A2F0A-8226-203B-6D83-58F21FC9DF21}"/>
              </a:ext>
            </a:extLst>
          </p:cNvPr>
          <p:cNvSpPr txBox="1"/>
          <p:nvPr/>
        </p:nvSpPr>
        <p:spPr>
          <a:xfrm>
            <a:off x="6572788" y="3630024"/>
            <a:ext cx="11714781" cy="5303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 algn="ctr">
              <a:lnSpc>
                <a:spcPts val="3359"/>
              </a:lnSpc>
              <a:buFont typeface="Arial"/>
              <a:buChar char="•"/>
            </a:pPr>
            <a:r>
              <a:rPr lang="en-US" sz="5400" dirty="0">
                <a:solidFill>
                  <a:srgbClr val="414244"/>
                </a:solidFill>
                <a:latin typeface="Lato"/>
                <a:ea typeface="Lato"/>
                <a:cs typeface="Lato"/>
              </a:rPr>
              <a:t>April – SOLD OUT</a:t>
            </a:r>
            <a:endParaRPr lang="en-US" sz="5400" dirty="0">
              <a:ea typeface="Calibri"/>
              <a:cs typeface="Calibri"/>
            </a:endParaRPr>
          </a:p>
          <a:p>
            <a:pPr marL="857250" indent="-857250" algn="ctr">
              <a:lnSpc>
                <a:spcPts val="3359"/>
              </a:lnSpc>
              <a:buFont typeface="Arial"/>
              <a:buChar char="•"/>
            </a:pPr>
            <a:endParaRPr lang="en-US" sz="5400" dirty="0">
              <a:solidFill>
                <a:srgbClr val="414244"/>
              </a:solidFill>
              <a:latin typeface="Lato"/>
              <a:ea typeface="Lato"/>
              <a:cs typeface="Lato"/>
            </a:endParaRPr>
          </a:p>
          <a:p>
            <a:pPr marL="857250" indent="-857250" algn="ctr">
              <a:lnSpc>
                <a:spcPts val="3359"/>
              </a:lnSpc>
              <a:buFont typeface="Arial"/>
              <a:buChar char="•"/>
            </a:pPr>
            <a:endParaRPr lang="en-US" sz="5400" dirty="0">
              <a:solidFill>
                <a:srgbClr val="414244"/>
              </a:solidFill>
              <a:latin typeface="Lato"/>
              <a:ea typeface="Lato"/>
              <a:cs typeface="Lato"/>
            </a:endParaRPr>
          </a:p>
          <a:p>
            <a:pPr marL="857250" indent="-857250" algn="ctr">
              <a:lnSpc>
                <a:spcPts val="3359"/>
              </a:lnSpc>
              <a:buFont typeface="Arial"/>
              <a:buChar char="•"/>
            </a:pPr>
            <a:r>
              <a:rPr lang="en-US" sz="5400" dirty="0">
                <a:solidFill>
                  <a:srgbClr val="414244"/>
                </a:solidFill>
                <a:latin typeface="Lato"/>
                <a:ea typeface="Lato"/>
                <a:cs typeface="Lato"/>
                <a:sym typeface="Lato"/>
              </a:rPr>
              <a:t>Wednesday 7th May, at 9.30am </a:t>
            </a:r>
            <a:endParaRPr lang="en-US" sz="5400" dirty="0">
              <a:solidFill>
                <a:srgbClr val="414244"/>
              </a:solidFill>
              <a:latin typeface="Lato"/>
              <a:ea typeface="Lato"/>
              <a:cs typeface="Lato"/>
            </a:endParaRPr>
          </a:p>
          <a:p>
            <a:pPr marL="857250" indent="-857250" algn="ctr">
              <a:lnSpc>
                <a:spcPts val="3359"/>
              </a:lnSpc>
              <a:buFont typeface="Arial"/>
              <a:buChar char="•"/>
            </a:pPr>
            <a:endParaRPr lang="en-US" sz="5400" dirty="0">
              <a:solidFill>
                <a:srgbClr val="414244"/>
              </a:solidFill>
              <a:latin typeface="Lato"/>
              <a:ea typeface="Lato"/>
              <a:cs typeface="Lato"/>
            </a:endParaRPr>
          </a:p>
          <a:p>
            <a:pPr algn="ctr">
              <a:lnSpc>
                <a:spcPts val="3359"/>
              </a:lnSpc>
            </a:pPr>
            <a:r>
              <a:rPr lang="en-US" sz="5400" dirty="0">
                <a:solidFill>
                  <a:srgbClr val="414244"/>
                </a:solidFill>
                <a:latin typeface="Lato"/>
                <a:ea typeface="Lato"/>
                <a:cs typeface="Lato"/>
              </a:rPr>
              <a:t>St  Andrews Castle, </a:t>
            </a:r>
          </a:p>
          <a:p>
            <a:pPr marL="857250" indent="-857250" algn="ctr">
              <a:lnSpc>
                <a:spcPts val="3359"/>
              </a:lnSpc>
              <a:buFont typeface="Arial"/>
              <a:buChar char="•"/>
            </a:pPr>
            <a:endParaRPr lang="en-US" sz="5400" dirty="0">
              <a:solidFill>
                <a:srgbClr val="414244"/>
              </a:solidFill>
              <a:latin typeface="Lato"/>
              <a:ea typeface="Lato"/>
              <a:cs typeface="Lato"/>
            </a:endParaRPr>
          </a:p>
          <a:p>
            <a:pPr algn="ctr">
              <a:lnSpc>
                <a:spcPts val="3359"/>
              </a:lnSpc>
            </a:pPr>
            <a:r>
              <a:rPr lang="en-US" sz="5400" dirty="0">
                <a:solidFill>
                  <a:srgbClr val="414244"/>
                </a:solidFill>
                <a:latin typeface="Lato"/>
                <a:ea typeface="Lato"/>
                <a:cs typeface="Lato"/>
              </a:rPr>
              <a:t>Civil Ceremonies</a:t>
            </a:r>
          </a:p>
          <a:p>
            <a:pPr marL="857250" indent="-857250" algn="ctr">
              <a:lnSpc>
                <a:spcPts val="3359"/>
              </a:lnSpc>
              <a:buFont typeface="Arial"/>
              <a:buChar char="•"/>
            </a:pPr>
            <a:endParaRPr lang="en-US" sz="5400" dirty="0">
              <a:solidFill>
                <a:srgbClr val="414244"/>
              </a:solidFill>
              <a:latin typeface="Lato"/>
              <a:ea typeface="Lato"/>
              <a:cs typeface="Lato"/>
            </a:endParaRPr>
          </a:p>
          <a:p>
            <a:pPr algn="ctr">
              <a:lnSpc>
                <a:spcPts val="3359"/>
              </a:lnSpc>
            </a:pPr>
            <a:r>
              <a:rPr lang="en-US" sz="540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6 Spaces left!</a:t>
            </a:r>
          </a:p>
          <a:p>
            <a:pPr algn="ctr">
              <a:lnSpc>
                <a:spcPts val="3359"/>
              </a:lnSpc>
            </a:pPr>
            <a:endParaRPr lang="en-US" sz="6600" dirty="0">
              <a:solidFill>
                <a:srgbClr val="414244"/>
              </a:solidFill>
              <a:latin typeface="Lato"/>
              <a:ea typeface="Lato"/>
              <a:cs typeface="Lato"/>
            </a:endParaRPr>
          </a:p>
          <a:p>
            <a:pPr algn="ctr">
              <a:lnSpc>
                <a:spcPts val="3359"/>
              </a:lnSpc>
            </a:pPr>
            <a:endParaRPr lang="en-US" sz="6600" dirty="0">
              <a:solidFill>
                <a:srgbClr val="414244"/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13" name="Picture 12" descr="A poster of a training course&#10;&#10;AI-generated content may be incorrect.">
            <a:extLst>
              <a:ext uri="{FF2B5EF4-FFF2-40B4-BE49-F238E27FC236}">
                <a16:creationId xmlns:a16="http://schemas.microsoft.com/office/drawing/2014/main" id="{C8432880-BCB1-C74D-B54E-C7DD18A3EA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949" t="-1682" r="-536" b="-1869"/>
          <a:stretch/>
        </p:blipFill>
        <p:spPr>
          <a:xfrm>
            <a:off x="1104127" y="914400"/>
            <a:ext cx="6732758" cy="9372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4389744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9A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DC3268-E345-957E-5AB2-894F9CC33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D21ECDA8-0716-1FEF-3E13-D71DE634614C}"/>
              </a:ext>
            </a:extLst>
          </p:cNvPr>
          <p:cNvSpPr/>
          <p:nvPr/>
        </p:nvSpPr>
        <p:spPr>
          <a:xfrm>
            <a:off x="0" y="0"/>
            <a:ext cx="18288000" cy="2719019"/>
          </a:xfrm>
          <a:prstGeom prst="rect">
            <a:avLst/>
          </a:prstGeom>
          <a:solidFill>
            <a:srgbClr val="58595B"/>
          </a:solidFill>
        </p:spPr>
        <p:txBody>
          <a:bodyPr/>
          <a:lstStyle/>
          <a:p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A632B8-DC9E-53DF-699E-F719F88BE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462" y="786429"/>
            <a:ext cx="16348841" cy="1211238"/>
          </a:xfrm>
        </p:spPr>
        <p:txBody>
          <a:bodyPr>
            <a:noAutofit/>
          </a:bodyPr>
          <a:lstStyle/>
          <a:p>
            <a:r>
              <a:rPr lang="en-GB" sz="600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Wellbeing Workforce Training for Managers – Your Interest?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6F6797-DE3F-ED7B-7E94-ACC69B9A9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905" y="3176338"/>
            <a:ext cx="16106274" cy="665747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br>
              <a:rPr lang="en-GB" sz="4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GB" sz="4400" dirty="0">
                <a:latin typeface="Lato"/>
                <a:ea typeface="Lato"/>
                <a:cs typeface="Lato"/>
              </a:rPr>
              <a:t>🟢 Would you be interested in Wellbeing Workforce Training for managers?</a:t>
            </a:r>
            <a:br>
              <a:rPr lang="en-GB" sz="4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GB" sz="4400" dirty="0">
                <a:latin typeface="Lato"/>
                <a:ea typeface="Lato"/>
                <a:cs typeface="Lato"/>
              </a:rPr>
              <a:t>🟢 How relevant do you find the following topics for your organisation?</a:t>
            </a:r>
          </a:p>
          <a:p>
            <a:pPr marL="0" indent="0">
              <a:buNone/>
            </a:pPr>
            <a:endParaRPr lang="en-GB" sz="4400" dirty="0">
              <a:latin typeface="Lato"/>
              <a:ea typeface="Lato"/>
              <a:cs typeface="Lato"/>
            </a:endParaRPr>
          </a:p>
          <a:p>
            <a:r>
              <a:rPr lang="en-GB" sz="4400" b="1" dirty="0">
                <a:latin typeface="Lato"/>
                <a:ea typeface="Lato"/>
                <a:cs typeface="Lato"/>
              </a:rPr>
              <a:t>Key Training Areas:</a:t>
            </a:r>
            <a:br>
              <a:rPr lang="en-GB" sz="4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GB" sz="4400" dirty="0">
                <a:latin typeface="Lato"/>
                <a:ea typeface="Lato"/>
                <a:cs typeface="Lato"/>
              </a:rPr>
              <a:t>✅ Understanding the law and your legal responsibilities</a:t>
            </a:r>
            <a:br>
              <a:rPr lang="en-GB" sz="4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GB" sz="4400" dirty="0">
                <a:latin typeface="Lato"/>
                <a:ea typeface="Lato"/>
                <a:cs typeface="Lato"/>
              </a:rPr>
              <a:t>✅ Spotting early signs of health and wellbeing issues in your organisation</a:t>
            </a:r>
            <a:br>
              <a:rPr lang="en-GB" sz="4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GB" sz="4400" dirty="0">
                <a:latin typeface="Lato"/>
                <a:ea typeface="Lato"/>
                <a:cs typeface="Lato"/>
              </a:rPr>
              <a:t>✅ Implementing health and wellbeing best practices at work</a:t>
            </a:r>
            <a:br>
              <a:rPr lang="en-GB" sz="4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GB" sz="4400" dirty="0">
                <a:latin typeface="Lato"/>
                <a:ea typeface="Lato"/>
                <a:cs typeface="Lato"/>
              </a:rPr>
              <a:t>✅ Managing staff absences and improving retention</a:t>
            </a:r>
            <a:br>
              <a:rPr lang="en-GB" sz="4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GB" sz="4400" dirty="0">
                <a:latin typeface="Lato"/>
                <a:ea typeface="Lato"/>
                <a:cs typeface="Lato"/>
              </a:rPr>
              <a:t>✅ Developing support networks and promoting awareness</a:t>
            </a:r>
            <a:br>
              <a:rPr lang="en-GB" sz="4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GB" sz="4400" dirty="0">
                <a:latin typeface="Lato"/>
                <a:ea typeface="Lato"/>
                <a:cs typeface="Lato"/>
              </a:rPr>
              <a:t>✅ Encouraging employees to address their own wellbeing</a:t>
            </a:r>
          </a:p>
          <a:p>
            <a:endParaRPr lang="en-GB" sz="4400" dirty="0">
              <a:latin typeface="Lato"/>
              <a:ea typeface="Lato"/>
              <a:cs typeface="Lato"/>
            </a:endParaRPr>
          </a:p>
          <a:p>
            <a:r>
              <a:rPr lang="en-GB" sz="4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Let’s talk about it!</a:t>
            </a:r>
            <a:endParaRPr lang="en-GB" sz="4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 algn="ctr">
              <a:buNone/>
            </a:pPr>
            <a:endParaRPr lang="en-GB" sz="6200" dirty="0">
              <a:ea typeface="Calibri"/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5BBDEC-994D-05EF-B1CF-0653FCCE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31705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9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27197"/>
            <a:ext cx="18288000" cy="7122983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8794477" y="0"/>
            <a:ext cx="699046" cy="2750597"/>
          </a:xfrm>
          <a:prstGeom prst="rect">
            <a:avLst/>
          </a:prstGeom>
          <a:solidFill>
            <a:srgbClr val="65C8C7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2439738" y="4448175"/>
            <a:ext cx="13408523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00"/>
              </a:lnSpc>
            </a:pPr>
            <a:r>
              <a:rPr lang="en-US" sz="9000" b="1" dirty="0">
                <a:solidFill>
                  <a:srgbClr val="AF9AC9"/>
                </a:solidFill>
                <a:latin typeface="Lato Bold"/>
                <a:ea typeface="Lato Bold"/>
                <a:cs typeface="Lato Bold"/>
                <a:sym typeface="Lato Bold"/>
              </a:rPr>
              <a:t>Upcoming CDE Events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3B19A2-EFB0-60E9-584C-8B234B68B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GB"/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9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7769066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166151" y="-95398"/>
            <a:ext cx="6093149" cy="7864463"/>
          </a:xfrm>
          <a:custGeom>
            <a:avLst/>
            <a:gdLst/>
            <a:ahLst/>
            <a:cxnLst/>
            <a:rect l="l" t="t" r="r" b="b"/>
            <a:pathLst>
              <a:path w="6093149" h="7864463">
                <a:moveTo>
                  <a:pt x="0" y="0"/>
                </a:moveTo>
                <a:lnTo>
                  <a:pt x="6093149" y="0"/>
                </a:lnTo>
                <a:lnTo>
                  <a:pt x="6093149" y="7864464"/>
                </a:lnTo>
                <a:lnTo>
                  <a:pt x="0" y="78644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55" b="-782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578455" y="0"/>
            <a:ext cx="7414761" cy="7769066"/>
          </a:xfrm>
          <a:custGeom>
            <a:avLst/>
            <a:gdLst/>
            <a:ahLst/>
            <a:cxnLst/>
            <a:rect l="l" t="t" r="r" b="b"/>
            <a:pathLst>
              <a:path w="7414761" h="7769066">
                <a:moveTo>
                  <a:pt x="0" y="0"/>
                </a:moveTo>
                <a:lnTo>
                  <a:pt x="7414761" y="0"/>
                </a:lnTo>
                <a:lnTo>
                  <a:pt x="7414761" y="7769066"/>
                </a:lnTo>
                <a:lnTo>
                  <a:pt x="0" y="77690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725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9959556" y="8106676"/>
            <a:ext cx="7737836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F7685"/>
                </a:solidFill>
                <a:latin typeface="Lato Bold"/>
                <a:ea typeface="Lato Bold"/>
                <a:cs typeface="Lato Bold"/>
                <a:sym typeface="Lato Bold"/>
              </a:rPr>
              <a:t>Suffolk Care Awards 2025</a:t>
            </a:r>
          </a:p>
          <a:p>
            <a:pPr marL="0" lvl="0" indent="0" algn="ctr">
              <a:lnSpc>
                <a:spcPts val="5599"/>
              </a:lnSpc>
            </a:pPr>
            <a:r>
              <a:rPr lang="en-US" sz="3999" b="1">
                <a:solidFill>
                  <a:srgbClr val="0F7685"/>
                </a:solidFill>
                <a:latin typeface="Lato Bold"/>
                <a:ea typeface="Lato Bold"/>
                <a:cs typeface="Lato Bold"/>
                <a:sym typeface="Lato Bold"/>
              </a:rPr>
              <a:t>Thursdays 18th September 2025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73977" y="8106676"/>
            <a:ext cx="6823716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F9F8F8"/>
                </a:solidFill>
                <a:latin typeface="Lato Bold"/>
                <a:ea typeface="Lato Bold"/>
                <a:cs typeface="Lato Bold"/>
                <a:sym typeface="Lato Bold"/>
              </a:rPr>
              <a:t>Dementia Marketplace</a:t>
            </a:r>
          </a:p>
          <a:p>
            <a:pPr marL="0" lvl="0" indent="0" algn="ctr">
              <a:lnSpc>
                <a:spcPts val="5599"/>
              </a:lnSpc>
            </a:pPr>
            <a:r>
              <a:rPr lang="en-US" sz="3999" b="1">
                <a:solidFill>
                  <a:srgbClr val="F9F8F8"/>
                </a:solidFill>
                <a:latin typeface="Lato Bold"/>
                <a:ea typeface="Lato Bold"/>
                <a:cs typeface="Lato Bold"/>
                <a:sym typeface="Lato Bold"/>
              </a:rPr>
              <a:t>Wednesday 25th June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F094AF-951A-77D2-0FF6-332C29CAE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GB"/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76553" y="1133475"/>
            <a:ext cx="7534893" cy="686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5"/>
              </a:lnSpc>
            </a:pPr>
            <a:r>
              <a:rPr lang="en-US" sz="5193">
                <a:solidFill>
                  <a:srgbClr val="FFFFFF"/>
                </a:solidFill>
                <a:latin typeface="TAN St. Canard"/>
                <a:ea typeface="TAN St. Canard"/>
                <a:cs typeface="TAN St. Canard"/>
                <a:sym typeface="TAN St. Canard"/>
              </a:rPr>
              <a:t>CARE AWARDS HOST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376553" y="1870728"/>
            <a:ext cx="7534893" cy="189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13"/>
              </a:lnSpc>
            </a:pPr>
            <a:r>
              <a:rPr lang="en-US" sz="10925">
                <a:solidFill>
                  <a:srgbClr val="FFFFFF"/>
                </a:solidFill>
                <a:latin typeface="TAN St. Canard"/>
                <a:ea typeface="TAN St. Canard"/>
                <a:cs typeface="TAN St. Canard"/>
                <a:sym typeface="TAN St. Canard"/>
              </a:rPr>
              <a:t>REVEAL</a:t>
            </a:r>
          </a:p>
        </p:txBody>
      </p:sp>
      <p:sp>
        <p:nvSpPr>
          <p:cNvPr id="4" name="Freeform 4"/>
          <p:cNvSpPr/>
          <p:nvPr/>
        </p:nvSpPr>
        <p:spPr>
          <a:xfrm>
            <a:off x="5008516" y="3765756"/>
            <a:ext cx="8270968" cy="4651203"/>
          </a:xfrm>
          <a:custGeom>
            <a:avLst/>
            <a:gdLst/>
            <a:ahLst/>
            <a:cxnLst/>
            <a:rect l="l" t="t" r="r" b="b"/>
            <a:pathLst>
              <a:path w="8270968" h="4651203">
                <a:moveTo>
                  <a:pt x="0" y="0"/>
                </a:moveTo>
                <a:lnTo>
                  <a:pt x="8270968" y="0"/>
                </a:lnTo>
                <a:lnTo>
                  <a:pt x="8270968" y="4651203"/>
                </a:lnTo>
                <a:lnTo>
                  <a:pt x="0" y="46512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4853270" y="8912765"/>
            <a:ext cx="8581461" cy="795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3"/>
              </a:lnSpc>
            </a:pPr>
            <a:r>
              <a:rPr lang="en-US" sz="5914">
                <a:solidFill>
                  <a:srgbClr val="FFFFFF"/>
                </a:solidFill>
                <a:latin typeface="TAN St. Canard"/>
                <a:ea typeface="TAN St. Canard"/>
                <a:cs typeface="TAN St. Canard"/>
                <a:sym typeface="TAN St. Canard"/>
              </a:rPr>
              <a:t>KAYE ADAMS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609F-F323-ABA0-4229-D82D9FB18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GB"/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9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030058"/>
            <a:ext cx="3193951" cy="4522048"/>
          </a:xfrm>
          <a:custGeom>
            <a:avLst/>
            <a:gdLst/>
            <a:ahLst/>
            <a:cxnLst/>
            <a:rect l="l" t="t" r="r" b="b"/>
            <a:pathLst>
              <a:path w="3193951" h="4522048">
                <a:moveTo>
                  <a:pt x="0" y="0"/>
                </a:moveTo>
                <a:lnTo>
                  <a:pt x="3193951" y="0"/>
                </a:lnTo>
                <a:lnTo>
                  <a:pt x="3193951" y="4522048"/>
                </a:lnTo>
                <a:lnTo>
                  <a:pt x="0" y="45220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7209089" cy="3844513"/>
            <a:chOff x="0" y="0"/>
            <a:chExt cx="9612119" cy="5126018"/>
          </a:xfrm>
        </p:grpSpPr>
        <p:sp>
          <p:nvSpPr>
            <p:cNvPr id="5" name="TextBox 5"/>
            <p:cNvSpPr txBox="1"/>
            <p:nvPr/>
          </p:nvSpPr>
          <p:spPr>
            <a:xfrm>
              <a:off x="0" y="47625"/>
              <a:ext cx="9612119" cy="959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50"/>
                </a:lnSpc>
              </a:pPr>
              <a:r>
                <a:rPr lang="en-US" sz="5000" b="1" spc="570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SAVE THE DATES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469476"/>
              <a:ext cx="9612119" cy="3656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999"/>
                </a:lnSpc>
              </a:pPr>
              <a:r>
                <a:rPr lang="en-US" sz="6999">
                  <a:solidFill>
                    <a:srgbClr val="000000"/>
                  </a:solidFill>
                  <a:latin typeface="Forum"/>
                  <a:ea typeface="Forum"/>
                  <a:cs typeface="Forum"/>
                  <a:sym typeface="Forum"/>
                </a:rPr>
                <a:t>Upcoming </a:t>
              </a:r>
            </a:p>
            <a:p>
              <a:pPr algn="l">
                <a:lnSpc>
                  <a:spcPts val="6999"/>
                </a:lnSpc>
              </a:pPr>
              <a:r>
                <a:rPr lang="en-US" sz="6999">
                  <a:solidFill>
                    <a:srgbClr val="000000"/>
                  </a:solidFill>
                  <a:latin typeface="Forum"/>
                  <a:ea typeface="Forum"/>
                  <a:cs typeface="Forum"/>
                  <a:sym typeface="Forum"/>
                </a:rPr>
                <a:t>Leaders in Care meetings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B678BD-410A-93E1-8B81-E94116CBC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00050"/>
            <a:ext cx="9486900" cy="948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8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889909" y="4537299"/>
            <a:ext cx="1813068" cy="1212401"/>
          </a:xfrm>
          <a:prstGeom prst="rect">
            <a:avLst/>
          </a:prstGeom>
          <a:solidFill>
            <a:srgbClr val="58595B"/>
          </a:solid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468468" y="2485760"/>
            <a:ext cx="5327928" cy="5315479"/>
          </a:xfrm>
          <a:custGeom>
            <a:avLst/>
            <a:gdLst/>
            <a:ahLst/>
            <a:cxnLst/>
            <a:rect l="l" t="t" r="r" b="b"/>
            <a:pathLst>
              <a:path w="5327928" h="5315479">
                <a:moveTo>
                  <a:pt x="0" y="0"/>
                </a:moveTo>
                <a:lnTo>
                  <a:pt x="5327928" y="0"/>
                </a:lnTo>
                <a:lnTo>
                  <a:pt x="5327928" y="5315480"/>
                </a:lnTo>
                <a:lnTo>
                  <a:pt x="0" y="53154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028700" y="1533525"/>
            <a:ext cx="8346255" cy="721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480"/>
              </a:lnSpc>
            </a:pPr>
            <a:r>
              <a:rPr lang="en-US" sz="7900" b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Thank you</a:t>
            </a:r>
          </a:p>
          <a:p>
            <a:pPr marL="0" lvl="0" indent="0" algn="l">
              <a:lnSpc>
                <a:spcPts val="9480"/>
              </a:lnSpc>
            </a:pPr>
            <a:endParaRPr lang="en-US" sz="7900" b="1">
              <a:solidFill>
                <a:srgbClr val="FFFFFF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marL="0" lvl="0" indent="0" algn="l">
              <a:lnSpc>
                <a:spcPts val="9480"/>
              </a:lnSpc>
            </a:pPr>
            <a:r>
              <a:rPr lang="en-US" sz="7900" b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Please scan the QR code to feedback on today’s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DFF8C5-34CE-674B-1A4D-7B19442C1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GB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9A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DC3268-E345-957E-5AB2-894F9CC33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D21ECDA8-0716-1FEF-3E13-D71DE634614C}"/>
              </a:ext>
            </a:extLst>
          </p:cNvPr>
          <p:cNvSpPr/>
          <p:nvPr/>
        </p:nvSpPr>
        <p:spPr>
          <a:xfrm>
            <a:off x="0" y="0"/>
            <a:ext cx="18288000" cy="2719019"/>
          </a:xfrm>
          <a:prstGeom prst="rect">
            <a:avLst/>
          </a:prstGeom>
          <a:solidFill>
            <a:srgbClr val="58595B"/>
          </a:solidFill>
        </p:spPr>
        <p:txBody>
          <a:bodyPr/>
          <a:lstStyle/>
          <a:p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A632B8-DC9E-53DF-699E-F719F88BE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462" y="786429"/>
            <a:ext cx="16348841" cy="1211238"/>
          </a:xfrm>
        </p:spPr>
        <p:txBody>
          <a:bodyPr>
            <a:normAutofit/>
          </a:bodyPr>
          <a:lstStyle/>
          <a:p>
            <a:r>
              <a:rPr lang="en-GB" sz="6200" dirty="0">
                <a:solidFill>
                  <a:schemeClr val="bg1"/>
                </a:solidFill>
                <a:latin typeface="Lato"/>
                <a:ea typeface="Calibri"/>
                <a:cs typeface="Calibri"/>
              </a:rPr>
              <a:t>Jamie Stewart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6F6797-DE3F-ED7B-7E94-ACC69B9A9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5588" y="3783842"/>
            <a:ext cx="12289354" cy="55324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GB" sz="6200" dirty="0">
                <a:latin typeface="Lato"/>
                <a:ea typeface="Calibri"/>
                <a:cs typeface="Calibri"/>
              </a:rPr>
              <a:t>Transformation Manager, Practice and Culture</a:t>
            </a:r>
          </a:p>
          <a:p>
            <a:pPr marL="0" indent="0" algn="ctr">
              <a:buNone/>
            </a:pPr>
            <a:endParaRPr lang="en-GB" sz="6200" dirty="0">
              <a:latin typeface="Lato"/>
              <a:ea typeface="Calibri"/>
              <a:cs typeface="Calibri"/>
            </a:endParaRPr>
          </a:p>
          <a:p>
            <a:pPr marL="0" indent="0" algn="ctr">
              <a:buNone/>
            </a:pPr>
            <a:r>
              <a:rPr lang="en-GB" sz="6200" dirty="0">
                <a:latin typeface="Lato"/>
                <a:ea typeface="Calibri"/>
                <a:cs typeface="Calibri"/>
              </a:rPr>
              <a:t>Suffolk County Council</a:t>
            </a:r>
            <a:endParaRPr lang="en-GB" sz="6200" dirty="0">
              <a:ea typeface="Calibri"/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91241C-C4C7-AAE5-1A96-C10871633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45904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8E482A67-6CD8-49D7-9F85-52ECF9915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581D3A-8C28-151D-E1B2-38CAF9FBB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5458" y="1447794"/>
            <a:ext cx="4697507" cy="3949719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6000" dirty="0"/>
              <a:t>Introduction to Digital Ambition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EDBF7C-A2A6-8240-69CA-7EC6779B9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75457" y="5660234"/>
            <a:ext cx="4697507" cy="2515578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950" b="1"/>
              <a:t>Goal:</a:t>
            </a:r>
            <a:r>
              <a:rPr lang="en-GB" sz="1950"/>
              <a:t> Enabling citizens and providers to access online tools and resources, empowering them to self-serve like never before.</a:t>
            </a:r>
          </a:p>
          <a:p>
            <a:pPr algn="l">
              <a:lnSpc>
                <a:spcPct val="100000"/>
              </a:lnSpc>
            </a:pPr>
            <a:r>
              <a:rPr lang="en-GB" sz="1950" b="1"/>
              <a:t>Approach:</a:t>
            </a:r>
            <a:r>
              <a:rPr lang="en-GB" sz="1950"/>
              <a:t> Reducing administrative burdens, improving accessibility, and enhancing transparency for citizens and providers.</a:t>
            </a: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418F941B-B7E9-44F2-9A2C-5D35ACF9A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5922" y="1447795"/>
            <a:ext cx="9714809" cy="7172462"/>
          </a:xfrm>
          <a:prstGeom prst="rect">
            <a:avLst/>
          </a:prstGeom>
          <a:solidFill>
            <a:schemeClr val="tx1"/>
          </a:solidFill>
          <a:ln w="190500">
            <a:solidFill>
              <a:srgbClr val="FFFFFF">
                <a:alpha val="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050"/>
          </a:p>
        </p:txBody>
      </p:sp>
      <p:pic>
        <p:nvPicPr>
          <p:cNvPr id="2050" name="Picture 2" descr="Digital Transformation: The way ahead to achieve organisational growth ...">
            <a:extLst>
              <a:ext uri="{FF2B5EF4-FFF2-40B4-BE49-F238E27FC236}">
                <a16:creationId xmlns:a16="http://schemas.microsoft.com/office/drawing/2014/main" id="{6DE1FEA1-908F-5BAC-110B-6A8932BCC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0734" y="2687543"/>
            <a:ext cx="8343048" cy="469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F39BCA-21B9-9E9C-BE72-7296B57E9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449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FF486E2F-D0C1-4083-88AE-1015B8F6E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8A437C-CCCC-E95D-4B29-9FD64FF8F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914400"/>
            <a:ext cx="15530643" cy="1885950"/>
          </a:xfrm>
        </p:spPr>
        <p:txBody>
          <a:bodyPr vert="horz" lIns="137160" tIns="68580" rIns="137160" bIns="68580" rtlCol="0" anchor="ctr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/>
              <a:t>Overview of work underway: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6A52EF-F7BA-0BFC-7921-7023C3AB4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3199233"/>
            <a:ext cx="8319408" cy="5487567"/>
          </a:xfrm>
        </p:spPr>
        <p:txBody>
          <a:bodyPr vert="horz" lIns="137160" tIns="68580" rIns="137160" bIns="68580" rtlCol="0" anchor="ctr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b="1" dirty="0">
                <a:solidFill>
                  <a:schemeClr val="tx2"/>
                </a:solidFill>
              </a:rPr>
              <a:t>AI Voice-to-Text Transcription</a:t>
            </a:r>
            <a:endParaRPr lang="en-US" b="1">
              <a:solidFill>
                <a:schemeClr val="tx2"/>
              </a:solidFill>
            </a:endParaRPr>
          </a:p>
          <a:p>
            <a:pPr algn="l">
              <a:lnSpc>
                <a:spcPct val="100000"/>
              </a:lnSpc>
              <a:buFont typeface="Wingdings 2" charset="2"/>
              <a:buChar char="•"/>
            </a:pPr>
            <a:r>
              <a:rPr lang="en-US" b="1" dirty="0">
                <a:solidFill>
                  <a:schemeClr val="tx2"/>
                </a:solidFill>
              </a:rPr>
              <a:t>Objective:</a:t>
            </a:r>
            <a:r>
              <a:rPr lang="en-US" dirty="0">
                <a:solidFill>
                  <a:schemeClr val="tx2"/>
                </a:solidFill>
              </a:rPr>
              <a:t> Reduce recording burdens for assessments and interactions, allowing staff to focus on care delivery.</a:t>
            </a:r>
            <a:endParaRPr lang="en-US">
              <a:solidFill>
                <a:schemeClr val="tx2"/>
              </a:solidFill>
            </a:endParaRPr>
          </a:p>
          <a:p>
            <a:pPr algn="l">
              <a:lnSpc>
                <a:spcPct val="100000"/>
              </a:lnSpc>
              <a:buFont typeface="Wingdings 2" charset="2"/>
              <a:buChar char="•"/>
            </a:pPr>
            <a:r>
              <a:rPr lang="en-US" b="1" dirty="0">
                <a:solidFill>
                  <a:schemeClr val="tx2"/>
                </a:solidFill>
              </a:rPr>
              <a:t>Benefits:</a:t>
            </a:r>
            <a:r>
              <a:rPr lang="en-US" dirty="0">
                <a:solidFill>
                  <a:schemeClr val="tx2"/>
                </a:solidFill>
              </a:rPr>
              <a:t> Faster documentation, improved accuracy, and streamlined processes.</a:t>
            </a:r>
            <a:endParaRPr lang="en-US">
              <a:solidFill>
                <a:schemeClr val="tx2"/>
              </a:solidFill>
            </a:endParaRPr>
          </a:p>
          <a:p>
            <a:pPr algn="l">
              <a:lnSpc>
                <a:spcPct val="100000"/>
              </a:lnSpc>
              <a:buFont typeface="Wingdings 2" charset="2"/>
              <a:buChar char="•"/>
            </a:pPr>
            <a:r>
              <a:rPr lang="en-US" b="1" dirty="0">
                <a:solidFill>
                  <a:schemeClr val="tx2"/>
                </a:solidFill>
              </a:rPr>
              <a:t>Current Use Cases:</a:t>
            </a:r>
            <a:r>
              <a:rPr lang="en-US" dirty="0">
                <a:solidFill>
                  <a:schemeClr val="tx2"/>
                </a:solidFill>
              </a:rPr>
              <a:t> Assessments, telephone calls, note-taking.</a:t>
            </a:r>
            <a:endParaRPr lang="en-US">
              <a:solidFill>
                <a:schemeClr val="tx2"/>
              </a:solidFill>
            </a:endParaRPr>
          </a:p>
          <a:p>
            <a:pPr algn="l">
              <a:lnSpc>
                <a:spcPct val="100000"/>
              </a:lnSpc>
            </a:pPr>
            <a:endParaRPr lang="en-US">
              <a:solidFill>
                <a:schemeClr val="tx2"/>
              </a:solidFill>
            </a:endParaRPr>
          </a:p>
        </p:txBody>
      </p:sp>
      <p:pic>
        <p:nvPicPr>
          <p:cNvPr id="3081" name="Picture 3080">
            <a:extLst>
              <a:ext uri="{FF2B5EF4-FFF2-40B4-BE49-F238E27FC236}">
                <a16:creationId xmlns:a16="http://schemas.microsoft.com/office/drawing/2014/main" id="{AD661026-DE64-47F1-9F88-0847B5FB3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300" y="2997199"/>
            <a:ext cx="6500448" cy="5281616"/>
          </a:xfrm>
          <a:prstGeom prst="rect">
            <a:avLst/>
          </a:prstGeom>
        </p:spPr>
      </p:pic>
      <p:pic>
        <p:nvPicPr>
          <p:cNvPr id="3074" name="Picture 2" descr="Behind the Scenes with Infillion's Groundbreaking AI Voice Tech - Infillion">
            <a:extLst>
              <a:ext uri="{FF2B5EF4-FFF2-40B4-BE49-F238E27FC236}">
                <a16:creationId xmlns:a16="http://schemas.microsoft.com/office/drawing/2014/main" id="{20A65EBB-C3AE-251C-9C7D-ECF235FC8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3" r="15476"/>
          <a:stretch/>
        </p:blipFill>
        <p:spPr bwMode="auto">
          <a:xfrm>
            <a:off x="10599840" y="3199233"/>
            <a:ext cx="6098196" cy="488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83825-20AA-7D32-ACB0-485BFBF19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525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8E482A67-6CD8-49D7-9F85-52ECF9915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7447A3-BC11-7E7F-E374-219994EDF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5458" y="1447794"/>
            <a:ext cx="4697507" cy="3949719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5100"/>
              <a:t>Supported Self-Assessment for Adults and Carers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6AE47D-3F44-FDA0-6112-F84FC3032B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75457" y="5660234"/>
            <a:ext cx="4697507" cy="2515578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100" b="1" dirty="0"/>
              <a:t>Purpose:</a:t>
            </a:r>
            <a:r>
              <a:rPr lang="en-GB" sz="2100" dirty="0"/>
              <a:t> Empower citizens and carers to start and contribute to their assessments at their convenience.</a:t>
            </a:r>
          </a:p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100" b="1" dirty="0"/>
              <a:t>Impact:</a:t>
            </a:r>
            <a:r>
              <a:rPr lang="en-GB" sz="2100" dirty="0"/>
              <a:t> Increases autonomy, enhances engagement, and supports person-</a:t>
            </a:r>
            <a:r>
              <a:rPr lang="en-GB" sz="2100" dirty="0" err="1"/>
              <a:t>centered</a:t>
            </a:r>
            <a:r>
              <a:rPr lang="en-GB" sz="2100" dirty="0"/>
              <a:t> planning.</a:t>
            </a:r>
          </a:p>
          <a:p>
            <a:pPr algn="l">
              <a:lnSpc>
                <a:spcPct val="100000"/>
              </a:lnSpc>
            </a:pPr>
            <a:endParaRPr lang="en-GB" sz="2100" dirty="0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418F941B-B7E9-44F2-9A2C-5D35ACF9A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5922" y="1447795"/>
            <a:ext cx="9714809" cy="7172462"/>
          </a:xfrm>
          <a:prstGeom prst="rect">
            <a:avLst/>
          </a:prstGeom>
          <a:solidFill>
            <a:schemeClr val="tx1"/>
          </a:solidFill>
          <a:ln w="190500">
            <a:solidFill>
              <a:srgbClr val="FFFFFF">
                <a:alpha val="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050"/>
          </a:p>
        </p:txBody>
      </p:sp>
      <p:pic>
        <p:nvPicPr>
          <p:cNvPr id="4098" name="Picture 2" descr="Assessment and eligibility Care Act 2014 Assessment Assessment">
            <a:extLst>
              <a:ext uri="{FF2B5EF4-FFF2-40B4-BE49-F238E27FC236}">
                <a16:creationId xmlns:a16="http://schemas.microsoft.com/office/drawing/2014/main" id="{98B9E4BD-8461-C5CF-274D-CEB5BF024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6944" y="2157540"/>
            <a:ext cx="7670628" cy="575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4CE347-C46A-1290-3E26-EFFA3C55F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039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8E482A67-6CD8-49D7-9F85-52ECF9915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38C388-1951-7938-96FB-6DF1A0C605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5458" y="1447794"/>
            <a:ext cx="4697507" cy="3949719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5550"/>
              <a:t>Verified Accounts for Limited Record Access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6A2BE1-74E8-3125-92B9-86C1872B94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75457" y="5660234"/>
            <a:ext cx="4697507" cy="2515578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100" b="1"/>
              <a:t>Features:</a:t>
            </a:r>
            <a:r>
              <a:rPr lang="en-GB" sz="2100"/>
              <a:t> Allow adults, carers, and legal representatives to view key parts of their social care record.</a:t>
            </a:r>
          </a:p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100" b="1"/>
              <a:t>Benefits:</a:t>
            </a:r>
            <a:r>
              <a:rPr lang="en-GB" sz="2100"/>
              <a:t> Enables them to update key information, track assessments, reviews, and support plans.</a:t>
            </a:r>
          </a:p>
          <a:p>
            <a:pPr algn="l">
              <a:lnSpc>
                <a:spcPct val="100000"/>
              </a:lnSpc>
            </a:pPr>
            <a:endParaRPr lang="en-GB" sz="2100"/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418F941B-B7E9-44F2-9A2C-5D35ACF9A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5922" y="1447795"/>
            <a:ext cx="9714809" cy="7172462"/>
          </a:xfrm>
          <a:prstGeom prst="rect">
            <a:avLst/>
          </a:prstGeom>
          <a:solidFill>
            <a:schemeClr val="tx1"/>
          </a:solidFill>
          <a:ln w="190500">
            <a:solidFill>
              <a:srgbClr val="FFFFFF">
                <a:alpha val="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050"/>
          </a:p>
        </p:txBody>
      </p:sp>
      <p:pic>
        <p:nvPicPr>
          <p:cNvPr id="5122" name="Picture 2" descr="Transforming XML using Liquid Template and Logic Apps | by Anuradha ...">
            <a:extLst>
              <a:ext uri="{FF2B5EF4-FFF2-40B4-BE49-F238E27FC236}">
                <a16:creationId xmlns:a16="http://schemas.microsoft.com/office/drawing/2014/main" id="{0C39B13F-B991-C5E9-FFFB-28238F2E1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0734" y="2843976"/>
            <a:ext cx="8343048" cy="43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82FAA-1CD8-3634-A8A4-E3C82EB4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809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76AAB769-9635-4A0E-8861-BB3FE8396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7F495D-D3B8-00EC-4FF3-C9AE75C6D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4162" y="1850067"/>
            <a:ext cx="8161928" cy="3547446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Digital Provider Informed Reviews: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C616F9-2A11-1B61-72A7-03CC50C149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4162" y="5397509"/>
            <a:ext cx="8161929" cy="2513003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700" b="1">
                <a:solidFill>
                  <a:srgbClr val="D56A17"/>
                </a:solidFill>
              </a:rPr>
              <a:t>Overview:</a:t>
            </a:r>
            <a:r>
              <a:rPr lang="en-GB" sz="2700">
                <a:solidFill>
                  <a:srgbClr val="D56A17"/>
                </a:solidFill>
              </a:rPr>
              <a:t> Providers can contribute directly to a review or reassessment via the social care portal.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700" b="1">
                <a:solidFill>
                  <a:srgbClr val="D56A17"/>
                </a:solidFill>
              </a:rPr>
              <a:t>Benefits:</a:t>
            </a:r>
            <a:r>
              <a:rPr lang="en-GB" sz="2700">
                <a:solidFill>
                  <a:srgbClr val="D56A17"/>
                </a:solidFill>
              </a:rPr>
              <a:t> Enhances provider involvement, improves accuracy of records, and supports efficient care planning.</a:t>
            </a:r>
          </a:p>
          <a:p>
            <a:pPr>
              <a:lnSpc>
                <a:spcPct val="100000"/>
              </a:lnSpc>
            </a:pPr>
            <a:endParaRPr lang="en-GB" sz="2700">
              <a:solidFill>
                <a:srgbClr val="D56A17"/>
              </a:solidFill>
            </a:endParaRPr>
          </a:p>
        </p:txBody>
      </p:sp>
      <p:pic>
        <p:nvPicPr>
          <p:cNvPr id="6153" name="Picture 6152">
            <a:extLst>
              <a:ext uri="{FF2B5EF4-FFF2-40B4-BE49-F238E27FC236}">
                <a16:creationId xmlns:a16="http://schemas.microsoft.com/office/drawing/2014/main" id="{DBF7BBCC-A085-493E-83D9-01D4F8E88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5974" y="2"/>
            <a:ext cx="7035798" cy="10287000"/>
          </a:xfrm>
          <a:prstGeom prst="rect">
            <a:avLst/>
          </a:prstGeom>
        </p:spPr>
      </p:pic>
      <p:pic>
        <p:nvPicPr>
          <p:cNvPr id="6146" name="Picture 2" descr="- Social care reviews - Suffolk Ordinary Lives">
            <a:extLst>
              <a:ext uri="{FF2B5EF4-FFF2-40B4-BE49-F238E27FC236}">
                <a16:creationId xmlns:a16="http://schemas.microsoft.com/office/drawing/2014/main" id="{4A0F24BE-83ED-3B57-C95F-5CCF0DA06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r="2340"/>
          <a:stretch/>
        </p:blipFill>
        <p:spPr bwMode="auto">
          <a:xfrm>
            <a:off x="31" y="15"/>
            <a:ext cx="6857444" cy="1028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98DB0-1A8E-A876-449B-25A30F1D8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7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1031">
            <a:extLst>
              <a:ext uri="{FF2B5EF4-FFF2-40B4-BE49-F238E27FC236}">
                <a16:creationId xmlns:a16="http://schemas.microsoft.com/office/drawing/2014/main" id="{76AAB769-9635-4A0E-8861-BB3FE8396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34ED67-57CD-91DD-D549-76576EC11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4162" y="1850067"/>
            <a:ext cx="8161928" cy="3547446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Online Financial Assessment</a:t>
            </a:r>
            <a:endParaRPr lang="en-GB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A5ED1DC-76EC-CD28-F89C-6CD9B47BF9E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8054162" y="5397509"/>
            <a:ext cx="8161929" cy="251300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137160" tIns="68580" rIns="137160" bIns="68580" numCol="1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•"/>
              <a:tabLst/>
            </a:pPr>
            <a:r>
              <a:rPr kumimoji="0" lang="en-US" altLang="en-US" sz="2700" b="1" i="0" u="none" strike="noStrike" cap="none" normalizeH="0" baseline="0">
                <a:ln>
                  <a:noFill/>
                </a:ln>
                <a:solidFill>
                  <a:srgbClr val="D56A17"/>
                </a:solidFill>
                <a:effectLst/>
                <a:latin typeface="Arial" panose="020B0604020202020204" pitchFamily="34" charset="0"/>
              </a:rPr>
              <a:t>Purpose:</a:t>
            </a:r>
            <a:r>
              <a:rPr kumimoji="0" lang="en-US" altLang="en-US" sz="2700" b="0" i="0" u="none" strike="noStrike" cap="none" normalizeH="0" baseline="0">
                <a:ln>
                  <a:noFill/>
                </a:ln>
                <a:solidFill>
                  <a:srgbClr val="D56A17"/>
                </a:solidFill>
                <a:effectLst/>
                <a:latin typeface="Arial" panose="020B0604020202020204" pitchFamily="34" charset="0"/>
              </a:rPr>
              <a:t> Provide early indication of assessed charges.</a:t>
            </a:r>
          </a:p>
          <a:p>
            <a:pPr marL="0" marR="0" lvl="0" indent="0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•"/>
              <a:tabLst/>
            </a:pPr>
            <a:r>
              <a:rPr kumimoji="0" lang="en-US" altLang="en-US" sz="2700" b="1" i="0" u="none" strike="noStrike" cap="none" normalizeH="0" baseline="0">
                <a:ln>
                  <a:noFill/>
                </a:ln>
                <a:solidFill>
                  <a:srgbClr val="D56A17"/>
                </a:solidFill>
                <a:effectLst/>
                <a:latin typeface="Arial" panose="020B0604020202020204" pitchFamily="34" charset="0"/>
              </a:rPr>
              <a:t>Benefits:</a:t>
            </a:r>
            <a:r>
              <a:rPr kumimoji="0" lang="en-US" altLang="en-US" sz="2700" b="0" i="0" u="none" strike="noStrike" cap="none" normalizeH="0" baseline="0">
                <a:ln>
                  <a:noFill/>
                </a:ln>
                <a:solidFill>
                  <a:srgbClr val="D56A17"/>
                </a:solidFill>
                <a:effectLst/>
                <a:latin typeface="Arial" panose="020B0604020202020204" pitchFamily="34" charset="0"/>
              </a:rPr>
              <a:t> Greater transparency for individuals, facilitating informed decision-making </a:t>
            </a:r>
          </a:p>
          <a:p>
            <a:pPr marL="0" marR="0" lvl="0" indent="0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tabLst/>
            </a:pPr>
            <a:r>
              <a:rPr kumimoji="0" lang="en-US" altLang="en-US" sz="2700" b="0" i="0" u="none" strike="noStrike" cap="none" normalizeH="0" baseline="0">
                <a:ln>
                  <a:noFill/>
                </a:ln>
                <a:solidFill>
                  <a:srgbClr val="D56A17"/>
                </a:solidFill>
                <a:effectLst/>
                <a:latin typeface="Arial" panose="020B0604020202020204" pitchFamily="34" charset="0"/>
              </a:rPr>
              <a:t>and financial planning. </a:t>
            </a:r>
          </a:p>
        </p:txBody>
      </p:sp>
      <p:pic>
        <p:nvPicPr>
          <p:cNvPr id="1034" name="Picture 1033">
            <a:extLst>
              <a:ext uri="{FF2B5EF4-FFF2-40B4-BE49-F238E27FC236}">
                <a16:creationId xmlns:a16="http://schemas.microsoft.com/office/drawing/2014/main" id="{DBF7BBCC-A085-493E-83D9-01D4F8E88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5974" y="2"/>
            <a:ext cx="7035798" cy="10287000"/>
          </a:xfrm>
          <a:prstGeom prst="rect">
            <a:avLst/>
          </a:prstGeom>
        </p:spPr>
      </p:pic>
      <p:pic>
        <p:nvPicPr>
          <p:cNvPr id="1027" name="Picture 3" descr="Online self-service financial assessment for social care | Local ...">
            <a:extLst>
              <a:ext uri="{FF2B5EF4-FFF2-40B4-BE49-F238E27FC236}">
                <a16:creationId xmlns:a16="http://schemas.microsoft.com/office/drawing/2014/main" id="{9AA86DA6-9E88-F706-85EE-682EB19BC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r="35768" b="-1"/>
          <a:stretch/>
        </p:blipFill>
        <p:spPr bwMode="auto">
          <a:xfrm>
            <a:off x="31" y="15"/>
            <a:ext cx="6857444" cy="1028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5EDBD1-5732-736F-399B-A629E47B7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90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ateVTI">
  <a:themeElements>
    <a:clrScheme name="AnalogousFromRegularSeed_2SEEDS">
      <a:dk1>
        <a:srgbClr val="000000"/>
      </a:dk1>
      <a:lt1>
        <a:srgbClr val="FFFFFF"/>
      </a:lt1>
      <a:dk2>
        <a:srgbClr val="3D2229"/>
      </a:dk2>
      <a:lt2>
        <a:srgbClr val="E2E5E8"/>
      </a:lt2>
      <a:accent1>
        <a:srgbClr val="D56A17"/>
      </a:accent1>
      <a:accent2>
        <a:srgbClr val="E72D29"/>
      </a:accent2>
      <a:accent3>
        <a:srgbClr val="B8A221"/>
      </a:accent3>
      <a:accent4>
        <a:srgbClr val="14B4A3"/>
      </a:accent4>
      <a:accent5>
        <a:srgbClr val="29ADE7"/>
      </a:accent5>
      <a:accent6>
        <a:srgbClr val="174CD5"/>
      </a:accent6>
      <a:hlink>
        <a:srgbClr val="3F87BF"/>
      </a:hlink>
      <a:folHlink>
        <a:srgbClr val="7F7F7F"/>
      </a:folHlink>
    </a:clrScheme>
    <a:fontScheme name="Slate">
      <a:majorFont>
        <a:latin typeface="Bodoni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oudy Old Style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9e723ea-583a-44bd-82f4-09ce3c95f99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17D1D6629B114080415AFF9CE94144" ma:contentTypeVersion="18" ma:contentTypeDescription="Create a new document." ma:contentTypeScope="" ma:versionID="9c4be9f42df66041a4eddc418b95c74a">
  <xsd:schema xmlns:xsd="http://www.w3.org/2001/XMLSchema" xmlns:xs="http://www.w3.org/2001/XMLSchema" xmlns:p="http://schemas.microsoft.com/office/2006/metadata/properties" xmlns:ns3="69e723ea-583a-44bd-82f4-09ce3c95f994" xmlns:ns4="da5e1340-cdeb-478d-ba04-1a4b4f36e29d" targetNamespace="http://schemas.microsoft.com/office/2006/metadata/properties" ma:root="true" ma:fieldsID="e5c20c0ed374e6dad047c6c533345bb4" ns3:_="" ns4:_="">
    <xsd:import namespace="69e723ea-583a-44bd-82f4-09ce3c95f994"/>
    <xsd:import namespace="da5e1340-cdeb-478d-ba04-1a4b4f36e29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e723ea-583a-44bd-82f4-09ce3c95f9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5e1340-cdeb-478d-ba04-1a4b4f36e29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1820A8-06F0-4B1D-809E-64DB8DC12D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46AC84-BF8B-4F6E-9367-8D0274C20216}">
  <ds:schemaRefs>
    <ds:schemaRef ds:uri="http://purl.org/dc/terms/"/>
    <ds:schemaRef ds:uri="http://schemas.microsoft.com/office/infopath/2007/PartnerControls"/>
    <ds:schemaRef ds:uri="da5e1340-cdeb-478d-ba04-1a4b4f36e29d"/>
    <ds:schemaRef ds:uri="http://purl.org/dc/dcmitype/"/>
    <ds:schemaRef ds:uri="http://schemas.microsoft.com/office/2006/documentManagement/types"/>
    <ds:schemaRef ds:uri="http://purl.org/dc/elements/1.1/"/>
    <ds:schemaRef ds:uri="69e723ea-583a-44bd-82f4-09ce3c95f994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D69A682-067B-49B9-A8EB-44D58B03B579}">
  <ds:schemaRefs>
    <ds:schemaRef ds:uri="69e723ea-583a-44bd-82f4-09ce3c95f994"/>
    <ds:schemaRef ds:uri="da5e1340-cdeb-478d-ba04-1a4b4f36e29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1351</Words>
  <Application>Microsoft Office PowerPoint</Application>
  <PresentationFormat>Custom</PresentationFormat>
  <Paragraphs>186</Paragraphs>
  <Slides>29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Lato</vt:lpstr>
      <vt:lpstr>Aptos</vt:lpstr>
      <vt:lpstr>Bodoni MT</vt:lpstr>
      <vt:lpstr>Glacial Indifference Bold</vt:lpstr>
      <vt:lpstr>TAN St. Canard</vt:lpstr>
      <vt:lpstr>Arial</vt:lpstr>
      <vt:lpstr>Goudy Old Style</vt:lpstr>
      <vt:lpstr>Wingdings 2</vt:lpstr>
      <vt:lpstr>Wingdings</vt:lpstr>
      <vt:lpstr>Forum</vt:lpstr>
      <vt:lpstr>Lato Bold</vt:lpstr>
      <vt:lpstr>Calibri</vt:lpstr>
      <vt:lpstr>Segoe UI</vt:lpstr>
      <vt:lpstr>Office Theme</vt:lpstr>
      <vt:lpstr>SlateVTI</vt:lpstr>
      <vt:lpstr>Office Theme</vt:lpstr>
      <vt:lpstr>1_Office Theme</vt:lpstr>
      <vt:lpstr>PowerPoint Presentation</vt:lpstr>
      <vt:lpstr>Introducing today's speakers</vt:lpstr>
      <vt:lpstr>Jamie Stewart</vt:lpstr>
      <vt:lpstr>Introduction to Digital Ambition</vt:lpstr>
      <vt:lpstr>Overview of work underway:</vt:lpstr>
      <vt:lpstr>Supported Self-Assessment for Adults and Carers</vt:lpstr>
      <vt:lpstr>Verified Accounts for Limited Record Access</vt:lpstr>
      <vt:lpstr>Digital Provider Informed Reviews:</vt:lpstr>
      <vt:lpstr>Online Financial Assessment</vt:lpstr>
      <vt:lpstr>Innovative Falls Prevention and Management</vt:lpstr>
      <vt:lpstr>Digital Social Care Records Integration</vt:lpstr>
      <vt:lpstr>Questions?</vt:lpstr>
      <vt:lpstr>Mark Tattum-Smith</vt:lpstr>
      <vt:lpstr>Lisa Elmy</vt:lpstr>
      <vt:lpstr>Age Well Social Care Support</vt:lpstr>
      <vt:lpstr>111 Care Homes Line</vt:lpstr>
      <vt:lpstr>PowerPoint Presentation</vt:lpstr>
      <vt:lpstr>PowerPoint Presentation</vt:lpstr>
      <vt:lpstr>Any Questions and Useful links </vt:lpstr>
      <vt:lpstr>PowerPoint Presentation</vt:lpstr>
      <vt:lpstr>PowerPoint Presentation</vt:lpstr>
      <vt:lpstr>PowerPoint Presentation</vt:lpstr>
      <vt:lpstr>PowerPoint Presentation</vt:lpstr>
      <vt:lpstr>Wellbeing Workforce Training for Managers – Your Interest?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our March Leaders in Care Network</dc:title>
  <dc:creator>Michaela Chan</dc:creator>
  <cp:lastModifiedBy>Kelly Worton</cp:lastModifiedBy>
  <cp:revision>60</cp:revision>
  <dcterms:created xsi:type="dcterms:W3CDTF">2006-08-16T00:00:00Z</dcterms:created>
  <dcterms:modified xsi:type="dcterms:W3CDTF">2025-03-05T14:01:34Z</dcterms:modified>
  <dc:identifier>DAGgICQIdk8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0x010100D517D1D6629B114080415AFF9CE94144</vt:lpwstr>
  </property>
</Properties>
</file>